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theme/theme29.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23.xml" ContentType="application/vnd.openxmlformats-officedocument.presentationml.slideMaster+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Default Extension="gif" ContentType="image/gif"/>
  <Default Extension="vml" ContentType="application/vnd.openxmlformats-officedocument.vmlDrawing"/>
  <Override PartName="/ppt/theme/theme22.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ppt/theme/theme20.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Masters/slideMaster28.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Masters/slideMaster24.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Masters/slideMaster25.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slideMasters/slideMaster21.xml" ContentType="application/vnd.openxmlformats-officedocument.presentationml.slideMaster+xml"/>
  <Override PartName="/ppt/theme/theme24.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 id="2147483727" r:id="rId2"/>
    <p:sldMasterId id="2147483729" r:id="rId3"/>
    <p:sldMasterId id="2147483733" r:id="rId4"/>
    <p:sldMasterId id="2147483735" r:id="rId5"/>
    <p:sldMasterId id="2147483743" r:id="rId6"/>
    <p:sldMasterId id="2147483745" r:id="rId7"/>
    <p:sldMasterId id="2147483747" r:id="rId8"/>
    <p:sldMasterId id="2147483749" r:id="rId9"/>
    <p:sldMasterId id="2147483751" r:id="rId10"/>
    <p:sldMasterId id="2147483753" r:id="rId11"/>
    <p:sldMasterId id="2147483755" r:id="rId12"/>
    <p:sldMasterId id="2147483757" r:id="rId13"/>
    <p:sldMasterId id="2147483759" r:id="rId14"/>
    <p:sldMasterId id="2147483761" r:id="rId15"/>
    <p:sldMasterId id="2147483766" r:id="rId16"/>
    <p:sldMasterId id="2147483768" r:id="rId17"/>
    <p:sldMasterId id="2147483770" r:id="rId18"/>
    <p:sldMasterId id="2147483784" r:id="rId19"/>
    <p:sldMasterId id="2147483786" r:id="rId20"/>
    <p:sldMasterId id="2147483788" r:id="rId21"/>
    <p:sldMasterId id="2147483790" r:id="rId22"/>
    <p:sldMasterId id="2147483792" r:id="rId23"/>
    <p:sldMasterId id="2147483794" r:id="rId24"/>
    <p:sldMasterId id="2147483796" r:id="rId25"/>
    <p:sldMasterId id="2147483798" r:id="rId26"/>
    <p:sldMasterId id="2147483800" r:id="rId27"/>
    <p:sldMasterId id="2147483802" r:id="rId28"/>
    <p:sldMasterId id="2147483804" r:id="rId29"/>
    <p:sldMasterId id="2147483806" r:id="rId30"/>
    <p:sldMasterId id="2147483808" r:id="rId31"/>
  </p:sldMasterIdLst>
  <p:notesMasterIdLst>
    <p:notesMasterId r:id="rId91"/>
  </p:notesMasterIdLst>
  <p:sldIdLst>
    <p:sldId id="605" r:id="rId32"/>
    <p:sldId id="552" r:id="rId33"/>
    <p:sldId id="611" r:id="rId34"/>
    <p:sldId id="554" r:id="rId35"/>
    <p:sldId id="555" r:id="rId36"/>
    <p:sldId id="556" r:id="rId37"/>
    <p:sldId id="557" r:id="rId38"/>
    <p:sldId id="473" r:id="rId39"/>
    <p:sldId id="612" r:id="rId40"/>
    <p:sldId id="558" r:id="rId41"/>
    <p:sldId id="560" r:id="rId42"/>
    <p:sldId id="613" r:id="rId43"/>
    <p:sldId id="606" r:id="rId44"/>
    <p:sldId id="607" r:id="rId45"/>
    <p:sldId id="614" r:id="rId46"/>
    <p:sldId id="579" r:id="rId47"/>
    <p:sldId id="616" r:id="rId48"/>
    <p:sldId id="575" r:id="rId49"/>
    <p:sldId id="576" r:id="rId50"/>
    <p:sldId id="582" r:id="rId51"/>
    <p:sldId id="580" r:id="rId52"/>
    <p:sldId id="583" r:id="rId53"/>
    <p:sldId id="624" r:id="rId54"/>
    <p:sldId id="479" r:id="rId55"/>
    <p:sldId id="480" r:id="rId56"/>
    <p:sldId id="564" r:id="rId57"/>
    <p:sldId id="489" r:id="rId58"/>
    <p:sldId id="388" r:id="rId59"/>
    <p:sldId id="625" r:id="rId60"/>
    <p:sldId id="563" r:id="rId61"/>
    <p:sldId id="627" r:id="rId62"/>
    <p:sldId id="504" r:id="rId63"/>
    <p:sldId id="644" r:id="rId64"/>
    <p:sldId id="639" r:id="rId65"/>
    <p:sldId id="643" r:id="rId66"/>
    <p:sldId id="640" r:id="rId67"/>
    <p:sldId id="641" r:id="rId68"/>
    <p:sldId id="642" r:id="rId69"/>
    <p:sldId id="628" r:id="rId70"/>
    <p:sldId id="615" r:id="rId71"/>
    <p:sldId id="590" r:id="rId72"/>
    <p:sldId id="591" r:id="rId73"/>
    <p:sldId id="645" r:id="rId74"/>
    <p:sldId id="646" r:id="rId75"/>
    <p:sldId id="629" r:id="rId76"/>
    <p:sldId id="635" r:id="rId77"/>
    <p:sldId id="633" r:id="rId78"/>
    <p:sldId id="634" r:id="rId79"/>
    <p:sldId id="636" r:id="rId80"/>
    <p:sldId id="630" r:id="rId81"/>
    <p:sldId id="617" r:id="rId82"/>
    <p:sldId id="631" r:id="rId83"/>
    <p:sldId id="637" r:id="rId84"/>
    <p:sldId id="659" r:id="rId85"/>
    <p:sldId id="660" r:id="rId86"/>
    <p:sldId id="595" r:id="rId87"/>
    <p:sldId id="632" r:id="rId88"/>
    <p:sldId id="638" r:id="rId89"/>
    <p:sldId id="604"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00"/>
    <a:srgbClr val="4F81BD"/>
    <a:srgbClr val="000000"/>
    <a:srgbClr val="DBEEF4"/>
    <a:srgbClr val="009900"/>
    <a:srgbClr val="FFFFFF"/>
    <a:srgbClr val="948A54"/>
    <a:srgbClr val="5AC04C"/>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97725" autoAdjust="0"/>
  </p:normalViewPr>
  <p:slideViewPr>
    <p:cSldViewPr>
      <p:cViewPr varScale="1">
        <p:scale>
          <a:sx n="77" d="100"/>
          <a:sy n="77" d="100"/>
        </p:scale>
        <p:origin x="-9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6" Type="http://schemas.openxmlformats.org/officeDocument/2006/relationships/slide" Target="slides/slide45.xml"/><Relationship Id="rId84" Type="http://schemas.openxmlformats.org/officeDocument/2006/relationships/slide" Target="slides/slide53.xml"/><Relationship Id="rId89"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slide" Target="slides/slide48.xml"/><Relationship Id="rId87"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slide" Target="slides/slide51.xml"/><Relationship Id="rId90" Type="http://schemas.openxmlformats.org/officeDocument/2006/relationships/slide" Target="slides/slide59.xml"/><Relationship Id="rId95"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slide" Target="slides/slide49.xml"/><Relationship Id="rId85" Type="http://schemas.openxmlformats.org/officeDocument/2006/relationships/slide" Target="slides/slide54.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slide" Target="slides/slide52.xml"/><Relationship Id="rId88" Type="http://schemas.openxmlformats.org/officeDocument/2006/relationships/slide" Target="slides/slide5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slide" Target="slides/slide47.xml"/><Relationship Id="rId81" Type="http://schemas.openxmlformats.org/officeDocument/2006/relationships/slide" Target="slides/slide50.xml"/><Relationship Id="rId86" Type="http://schemas.openxmlformats.org/officeDocument/2006/relationships/slide" Target="slides/slide55.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014421-0223-498D-B90C-7AC739B61914}" type="datetimeFigureOut">
              <a:rPr lang="en-US" smtClean="0"/>
              <a:pPr/>
              <a:t>7/9/2011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50F18D-8687-4572-AF79-40275E2D1E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p:txBody>
          <a:bodyPr/>
          <a:lstStyle/>
          <a:p>
            <a:fld id="{92F048E0-78E9-46CF-818F-95C147560C29}" type="slidenum">
              <a:rPr lang="en-US">
                <a:solidFill>
                  <a:prstClr val="black"/>
                </a:solidFill>
              </a:rPr>
              <a:pPr/>
              <a:t>1</a:t>
            </a:fld>
            <a:endParaRPr lang="en-US">
              <a:solidFill>
                <a:prstClr val="black"/>
              </a:solidFill>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a:t>
            </a:r>
            <a:r>
              <a:rPr lang="en-US" baseline="0" dirty="0" smtClean="0"/>
              <a:t> step = lets say you are a transport service provider. You are notorious for your dislike of giving up manual control over your network to an automated intelligent control plane, no matter how intelligent that control plane may be. How am I going to force-feed SDN down your throat? “Look throw away everything you are doing now – I can write this really cool software that can control your whole network” == not going to work – not without a gradual adoption path.</a:t>
            </a:r>
          </a:p>
          <a:p>
            <a:endParaRPr lang="en-US" baseline="0" dirty="0" smtClean="0"/>
          </a:p>
          <a:p>
            <a:r>
              <a:rPr lang="en-US" baseline="0" dirty="0" smtClean="0"/>
              <a:t>With today's technology, it is possible to carve out a slice of the network and put it under SDN control. Importantly the ‘slice’ is not just bandwidth but also some control over switching-elements that are part of the slice. Initially the controller is under the TSP’s control. As time goes on and confidence is gained, the transport service provider installs a slicing plane – the purpose of the slicing plane is to guarantee that the controller can in no way mess with the rest of the network. One that is certain, the TSP can turns the controller over to an ISP – it might be the ISP in the same organization thereby making the first foray into IP and transport convergence. Or it could be a customer ISP to whom you just provided a new service. </a:t>
            </a:r>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a typeface="ＭＳ Ｐゴシック" charset="0"/>
              <a:cs typeface="ＭＳ Ｐゴシック" charset="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30C7AEF-7981-7445-81D8-C62437E72BEA}" type="slidenum">
              <a:rPr lang="en-US" sz="1200">
                <a:solidFill>
                  <a:prstClr val="black"/>
                </a:solidFill>
              </a:rPr>
              <a:pPr eaLnBrk="1" hangingPunct="1"/>
              <a:t>43</a:t>
            </a:fld>
            <a:endParaRPr 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a:defRPr/>
            </a:pPr>
            <a:endParaRPr lang="en-US" dirty="0" smtClean="0"/>
          </a:p>
        </p:txBody>
      </p:sp>
      <p:sp>
        <p:nvSpPr>
          <p:cNvPr id="4" name="Slide Number Placeholder 3"/>
          <p:cNvSpPr>
            <a:spLocks noGrp="1"/>
          </p:cNvSpPr>
          <p:nvPr>
            <p:ph type="sldNum" sz="quarter" idx="5"/>
          </p:nvPr>
        </p:nvSpPr>
        <p:spPr/>
        <p:txBody>
          <a:bodyPr/>
          <a:lstStyle/>
          <a:p>
            <a:fld id="{159F36D8-6E24-4B63-9983-968B1FA5C219}" type="slidenum">
              <a:rPr lang="en-US">
                <a:solidFill>
                  <a:srgbClr val="000000"/>
                </a:solidFill>
              </a:rPr>
              <a:pPr/>
              <a:t>47</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pPr>
              <a:spcBef>
                <a:spcPct val="0"/>
              </a:spcBef>
            </a:pPr>
            <a:endParaRPr lang="en-US" dirty="0" smtClean="0">
              <a:latin typeface="Arial" pitchFamily="29" charset="0"/>
              <a:ea typeface="ＭＳ Ｐゴシック" pitchFamily="29" charset="-128"/>
              <a:cs typeface="ＭＳ Ｐゴシック" pitchFamily="29" charset="-128"/>
            </a:endParaRPr>
          </a:p>
        </p:txBody>
      </p:sp>
      <p:sp>
        <p:nvSpPr>
          <p:cNvPr id="38916" name="Slide Number Placeholder 3"/>
          <p:cNvSpPr>
            <a:spLocks noGrp="1"/>
          </p:cNvSpPr>
          <p:nvPr>
            <p:ph type="sldNum" sz="quarter" idx="5"/>
          </p:nvPr>
        </p:nvSpPr>
        <p:spPr>
          <a:noFill/>
        </p:spPr>
        <p:txBody>
          <a:bodyPr/>
          <a:lstStyle/>
          <a:p>
            <a:fld id="{5908F5A2-0E9A-8446-B438-793A40EC78D0}" type="slidenum">
              <a:rPr lang="en-US">
                <a:solidFill>
                  <a:prstClr val="black"/>
                </a:solidFill>
                <a:ea typeface="ＭＳ Ｐゴシック" pitchFamily="29" charset="-128"/>
                <a:cs typeface="ＭＳ Ｐゴシック" pitchFamily="29" charset="-128"/>
              </a:rPr>
              <a:pPr/>
              <a:t>53</a:t>
            </a:fld>
            <a:endParaRPr lang="en-US">
              <a:solidFill>
                <a:prstClr val="black"/>
              </a:solidFill>
              <a:ea typeface="ＭＳ Ｐゴシック" pitchFamily="29" charset="-128"/>
              <a:cs typeface="ＭＳ Ｐゴシック" pitchFamily="2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SDN starts to treat packets as flows, it’s a small step to note that circuits are also</a:t>
            </a:r>
            <a:r>
              <a:rPr lang="en-US" baseline="0" dirty="0" smtClean="0"/>
              <a:t> flows – they carry data from one point to another</a:t>
            </a:r>
            <a:endParaRPr lang="en-US" dirty="0"/>
          </a:p>
        </p:txBody>
      </p:sp>
      <p:sp>
        <p:nvSpPr>
          <p:cNvPr id="4" name="Slide Number Placeholder 3"/>
          <p:cNvSpPr>
            <a:spLocks noGrp="1"/>
          </p:cNvSpPr>
          <p:nvPr>
            <p:ph type="sldNum" sz="quarter" idx="10"/>
          </p:nvPr>
        </p:nvSpPr>
        <p:spPr/>
        <p:txBody>
          <a:bodyPr/>
          <a:lstStyle/>
          <a:p>
            <a:fld id="{9E7552B6-3E19-4E6B-9BB4-92D2286492DD}" type="slidenum">
              <a:rPr lang="en-US" altLang="ko-KR" smtClean="0">
                <a:solidFill>
                  <a:prstClr val="black"/>
                </a:solidFill>
              </a:rPr>
              <a:pPr/>
              <a:t>6</a:t>
            </a:fld>
            <a:endParaRPr lang="en-US" altLang="ko-K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SDN starts to treat packets as flows, it’s a small step to note that circuits are also</a:t>
            </a:r>
            <a:r>
              <a:rPr lang="en-US" baseline="0" dirty="0" smtClean="0"/>
              <a:t> flows – they carry data from one point to another</a:t>
            </a:r>
            <a:endParaRPr lang="en-US" dirty="0"/>
          </a:p>
        </p:txBody>
      </p:sp>
      <p:sp>
        <p:nvSpPr>
          <p:cNvPr id="4" name="Slide Number Placeholder 3"/>
          <p:cNvSpPr>
            <a:spLocks noGrp="1"/>
          </p:cNvSpPr>
          <p:nvPr>
            <p:ph type="sldNum" sz="quarter" idx="10"/>
          </p:nvPr>
        </p:nvSpPr>
        <p:spPr/>
        <p:txBody>
          <a:bodyPr/>
          <a:lstStyle/>
          <a:p>
            <a:fld id="{9E7552B6-3E19-4E6B-9BB4-92D2286492DD}" type="slidenum">
              <a:rPr lang="en-US" altLang="ko-KR" smtClean="0">
                <a:solidFill>
                  <a:prstClr val="black"/>
                </a:solidFill>
              </a:rPr>
              <a:pPr/>
              <a:t>7</a:t>
            </a:fld>
            <a:endParaRPr lang="en-US" altLang="ko-K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Came</a:t>
            </a:r>
            <a:r>
              <a:rPr lang="en-US" baseline="0" dirty="0" smtClean="0"/>
              <a:t> out of completely different context and motivation – won’t describe why or where it came from but will describe what it is</a:t>
            </a:r>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 –traffic</a:t>
            </a:r>
            <a:r>
              <a:rPr lang="en-US" baseline="0" dirty="0" smtClean="0"/>
              <a:t> revise</a:t>
            </a:r>
            <a:endParaRPr lang="en-US" dirty="0"/>
          </a:p>
        </p:txBody>
      </p:sp>
      <p:sp>
        <p:nvSpPr>
          <p:cNvPr id="4" name="Slide Number Placeholder 3"/>
          <p:cNvSpPr>
            <a:spLocks noGrp="1"/>
          </p:cNvSpPr>
          <p:nvPr>
            <p:ph type="sldNum" sz="quarter" idx="10"/>
          </p:nvPr>
        </p:nvSpPr>
        <p:spPr/>
        <p:txBody>
          <a:bodyPr/>
          <a:lstStyle/>
          <a:p>
            <a:fld id="{3AF3E618-61B5-4A6A-B6C4-D043CF6860A2}"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3E618-61B5-4A6A-B6C4-D043CF6860A2}"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3E618-61B5-4A6A-B6C4-D043CF6860A2}"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50F18D-8687-4572-AF79-40275E2D1E9F}" type="slidenum">
              <a:rPr lang="en-US" smtClean="0">
                <a:solidFill>
                  <a:prstClr val="black"/>
                </a:solidFill>
              </a:rPr>
              <a:pPr/>
              <a:t>30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pPr/>
              <a:t>7/9/2011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C256F2-8016-4B24-AF78-7FA03D20BB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9884726-F863-469C-A736-A1A051FDC6EA}" type="datetime1">
              <a:rPr lang="en-US"/>
              <a:pPr/>
              <a:t>7/9/2011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91C99CE-B12A-4EEF-85D5-3116A70D917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A2E29-9FE9-4B6B-B1AB-8A6FEC71827E}" type="datetime1">
              <a:rPr lang="en-US" smtClean="0">
                <a:solidFill>
                  <a:prstClr val="black">
                    <a:tint val="75000"/>
                  </a:prstClr>
                </a:solidFill>
              </a:rPr>
              <a:pPr/>
              <a:t>7/9/2011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BD4F78-01E3-3846-9459-C25A850405A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C0EDE-ED4D-4F4E-82B2-68437D6DBCFB}" type="datetimeFigureOut">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E43EFDA-A1C8-4A05-BE7B-78195AFF6B9A}"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6ADC9F-8D43-4746-A553-EC779DB2B2FB}" type="datetime1">
              <a:rPr lang="en-US" smtClean="0">
                <a:solidFill>
                  <a:prstClr val="black">
                    <a:tint val="75000"/>
                  </a:prstClr>
                </a:solidFill>
              </a:rPr>
              <a:pPr/>
              <a:t>7/9/2011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E5841E-D6EF-4244-A24F-A4543DAFAFC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CF7FC6-2DB4-4993-A6EE-2813D361137C}" type="datetime1">
              <a:rPr lang="en-US"/>
              <a:pPr/>
              <a:t>7/10/2011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01D713-188D-4408-B97E-28C9C1E2CAF5}"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CF7FC6-2DB4-4993-A6EE-2813D361137C}" type="datetime1">
              <a:rPr lang="en-US"/>
              <a:pPr/>
              <a:t>7/10/2011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01D713-188D-4408-B97E-28C9C1E2CAF5}"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CF7FC6-2DB4-4993-A6EE-2813D361137C}" type="datetime1">
              <a:rPr lang="en-US"/>
              <a:pPr/>
              <a:t>7/10/2011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01D713-188D-4408-B97E-28C9C1E2CAF5}"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CF7FC6-2DB4-4993-A6EE-2813D361137C}" type="datetime1">
              <a:rPr lang="en-US"/>
              <a:pPr/>
              <a:t>7/10/2011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01D713-188D-4408-B97E-28C9C1E2CAF5}"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1FC8D63-3899-4FB3-A14D-DB976146C8CD}" type="datetime1">
              <a:rPr lang="en-US"/>
              <a:pPr/>
              <a:t>7/10/2011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B8227EC-0CE4-4FA4-8C1D-A6F00A42D272}"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C6DFCB-3370-4384-A39A-1A7B64FF7644}" type="datetime1">
              <a:rPr lang="en-US" smtClean="0">
                <a:solidFill>
                  <a:prstClr val="black">
                    <a:tint val="75000"/>
                  </a:prstClr>
                </a:solidFill>
              </a:rPr>
              <a:pPr/>
              <a:t>7/10/2011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BD4F78-01E3-3846-9459-C25A850405A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solidFill>
                  <a:prstClr val="white">
                    <a:tint val="75000"/>
                  </a:prstClr>
                </a:solidFill>
              </a:rPr>
              <a:pPr/>
              <a:t>7/10/2011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solidFill>
                  <a:prstClr val="white">
                    <a:tint val="75000"/>
                  </a:prstClr>
                </a:solidFill>
              </a:rPr>
              <a:pPr/>
              <a:t>7/10/2011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solidFill>
                  <a:prstClr val="white">
                    <a:tint val="75000"/>
                  </a:prstClr>
                </a:solidFill>
              </a:rPr>
              <a:pPr/>
              <a:t>7/10/2011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solidFill>
                  <a:prstClr val="white">
                    <a:tint val="75000"/>
                  </a:prstClr>
                </a:solidFill>
              </a:rPr>
              <a:pPr/>
              <a:t>7/10/2011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91CA7-C961-4407-8A43-6513F53DEB70}" type="datetimeFigureOut">
              <a:rPr lang="en-US" smtClean="0">
                <a:solidFill>
                  <a:prstClr val="white">
                    <a:tint val="75000"/>
                  </a:prstClr>
                </a:solidFill>
              </a:rPr>
              <a:pPr/>
              <a:t>7/10/2011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188720"/>
            <a:ext cx="8229600" cy="5105400"/>
          </a:xfrm>
          <a:prstGeom prst="rect">
            <a:avLst/>
          </a:prstGeom>
        </p:spPr>
        <p:txBody>
          <a:bodyPr/>
          <a:lstStyle>
            <a:lvl1pPr>
              <a:spcBef>
                <a:spcPts val="0"/>
              </a:spcBef>
              <a:spcAft>
                <a:spcPts val="400"/>
              </a:spcAft>
              <a:buClr>
                <a:srgbClr val="1E1E1E"/>
              </a:buClr>
              <a:defRPr sz="2400">
                <a:solidFill>
                  <a:srgbClr val="1E1E1E"/>
                </a:solidFill>
              </a:defRPr>
            </a:lvl1pPr>
            <a:lvl2pPr>
              <a:spcBef>
                <a:spcPts val="0"/>
              </a:spcBef>
              <a:spcAft>
                <a:spcPts val="600"/>
              </a:spcAft>
              <a:defRPr sz="2000">
                <a:solidFill>
                  <a:srgbClr val="1E1E1E"/>
                </a:solidFill>
              </a:defRPr>
            </a:lvl2pPr>
            <a:lvl3pPr>
              <a:buFont typeface="Arial" pitchFamily="34" charset="0"/>
              <a:buChar char="»"/>
              <a:defRPr sz="1800">
                <a:solidFill>
                  <a:srgbClr val="404040"/>
                </a:solidFill>
              </a:defRPr>
            </a:lvl3pPr>
            <a:lvl4pPr>
              <a:buClr>
                <a:srgbClr val="404040"/>
              </a:buClr>
              <a:buFont typeface="Wingdings" pitchFamily="2" charset="2"/>
              <a:buChar char="§"/>
              <a:defRPr sz="1600">
                <a:solidFill>
                  <a:srgbClr val="404040"/>
                </a:solidFill>
              </a:defRPr>
            </a:lvl4pPr>
            <a:lvl5pPr>
              <a:buFont typeface="Wingdings" pitchFamily="2" charset="2"/>
              <a:buChar char="Ø"/>
              <a:defRPr sz="16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7199" y="155448"/>
            <a:ext cx="8229601" cy="563562"/>
          </a:xfrm>
          <a:prstGeom prst="rect">
            <a:avLst/>
          </a:prstGeom>
        </p:spPr>
        <p:txBody>
          <a:bodyPr/>
          <a:lstStyle>
            <a:lvl1pPr algn="l">
              <a:defRPr sz="3200" b="1">
                <a:solidFill>
                  <a:srgbClr val="787878"/>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2105182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8DC4-2FD2-4557-8ECF-31107454F78C}" type="datetime1">
              <a:rPr lang="en-US" smtClean="0">
                <a:solidFill>
                  <a:prstClr val="white">
                    <a:tint val="75000"/>
                  </a:prstClr>
                </a:solidFill>
              </a:rPr>
              <a:pPr/>
              <a:t>7/9/2011</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2AD74-FAD8-4EB9-BAB3-34A65159A2BE}" type="datetime1">
              <a:rPr lang="en-US" smtClean="0">
                <a:solidFill>
                  <a:prstClr val="black">
                    <a:tint val="75000"/>
                  </a:prstClr>
                </a:solidFill>
              </a:rPr>
              <a:pPr/>
              <a:t>7/9/2011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43EFDA-A1C8-4A05-BE7B-78195AFF6B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E2AD74-FAD8-4EB9-BAB3-34A65159A2BE}" type="datetime1">
              <a:rPr lang="en-US" smtClean="0">
                <a:solidFill>
                  <a:prstClr val="black">
                    <a:tint val="75000"/>
                  </a:prstClr>
                </a:solidFill>
              </a:rPr>
              <a:pPr/>
              <a:t>7/9/2011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43EFDA-A1C8-4A05-BE7B-78195AFF6B9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pPr/>
              <a:t>7/9/2011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9F87AC51-9D2A-4D11-9E0D-107039B9D5C6}" type="datetime1">
              <a:rPr lang="en-US" smtClean="0">
                <a:ea typeface="ＭＳ Ｐゴシック" charset="-128"/>
              </a:rPr>
              <a:pPr defTabSz="457200" fontAlgn="base">
                <a:spcBef>
                  <a:spcPct val="0"/>
                </a:spcBef>
                <a:spcAft>
                  <a:spcPct val="0"/>
                </a:spcAft>
              </a:pPr>
              <a:t>7/9/2011</a:t>
            </a:fld>
            <a:endParaRPr lang="en-US" smtClean="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63A6FBB8-92EE-4EEA-B958-30E2D4563334}" type="slidenum">
              <a:rPr lang="en-US" smtClean="0">
                <a:ea typeface="ＭＳ Ｐゴシック" charset="-128"/>
              </a:rPr>
              <a:pPr defTabSz="457200" fontAlgn="base">
                <a:spcBef>
                  <a:spcPct val="0"/>
                </a:spcBef>
                <a:spcAft>
                  <a:spcPct val="0"/>
                </a:spcAft>
              </a:pPr>
              <a:t>‹#›</a:t>
            </a:fld>
            <a:endParaRPr lang="en-US" smtClean="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760"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1F079-221C-4B9A-A845-7ECD5D373597}" type="datetime1">
              <a:rPr lang="en-US" smtClean="0">
                <a:solidFill>
                  <a:prstClr val="black">
                    <a:tint val="75000"/>
                  </a:prstClr>
                </a:solidFill>
              </a:rPr>
              <a:pPr/>
              <a:t>7/9/2011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D4F78-01E3-3846-9459-C25A850405A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C0EDE-ED4D-4F4E-82B2-68437D6DBCFB}" type="datetimeFigureOut">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3EFDA-A1C8-4A05-BE7B-78195AFF6B9A}"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DBA42-9306-4334-8FC1-A237C3B04A3C}" type="datetime1">
              <a:rPr lang="en-US" smtClean="0">
                <a:solidFill>
                  <a:prstClr val="black">
                    <a:tint val="75000"/>
                  </a:prstClr>
                </a:solidFill>
              </a:rPr>
              <a:pPr/>
              <a:t>7/9/2011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5841E-D6EF-4244-A24F-A4543DAFAFC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2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A4A68BCD-521C-4C71-B606-B0454D77C5C5}" type="datetime1">
              <a:rPr lang="en-US" smtClean="0">
                <a:ea typeface="ＭＳ Ｐゴシック" charset="-128"/>
              </a:rPr>
              <a:pPr defTabSz="457200" fontAlgn="base">
                <a:spcBef>
                  <a:spcPct val="0"/>
                </a:spcBef>
                <a:spcAft>
                  <a:spcPct val="0"/>
                </a:spcAft>
              </a:pPr>
              <a:t>7/10/2011</a:t>
            </a:fld>
            <a:endParaRPr lang="en-US" smtClean="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37EF4BEB-329C-4DF1-AA7F-42549022952F}" type="slidenum">
              <a:rPr lang="en-US" smtClean="0">
                <a:ea typeface="ＭＳ Ｐゴシック" charset="-128"/>
              </a:rPr>
              <a:pPr defTabSz="457200" fontAlgn="base">
                <a:spcBef>
                  <a:spcPct val="0"/>
                </a:spcBef>
                <a:spcAft>
                  <a:spcPct val="0"/>
                </a:spcAft>
              </a:pPr>
              <a:t>‹#›</a:t>
            </a:fld>
            <a:endParaRPr lang="en-US" smtClean="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787"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A4A68BCD-521C-4C71-B606-B0454D77C5C5}" type="datetime1">
              <a:rPr lang="en-US" smtClean="0">
                <a:ea typeface="ＭＳ Ｐゴシック" charset="-128"/>
              </a:rPr>
              <a:pPr defTabSz="457200" fontAlgn="base">
                <a:spcBef>
                  <a:spcPct val="0"/>
                </a:spcBef>
                <a:spcAft>
                  <a:spcPct val="0"/>
                </a:spcAft>
              </a:pPr>
              <a:t>7/10/2011</a:t>
            </a:fld>
            <a:endParaRPr lang="en-US" smtClean="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37EF4BEB-329C-4DF1-AA7F-42549022952F}" type="slidenum">
              <a:rPr lang="en-US" smtClean="0">
                <a:ea typeface="ＭＳ Ｐゴシック" charset="-128"/>
              </a:rPr>
              <a:pPr defTabSz="457200" fontAlgn="base">
                <a:spcBef>
                  <a:spcPct val="0"/>
                </a:spcBef>
                <a:spcAft>
                  <a:spcPct val="0"/>
                </a:spcAft>
              </a:pPr>
              <a:t>‹#›</a:t>
            </a:fld>
            <a:endParaRPr lang="en-US" smtClean="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789"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A4A68BCD-521C-4C71-B606-B0454D77C5C5}" type="datetime1">
              <a:rPr lang="en-US" smtClean="0">
                <a:ea typeface="ＭＳ Ｐゴシック" charset="-128"/>
              </a:rPr>
              <a:pPr defTabSz="457200" fontAlgn="base">
                <a:spcBef>
                  <a:spcPct val="0"/>
                </a:spcBef>
                <a:spcAft>
                  <a:spcPct val="0"/>
                </a:spcAft>
              </a:pPr>
              <a:t>7/10/2011</a:t>
            </a:fld>
            <a:endParaRPr lang="en-US" smtClean="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37EF4BEB-329C-4DF1-AA7F-42549022952F}" type="slidenum">
              <a:rPr lang="en-US" smtClean="0">
                <a:ea typeface="ＭＳ Ｐゴシック" charset="-128"/>
              </a:rPr>
              <a:pPr defTabSz="457200" fontAlgn="base">
                <a:spcBef>
                  <a:spcPct val="0"/>
                </a:spcBef>
                <a:spcAft>
                  <a:spcPct val="0"/>
                </a:spcAft>
              </a:pPr>
              <a:t>‹#›</a:t>
            </a:fld>
            <a:endParaRPr lang="en-US" smtClean="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791"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A4A68BCD-521C-4C71-B606-B0454D77C5C5}" type="datetime1">
              <a:rPr lang="en-US" smtClean="0">
                <a:ea typeface="ＭＳ Ｐゴシック" charset="-128"/>
              </a:rPr>
              <a:pPr defTabSz="457200" fontAlgn="base">
                <a:spcBef>
                  <a:spcPct val="0"/>
                </a:spcBef>
                <a:spcAft>
                  <a:spcPct val="0"/>
                </a:spcAft>
              </a:pPr>
              <a:t>7/10/2011</a:t>
            </a:fld>
            <a:endParaRPr lang="en-US" smtClean="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37EF4BEB-329C-4DF1-AA7F-42549022952F}" type="slidenum">
              <a:rPr lang="en-US" smtClean="0">
                <a:ea typeface="ＭＳ Ｐゴシック" charset="-128"/>
              </a:rPr>
              <a:pPr defTabSz="457200" fontAlgn="base">
                <a:spcBef>
                  <a:spcPct val="0"/>
                </a:spcBef>
                <a:spcAft>
                  <a:spcPct val="0"/>
                </a:spcAft>
              </a:pPr>
              <a:t>‹#›</a:t>
            </a:fld>
            <a:endParaRPr lang="en-US" smtClean="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79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pPr>
            <a:fld id="{5E90CCB3-D05E-4A86-8484-CDE212EA378E}" type="datetime1">
              <a:rPr lang="en-US" smtClean="0">
                <a:ea typeface="ＭＳ Ｐゴシック" charset="-128"/>
              </a:rPr>
              <a:pPr defTabSz="457200" fontAlgn="base">
                <a:spcBef>
                  <a:spcPct val="0"/>
                </a:spcBef>
                <a:spcAft>
                  <a:spcPct val="0"/>
                </a:spcAft>
              </a:pPr>
              <a:t>7/10/2011</a:t>
            </a:fld>
            <a:endParaRPr lang="en-US" smtClean="0">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pPr>
            <a:fld id="{1B4040DC-37D8-4894-88C7-564A7586908B}" type="slidenum">
              <a:rPr lang="en-US" smtClean="0">
                <a:ea typeface="ＭＳ Ｐゴシック" charset="-128"/>
              </a:rPr>
              <a:pPr defTabSz="457200" fontAlgn="base">
                <a:spcBef>
                  <a:spcPct val="0"/>
                </a:spcBef>
                <a:spcAft>
                  <a:spcPct val="0"/>
                </a:spcAft>
              </a:pPr>
              <a:t>‹#›</a:t>
            </a:fld>
            <a:endParaRPr lang="en-US" smtClean="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795"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2pPr>
      <a:lvl3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3pPr>
      <a:lvl4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4pPr>
      <a:lvl5pPr algn="ctr" defTabSz="457200"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DDCB9-4DF3-4E69-9BAE-3C60DF5E95A1}" type="datetime1">
              <a:rPr lang="en-US" smtClean="0">
                <a:solidFill>
                  <a:prstClr val="black">
                    <a:tint val="75000"/>
                  </a:prstClr>
                </a:solidFill>
              </a:rPr>
              <a:pPr/>
              <a:t>7/10/2011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BD4F78-01E3-3846-9459-C25A850405AE}"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solidFill>
                  <a:prstClr val="white">
                    <a:tint val="75000"/>
                  </a:prstClr>
                </a:solidFill>
              </a:rPr>
              <a:pPr/>
              <a:t>7/10/2011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9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solidFill>
                  <a:prstClr val="white">
                    <a:tint val="75000"/>
                  </a:prstClr>
                </a:solidFill>
              </a:rPr>
              <a:pPr/>
              <a:t>7/10/2011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0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solidFill>
                  <a:prstClr val="white">
                    <a:tint val="75000"/>
                  </a:prstClr>
                </a:solidFill>
              </a:rPr>
              <a:pPr/>
              <a:t>7/10/2011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0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solidFill>
                  <a:prstClr val="white">
                    <a:tint val="75000"/>
                  </a:prstClr>
                </a:solidFill>
              </a:rPr>
              <a:pPr/>
              <a:t>7/10/2011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0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3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91CA7-C961-4407-8A43-6513F53DEB70}" type="datetimeFigureOut">
              <a:rPr lang="en-US" smtClean="0">
                <a:solidFill>
                  <a:prstClr val="white">
                    <a:tint val="75000"/>
                  </a:prstClr>
                </a:solidFill>
              </a:rPr>
              <a:pPr/>
              <a:t>7/10/2011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8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152400"/>
            <a:ext cx="9144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79" tIns="44446" rIns="90479" bIns="44446" numCol="1" anchor="b"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228600" y="1143000"/>
            <a:ext cx="8763000" cy="547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79" tIns="44446" rIns="90479" bIns="444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ChangeArrowheads="1"/>
          </p:cNvSpPr>
          <p:nvPr/>
        </p:nvSpPr>
        <p:spPr bwMode="auto">
          <a:xfrm>
            <a:off x="8305800" y="6540500"/>
            <a:ext cx="6858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lIns="90479" tIns="44446" rIns="90479" bIns="44446">
            <a:spAutoFit/>
          </a:bodyPr>
          <a:lstStyle/>
          <a:p>
            <a:pPr algn="r" defTabSz="457200" fontAlgn="base">
              <a:spcBef>
                <a:spcPct val="0"/>
              </a:spcBef>
              <a:spcAft>
                <a:spcPct val="0"/>
              </a:spcAft>
            </a:pPr>
            <a:fld id="{70A8579D-E144-A04C-BF74-DA2813F75D05}" type="slidenum">
              <a:rPr lang="en-US">
                <a:solidFill>
                  <a:srgbClr val="000000"/>
                </a:solidFill>
                <a:ea typeface="ＭＳ Ｐゴシック" charset="0"/>
              </a:rPr>
              <a:pPr algn="r" defTabSz="457200" fontAlgn="base">
                <a:spcBef>
                  <a:spcPct val="0"/>
                </a:spcBef>
                <a:spcAft>
                  <a:spcPct val="0"/>
                </a:spcAft>
              </a:pPr>
              <a:t>‹#›</a:t>
            </a:fld>
            <a:endParaRPr lang="en-US">
              <a:solidFill>
                <a:srgbClr val="000000"/>
              </a:solidFill>
              <a:ea typeface="ＭＳ Ｐゴシック" charset="0"/>
            </a:endParaRPr>
          </a:p>
        </p:txBody>
      </p:sp>
    </p:spTree>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chemeClr val="tx2"/>
          </a:solidFill>
          <a:latin typeface="+mj-lt"/>
          <a:ea typeface="ＭＳ Ｐゴシック" pitchFamily="32" charset="-128"/>
          <a:cs typeface="ＭＳ Ｐゴシック" pitchFamily="32" charset="-128"/>
        </a:defRPr>
      </a:lvl1pPr>
      <a:lvl2pPr algn="ctr" rtl="0" eaLnBrk="0" fontAlgn="base" hangingPunct="0">
        <a:lnSpc>
          <a:spcPct val="90000"/>
        </a:lnSpc>
        <a:spcBef>
          <a:spcPct val="0"/>
        </a:spcBef>
        <a:spcAft>
          <a:spcPct val="0"/>
        </a:spcAft>
        <a:defRPr sz="3600" b="1">
          <a:solidFill>
            <a:schemeClr val="tx2"/>
          </a:solidFill>
          <a:latin typeface="Arial" pitchFamily="33" charset="0"/>
          <a:ea typeface="ＭＳ Ｐゴシック" pitchFamily="32" charset="-128"/>
          <a:cs typeface="ＭＳ Ｐゴシック" pitchFamily="32" charset="-128"/>
        </a:defRPr>
      </a:lvl2pPr>
      <a:lvl3pPr algn="ctr" rtl="0" eaLnBrk="0" fontAlgn="base" hangingPunct="0">
        <a:lnSpc>
          <a:spcPct val="90000"/>
        </a:lnSpc>
        <a:spcBef>
          <a:spcPct val="0"/>
        </a:spcBef>
        <a:spcAft>
          <a:spcPct val="0"/>
        </a:spcAft>
        <a:defRPr sz="3600" b="1">
          <a:solidFill>
            <a:schemeClr val="tx2"/>
          </a:solidFill>
          <a:latin typeface="Arial" pitchFamily="33" charset="0"/>
          <a:ea typeface="ＭＳ Ｐゴシック" pitchFamily="32" charset="-128"/>
          <a:cs typeface="ＭＳ Ｐゴシック" pitchFamily="32" charset="-128"/>
        </a:defRPr>
      </a:lvl3pPr>
      <a:lvl4pPr algn="ctr" rtl="0" eaLnBrk="0" fontAlgn="base" hangingPunct="0">
        <a:lnSpc>
          <a:spcPct val="90000"/>
        </a:lnSpc>
        <a:spcBef>
          <a:spcPct val="0"/>
        </a:spcBef>
        <a:spcAft>
          <a:spcPct val="0"/>
        </a:spcAft>
        <a:defRPr sz="3600" b="1">
          <a:solidFill>
            <a:schemeClr val="tx2"/>
          </a:solidFill>
          <a:latin typeface="Arial" pitchFamily="33" charset="0"/>
          <a:ea typeface="ＭＳ Ｐゴシック" pitchFamily="32" charset="-128"/>
          <a:cs typeface="ＭＳ Ｐゴシック" pitchFamily="32" charset="-128"/>
        </a:defRPr>
      </a:lvl4pPr>
      <a:lvl5pPr algn="ctr" rtl="0" eaLnBrk="0" fontAlgn="base" hangingPunct="0">
        <a:lnSpc>
          <a:spcPct val="90000"/>
        </a:lnSpc>
        <a:spcBef>
          <a:spcPct val="0"/>
        </a:spcBef>
        <a:spcAft>
          <a:spcPct val="0"/>
        </a:spcAft>
        <a:defRPr sz="3600" b="1">
          <a:solidFill>
            <a:schemeClr val="tx2"/>
          </a:solidFill>
          <a:latin typeface="Arial" pitchFamily="33" charset="0"/>
          <a:ea typeface="ＭＳ Ｐゴシック" pitchFamily="32" charset="-128"/>
          <a:cs typeface="ＭＳ Ｐゴシック" pitchFamily="32" charset="-128"/>
        </a:defRPr>
      </a:lvl5pPr>
      <a:lvl6pPr marL="457200" algn="ctr" rtl="0" eaLnBrk="0" fontAlgn="base" hangingPunct="0">
        <a:lnSpc>
          <a:spcPct val="90000"/>
        </a:lnSpc>
        <a:spcBef>
          <a:spcPct val="0"/>
        </a:spcBef>
        <a:spcAft>
          <a:spcPct val="0"/>
        </a:spcAft>
        <a:defRPr sz="3600" b="1">
          <a:solidFill>
            <a:schemeClr val="tx2"/>
          </a:solidFill>
          <a:latin typeface="Arial" pitchFamily="33" charset="0"/>
        </a:defRPr>
      </a:lvl6pPr>
      <a:lvl7pPr marL="914400" algn="ctr" rtl="0" eaLnBrk="0" fontAlgn="base" hangingPunct="0">
        <a:lnSpc>
          <a:spcPct val="90000"/>
        </a:lnSpc>
        <a:spcBef>
          <a:spcPct val="0"/>
        </a:spcBef>
        <a:spcAft>
          <a:spcPct val="0"/>
        </a:spcAft>
        <a:defRPr sz="3600" b="1">
          <a:solidFill>
            <a:schemeClr val="tx2"/>
          </a:solidFill>
          <a:latin typeface="Arial" pitchFamily="33" charset="0"/>
        </a:defRPr>
      </a:lvl7pPr>
      <a:lvl8pPr marL="1371600" algn="ctr" rtl="0" eaLnBrk="0" fontAlgn="base" hangingPunct="0">
        <a:lnSpc>
          <a:spcPct val="90000"/>
        </a:lnSpc>
        <a:spcBef>
          <a:spcPct val="0"/>
        </a:spcBef>
        <a:spcAft>
          <a:spcPct val="0"/>
        </a:spcAft>
        <a:defRPr sz="3600" b="1">
          <a:solidFill>
            <a:schemeClr val="tx2"/>
          </a:solidFill>
          <a:latin typeface="Arial" pitchFamily="33" charset="0"/>
        </a:defRPr>
      </a:lvl8pPr>
      <a:lvl9pPr marL="1828800" algn="ctr" rtl="0" eaLnBrk="0" fontAlgn="base" hangingPunct="0">
        <a:lnSpc>
          <a:spcPct val="90000"/>
        </a:lnSpc>
        <a:spcBef>
          <a:spcPct val="0"/>
        </a:spcBef>
        <a:spcAft>
          <a:spcPct val="0"/>
        </a:spcAft>
        <a:defRPr sz="3600" b="1">
          <a:solidFill>
            <a:schemeClr val="tx2"/>
          </a:solidFill>
          <a:latin typeface="Arial" pitchFamily="33" charset="0"/>
        </a:defRPr>
      </a:lvl9pPr>
    </p:titleStyle>
    <p:bodyStyle>
      <a:lvl1pPr marL="285750" indent="-285750" algn="l" rtl="0" eaLnBrk="0" fontAlgn="base" hangingPunct="0">
        <a:lnSpc>
          <a:spcPct val="90000"/>
        </a:lnSpc>
        <a:spcBef>
          <a:spcPct val="30000"/>
        </a:spcBef>
        <a:spcAft>
          <a:spcPct val="0"/>
        </a:spcAft>
        <a:buClr>
          <a:schemeClr val="tx1"/>
        </a:buClr>
        <a:buSzPct val="115000"/>
        <a:buFont typeface="Times" charset="0"/>
        <a:buChar char="•"/>
        <a:defRPr sz="2800">
          <a:solidFill>
            <a:schemeClr val="tx1"/>
          </a:solidFill>
          <a:latin typeface="+mn-lt"/>
          <a:ea typeface="ＭＳ Ｐゴシック" pitchFamily="32" charset="-128"/>
          <a:cs typeface="ＭＳ Ｐゴシック" pitchFamily="32" charset="-128"/>
        </a:defRPr>
      </a:lvl1pPr>
      <a:lvl2pPr marL="685800" indent="-228600" algn="l" rtl="0" eaLnBrk="0" fontAlgn="base" hangingPunct="0">
        <a:lnSpc>
          <a:spcPct val="90000"/>
        </a:lnSpc>
        <a:spcBef>
          <a:spcPct val="30000"/>
        </a:spcBef>
        <a:spcAft>
          <a:spcPct val="0"/>
        </a:spcAft>
        <a:buSzPct val="100000"/>
        <a:buChar char="-"/>
        <a:defRPr sz="2400">
          <a:solidFill>
            <a:srgbClr val="8B0F0A"/>
          </a:solidFill>
          <a:latin typeface="+mn-lt"/>
          <a:ea typeface="ＭＳ Ｐゴシック" pitchFamily="33" charset="-128"/>
        </a:defRPr>
      </a:lvl2pPr>
      <a:lvl3pPr marL="1143000" indent="-228600" algn="l" rtl="0" eaLnBrk="0" fontAlgn="base" hangingPunct="0">
        <a:lnSpc>
          <a:spcPct val="90000"/>
        </a:lnSpc>
        <a:spcBef>
          <a:spcPct val="30000"/>
        </a:spcBef>
        <a:spcAft>
          <a:spcPct val="0"/>
        </a:spcAft>
        <a:buSzPct val="100000"/>
        <a:buChar char="•"/>
        <a:defRPr sz="2400">
          <a:solidFill>
            <a:srgbClr val="008000"/>
          </a:solidFill>
          <a:latin typeface="+mn-lt"/>
          <a:ea typeface="ヒラギノ角ゴ Pro W3" charset="-128"/>
          <a:cs typeface="ヒラギノ角ゴ Pro W3" pitchFamily="-65" charset="-128"/>
        </a:defRPr>
      </a:lvl3pPr>
      <a:lvl4pPr marL="1541463" indent="-169863" algn="l" rtl="0" eaLnBrk="0" fontAlgn="base" hangingPunct="0">
        <a:lnSpc>
          <a:spcPct val="90000"/>
        </a:lnSpc>
        <a:spcBef>
          <a:spcPct val="30000"/>
        </a:spcBef>
        <a:spcAft>
          <a:spcPct val="0"/>
        </a:spcAft>
        <a:buClr>
          <a:schemeClr val="tx1"/>
        </a:buClr>
        <a:buSzPct val="60000"/>
        <a:buFont typeface="Monotype Sorts" charset="0"/>
        <a:buChar char="¢"/>
        <a:defRPr sz="2000">
          <a:solidFill>
            <a:schemeClr val="tx1"/>
          </a:solidFill>
          <a:latin typeface="+mn-lt"/>
          <a:ea typeface="ヒラギノ角ゴ Pro W3" charset="-128"/>
          <a:cs typeface="ヒラギノ角ゴ Pro W3" charset="0"/>
        </a:defRPr>
      </a:lvl4pPr>
      <a:lvl5pPr marL="2000250" indent="-171450" algn="l" rtl="0" eaLnBrk="0" fontAlgn="base" hangingPunct="0">
        <a:lnSpc>
          <a:spcPct val="90000"/>
        </a:lnSpc>
        <a:spcBef>
          <a:spcPct val="30000"/>
        </a:spcBef>
        <a:spcAft>
          <a:spcPct val="0"/>
        </a:spcAft>
        <a:buClr>
          <a:schemeClr val="tx1"/>
        </a:buClr>
        <a:buSzPct val="100000"/>
        <a:buChar char="»"/>
        <a:defRPr sz="2000">
          <a:solidFill>
            <a:schemeClr val="tx1"/>
          </a:solidFill>
          <a:latin typeface="+mn-lt"/>
          <a:ea typeface="ＭＳ Ｐゴシック" pitchFamily="-106" charset="-128"/>
          <a:cs typeface="ＭＳ Ｐゴシック" pitchFamily="34" charset="-128"/>
        </a:defRPr>
      </a:lvl5pPr>
      <a:lvl6pPr marL="2457450" indent="-171450" algn="l" rtl="0" eaLnBrk="0" fontAlgn="base" hangingPunct="0">
        <a:lnSpc>
          <a:spcPct val="90000"/>
        </a:lnSpc>
        <a:spcBef>
          <a:spcPct val="30000"/>
        </a:spcBef>
        <a:spcAft>
          <a:spcPct val="0"/>
        </a:spcAft>
        <a:buClr>
          <a:schemeClr val="tx1"/>
        </a:buClr>
        <a:buSzPct val="100000"/>
        <a:buChar char="»"/>
        <a:defRPr sz="2000">
          <a:solidFill>
            <a:schemeClr val="tx1"/>
          </a:solidFill>
          <a:latin typeface="+mn-lt"/>
          <a:ea typeface="ＭＳ Ｐゴシック" pitchFamily="33" charset="-128"/>
        </a:defRPr>
      </a:lvl6pPr>
      <a:lvl7pPr marL="2914650" indent="-171450" algn="l" rtl="0" eaLnBrk="0" fontAlgn="base" hangingPunct="0">
        <a:lnSpc>
          <a:spcPct val="90000"/>
        </a:lnSpc>
        <a:spcBef>
          <a:spcPct val="30000"/>
        </a:spcBef>
        <a:spcAft>
          <a:spcPct val="0"/>
        </a:spcAft>
        <a:buClr>
          <a:schemeClr val="tx1"/>
        </a:buClr>
        <a:buSzPct val="100000"/>
        <a:buChar char="»"/>
        <a:defRPr sz="2000">
          <a:solidFill>
            <a:schemeClr val="tx1"/>
          </a:solidFill>
          <a:latin typeface="+mn-lt"/>
          <a:ea typeface="ＭＳ Ｐゴシック" pitchFamily="33" charset="-128"/>
        </a:defRPr>
      </a:lvl7pPr>
      <a:lvl8pPr marL="3371850" indent="-171450" algn="l" rtl="0" eaLnBrk="0" fontAlgn="base" hangingPunct="0">
        <a:lnSpc>
          <a:spcPct val="90000"/>
        </a:lnSpc>
        <a:spcBef>
          <a:spcPct val="30000"/>
        </a:spcBef>
        <a:spcAft>
          <a:spcPct val="0"/>
        </a:spcAft>
        <a:buClr>
          <a:schemeClr val="tx1"/>
        </a:buClr>
        <a:buSzPct val="100000"/>
        <a:buChar char="»"/>
        <a:defRPr sz="2000">
          <a:solidFill>
            <a:schemeClr val="tx1"/>
          </a:solidFill>
          <a:latin typeface="+mn-lt"/>
          <a:ea typeface="ＭＳ Ｐゴシック" pitchFamily="33" charset="-128"/>
        </a:defRPr>
      </a:lvl8pPr>
      <a:lvl9pPr marL="3829050" indent="-171450" algn="l" rtl="0" eaLnBrk="0" fontAlgn="base" hangingPunct="0">
        <a:lnSpc>
          <a:spcPct val="90000"/>
        </a:lnSpc>
        <a:spcBef>
          <a:spcPct val="30000"/>
        </a:spcBef>
        <a:spcAft>
          <a:spcPct val="0"/>
        </a:spcAft>
        <a:buClr>
          <a:schemeClr val="tx1"/>
        </a:buClr>
        <a:buSzPct val="100000"/>
        <a:buChar char="»"/>
        <a:defRPr sz="2000">
          <a:solidFill>
            <a:schemeClr val="tx1"/>
          </a:solidFill>
          <a:latin typeface="+mn-lt"/>
          <a:ea typeface="ＭＳ Ｐゴシック" pitchFamily="3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91CA7-C961-4407-8A43-6513F53DEB70}" type="datetimeFigureOut">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3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3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44"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74CBE-129E-416C-8B19-3D589D243936}" type="datetime1">
              <a:rPr lang="en-US" smtClean="0">
                <a:solidFill>
                  <a:prstClr val="white">
                    <a:tint val="75000"/>
                  </a:prstClr>
                </a:solidFill>
              </a:rPr>
              <a:pPr/>
              <a:t>7/9/2011</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256F2-8016-4B24-AF78-7FA03D20BBBE}" type="slidenum">
              <a:rPr lang="en-US" smtClean="0">
                <a:solidFill>
                  <a:prstClr val="white">
                    <a:tint val="75000"/>
                  </a:prstClr>
                </a:solidFill>
              </a: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46"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DBA42-9306-4334-8FC1-A237C3B04A3C}" type="datetime1">
              <a:rPr lang="en-US" smtClean="0">
                <a:solidFill>
                  <a:prstClr val="black">
                    <a:tint val="75000"/>
                  </a:prstClr>
                </a:solidFill>
              </a:rPr>
              <a:pPr/>
              <a:t>7/9/2011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5841E-D6EF-4244-A24F-A4543DAFAFC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8"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DBA42-9306-4334-8FC1-A237C3B04A3C}" type="datetime1">
              <a:rPr lang="en-US" smtClean="0">
                <a:solidFill>
                  <a:prstClr val="black">
                    <a:tint val="75000"/>
                  </a:prstClr>
                </a:solidFill>
              </a:rPr>
              <a:pPr/>
              <a:t>7/9/2011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5841E-D6EF-4244-A24F-A4543DAFAFC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EpttFVKUrzs&amp;feature=channel_video_title"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Yq3yLPtOxpc&amp;feature=relmfu"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0.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57.jpeg"/><Relationship Id="rId3" Type="http://schemas.openxmlformats.org/officeDocument/2006/relationships/image" Target="../media/image24.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0.png"/><Relationship Id="rId47" Type="http://schemas.openxmlformats.org/officeDocument/2006/relationships/image" Target="../media/image65.png"/><Relationship Id="rId50" Type="http://schemas.openxmlformats.org/officeDocument/2006/relationships/image" Target="../media/image68.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jpeg"/><Relationship Id="rId33" Type="http://schemas.openxmlformats.org/officeDocument/2006/relationships/image" Target="../media/image54.png"/><Relationship Id="rId38" Type="http://schemas.openxmlformats.org/officeDocument/2006/relationships/oleObject" Target="../embeddings/oleObject3.bin"/><Relationship Id="rId46" Type="http://schemas.openxmlformats.org/officeDocument/2006/relationships/image" Target="../media/image64.png"/><Relationship Id="rId2" Type="http://schemas.openxmlformats.org/officeDocument/2006/relationships/slideLayout" Target="../slideLayouts/slideLayout18.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jpeg"/><Relationship Id="rId41" Type="http://schemas.openxmlformats.org/officeDocument/2006/relationships/image" Target="../media/image59.jpeg"/><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gif"/><Relationship Id="rId37" Type="http://schemas.openxmlformats.org/officeDocument/2006/relationships/oleObject" Target="../embeddings/oleObject2.bin"/><Relationship Id="rId40" Type="http://schemas.openxmlformats.org/officeDocument/2006/relationships/image" Target="../media/image58.png"/><Relationship Id="rId45" Type="http://schemas.openxmlformats.org/officeDocument/2006/relationships/image" Target="../media/image63.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oleObject" Target="../embeddings/oleObject1.bin"/><Relationship Id="rId49" Type="http://schemas.openxmlformats.org/officeDocument/2006/relationships/image" Target="../media/image6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jpeg"/><Relationship Id="rId44" Type="http://schemas.openxmlformats.org/officeDocument/2006/relationships/image" Target="../media/image62.jpeg"/><Relationship Id="rId52" Type="http://schemas.openxmlformats.org/officeDocument/2006/relationships/image" Target="../media/image7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jpeg"/><Relationship Id="rId30" Type="http://schemas.openxmlformats.org/officeDocument/2006/relationships/image" Target="../media/image51.jpeg"/><Relationship Id="rId35" Type="http://schemas.openxmlformats.org/officeDocument/2006/relationships/image" Target="../media/image56.png"/><Relationship Id="rId43" Type="http://schemas.openxmlformats.org/officeDocument/2006/relationships/image" Target="../media/image61.jpeg"/><Relationship Id="rId48" Type="http://schemas.openxmlformats.org/officeDocument/2006/relationships/image" Target="../media/image66.png"/><Relationship Id="rId8" Type="http://schemas.openxmlformats.org/officeDocument/2006/relationships/image" Target="../media/image29.png"/><Relationship Id="rId51" Type="http://schemas.openxmlformats.org/officeDocument/2006/relationships/image" Target="../media/image69.png"/></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www.youtube.com/watch?v=ie9EW4HmSwI"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762000" y="76200"/>
            <a:ext cx="6553200" cy="1470025"/>
          </a:xfrm>
        </p:spPr>
        <p:txBody>
          <a:bodyPr/>
          <a:lstStyle/>
          <a:p>
            <a:pPr eaLnBrk="1" hangingPunct="1"/>
            <a:r>
              <a:rPr lang="en-US" dirty="0" smtClean="0">
                <a:solidFill>
                  <a:schemeClr val="bg1"/>
                </a:solidFill>
                <a:ea typeface="ＭＳ Ｐゴシック" charset="-128"/>
              </a:rPr>
              <a:t>Software </a:t>
            </a:r>
            <a:r>
              <a:rPr lang="en-US" dirty="0" smtClean="0">
                <a:solidFill>
                  <a:schemeClr val="bg1"/>
                </a:solidFill>
                <a:ea typeface="ＭＳ Ｐゴシック" charset="-128"/>
              </a:rPr>
              <a:t>Defined </a:t>
            </a:r>
            <a:r>
              <a:rPr lang="en-US" dirty="0" smtClean="0">
                <a:solidFill>
                  <a:schemeClr val="bg1"/>
                </a:solidFill>
                <a:ea typeface="ＭＳ Ｐゴシック" charset="-128"/>
              </a:rPr>
              <a:t>Networks </a:t>
            </a:r>
            <a:br>
              <a:rPr lang="en-US" dirty="0" smtClean="0">
                <a:solidFill>
                  <a:schemeClr val="bg1"/>
                </a:solidFill>
                <a:ea typeface="ＭＳ Ｐゴシック" charset="-128"/>
              </a:rPr>
            </a:br>
            <a:endParaRPr lang="en-US" sz="3200" i="1" dirty="0" smtClean="0">
              <a:solidFill>
                <a:schemeClr val="bg1"/>
              </a:solidFill>
              <a:ea typeface="ＭＳ Ｐゴシック" charset="-128"/>
            </a:endParaRPr>
          </a:p>
        </p:txBody>
      </p:sp>
      <p:sp>
        <p:nvSpPr>
          <p:cNvPr id="15365" name="Text Box 50"/>
          <p:cNvSpPr txBox="1">
            <a:spLocks noChangeArrowheads="1"/>
          </p:cNvSpPr>
          <p:nvPr/>
        </p:nvSpPr>
        <p:spPr bwMode="auto">
          <a:xfrm>
            <a:off x="2105025" y="4976813"/>
            <a:ext cx="5362575" cy="1271587"/>
          </a:xfrm>
          <a:prstGeom prst="rect">
            <a:avLst/>
          </a:prstGeom>
          <a:noFill/>
          <a:ln w="9525">
            <a:noFill/>
            <a:miter lim="800000"/>
            <a:headEnd/>
            <a:tailEnd/>
          </a:ln>
        </p:spPr>
        <p:txBody>
          <a:bodyPr/>
          <a:lstStyle/>
          <a:p>
            <a:pPr algn="ctr" defTabSz="457200" fontAlgn="base">
              <a:spcBef>
                <a:spcPct val="0"/>
              </a:spcBef>
              <a:spcAft>
                <a:spcPct val="0"/>
              </a:spcAft>
            </a:pPr>
            <a:endParaRPr lang="en-US" b="1" dirty="0" smtClean="0">
              <a:solidFill>
                <a:schemeClr val="bg1"/>
              </a:solidFill>
              <a:latin typeface="Arial" charset="0"/>
              <a:ea typeface="ＭＳ Ｐゴシック" charset="-128"/>
            </a:endParaRPr>
          </a:p>
          <a:p>
            <a:pPr algn="ctr" defTabSz="457200" fontAlgn="base">
              <a:spcBef>
                <a:spcPct val="0"/>
              </a:spcBef>
              <a:spcAft>
                <a:spcPct val="0"/>
              </a:spcAft>
            </a:pPr>
            <a:endParaRPr lang="en-US" b="1" dirty="0" smtClean="0">
              <a:solidFill>
                <a:schemeClr val="bg1"/>
              </a:solidFill>
              <a:latin typeface="Arial" charset="0"/>
              <a:ea typeface="ＭＳ Ｐゴシック" charset="-128"/>
            </a:endParaRPr>
          </a:p>
          <a:p>
            <a:pPr algn="ctr" defTabSz="457200" fontAlgn="base">
              <a:spcBef>
                <a:spcPct val="0"/>
              </a:spcBef>
              <a:spcAft>
                <a:spcPct val="0"/>
              </a:spcAft>
            </a:pPr>
            <a:r>
              <a:rPr lang="en-US" dirty="0" smtClean="0">
                <a:solidFill>
                  <a:schemeClr val="bg1"/>
                </a:solidFill>
                <a:latin typeface="Arial" charset="0"/>
                <a:ea typeface="ＭＳ Ｐゴシック" charset="-128"/>
              </a:rPr>
              <a:t>Saurav Das     Guru </a:t>
            </a:r>
            <a:r>
              <a:rPr lang="en-US" dirty="0" smtClean="0">
                <a:solidFill>
                  <a:schemeClr val="bg1"/>
                </a:solidFill>
                <a:latin typeface="Arial" charset="0"/>
                <a:ea typeface="ＭＳ Ｐゴシック" charset="-128"/>
              </a:rPr>
              <a:t>Parulkar </a:t>
            </a:r>
            <a:r>
              <a:rPr lang="en-US" dirty="0" smtClean="0">
                <a:solidFill>
                  <a:schemeClr val="bg1"/>
                </a:solidFill>
                <a:latin typeface="Arial" charset="0"/>
                <a:ea typeface="ＭＳ Ｐゴシック" charset="-128"/>
              </a:rPr>
              <a:t>   Nick </a:t>
            </a:r>
            <a:r>
              <a:rPr lang="en-US" dirty="0" smtClean="0">
                <a:solidFill>
                  <a:schemeClr val="bg1"/>
                </a:solidFill>
                <a:latin typeface="Arial" charset="0"/>
                <a:ea typeface="ＭＳ Ｐゴシック" charset="-128"/>
              </a:rPr>
              <a:t>McKeown    		</a:t>
            </a:r>
          </a:p>
          <a:p>
            <a:pPr algn="ctr" defTabSz="457200" fontAlgn="base">
              <a:spcBef>
                <a:spcPct val="0"/>
              </a:spcBef>
              <a:spcAft>
                <a:spcPct val="0"/>
              </a:spcAft>
            </a:pPr>
            <a:endParaRPr lang="en-US" b="1" dirty="0" smtClean="0">
              <a:solidFill>
                <a:schemeClr val="bg1"/>
              </a:solidFill>
              <a:latin typeface="Arial" charset="0"/>
              <a:ea typeface="ＭＳ Ｐゴシック" charset="-128"/>
            </a:endParaRPr>
          </a:p>
          <a:p>
            <a:pPr algn="ctr" defTabSz="457200" fontAlgn="base">
              <a:spcBef>
                <a:spcPct val="0"/>
              </a:spcBef>
              <a:spcAft>
                <a:spcPct val="0"/>
              </a:spcAft>
            </a:pPr>
            <a:endParaRPr lang="en-US" dirty="0" smtClean="0">
              <a:solidFill>
                <a:schemeClr val="bg1"/>
              </a:solidFill>
              <a:latin typeface="Arial" charset="0"/>
              <a:ea typeface="ＭＳ Ｐゴシック" charset="-128"/>
            </a:endParaRPr>
          </a:p>
        </p:txBody>
      </p:sp>
      <p:sp>
        <p:nvSpPr>
          <p:cNvPr id="15366" name="TextBox 7"/>
          <p:cNvSpPr txBox="1">
            <a:spLocks noChangeArrowheads="1"/>
          </p:cNvSpPr>
          <p:nvPr/>
        </p:nvSpPr>
        <p:spPr bwMode="auto">
          <a:xfrm>
            <a:off x="1143000" y="5883275"/>
            <a:ext cx="6858000" cy="338554"/>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600" dirty="0" smtClean="0">
                <a:solidFill>
                  <a:schemeClr val="bg1"/>
                </a:solidFill>
                <a:ea typeface="ＭＳ Ｐゴシック" charset="-128"/>
              </a:rPr>
              <a:t>With </a:t>
            </a:r>
            <a:r>
              <a:rPr lang="en-US" sz="1600" dirty="0" smtClean="0">
                <a:solidFill>
                  <a:schemeClr val="bg1"/>
                </a:solidFill>
                <a:ea typeface="ＭＳ Ｐゴシック" charset="-128"/>
              </a:rPr>
              <a:t>contributions from many others…</a:t>
            </a:r>
            <a:endParaRPr lang="en-US" sz="1600" dirty="0" smtClean="0">
              <a:solidFill>
                <a:schemeClr val="bg1"/>
              </a:solidFill>
              <a:ea typeface="ＭＳ Ｐゴシック" charset="-128"/>
            </a:endParaRPr>
          </a:p>
        </p:txBody>
      </p:sp>
      <p:pic>
        <p:nvPicPr>
          <p:cNvPr id="15367" name="Picture 7" descr="mckeown_group.jpg"/>
          <p:cNvPicPr>
            <a:picLocks noChangeAspect="1"/>
          </p:cNvPicPr>
          <p:nvPr/>
        </p:nvPicPr>
        <p:blipFill>
          <a:blip r:embed="rId3" cstate="print"/>
          <a:srcRect b="22894"/>
          <a:stretch>
            <a:fillRect/>
          </a:stretch>
        </p:blipFill>
        <p:spPr bwMode="auto">
          <a:xfrm>
            <a:off x="228600" y="914400"/>
            <a:ext cx="8686800" cy="4572000"/>
          </a:xfrm>
          <a:prstGeom prst="rect">
            <a:avLst/>
          </a:prstGeom>
          <a:noFill/>
          <a:ln w="9525">
            <a:noFill/>
            <a:miter lim="800000"/>
            <a:headEnd/>
            <a:tailEnd/>
          </a:ln>
        </p:spPr>
      </p:pic>
      <p:sp>
        <p:nvSpPr>
          <p:cNvPr id="8" name="TextBox 7"/>
          <p:cNvSpPr txBox="1">
            <a:spLocks noChangeArrowheads="1"/>
          </p:cNvSpPr>
          <p:nvPr/>
        </p:nvSpPr>
        <p:spPr bwMode="auto">
          <a:xfrm>
            <a:off x="1219200" y="6248400"/>
            <a:ext cx="6858000" cy="584775"/>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1600" dirty="0" smtClean="0">
                <a:solidFill>
                  <a:schemeClr val="bg1"/>
                </a:solidFill>
                <a:ea typeface="ＭＳ Ｐゴシック" charset="-128"/>
              </a:rPr>
              <a:t>A Presentation to the </a:t>
            </a:r>
            <a:r>
              <a:rPr lang="en-US" sz="1600" b="1" dirty="0" smtClean="0">
                <a:solidFill>
                  <a:schemeClr val="bg1"/>
                </a:solidFill>
                <a:ea typeface="ＭＳ Ｐゴシック" charset="-128"/>
              </a:rPr>
              <a:t>OIF</a:t>
            </a:r>
          </a:p>
          <a:p>
            <a:pPr algn="ctr" defTabSz="457200" fontAlgn="base">
              <a:spcBef>
                <a:spcPct val="0"/>
              </a:spcBef>
              <a:spcAft>
                <a:spcPct val="0"/>
              </a:spcAft>
            </a:pPr>
            <a:r>
              <a:rPr lang="en-US" sz="1600" b="1" dirty="0" smtClean="0">
                <a:solidFill>
                  <a:schemeClr val="bg1"/>
                </a:solidFill>
                <a:ea typeface="ＭＳ Ｐゴシック" charset="-128"/>
              </a:rPr>
              <a:t>12</a:t>
            </a:r>
            <a:r>
              <a:rPr lang="en-US" sz="1600" b="1" baseline="30000" dirty="0" smtClean="0">
                <a:solidFill>
                  <a:schemeClr val="bg1"/>
                </a:solidFill>
                <a:ea typeface="ＭＳ Ｐゴシック" charset="-128"/>
              </a:rPr>
              <a:t>th</a:t>
            </a:r>
            <a:r>
              <a:rPr lang="en-US" sz="1600" b="1" dirty="0" smtClean="0">
                <a:solidFill>
                  <a:schemeClr val="bg1"/>
                </a:solidFill>
                <a:ea typeface="ＭＳ Ｐゴシック" charset="-128"/>
              </a:rPr>
              <a:t> July, 2011</a:t>
            </a:r>
            <a:endParaRPr lang="en-US" sz="1600" dirty="0" smtClean="0">
              <a:solidFill>
                <a:schemeClr val="bg1"/>
              </a:solidFill>
              <a:ea typeface="ＭＳ Ｐゴシック" charset="-128"/>
            </a:endParaRPr>
          </a:p>
        </p:txBody>
      </p:sp>
      <p:pic>
        <p:nvPicPr>
          <p:cNvPr id="15364" name="Picture 12" descr="SU_Seal_Blk_pos"/>
          <p:cNvPicPr>
            <a:picLocks noChangeAspect="1" noChangeArrowheads="1"/>
          </p:cNvPicPr>
          <p:nvPr/>
        </p:nvPicPr>
        <p:blipFill>
          <a:blip r:embed="rId4" cstate="print"/>
          <a:srcRect/>
          <a:stretch>
            <a:fillRect/>
          </a:stretch>
        </p:blipFill>
        <p:spPr bwMode="auto">
          <a:xfrm>
            <a:off x="7315200" y="50800"/>
            <a:ext cx="1397001" cy="139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nvGraphicFramePr>
        <p:xfrm>
          <a:off x="15240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39" name="Table 38"/>
          <p:cNvGraphicFramePr>
            <a:graphicFrameLocks noGrp="1"/>
          </p:cNvGraphicFramePr>
          <p:nvPr/>
        </p:nvGraphicFramePr>
        <p:xfrm>
          <a:off x="29718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0" name="Table 39"/>
          <p:cNvGraphicFramePr>
            <a:graphicFrameLocks noGrp="1"/>
          </p:cNvGraphicFramePr>
          <p:nvPr/>
        </p:nvGraphicFramePr>
        <p:xfrm>
          <a:off x="59436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1" name="Table 40"/>
          <p:cNvGraphicFramePr>
            <a:graphicFrameLocks noGrp="1"/>
          </p:cNvGraphicFramePr>
          <p:nvPr/>
        </p:nvGraphicFramePr>
        <p:xfrm>
          <a:off x="70866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pSp>
        <p:nvGrpSpPr>
          <p:cNvPr id="6" name="Group 117"/>
          <p:cNvGrpSpPr/>
          <p:nvPr/>
        </p:nvGrpSpPr>
        <p:grpSpPr>
          <a:xfrm>
            <a:off x="4267200" y="5562600"/>
            <a:ext cx="1092190" cy="825179"/>
            <a:chOff x="3200400" y="4648200"/>
            <a:chExt cx="1092190" cy="825179"/>
          </a:xfrm>
        </p:grpSpPr>
        <p:grpSp>
          <p:nvGrpSpPr>
            <p:cNvPr id="7" name="Group 13"/>
            <p:cNvGrpSpPr/>
            <p:nvPr/>
          </p:nvGrpSpPr>
          <p:grpSpPr>
            <a:xfrm>
              <a:off x="3200400" y="4648200"/>
              <a:ext cx="990600" cy="762000"/>
              <a:chOff x="7162800" y="228598"/>
              <a:chExt cx="914400" cy="762002"/>
            </a:xfrm>
            <a:solidFill>
              <a:srgbClr val="4BACC6"/>
            </a:solidFill>
          </p:grpSpPr>
          <p:sp>
            <p:nvSpPr>
              <p:cNvPr id="95" name="Can 94"/>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Down Arrow 95"/>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Down Arrow 96"/>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Right Arrow 97"/>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Right Arrow 98"/>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 name="Group 55"/>
            <p:cNvGrpSpPr>
              <a:grpSpLocks/>
            </p:cNvGrpSpPr>
            <p:nvPr/>
          </p:nvGrpSpPr>
          <p:grpSpPr bwMode="auto">
            <a:xfrm rot="2943919">
              <a:off x="3554507" y="4643255"/>
              <a:ext cx="730317" cy="745849"/>
              <a:chOff x="799" y="2745"/>
              <a:chExt cx="438" cy="458"/>
            </a:xfrm>
          </p:grpSpPr>
          <p:sp>
            <p:nvSpPr>
              <p:cNvPr id="93" name="Oval 56"/>
              <p:cNvSpPr>
                <a:spLocks noChangeArrowheads="1"/>
              </p:cNvSpPr>
              <p:nvPr/>
            </p:nvSpPr>
            <p:spPr bwMode="auto">
              <a:xfrm>
                <a:off x="799" y="2745"/>
                <a:ext cx="438" cy="458"/>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ysClr val="window" lastClr="FFFFFF"/>
              </a:soli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 name="Group 114"/>
            <p:cNvGrpSpPr/>
            <p:nvPr/>
          </p:nvGrpSpPr>
          <p:grpSpPr>
            <a:xfrm>
              <a:off x="3601805" y="4953000"/>
              <a:ext cx="515036" cy="520379"/>
              <a:chOff x="4440005" y="2362200"/>
              <a:chExt cx="515036" cy="520379"/>
            </a:xfrm>
          </p:grpSpPr>
          <p:sp>
            <p:nvSpPr>
              <p:cNvPr id="91" name="Cube 90"/>
              <p:cNvSpPr/>
              <p:nvPr/>
            </p:nvSpPr>
            <p:spPr>
              <a:xfrm>
                <a:off x="4495800" y="2362200"/>
                <a:ext cx="457200" cy="4572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Quad Arrow 91"/>
              <p:cNvSpPr/>
              <p:nvPr/>
            </p:nvSpPr>
            <p:spPr>
              <a:xfrm rot="2594847">
                <a:off x="4440005" y="2396419"/>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aphicFrame>
        <p:nvGraphicFramePr>
          <p:cNvPr id="105" name="Table 104"/>
          <p:cNvGraphicFramePr>
            <a:graphicFrameLocks noGrp="1"/>
          </p:cNvGraphicFramePr>
          <p:nvPr/>
        </p:nvGraphicFramePr>
        <p:xfrm>
          <a:off x="4191000" y="4800600"/>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dirty="0"/>
                    </a:p>
                  </a:txBody>
                  <a:tcPr/>
                </a:tc>
                <a:tc>
                  <a:txBody>
                    <a:bodyPr/>
                    <a:lstStyle/>
                    <a:p>
                      <a:endParaRPr lang="en-US" sz="100" dirty="0"/>
                    </a:p>
                  </a:txBody>
                  <a:tcPr/>
                </a:tc>
              </a:tr>
            </a:tbl>
          </a:graphicData>
        </a:graphic>
      </p:graphicFrame>
      <p:graphicFrame>
        <p:nvGraphicFramePr>
          <p:cNvPr id="107" name="Table 106"/>
          <p:cNvGraphicFramePr>
            <a:graphicFrameLocks noGrp="1"/>
          </p:cNvGraphicFramePr>
          <p:nvPr/>
        </p:nvGraphicFramePr>
        <p:xfrm>
          <a:off x="4800600" y="4800600"/>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sp>
        <p:nvSpPr>
          <p:cNvPr id="108" name="Down Arrow 107"/>
          <p:cNvSpPr/>
          <p:nvPr/>
        </p:nvSpPr>
        <p:spPr>
          <a:xfrm>
            <a:off x="16764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9" name="Down Arrow 108"/>
          <p:cNvSpPr/>
          <p:nvPr/>
        </p:nvSpPr>
        <p:spPr>
          <a:xfrm>
            <a:off x="30480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0" name="Down Arrow 109"/>
          <p:cNvSpPr/>
          <p:nvPr/>
        </p:nvSpPr>
        <p:spPr>
          <a:xfrm>
            <a:off x="46482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1" name="Down Arrow 110"/>
          <p:cNvSpPr/>
          <p:nvPr/>
        </p:nvSpPr>
        <p:spPr>
          <a:xfrm>
            <a:off x="60198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2" name="Down Arrow 111"/>
          <p:cNvSpPr/>
          <p:nvPr/>
        </p:nvSpPr>
        <p:spPr>
          <a:xfrm>
            <a:off x="71628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4" name="AutoShape 76"/>
          <p:cNvSpPr>
            <a:spLocks noChangeArrowheads="1"/>
          </p:cNvSpPr>
          <p:nvPr/>
        </p:nvSpPr>
        <p:spPr bwMode="auto">
          <a:xfrm>
            <a:off x="5867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5" name="AutoShape 76"/>
          <p:cNvSpPr>
            <a:spLocks noChangeArrowheads="1"/>
          </p:cNvSpPr>
          <p:nvPr/>
        </p:nvSpPr>
        <p:spPr bwMode="auto">
          <a:xfrm>
            <a:off x="14478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6" name="AutoShape 76"/>
          <p:cNvSpPr>
            <a:spLocks noChangeArrowheads="1"/>
          </p:cNvSpPr>
          <p:nvPr/>
        </p:nvSpPr>
        <p:spPr bwMode="auto">
          <a:xfrm>
            <a:off x="70104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7" name="AutoShape 76"/>
          <p:cNvSpPr>
            <a:spLocks noChangeArrowheads="1"/>
          </p:cNvSpPr>
          <p:nvPr/>
        </p:nvSpPr>
        <p:spPr bwMode="auto">
          <a:xfrm>
            <a:off x="28956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8" name="AutoShape 76"/>
          <p:cNvSpPr>
            <a:spLocks noChangeArrowheads="1"/>
          </p:cNvSpPr>
          <p:nvPr/>
        </p:nvSpPr>
        <p:spPr bwMode="auto">
          <a:xfrm>
            <a:off x="40386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9" name="AutoShape 76"/>
          <p:cNvSpPr>
            <a:spLocks noChangeArrowheads="1"/>
          </p:cNvSpPr>
          <p:nvPr/>
        </p:nvSpPr>
        <p:spPr bwMode="auto">
          <a:xfrm>
            <a:off x="43434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60" name="AutoShape 76"/>
          <p:cNvSpPr>
            <a:spLocks noChangeArrowheads="1"/>
          </p:cNvSpPr>
          <p:nvPr/>
        </p:nvSpPr>
        <p:spPr bwMode="auto">
          <a:xfrm>
            <a:off x="4724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61" name="Rectangle 60"/>
          <p:cNvSpPr/>
          <p:nvPr/>
        </p:nvSpPr>
        <p:spPr>
          <a:xfrm>
            <a:off x="2133600" y="762000"/>
            <a:ext cx="4419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routing, access-control, mobility, traffic-engineering, guarantees, recovery, bandwidth-on-demand …</a:t>
            </a:r>
            <a:endParaRPr lang="en-US" sz="1400" dirty="0"/>
          </a:p>
        </p:txBody>
      </p:sp>
      <p:grpSp>
        <p:nvGrpSpPr>
          <p:cNvPr id="62" name="Group 225"/>
          <p:cNvGrpSpPr/>
          <p:nvPr/>
        </p:nvGrpSpPr>
        <p:grpSpPr>
          <a:xfrm>
            <a:off x="1294997" y="638684"/>
            <a:ext cx="6553603" cy="2485516"/>
            <a:chOff x="1470005" y="1226899"/>
            <a:chExt cx="6401203" cy="2485516"/>
          </a:xfrm>
        </p:grpSpPr>
        <p:sp>
          <p:nvSpPr>
            <p:cNvPr id="63" name="Rectangle 62"/>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224"/>
            <p:cNvGrpSpPr/>
            <p:nvPr/>
          </p:nvGrpSpPr>
          <p:grpSpPr>
            <a:xfrm>
              <a:off x="1991001" y="2065099"/>
              <a:ext cx="5514762" cy="796928"/>
              <a:chOff x="2936787" y="2479672"/>
              <a:chExt cx="5514762" cy="796928"/>
            </a:xfrm>
          </p:grpSpPr>
          <p:cxnSp>
            <p:nvCxnSpPr>
              <p:cNvPr id="65" name="Straight Connector 64"/>
              <p:cNvCxnSpPr>
                <a:stCxn id="85" idx="4"/>
                <a:endCxn id="84" idx="6"/>
              </p:cNvCxnSpPr>
              <p:nvPr/>
            </p:nvCxnSpPr>
            <p:spPr>
              <a:xfrm rot="5400000">
                <a:off x="5197508" y="2571780"/>
                <a:ext cx="193672" cy="3841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85" idx="4"/>
                <a:endCxn id="88" idx="0"/>
              </p:cNvCxnSpPr>
              <p:nvPr/>
            </p:nvCxnSpPr>
            <p:spPr>
              <a:xfrm rot="16200000" flipH="1">
                <a:off x="5448300" y="2705100"/>
                <a:ext cx="2286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86" idx="4"/>
                <a:endCxn id="80" idx="0"/>
              </p:cNvCxnSpPr>
              <p:nvPr/>
            </p:nvCxnSpPr>
            <p:spPr>
              <a:xfrm rot="5400000">
                <a:off x="6436716" y="2596156"/>
                <a:ext cx="263528" cy="3353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86" idx="4"/>
                <a:endCxn id="89" idx="1"/>
              </p:cNvCxnSpPr>
              <p:nvPr/>
            </p:nvCxnSpPr>
            <p:spPr>
              <a:xfrm rot="16200000" flipH="1">
                <a:off x="6887937" y="2480294"/>
                <a:ext cx="109678" cy="41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0" idx="7"/>
                <a:endCxn id="89" idx="2"/>
              </p:cNvCxnSpPr>
              <p:nvPr/>
            </p:nvCxnSpPr>
            <p:spPr>
              <a:xfrm rot="5400000" flipH="1" flipV="1">
                <a:off x="6758986" y="2572149"/>
                <a:ext cx="95346" cy="5961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19" idx="6"/>
                <a:endCxn id="120" idx="3"/>
              </p:cNvCxnSpPr>
              <p:nvPr/>
            </p:nvCxnSpPr>
            <p:spPr>
              <a:xfrm>
                <a:off x="5325572" y="3165472"/>
                <a:ext cx="1424665" cy="126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1" name="Group 223"/>
              <p:cNvGrpSpPr/>
              <p:nvPr/>
            </p:nvGrpSpPr>
            <p:grpSpPr>
              <a:xfrm>
                <a:off x="2936787" y="2479672"/>
                <a:ext cx="5514762" cy="796928"/>
                <a:chOff x="2936787" y="2479672"/>
                <a:chExt cx="5514762" cy="796928"/>
              </a:xfrm>
            </p:grpSpPr>
            <p:grpSp>
              <p:nvGrpSpPr>
                <p:cNvPr id="72" name="Group 222"/>
                <p:cNvGrpSpPr/>
                <p:nvPr/>
              </p:nvGrpSpPr>
              <p:grpSpPr>
                <a:xfrm>
                  <a:off x="2936787" y="2479672"/>
                  <a:ext cx="5514762" cy="796928"/>
                  <a:chOff x="2936787" y="2479672"/>
                  <a:chExt cx="5514762" cy="796928"/>
                </a:xfrm>
              </p:grpSpPr>
              <p:grpSp>
                <p:nvGrpSpPr>
                  <p:cNvPr id="78" name="Group 154"/>
                  <p:cNvGrpSpPr/>
                  <p:nvPr/>
                </p:nvGrpSpPr>
                <p:grpSpPr>
                  <a:xfrm>
                    <a:off x="2936787" y="2479672"/>
                    <a:ext cx="5514762" cy="762000"/>
                    <a:chOff x="1946187" y="1489072"/>
                    <a:chExt cx="5514762" cy="762000"/>
                  </a:xfrm>
                </p:grpSpPr>
                <p:sp>
                  <p:nvSpPr>
                    <p:cNvPr id="113" name="Oval 112"/>
                    <p:cNvSpPr/>
                    <p:nvPr/>
                  </p:nvSpPr>
                  <p:spPr>
                    <a:xfrm>
                      <a:off x="1946187" y="14890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276600" y="20574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733800" y="15240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095043" y="20986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800600" y="17526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263012" y="14890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030171" y="20986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715000" y="20574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156149" y="19462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p:cNvCxnSpPr>
                      <a:stCxn id="116" idx="0"/>
                      <a:endCxn id="113" idx="3"/>
                    </p:cNvCxnSpPr>
                    <p:nvPr/>
                  </p:nvCxnSpPr>
                  <p:spPr>
                    <a:xfrm rot="16200000" flipV="1">
                      <a:off x="1879375" y="1730603"/>
                      <a:ext cx="479518" cy="2566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6" idx="5"/>
                      <a:endCxn id="114" idx="3"/>
                    </p:cNvCxnSpPr>
                    <p:nvPr/>
                  </p:nvCxnSpPr>
                  <p:spPr>
                    <a:xfrm rot="5400000" flipH="1" flipV="1">
                      <a:off x="2817585" y="1725103"/>
                      <a:ext cx="41272" cy="9660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5" idx="2"/>
                      <a:endCxn id="113" idx="6"/>
                    </p:cNvCxnSpPr>
                    <p:nvPr/>
                  </p:nvCxnSpPr>
                  <p:spPr>
                    <a:xfrm rot="10800000">
                      <a:off x="2250988" y="1565272"/>
                      <a:ext cx="1482812" cy="34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9" idx="0"/>
                      <a:endCxn id="83" idx="4"/>
                    </p:cNvCxnSpPr>
                    <p:nvPr/>
                  </p:nvCxnSpPr>
                  <p:spPr>
                    <a:xfrm rot="16200000" flipV="1">
                      <a:off x="2952738" y="1680458"/>
                      <a:ext cx="152400" cy="744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9" idx="0"/>
                      <a:endCxn id="115" idx="4"/>
                    </p:cNvCxnSpPr>
                    <p:nvPr/>
                  </p:nvCxnSpPr>
                  <p:spPr>
                    <a:xfrm rot="16200000" flipV="1">
                      <a:off x="3823251" y="1739350"/>
                      <a:ext cx="422272" cy="2963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4" idx="6"/>
                      <a:endCxn id="119" idx="3"/>
                    </p:cNvCxnSpPr>
                    <p:nvPr/>
                  </p:nvCxnSpPr>
                  <p:spPr>
                    <a:xfrm>
                      <a:off x="3581400" y="2133600"/>
                      <a:ext cx="493409" cy="951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19" idx="7"/>
                      <a:endCxn id="117" idx="3"/>
                    </p:cNvCxnSpPr>
                    <p:nvPr/>
                  </p:nvCxnSpPr>
                  <p:spPr>
                    <a:xfrm rot="5400000" flipH="1" flipV="1">
                      <a:off x="4448632" y="1724385"/>
                      <a:ext cx="238308" cy="5549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0" idx="2"/>
                      <a:endCxn id="117" idx="6"/>
                    </p:cNvCxnSpPr>
                    <p:nvPr/>
                  </p:nvCxnSpPr>
                  <p:spPr>
                    <a:xfrm rot="10800000">
                      <a:off x="5105400" y="1828800"/>
                      <a:ext cx="609600" cy="304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5" idx="6"/>
                      <a:endCxn id="118" idx="2"/>
                    </p:cNvCxnSpPr>
                    <p:nvPr/>
                  </p:nvCxnSpPr>
                  <p:spPr>
                    <a:xfrm flipV="1">
                      <a:off x="4038600" y="1565272"/>
                      <a:ext cx="2224412" cy="34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0" idx="6"/>
                      <a:endCxn id="118" idx="4"/>
                    </p:cNvCxnSpPr>
                    <p:nvPr/>
                  </p:nvCxnSpPr>
                  <p:spPr>
                    <a:xfrm flipV="1">
                      <a:off x="6019800" y="1641472"/>
                      <a:ext cx="395612" cy="4921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18" idx="5"/>
                      <a:endCxn id="121" idx="3"/>
                    </p:cNvCxnSpPr>
                    <p:nvPr/>
                  </p:nvCxnSpPr>
                  <p:spPr>
                    <a:xfrm rot="16200000" flipH="1">
                      <a:off x="6633379" y="1508948"/>
                      <a:ext cx="457200" cy="6776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0" idx="6"/>
                      <a:endCxn id="121" idx="3"/>
                    </p:cNvCxnSpPr>
                    <p:nvPr/>
                  </p:nvCxnSpPr>
                  <p:spPr>
                    <a:xfrm flipV="1">
                      <a:off x="6019800" y="2076354"/>
                      <a:ext cx="1180985" cy="572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Oval 78"/>
                  <p:cNvSpPr/>
                  <p:nvPr/>
                </p:nvSpPr>
                <p:spPr>
                  <a:xfrm>
                    <a:off x="3904351"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248400" y="28956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36787"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657600" y="31242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29923"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797487"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334000" y="2514600"/>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583759"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62763"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86400" y="28956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104756" y="2708272"/>
                    <a:ext cx="304800" cy="2286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700180" y="2784472"/>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Connector 72"/>
                <p:cNvCxnSpPr>
                  <a:stCxn id="81" idx="6"/>
                  <a:endCxn id="79" idx="2"/>
                </p:cNvCxnSpPr>
                <p:nvPr/>
              </p:nvCxnSpPr>
              <p:spPr>
                <a:xfrm>
                  <a:off x="3241587" y="2860672"/>
                  <a:ext cx="66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81" idx="5"/>
                  <a:endCxn id="82" idx="1"/>
                </p:cNvCxnSpPr>
                <p:nvPr/>
              </p:nvCxnSpPr>
              <p:spPr>
                <a:xfrm rot="16200000" flipH="1">
                  <a:off x="3333611" y="2777892"/>
                  <a:ext cx="231964" cy="5052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82" idx="7"/>
                  <a:endCxn id="79" idx="4"/>
                </p:cNvCxnSpPr>
                <p:nvPr/>
              </p:nvCxnSpPr>
              <p:spPr>
                <a:xfrm rot="5400000" flipH="1" flipV="1">
                  <a:off x="3882434" y="2972201"/>
                  <a:ext cx="209646" cy="1389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9" idx="6"/>
                  <a:endCxn id="84" idx="3"/>
                </p:cNvCxnSpPr>
                <p:nvPr/>
              </p:nvCxnSpPr>
              <p:spPr>
                <a:xfrm>
                  <a:off x="4209151" y="2860672"/>
                  <a:ext cx="632973" cy="538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114" idx="6"/>
                  <a:endCxn id="84" idx="3"/>
                </p:cNvCxnSpPr>
                <p:nvPr/>
              </p:nvCxnSpPr>
              <p:spPr>
                <a:xfrm flipV="1">
                  <a:off x="4572000" y="2914554"/>
                  <a:ext cx="270125" cy="2096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34"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2. </a:t>
            </a:r>
            <a:r>
              <a:rPr kumimoji="1" lang="en-US" sz="4000" kern="0" dirty="0" smtClean="0">
                <a:solidFill>
                  <a:srgbClr val="FFFF00"/>
                </a:solidFill>
              </a:rPr>
              <a:t>Map </a:t>
            </a:r>
            <a:r>
              <a:rPr kumimoji="1" lang="en-US" sz="4000" kern="0" dirty="0" smtClean="0">
                <a:solidFill>
                  <a:srgbClr val="FFFF00"/>
                </a:solidFill>
              </a:rPr>
              <a:t>Abstraction</a:t>
            </a:r>
            <a:endParaRPr kumimoji="1" lang="en-US" sz="3600" kern="0" dirty="0" smtClean="0">
              <a:solidFill>
                <a:srgbClr val="FFFF00"/>
              </a:solidFill>
            </a:endParaRPr>
          </a:p>
        </p:txBody>
      </p:sp>
      <p:sp>
        <p:nvSpPr>
          <p:cNvPr id="135" name="Curved Left Arrow 134"/>
          <p:cNvSpPr/>
          <p:nvPr/>
        </p:nvSpPr>
        <p:spPr>
          <a:xfrm rot="12334966">
            <a:off x="1524000" y="838200"/>
            <a:ext cx="304800" cy="533400"/>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6" name="Curved Left Arrow 135"/>
          <p:cNvSpPr/>
          <p:nvPr/>
        </p:nvSpPr>
        <p:spPr>
          <a:xfrm rot="21382895">
            <a:off x="6645928" y="847286"/>
            <a:ext cx="304800" cy="533400"/>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7" name="Rounded Rectangle 136"/>
          <p:cNvSpPr/>
          <p:nvPr/>
        </p:nvSpPr>
        <p:spPr>
          <a:xfrm>
            <a:off x="3124200" y="2362200"/>
            <a:ext cx="2895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 </a:t>
            </a:r>
            <a:r>
              <a:rPr lang="en-US" dirty="0" smtClean="0"/>
              <a:t>Plane</a:t>
            </a:r>
            <a:endParaRPr lang="en-US" dirty="0"/>
          </a:p>
        </p:txBody>
      </p:sp>
      <p:grpSp>
        <p:nvGrpSpPr>
          <p:cNvPr id="138" name="Group 100"/>
          <p:cNvGrpSpPr/>
          <p:nvPr/>
        </p:nvGrpSpPr>
        <p:grpSpPr>
          <a:xfrm>
            <a:off x="1676400" y="3352800"/>
            <a:ext cx="5791200" cy="457200"/>
            <a:chOff x="1828800" y="3962400"/>
            <a:chExt cx="5791200" cy="457200"/>
          </a:xfrm>
        </p:grpSpPr>
        <p:sp>
          <p:nvSpPr>
            <p:cNvPr id="139" name="Down Arrow 138"/>
            <p:cNvSpPr/>
            <p:nvPr/>
          </p:nvSpPr>
          <p:spPr>
            <a:xfrm rot="10800000">
              <a:off x="18288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0" name="Down Arrow 139"/>
            <p:cNvSpPr/>
            <p:nvPr/>
          </p:nvSpPr>
          <p:spPr>
            <a:xfrm rot="10800000">
              <a:off x="32004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1" name="Down Arrow 140"/>
            <p:cNvSpPr/>
            <p:nvPr/>
          </p:nvSpPr>
          <p:spPr>
            <a:xfrm rot="10800000">
              <a:off x="48006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2" name="Down Arrow 141"/>
            <p:cNvSpPr/>
            <p:nvPr/>
          </p:nvSpPr>
          <p:spPr>
            <a:xfrm rot="10800000">
              <a:off x="61722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3" name="Down Arrow 142"/>
            <p:cNvSpPr/>
            <p:nvPr/>
          </p:nvSpPr>
          <p:spPr>
            <a:xfrm rot="10800000">
              <a:off x="73152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2000"/>
                                        <p:tgtEl>
                                          <p:spTgt spid="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4"/>
                                        </p:tgtEl>
                                        <p:attrNameLst>
                                          <p:attrName>style.visibility</p:attrName>
                                        </p:attrNameLst>
                                      </p:cBhvr>
                                      <p:to>
                                        <p:strVal val="visible"/>
                                      </p:to>
                                    </p:set>
                                    <p:animEffect transition="in" filter="fade">
                                      <p:cBhvr>
                                        <p:cTn id="15" dur="1000"/>
                                        <p:tgtEl>
                                          <p:spTgt spid="13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8"/>
                                        </p:tgtEl>
                                        <p:attrNameLst>
                                          <p:attrName>style.visibility</p:attrName>
                                        </p:attrNameLst>
                                      </p:cBhvr>
                                      <p:to>
                                        <p:strVal val="visible"/>
                                      </p:to>
                                    </p:set>
                                    <p:animEffect transition="in" filter="fade">
                                      <p:cBhvr>
                                        <p:cTn id="20" dur="1000"/>
                                        <p:tgtEl>
                                          <p:spTgt spid="138"/>
                                        </p:tgtEl>
                                      </p:cBhvr>
                                    </p:animEffect>
                                    <p:anim calcmode="lin" valueType="num">
                                      <p:cBhvr>
                                        <p:cTn id="21" dur="1000" fill="hold"/>
                                        <p:tgtEl>
                                          <p:spTgt spid="138"/>
                                        </p:tgtEl>
                                        <p:attrNameLst>
                                          <p:attrName>ppt_x</p:attrName>
                                        </p:attrNameLst>
                                      </p:cBhvr>
                                      <p:tavLst>
                                        <p:tav tm="0">
                                          <p:val>
                                            <p:strVal val="#ppt_x"/>
                                          </p:val>
                                        </p:tav>
                                        <p:tav tm="100000">
                                          <p:val>
                                            <p:strVal val="#ppt_x"/>
                                          </p:val>
                                        </p:tav>
                                      </p:tavLst>
                                    </p:anim>
                                    <p:anim calcmode="lin" valueType="num">
                                      <p:cBhvr>
                                        <p:cTn id="22"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fade">
                                      <p:cBhvr>
                                        <p:cTn id="35" dur="1000"/>
                                        <p:tgtEl>
                                          <p:spTgt spid="112"/>
                                        </p:tgtEl>
                                      </p:cBhvr>
                                    </p:animEffect>
                                    <p:anim calcmode="lin" valueType="num">
                                      <p:cBhvr>
                                        <p:cTn id="36" dur="1000" fill="hold"/>
                                        <p:tgtEl>
                                          <p:spTgt spid="112"/>
                                        </p:tgtEl>
                                        <p:attrNameLst>
                                          <p:attrName>ppt_x</p:attrName>
                                        </p:attrNameLst>
                                      </p:cBhvr>
                                      <p:tavLst>
                                        <p:tav tm="0">
                                          <p:val>
                                            <p:strVal val="#ppt_x"/>
                                          </p:val>
                                        </p:tav>
                                        <p:tav tm="100000">
                                          <p:val>
                                            <p:strVal val="#ppt_x"/>
                                          </p:val>
                                        </p:tav>
                                      </p:tavLst>
                                    </p:anim>
                                    <p:anim calcmode="lin" valueType="num">
                                      <p:cBhvr>
                                        <p:cTn id="37" dur="1000" fill="hold"/>
                                        <p:tgtEl>
                                          <p:spTgt spid="112"/>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fade">
                                      <p:cBhvr>
                                        <p:cTn id="40" dur="1000"/>
                                        <p:tgtEl>
                                          <p:spTgt spid="111"/>
                                        </p:tgtEl>
                                      </p:cBhvr>
                                    </p:animEffect>
                                    <p:anim calcmode="lin" valueType="num">
                                      <p:cBhvr>
                                        <p:cTn id="41" dur="1000" fill="hold"/>
                                        <p:tgtEl>
                                          <p:spTgt spid="111"/>
                                        </p:tgtEl>
                                        <p:attrNameLst>
                                          <p:attrName>ppt_x</p:attrName>
                                        </p:attrNameLst>
                                      </p:cBhvr>
                                      <p:tavLst>
                                        <p:tav tm="0">
                                          <p:val>
                                            <p:strVal val="#ppt_x"/>
                                          </p:val>
                                        </p:tav>
                                        <p:tav tm="100000">
                                          <p:val>
                                            <p:strVal val="#ppt_x"/>
                                          </p:val>
                                        </p:tav>
                                      </p:tavLst>
                                    </p:anim>
                                    <p:anim calcmode="lin" valueType="num">
                                      <p:cBhvr>
                                        <p:cTn id="42" dur="1000" fill="hold"/>
                                        <p:tgtEl>
                                          <p:spTgt spid="1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1000"/>
                                        <p:tgtEl>
                                          <p:spTgt spid="109"/>
                                        </p:tgtEl>
                                      </p:cBhvr>
                                    </p:animEffect>
                                    <p:anim calcmode="lin" valueType="num">
                                      <p:cBhvr>
                                        <p:cTn id="51" dur="1000" fill="hold"/>
                                        <p:tgtEl>
                                          <p:spTgt spid="109"/>
                                        </p:tgtEl>
                                        <p:attrNameLst>
                                          <p:attrName>ppt_x</p:attrName>
                                        </p:attrNameLst>
                                      </p:cBhvr>
                                      <p:tavLst>
                                        <p:tav tm="0">
                                          <p:val>
                                            <p:strVal val="#ppt_x"/>
                                          </p:val>
                                        </p:tav>
                                        <p:tav tm="100000">
                                          <p:val>
                                            <p:strVal val="#ppt_x"/>
                                          </p:val>
                                        </p:tav>
                                      </p:tavLst>
                                    </p:anim>
                                    <p:anim calcmode="lin" valueType="num">
                                      <p:cBhvr>
                                        <p:cTn id="52" dur="1000" fill="hold"/>
                                        <p:tgtEl>
                                          <p:spTgt spid="10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fade">
                                      <p:cBhvr>
                                        <p:cTn id="55" dur="1000"/>
                                        <p:tgtEl>
                                          <p:spTgt spid="108"/>
                                        </p:tgtEl>
                                      </p:cBhvr>
                                    </p:animEffect>
                                    <p:anim calcmode="lin" valueType="num">
                                      <p:cBhvr>
                                        <p:cTn id="56" dur="1000" fill="hold"/>
                                        <p:tgtEl>
                                          <p:spTgt spid="108"/>
                                        </p:tgtEl>
                                        <p:attrNameLst>
                                          <p:attrName>ppt_x</p:attrName>
                                        </p:attrNameLst>
                                      </p:cBhvr>
                                      <p:tavLst>
                                        <p:tav tm="0">
                                          <p:val>
                                            <p:strVal val="#ppt_x"/>
                                          </p:val>
                                        </p:tav>
                                        <p:tav tm="100000">
                                          <p:val>
                                            <p:strVal val="#ppt_x"/>
                                          </p:val>
                                        </p:tav>
                                      </p:tavLst>
                                    </p:anim>
                                    <p:anim calcmode="lin" valueType="num">
                                      <p:cBhvr>
                                        <p:cTn id="57"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61" grpId="0" animBg="1"/>
      <p:bldP spid="134" grpId="0"/>
      <p:bldP spid="134" grpId="1"/>
      <p:bldP spid="135" grpId="0" animBg="1"/>
      <p:bldP spid="136" grpId="0" animBg="1"/>
      <p:bldP spid="1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p:cNvGraphicFramePr>
            <a:graphicFrameLocks noGrp="1"/>
          </p:cNvGraphicFramePr>
          <p:nvPr/>
        </p:nvGraphicFramePr>
        <p:xfrm>
          <a:off x="15240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39" name="Table 38"/>
          <p:cNvGraphicFramePr>
            <a:graphicFrameLocks noGrp="1"/>
          </p:cNvGraphicFramePr>
          <p:nvPr/>
        </p:nvGraphicFramePr>
        <p:xfrm>
          <a:off x="29718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0" name="Table 39"/>
          <p:cNvGraphicFramePr>
            <a:graphicFrameLocks noGrp="1"/>
          </p:cNvGraphicFramePr>
          <p:nvPr/>
        </p:nvGraphicFramePr>
        <p:xfrm>
          <a:off x="59436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1" name="Table 40"/>
          <p:cNvGraphicFramePr>
            <a:graphicFrameLocks noGrp="1"/>
          </p:cNvGraphicFramePr>
          <p:nvPr/>
        </p:nvGraphicFramePr>
        <p:xfrm>
          <a:off x="70866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pSp>
        <p:nvGrpSpPr>
          <p:cNvPr id="2" name="Group 117"/>
          <p:cNvGrpSpPr/>
          <p:nvPr/>
        </p:nvGrpSpPr>
        <p:grpSpPr>
          <a:xfrm>
            <a:off x="4267200" y="5562600"/>
            <a:ext cx="1092190" cy="825179"/>
            <a:chOff x="3200400" y="4648200"/>
            <a:chExt cx="1092190" cy="825179"/>
          </a:xfrm>
        </p:grpSpPr>
        <p:grpSp>
          <p:nvGrpSpPr>
            <p:cNvPr id="3" name="Group 13"/>
            <p:cNvGrpSpPr/>
            <p:nvPr/>
          </p:nvGrpSpPr>
          <p:grpSpPr>
            <a:xfrm>
              <a:off x="3200400" y="4648200"/>
              <a:ext cx="990600" cy="762000"/>
              <a:chOff x="7162800" y="228598"/>
              <a:chExt cx="914400" cy="762002"/>
            </a:xfrm>
            <a:solidFill>
              <a:srgbClr val="4BACC6"/>
            </a:solidFill>
          </p:grpSpPr>
          <p:sp>
            <p:nvSpPr>
              <p:cNvPr id="95" name="Can 94"/>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Down Arrow 95"/>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Down Arrow 96"/>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Right Arrow 97"/>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Right Arrow 98"/>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 name="Group 55"/>
            <p:cNvGrpSpPr>
              <a:grpSpLocks/>
            </p:cNvGrpSpPr>
            <p:nvPr/>
          </p:nvGrpSpPr>
          <p:grpSpPr bwMode="auto">
            <a:xfrm rot="2943919">
              <a:off x="3554507" y="4643255"/>
              <a:ext cx="730317" cy="745849"/>
              <a:chOff x="799" y="2745"/>
              <a:chExt cx="438" cy="458"/>
            </a:xfrm>
          </p:grpSpPr>
          <p:sp>
            <p:nvSpPr>
              <p:cNvPr id="93" name="Oval 56"/>
              <p:cNvSpPr>
                <a:spLocks noChangeArrowheads="1"/>
              </p:cNvSpPr>
              <p:nvPr/>
            </p:nvSpPr>
            <p:spPr bwMode="auto">
              <a:xfrm>
                <a:off x="799" y="2745"/>
                <a:ext cx="438" cy="458"/>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ysClr val="window" lastClr="FFFFFF"/>
              </a:soli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5" name="Group 114"/>
            <p:cNvGrpSpPr/>
            <p:nvPr/>
          </p:nvGrpSpPr>
          <p:grpSpPr>
            <a:xfrm>
              <a:off x="3601805" y="4953000"/>
              <a:ext cx="515036" cy="520379"/>
              <a:chOff x="4440005" y="2362200"/>
              <a:chExt cx="515036" cy="520379"/>
            </a:xfrm>
          </p:grpSpPr>
          <p:sp>
            <p:nvSpPr>
              <p:cNvPr id="91" name="Cube 90"/>
              <p:cNvSpPr/>
              <p:nvPr/>
            </p:nvSpPr>
            <p:spPr>
              <a:xfrm>
                <a:off x="4495800" y="2362200"/>
                <a:ext cx="457200" cy="4572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Quad Arrow 91"/>
              <p:cNvSpPr/>
              <p:nvPr/>
            </p:nvSpPr>
            <p:spPr>
              <a:xfrm rot="2594847">
                <a:off x="4440005" y="2396419"/>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graphicFrame>
        <p:nvGraphicFramePr>
          <p:cNvPr id="105" name="Table 104"/>
          <p:cNvGraphicFramePr>
            <a:graphicFrameLocks noGrp="1"/>
          </p:cNvGraphicFramePr>
          <p:nvPr/>
        </p:nvGraphicFramePr>
        <p:xfrm>
          <a:off x="4191000" y="4800600"/>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dirty="0"/>
                    </a:p>
                  </a:txBody>
                  <a:tcPr/>
                </a:tc>
                <a:tc>
                  <a:txBody>
                    <a:bodyPr/>
                    <a:lstStyle/>
                    <a:p>
                      <a:endParaRPr lang="en-US" sz="100" dirty="0"/>
                    </a:p>
                  </a:txBody>
                  <a:tcPr/>
                </a:tc>
              </a:tr>
            </a:tbl>
          </a:graphicData>
        </a:graphic>
      </p:graphicFrame>
      <p:graphicFrame>
        <p:nvGraphicFramePr>
          <p:cNvPr id="107" name="Table 106"/>
          <p:cNvGraphicFramePr>
            <a:graphicFrameLocks noGrp="1"/>
          </p:cNvGraphicFramePr>
          <p:nvPr/>
        </p:nvGraphicFramePr>
        <p:xfrm>
          <a:off x="4800600" y="4800600"/>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sp>
        <p:nvSpPr>
          <p:cNvPr id="108" name="Down Arrow 107"/>
          <p:cNvSpPr/>
          <p:nvPr/>
        </p:nvSpPr>
        <p:spPr>
          <a:xfrm>
            <a:off x="16764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9" name="Down Arrow 108"/>
          <p:cNvSpPr/>
          <p:nvPr/>
        </p:nvSpPr>
        <p:spPr>
          <a:xfrm>
            <a:off x="30480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0" name="Down Arrow 109"/>
          <p:cNvSpPr/>
          <p:nvPr/>
        </p:nvSpPr>
        <p:spPr>
          <a:xfrm>
            <a:off x="46482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1" name="Down Arrow 110"/>
          <p:cNvSpPr/>
          <p:nvPr/>
        </p:nvSpPr>
        <p:spPr>
          <a:xfrm>
            <a:off x="60198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2" name="Down Arrow 111"/>
          <p:cNvSpPr/>
          <p:nvPr/>
        </p:nvSpPr>
        <p:spPr>
          <a:xfrm>
            <a:off x="7162800" y="4191000"/>
            <a:ext cx="304800" cy="4572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2" name="Freeform 51"/>
          <p:cNvSpPr/>
          <p:nvPr/>
        </p:nvSpPr>
        <p:spPr>
          <a:xfrm flipV="1">
            <a:off x="381000" y="5240866"/>
            <a:ext cx="8610600" cy="93134"/>
          </a:xfrm>
          <a:custGeom>
            <a:avLst/>
            <a:gdLst>
              <a:gd name="connsiteX0" fmla="*/ 0 w 7064023"/>
              <a:gd name="connsiteY0" fmla="*/ 0 h 1354666"/>
              <a:gd name="connsiteX1" fmla="*/ 2633133 w 7064023"/>
              <a:gd name="connsiteY1" fmla="*/ 245533 h 1354666"/>
              <a:gd name="connsiteX2" fmla="*/ 5096933 w 7064023"/>
              <a:gd name="connsiteY2" fmla="*/ 973666 h 1354666"/>
              <a:gd name="connsiteX3" fmla="*/ 6739467 w 7064023"/>
              <a:gd name="connsiteY3" fmla="*/ 1143000 h 1354666"/>
              <a:gd name="connsiteX4" fmla="*/ 7044267 w 7064023"/>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023" h="1354666">
                <a:moveTo>
                  <a:pt x="0" y="0"/>
                </a:moveTo>
                <a:cubicBezTo>
                  <a:pt x="891822" y="41627"/>
                  <a:pt x="1783644" y="83255"/>
                  <a:pt x="2633133" y="245533"/>
                </a:cubicBezTo>
                <a:cubicBezTo>
                  <a:pt x="3482622" y="407811"/>
                  <a:pt x="4412544" y="824088"/>
                  <a:pt x="5096933" y="973666"/>
                </a:cubicBezTo>
                <a:cubicBezTo>
                  <a:pt x="5781322" y="1123244"/>
                  <a:pt x="6414911" y="1079500"/>
                  <a:pt x="6739467" y="1143000"/>
                </a:cubicBezTo>
                <a:cubicBezTo>
                  <a:pt x="7064023" y="1206500"/>
                  <a:pt x="7054145" y="1280583"/>
                  <a:pt x="7044267" y="1354666"/>
                </a:cubicBezTo>
              </a:path>
            </a:pathLst>
          </a:custGeom>
          <a:ln w="5715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4" name="AutoShape 76"/>
          <p:cNvSpPr>
            <a:spLocks noChangeArrowheads="1"/>
          </p:cNvSpPr>
          <p:nvPr/>
        </p:nvSpPr>
        <p:spPr bwMode="auto">
          <a:xfrm>
            <a:off x="5867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5" name="AutoShape 76"/>
          <p:cNvSpPr>
            <a:spLocks noChangeArrowheads="1"/>
          </p:cNvSpPr>
          <p:nvPr/>
        </p:nvSpPr>
        <p:spPr bwMode="auto">
          <a:xfrm>
            <a:off x="14478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6" name="AutoShape 76"/>
          <p:cNvSpPr>
            <a:spLocks noChangeArrowheads="1"/>
          </p:cNvSpPr>
          <p:nvPr/>
        </p:nvSpPr>
        <p:spPr bwMode="auto">
          <a:xfrm>
            <a:off x="70104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7" name="AutoShape 76"/>
          <p:cNvSpPr>
            <a:spLocks noChangeArrowheads="1"/>
          </p:cNvSpPr>
          <p:nvPr/>
        </p:nvSpPr>
        <p:spPr bwMode="auto">
          <a:xfrm>
            <a:off x="28956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8" name="AutoShape 76"/>
          <p:cNvSpPr>
            <a:spLocks noChangeArrowheads="1"/>
          </p:cNvSpPr>
          <p:nvPr/>
        </p:nvSpPr>
        <p:spPr bwMode="auto">
          <a:xfrm>
            <a:off x="40386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9" name="AutoShape 76"/>
          <p:cNvSpPr>
            <a:spLocks noChangeArrowheads="1"/>
          </p:cNvSpPr>
          <p:nvPr/>
        </p:nvSpPr>
        <p:spPr bwMode="auto">
          <a:xfrm>
            <a:off x="43434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60" name="AutoShape 76"/>
          <p:cNvSpPr>
            <a:spLocks noChangeArrowheads="1"/>
          </p:cNvSpPr>
          <p:nvPr/>
        </p:nvSpPr>
        <p:spPr bwMode="auto">
          <a:xfrm>
            <a:off x="4724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61" name="Rectangle 60"/>
          <p:cNvSpPr/>
          <p:nvPr/>
        </p:nvSpPr>
        <p:spPr>
          <a:xfrm>
            <a:off x="2133600" y="762000"/>
            <a:ext cx="4419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routing, access-control, mobility, traffic-engineering, guarantees, recovery, bandwidth-on-demand …</a:t>
            </a:r>
            <a:endParaRPr lang="en-US" sz="1400" dirty="0"/>
          </a:p>
        </p:txBody>
      </p:sp>
      <p:grpSp>
        <p:nvGrpSpPr>
          <p:cNvPr id="6" name="Group 225"/>
          <p:cNvGrpSpPr/>
          <p:nvPr/>
        </p:nvGrpSpPr>
        <p:grpSpPr>
          <a:xfrm>
            <a:off x="1294997" y="638684"/>
            <a:ext cx="6553603" cy="2485516"/>
            <a:chOff x="1470005" y="1226899"/>
            <a:chExt cx="6401203" cy="2485516"/>
          </a:xfrm>
        </p:grpSpPr>
        <p:sp>
          <p:nvSpPr>
            <p:cNvPr id="63" name="Rectangle 62"/>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24"/>
            <p:cNvGrpSpPr/>
            <p:nvPr/>
          </p:nvGrpSpPr>
          <p:grpSpPr>
            <a:xfrm>
              <a:off x="1991001" y="2065099"/>
              <a:ext cx="5514762" cy="796928"/>
              <a:chOff x="2936787" y="2479672"/>
              <a:chExt cx="5514762" cy="796928"/>
            </a:xfrm>
          </p:grpSpPr>
          <p:cxnSp>
            <p:nvCxnSpPr>
              <p:cNvPr id="65" name="Straight Connector 64"/>
              <p:cNvCxnSpPr>
                <a:stCxn id="85" idx="4"/>
                <a:endCxn id="84" idx="6"/>
              </p:cNvCxnSpPr>
              <p:nvPr/>
            </p:nvCxnSpPr>
            <p:spPr>
              <a:xfrm rot="5400000">
                <a:off x="5197508" y="2571780"/>
                <a:ext cx="193672" cy="3841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85" idx="4"/>
                <a:endCxn id="88" idx="0"/>
              </p:cNvCxnSpPr>
              <p:nvPr/>
            </p:nvCxnSpPr>
            <p:spPr>
              <a:xfrm rot="16200000" flipH="1">
                <a:off x="5448300" y="2705100"/>
                <a:ext cx="2286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86" idx="4"/>
                <a:endCxn id="80" idx="0"/>
              </p:cNvCxnSpPr>
              <p:nvPr/>
            </p:nvCxnSpPr>
            <p:spPr>
              <a:xfrm rot="5400000">
                <a:off x="6436716" y="2596156"/>
                <a:ext cx="263528" cy="33536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86" idx="4"/>
                <a:endCxn id="89" idx="1"/>
              </p:cNvCxnSpPr>
              <p:nvPr/>
            </p:nvCxnSpPr>
            <p:spPr>
              <a:xfrm rot="16200000" flipH="1">
                <a:off x="6887937" y="2480294"/>
                <a:ext cx="109678" cy="4132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0" idx="7"/>
                <a:endCxn id="89" idx="2"/>
              </p:cNvCxnSpPr>
              <p:nvPr/>
            </p:nvCxnSpPr>
            <p:spPr>
              <a:xfrm rot="5400000" flipH="1" flipV="1">
                <a:off x="6758986" y="2572149"/>
                <a:ext cx="95346" cy="5961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19" idx="6"/>
                <a:endCxn id="120" idx="3"/>
              </p:cNvCxnSpPr>
              <p:nvPr/>
            </p:nvCxnSpPr>
            <p:spPr>
              <a:xfrm>
                <a:off x="5325572" y="3165472"/>
                <a:ext cx="1424665" cy="126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223"/>
              <p:cNvGrpSpPr/>
              <p:nvPr/>
            </p:nvGrpSpPr>
            <p:grpSpPr>
              <a:xfrm>
                <a:off x="2936787" y="2479672"/>
                <a:ext cx="5514762" cy="796928"/>
                <a:chOff x="2936787" y="2479672"/>
                <a:chExt cx="5514762" cy="796928"/>
              </a:xfrm>
            </p:grpSpPr>
            <p:grpSp>
              <p:nvGrpSpPr>
                <p:cNvPr id="9" name="Group 222"/>
                <p:cNvGrpSpPr/>
                <p:nvPr/>
              </p:nvGrpSpPr>
              <p:grpSpPr>
                <a:xfrm>
                  <a:off x="2936787" y="2479672"/>
                  <a:ext cx="5514762" cy="796928"/>
                  <a:chOff x="2936787" y="2479672"/>
                  <a:chExt cx="5514762" cy="796928"/>
                </a:xfrm>
              </p:grpSpPr>
              <p:grpSp>
                <p:nvGrpSpPr>
                  <p:cNvPr id="10" name="Group 154"/>
                  <p:cNvGrpSpPr/>
                  <p:nvPr/>
                </p:nvGrpSpPr>
                <p:grpSpPr>
                  <a:xfrm>
                    <a:off x="2936787" y="2479672"/>
                    <a:ext cx="5514762" cy="762000"/>
                    <a:chOff x="1946187" y="1489072"/>
                    <a:chExt cx="5514762" cy="762000"/>
                  </a:xfrm>
                </p:grpSpPr>
                <p:sp>
                  <p:nvSpPr>
                    <p:cNvPr id="113" name="Oval 112"/>
                    <p:cNvSpPr/>
                    <p:nvPr/>
                  </p:nvSpPr>
                  <p:spPr>
                    <a:xfrm>
                      <a:off x="1946187" y="14890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276600" y="20574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733800" y="15240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095043" y="20986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4800600" y="17526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263012" y="14890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030171" y="20986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715000" y="2057400"/>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7156149" y="1946272"/>
                      <a:ext cx="3048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p:cNvCxnSpPr>
                      <a:stCxn id="116" idx="0"/>
                      <a:endCxn id="113" idx="3"/>
                    </p:cNvCxnSpPr>
                    <p:nvPr/>
                  </p:nvCxnSpPr>
                  <p:spPr>
                    <a:xfrm rot="16200000" flipV="1">
                      <a:off x="1879375" y="1730603"/>
                      <a:ext cx="479518" cy="2566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16" idx="5"/>
                      <a:endCxn id="114" idx="3"/>
                    </p:cNvCxnSpPr>
                    <p:nvPr/>
                  </p:nvCxnSpPr>
                  <p:spPr>
                    <a:xfrm rot="5400000" flipH="1" flipV="1">
                      <a:off x="2817585" y="1725103"/>
                      <a:ext cx="41272" cy="9660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stCxn id="115" idx="2"/>
                      <a:endCxn id="113" idx="6"/>
                    </p:cNvCxnSpPr>
                    <p:nvPr/>
                  </p:nvCxnSpPr>
                  <p:spPr>
                    <a:xfrm rot="10800000">
                      <a:off x="2250988" y="1565272"/>
                      <a:ext cx="1482812" cy="34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9" idx="0"/>
                      <a:endCxn id="83" idx="4"/>
                    </p:cNvCxnSpPr>
                    <p:nvPr/>
                  </p:nvCxnSpPr>
                  <p:spPr>
                    <a:xfrm rot="16200000" flipV="1">
                      <a:off x="2952738" y="1680458"/>
                      <a:ext cx="152400" cy="744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9" idx="0"/>
                      <a:endCxn id="115" idx="4"/>
                    </p:cNvCxnSpPr>
                    <p:nvPr/>
                  </p:nvCxnSpPr>
                  <p:spPr>
                    <a:xfrm rot="16200000" flipV="1">
                      <a:off x="3823251" y="1739350"/>
                      <a:ext cx="422272" cy="2963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4" idx="6"/>
                      <a:endCxn id="119" idx="3"/>
                    </p:cNvCxnSpPr>
                    <p:nvPr/>
                  </p:nvCxnSpPr>
                  <p:spPr>
                    <a:xfrm>
                      <a:off x="3581400" y="2133600"/>
                      <a:ext cx="493409" cy="951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19" idx="7"/>
                      <a:endCxn id="117" idx="3"/>
                    </p:cNvCxnSpPr>
                    <p:nvPr/>
                  </p:nvCxnSpPr>
                  <p:spPr>
                    <a:xfrm rot="5400000" flipH="1" flipV="1">
                      <a:off x="4448632" y="1724385"/>
                      <a:ext cx="238308" cy="55490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0" idx="2"/>
                      <a:endCxn id="117" idx="6"/>
                    </p:cNvCxnSpPr>
                    <p:nvPr/>
                  </p:nvCxnSpPr>
                  <p:spPr>
                    <a:xfrm rot="10800000">
                      <a:off x="5105400" y="1828800"/>
                      <a:ext cx="609600" cy="304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5" idx="6"/>
                      <a:endCxn id="118" idx="2"/>
                    </p:cNvCxnSpPr>
                    <p:nvPr/>
                  </p:nvCxnSpPr>
                  <p:spPr>
                    <a:xfrm flipV="1">
                      <a:off x="4038600" y="1565272"/>
                      <a:ext cx="2224412" cy="349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0" idx="6"/>
                      <a:endCxn id="118" idx="4"/>
                    </p:cNvCxnSpPr>
                    <p:nvPr/>
                  </p:nvCxnSpPr>
                  <p:spPr>
                    <a:xfrm flipV="1">
                      <a:off x="6019800" y="1641472"/>
                      <a:ext cx="395612" cy="4921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18" idx="5"/>
                      <a:endCxn id="121" idx="3"/>
                    </p:cNvCxnSpPr>
                    <p:nvPr/>
                  </p:nvCxnSpPr>
                  <p:spPr>
                    <a:xfrm rot="16200000" flipH="1">
                      <a:off x="6633379" y="1508948"/>
                      <a:ext cx="457200" cy="6776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0" idx="6"/>
                      <a:endCxn id="121" idx="3"/>
                    </p:cNvCxnSpPr>
                    <p:nvPr/>
                  </p:nvCxnSpPr>
                  <p:spPr>
                    <a:xfrm flipV="1">
                      <a:off x="6019800" y="2076354"/>
                      <a:ext cx="1180985" cy="572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Oval 78"/>
                  <p:cNvSpPr/>
                  <p:nvPr/>
                </p:nvSpPr>
                <p:spPr>
                  <a:xfrm>
                    <a:off x="3904351"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248400" y="28956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936787"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657600" y="31242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829923"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797487" y="27844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334000" y="2514600"/>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583759"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062763" y="2479672"/>
                    <a:ext cx="304800" cy="1524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486400" y="2895600"/>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7104756" y="2708272"/>
                    <a:ext cx="304800" cy="2286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7700180" y="2784472"/>
                    <a:ext cx="304800" cy="1524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Connector 72"/>
                <p:cNvCxnSpPr>
                  <a:stCxn id="81" idx="6"/>
                  <a:endCxn id="79" idx="2"/>
                </p:cNvCxnSpPr>
                <p:nvPr/>
              </p:nvCxnSpPr>
              <p:spPr>
                <a:xfrm>
                  <a:off x="3241587" y="2860672"/>
                  <a:ext cx="66276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81" idx="5"/>
                  <a:endCxn id="82" idx="1"/>
                </p:cNvCxnSpPr>
                <p:nvPr/>
              </p:nvCxnSpPr>
              <p:spPr>
                <a:xfrm rot="16200000" flipH="1">
                  <a:off x="3333611" y="2777892"/>
                  <a:ext cx="231964" cy="5052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82" idx="7"/>
                  <a:endCxn id="79" idx="4"/>
                </p:cNvCxnSpPr>
                <p:nvPr/>
              </p:nvCxnSpPr>
              <p:spPr>
                <a:xfrm rot="5400000" flipH="1" flipV="1">
                  <a:off x="3882434" y="2972201"/>
                  <a:ext cx="209646" cy="13898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9" idx="6"/>
                  <a:endCxn id="84" idx="3"/>
                </p:cNvCxnSpPr>
                <p:nvPr/>
              </p:nvCxnSpPr>
              <p:spPr>
                <a:xfrm>
                  <a:off x="4209151" y="2860672"/>
                  <a:ext cx="632973" cy="538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114" idx="6"/>
                  <a:endCxn id="84" idx="3"/>
                </p:cNvCxnSpPr>
                <p:nvPr/>
              </p:nvCxnSpPr>
              <p:spPr>
                <a:xfrm flipV="1">
                  <a:off x="4572000" y="2914554"/>
                  <a:ext cx="270125" cy="2096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35" name="Curved Left Arrow 134"/>
          <p:cNvSpPr/>
          <p:nvPr/>
        </p:nvSpPr>
        <p:spPr>
          <a:xfrm rot="12334966">
            <a:off x="1524000" y="838200"/>
            <a:ext cx="304800" cy="533400"/>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6" name="Curved Left Arrow 135"/>
          <p:cNvSpPr/>
          <p:nvPr/>
        </p:nvSpPr>
        <p:spPr>
          <a:xfrm rot="21382895">
            <a:off x="6645928" y="847286"/>
            <a:ext cx="304800" cy="533400"/>
          </a:xfrm>
          <a:prstGeom prst="curved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37" name="Rounded Rectangle 136"/>
          <p:cNvSpPr/>
          <p:nvPr/>
        </p:nvSpPr>
        <p:spPr>
          <a:xfrm>
            <a:off x="3124200" y="2362200"/>
            <a:ext cx="2819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Control </a:t>
            </a:r>
            <a:r>
              <a:rPr lang="en-US" dirty="0" smtClean="0"/>
              <a:t>Plane</a:t>
            </a:r>
            <a:endParaRPr lang="en-US" dirty="0"/>
          </a:p>
        </p:txBody>
      </p:sp>
      <p:grpSp>
        <p:nvGrpSpPr>
          <p:cNvPr id="11" name="Group 100"/>
          <p:cNvGrpSpPr/>
          <p:nvPr/>
        </p:nvGrpSpPr>
        <p:grpSpPr>
          <a:xfrm>
            <a:off x="1676400" y="3352800"/>
            <a:ext cx="5791200" cy="457200"/>
            <a:chOff x="1828800" y="3962400"/>
            <a:chExt cx="5791200" cy="457200"/>
          </a:xfrm>
        </p:grpSpPr>
        <p:sp>
          <p:nvSpPr>
            <p:cNvPr id="139" name="Down Arrow 138"/>
            <p:cNvSpPr/>
            <p:nvPr/>
          </p:nvSpPr>
          <p:spPr>
            <a:xfrm rot="10800000">
              <a:off x="18288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0" name="Down Arrow 139"/>
            <p:cNvSpPr/>
            <p:nvPr/>
          </p:nvSpPr>
          <p:spPr>
            <a:xfrm rot="10800000">
              <a:off x="32004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1" name="Down Arrow 140"/>
            <p:cNvSpPr/>
            <p:nvPr/>
          </p:nvSpPr>
          <p:spPr>
            <a:xfrm rot="10800000">
              <a:off x="48006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2" name="Down Arrow 141"/>
            <p:cNvSpPr/>
            <p:nvPr/>
          </p:nvSpPr>
          <p:spPr>
            <a:xfrm rot="10800000">
              <a:off x="61722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3" name="Down Arrow 142"/>
            <p:cNvSpPr/>
            <p:nvPr/>
          </p:nvSpPr>
          <p:spPr>
            <a:xfrm rot="10800000">
              <a:off x="7315200" y="3962400"/>
              <a:ext cx="304800" cy="4572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sp>
        <p:nvSpPr>
          <p:cNvPr id="145"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noProof="0" dirty="0" smtClean="0">
                <a:solidFill>
                  <a:srgbClr val="FFFF00"/>
                </a:solidFill>
                <a:latin typeface="+mj-lt"/>
                <a:ea typeface="+mj-ea"/>
                <a:cs typeface="+mj-cs"/>
              </a:rPr>
              <a:t>Control </a:t>
            </a:r>
            <a:r>
              <a:rPr lang="en-US" sz="4000" kern="0" noProof="0" dirty="0" smtClean="0">
                <a:solidFill>
                  <a:srgbClr val="FFFF00"/>
                </a:solidFill>
                <a:latin typeface="+mj-lt"/>
                <a:ea typeface="+mj-ea"/>
                <a:cs typeface="+mj-cs"/>
              </a:rPr>
              <a:t>Architecture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101" name="TextBox 100"/>
          <p:cNvSpPr txBox="1"/>
          <p:nvPr/>
        </p:nvSpPr>
        <p:spPr>
          <a:xfrm>
            <a:off x="0" y="4459069"/>
            <a:ext cx="2133600" cy="369332"/>
          </a:xfrm>
          <a:prstGeom prst="rect">
            <a:avLst/>
          </a:prstGeom>
          <a:noFill/>
        </p:spPr>
        <p:txBody>
          <a:bodyPr wrap="square" rtlCol="0">
            <a:spAutoFit/>
          </a:bodyPr>
          <a:lstStyle/>
          <a:p>
            <a:pPr marL="342900" indent="-342900">
              <a:buAutoNum type="arabicPeriod"/>
            </a:pPr>
            <a:r>
              <a:rPr lang="en-US" dirty="0" smtClean="0"/>
              <a:t>Flow </a:t>
            </a:r>
            <a:r>
              <a:rPr lang="en-US" dirty="0" smtClean="0"/>
              <a:t>Abstraction</a:t>
            </a:r>
          </a:p>
        </p:txBody>
      </p:sp>
      <p:sp>
        <p:nvSpPr>
          <p:cNvPr id="102" name="TextBox 101"/>
          <p:cNvSpPr txBox="1"/>
          <p:nvPr/>
        </p:nvSpPr>
        <p:spPr>
          <a:xfrm>
            <a:off x="0" y="2020669"/>
            <a:ext cx="2133600" cy="369332"/>
          </a:xfrm>
          <a:prstGeom prst="rect">
            <a:avLst/>
          </a:prstGeom>
          <a:noFill/>
        </p:spPr>
        <p:txBody>
          <a:bodyPr wrap="square" rtlCol="0">
            <a:spAutoFit/>
          </a:bodyPr>
          <a:lstStyle/>
          <a:p>
            <a:pPr marL="342900" indent="-342900"/>
            <a:r>
              <a:rPr lang="en-US" dirty="0" smtClean="0"/>
              <a:t>2. </a:t>
            </a:r>
            <a:r>
              <a:rPr lang="en-US" dirty="0" smtClean="0"/>
              <a:t>Map </a:t>
            </a:r>
            <a:r>
              <a:rPr lang="en-US" dirty="0" smtClean="0"/>
              <a:t>Abstraction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1569660"/>
          </a:xfrm>
          <a:prstGeom prst="rect">
            <a:avLst/>
          </a:prstGeom>
        </p:spPr>
        <p:txBody>
          <a:bodyPr wrap="square">
            <a:spAutoFit/>
          </a:bodyPr>
          <a:lstStyle/>
          <a:p>
            <a:pPr lvl="1">
              <a:spcBef>
                <a:spcPts val="1200"/>
              </a:spcBef>
              <a:spcAft>
                <a:spcPts val="1200"/>
              </a:spcAft>
              <a:buFont typeface="Arial" pitchFamily="34" charset="0"/>
              <a:buChar char="•"/>
            </a:pPr>
            <a:r>
              <a:rPr lang="en-US" sz="2800" dirty="0" smtClean="0"/>
              <a:t>   2 Abstractions</a:t>
            </a:r>
          </a:p>
          <a:p>
            <a:pPr marL="1371600" lvl="2" indent="-457200">
              <a:spcBef>
                <a:spcPts val="600"/>
              </a:spcBef>
              <a:buFont typeface="+mj-lt"/>
              <a:buAutoNum type="arabicPeriod"/>
            </a:pPr>
            <a:r>
              <a:rPr lang="en-US" sz="2400" u="sng" dirty="0" smtClean="0"/>
              <a:t>Flow </a:t>
            </a:r>
            <a:r>
              <a:rPr lang="en-US" sz="2400" dirty="0" smtClean="0"/>
              <a:t>Abstraction</a:t>
            </a:r>
          </a:p>
          <a:p>
            <a:pPr marL="1371600" lvl="2" indent="-457200">
              <a:spcBef>
                <a:spcPts val="600"/>
              </a:spcBef>
              <a:buFont typeface="+mj-lt"/>
              <a:buAutoNum type="arabicPeriod"/>
            </a:pPr>
            <a:r>
              <a:rPr lang="en-US" sz="2400" u="sng" dirty="0" smtClean="0"/>
              <a:t>Map</a:t>
            </a:r>
            <a:r>
              <a:rPr lang="en-US" sz="2400" dirty="0" smtClean="0"/>
              <a:t> </a:t>
            </a:r>
            <a:r>
              <a:rPr lang="en-US" sz="2400" dirty="0" smtClean="0"/>
              <a:t>Abstraction</a:t>
            </a:r>
            <a:endParaRPr lang="en-US" sz="2800" dirty="0" smtClean="0"/>
          </a:p>
        </p:txBody>
      </p:sp>
      <p:sp>
        <p:nvSpPr>
          <p:cNvPr id="5" name="Right Brace 4"/>
          <p:cNvSpPr/>
          <p:nvPr/>
        </p:nvSpPr>
        <p:spPr>
          <a:xfrm>
            <a:off x="3810000" y="1447800"/>
            <a:ext cx="228600" cy="914400"/>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267200" y="1676400"/>
            <a:ext cx="4648200" cy="369332"/>
          </a:xfrm>
          <a:prstGeom prst="rect">
            <a:avLst/>
          </a:prstGeom>
          <a:noFill/>
        </p:spPr>
        <p:txBody>
          <a:bodyPr wrap="square" rtlCol="0">
            <a:spAutoFit/>
          </a:bodyPr>
          <a:lstStyle/>
          <a:p>
            <a:r>
              <a:rPr lang="en-US" dirty="0" smtClean="0"/>
              <a:t>Software Defined Networks (SDN)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p:cNvSpPr/>
          <p:nvPr/>
        </p:nvSpPr>
        <p:spPr>
          <a:xfrm>
            <a:off x="464944" y="3922610"/>
            <a:ext cx="1525903" cy="13093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endParaRPr>
          </a:p>
        </p:txBody>
      </p:sp>
      <p:sp>
        <p:nvSpPr>
          <p:cNvPr id="3" name="Rounded Rectangle 2"/>
          <p:cNvSpPr/>
          <p:nvPr/>
        </p:nvSpPr>
        <p:spPr>
          <a:xfrm>
            <a:off x="565830" y="4723029"/>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defRPr/>
            </a:pPr>
            <a:r>
              <a:rPr lang="en-US" sz="900" b="1" dirty="0" smtClean="0">
                <a:solidFill>
                  <a:prstClr val="white"/>
                </a:solidFill>
              </a:rPr>
              <a:t>Forwarding </a:t>
            </a:r>
            <a:r>
              <a:rPr lang="en-US" sz="900" b="1" dirty="0" smtClean="0">
                <a:solidFill>
                  <a:prstClr val="white"/>
                </a:solidFill>
              </a:rPr>
              <a:t>Hardware</a:t>
            </a:r>
            <a:endParaRPr lang="en-US" sz="800" b="1" dirty="0">
              <a:solidFill>
                <a:prstClr val="white"/>
              </a:solidFill>
            </a:endParaRPr>
          </a:p>
        </p:txBody>
      </p:sp>
      <p:grpSp>
        <p:nvGrpSpPr>
          <p:cNvPr id="2" name="Group 54"/>
          <p:cNvGrpSpPr/>
          <p:nvPr/>
        </p:nvGrpSpPr>
        <p:grpSpPr>
          <a:xfrm>
            <a:off x="565830" y="4012177"/>
            <a:ext cx="1415370" cy="343744"/>
            <a:chOff x="558086" y="3810293"/>
            <a:chExt cx="1415370" cy="343744"/>
          </a:xfrm>
        </p:grpSpPr>
        <p:sp>
          <p:nvSpPr>
            <p:cNvPr id="5" name="Rounded Rectangle 4"/>
            <p:cNvSpPr/>
            <p:nvPr/>
          </p:nvSpPr>
          <p:spPr>
            <a:xfrm>
              <a:off x="558086" y="3810293"/>
              <a:ext cx="424770"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dirty="0">
                  <a:solidFill>
                    <a:srgbClr val="FFFFFF"/>
                  </a:solidFill>
                </a:rPr>
                <a:t>App</a:t>
              </a:r>
            </a:p>
          </p:txBody>
        </p:sp>
        <p:sp>
          <p:nvSpPr>
            <p:cNvPr id="6" name="Rounded Rectangle 5"/>
            <p:cNvSpPr/>
            <p:nvPr/>
          </p:nvSpPr>
          <p:spPr>
            <a:xfrm>
              <a:off x="969191" y="3810293"/>
              <a:ext cx="39466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a:solidFill>
                    <a:srgbClr val="FFFFFF"/>
                  </a:solidFill>
                </a:rPr>
                <a:t>App</a:t>
              </a:r>
            </a:p>
          </p:txBody>
        </p:sp>
        <p:sp>
          <p:nvSpPr>
            <p:cNvPr id="7" name="Rounded Rectangle 6"/>
            <p:cNvSpPr/>
            <p:nvPr/>
          </p:nvSpPr>
          <p:spPr>
            <a:xfrm>
              <a:off x="1562801" y="3810293"/>
              <a:ext cx="410655"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a:solidFill>
                    <a:srgbClr val="FFFFFF"/>
                  </a:solidFill>
                </a:rPr>
                <a:t>App</a:t>
              </a:r>
            </a:p>
          </p:txBody>
        </p:sp>
        <p:cxnSp>
          <p:nvCxnSpPr>
            <p:cNvPr id="8" name="Straight Connector 7"/>
            <p:cNvCxnSpPr>
              <a:stCxn id="6" idx="3"/>
              <a:endCxn id="7" idx="1"/>
            </p:cNvCxnSpPr>
            <p:nvPr/>
          </p:nvCxnSpPr>
          <p:spPr>
            <a:xfrm>
              <a:off x="1363856" y="3982165"/>
              <a:ext cx="198945"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2" name="Rectangle 11"/>
          <p:cNvSpPr/>
          <p:nvPr/>
        </p:nvSpPr>
        <p:spPr>
          <a:xfrm>
            <a:off x="2887262" y="2647227"/>
            <a:ext cx="1525903" cy="13093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endParaRPr>
          </a:p>
        </p:txBody>
      </p:sp>
      <p:sp>
        <p:nvSpPr>
          <p:cNvPr id="13" name="Rounded Rectangle 12"/>
          <p:cNvSpPr/>
          <p:nvPr/>
        </p:nvSpPr>
        <p:spPr>
          <a:xfrm>
            <a:off x="2988148" y="3447646"/>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defRPr/>
            </a:pPr>
            <a:r>
              <a:rPr lang="en-US" sz="900" b="1" dirty="0" smtClean="0">
                <a:solidFill>
                  <a:prstClr val="white"/>
                </a:solidFill>
              </a:rPr>
              <a:t>Forwarding </a:t>
            </a:r>
            <a:r>
              <a:rPr lang="en-US" sz="900" b="1" dirty="0" smtClean="0">
                <a:solidFill>
                  <a:prstClr val="white"/>
                </a:solidFill>
              </a:rPr>
              <a:t>Hardware</a:t>
            </a:r>
            <a:endParaRPr lang="en-US" sz="800" b="1" dirty="0">
              <a:solidFill>
                <a:prstClr val="white"/>
              </a:solidFill>
            </a:endParaRPr>
          </a:p>
        </p:txBody>
      </p:sp>
      <p:grpSp>
        <p:nvGrpSpPr>
          <p:cNvPr id="10" name="Group 58"/>
          <p:cNvGrpSpPr/>
          <p:nvPr/>
        </p:nvGrpSpPr>
        <p:grpSpPr>
          <a:xfrm>
            <a:off x="2988148" y="2736794"/>
            <a:ext cx="1355252" cy="343744"/>
            <a:chOff x="2988148" y="2012694"/>
            <a:chExt cx="1355252" cy="343744"/>
          </a:xfrm>
        </p:grpSpPr>
        <p:sp>
          <p:nvSpPr>
            <p:cNvPr id="15" name="Rounded Rectangle 14"/>
            <p:cNvSpPr/>
            <p:nvPr/>
          </p:nvSpPr>
          <p:spPr>
            <a:xfrm>
              <a:off x="2988148" y="2012694"/>
              <a:ext cx="364652"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dirty="0">
                  <a:solidFill>
                    <a:srgbClr val="FFFFFF"/>
                  </a:solidFill>
                </a:rPr>
                <a:t>App</a:t>
              </a:r>
            </a:p>
          </p:txBody>
        </p:sp>
        <p:sp>
          <p:nvSpPr>
            <p:cNvPr id="16" name="Rounded Rectangle 15"/>
            <p:cNvSpPr/>
            <p:nvPr/>
          </p:nvSpPr>
          <p:spPr>
            <a:xfrm>
              <a:off x="3352800" y="2012694"/>
              <a:ext cx="380999"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a:solidFill>
                    <a:srgbClr val="FFFFFF"/>
                  </a:solidFill>
                </a:rPr>
                <a:t>App</a:t>
              </a:r>
            </a:p>
          </p:txBody>
        </p:sp>
        <p:sp>
          <p:nvSpPr>
            <p:cNvPr id="17" name="Rounded Rectangle 16"/>
            <p:cNvSpPr/>
            <p:nvPr/>
          </p:nvSpPr>
          <p:spPr>
            <a:xfrm>
              <a:off x="3992863" y="2012694"/>
              <a:ext cx="350537"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a:solidFill>
                    <a:srgbClr val="FFFFFF"/>
                  </a:solidFill>
                </a:rPr>
                <a:t>App</a:t>
              </a:r>
            </a:p>
          </p:txBody>
        </p:sp>
        <p:cxnSp>
          <p:nvCxnSpPr>
            <p:cNvPr id="18" name="Straight Connector 17"/>
            <p:cNvCxnSpPr>
              <a:stCxn id="16" idx="3"/>
              <a:endCxn id="17" idx="1"/>
            </p:cNvCxnSpPr>
            <p:nvPr/>
          </p:nvCxnSpPr>
          <p:spPr>
            <a:xfrm>
              <a:off x="3733799" y="2184566"/>
              <a:ext cx="259064"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0" name="Rectangle 19"/>
          <p:cNvSpPr/>
          <p:nvPr/>
        </p:nvSpPr>
        <p:spPr>
          <a:xfrm>
            <a:off x="6616624" y="3242786"/>
            <a:ext cx="1525903" cy="13093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endParaRPr>
          </a:p>
        </p:txBody>
      </p:sp>
      <p:sp>
        <p:nvSpPr>
          <p:cNvPr id="21" name="Rounded Rectangle 20"/>
          <p:cNvSpPr/>
          <p:nvPr/>
        </p:nvSpPr>
        <p:spPr>
          <a:xfrm>
            <a:off x="6717510" y="4043205"/>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defRPr/>
            </a:pPr>
            <a:r>
              <a:rPr lang="en-US" sz="900" b="1" dirty="0" smtClean="0">
                <a:solidFill>
                  <a:prstClr val="white"/>
                </a:solidFill>
              </a:rPr>
              <a:t>Forwarding </a:t>
            </a:r>
            <a:r>
              <a:rPr lang="en-US" sz="900" b="1" dirty="0" smtClean="0">
                <a:solidFill>
                  <a:prstClr val="white"/>
                </a:solidFill>
              </a:rPr>
              <a:t>Hardware</a:t>
            </a:r>
            <a:endParaRPr lang="en-US" sz="800" b="1" dirty="0">
              <a:solidFill>
                <a:prstClr val="white"/>
              </a:solidFill>
            </a:endParaRPr>
          </a:p>
        </p:txBody>
      </p:sp>
      <p:grpSp>
        <p:nvGrpSpPr>
          <p:cNvPr id="11" name="Group 57"/>
          <p:cNvGrpSpPr/>
          <p:nvPr/>
        </p:nvGrpSpPr>
        <p:grpSpPr>
          <a:xfrm>
            <a:off x="6717510" y="3332353"/>
            <a:ext cx="1339621" cy="343744"/>
            <a:chOff x="6717510" y="2608253"/>
            <a:chExt cx="1339621" cy="343744"/>
          </a:xfrm>
        </p:grpSpPr>
        <p:sp>
          <p:nvSpPr>
            <p:cNvPr id="23" name="Rounded Rectangle 22"/>
            <p:cNvSpPr/>
            <p:nvPr/>
          </p:nvSpPr>
          <p:spPr>
            <a:xfrm>
              <a:off x="6717510" y="2608253"/>
              <a:ext cx="369090"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dirty="0">
                  <a:solidFill>
                    <a:srgbClr val="FFFFFF"/>
                  </a:solidFill>
                </a:rPr>
                <a:t>App</a:t>
              </a:r>
            </a:p>
          </p:txBody>
        </p:sp>
        <p:sp>
          <p:nvSpPr>
            <p:cNvPr id="24" name="Rounded Rectangle 23"/>
            <p:cNvSpPr/>
            <p:nvPr/>
          </p:nvSpPr>
          <p:spPr>
            <a:xfrm>
              <a:off x="7086601" y="2608253"/>
              <a:ext cx="381000"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dirty="0" smtClean="0">
                  <a:solidFill>
                    <a:srgbClr val="FFFFFF"/>
                  </a:solidFill>
                </a:rPr>
                <a:t>App</a:t>
              </a:r>
              <a:endParaRPr lang="en-US" sz="600" dirty="0">
                <a:solidFill>
                  <a:srgbClr val="FFFFFF"/>
                </a:solidFill>
              </a:endParaRPr>
            </a:p>
          </p:txBody>
        </p:sp>
        <p:sp>
          <p:nvSpPr>
            <p:cNvPr id="25" name="Rounded Rectangle 24"/>
            <p:cNvSpPr/>
            <p:nvPr/>
          </p:nvSpPr>
          <p:spPr>
            <a:xfrm>
              <a:off x="7696201" y="2608253"/>
              <a:ext cx="360930"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dirty="0">
                  <a:solidFill>
                    <a:srgbClr val="FFFFFF"/>
                  </a:solidFill>
                </a:rPr>
                <a:t>App</a:t>
              </a:r>
            </a:p>
          </p:txBody>
        </p:sp>
        <p:cxnSp>
          <p:nvCxnSpPr>
            <p:cNvPr id="26" name="Straight Connector 25"/>
            <p:cNvCxnSpPr>
              <a:stCxn id="24" idx="3"/>
              <a:endCxn id="25" idx="1"/>
            </p:cNvCxnSpPr>
            <p:nvPr/>
          </p:nvCxnSpPr>
          <p:spPr>
            <a:xfrm>
              <a:off x="7467601" y="2780125"/>
              <a:ext cx="228600"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8" name="Rectangle 27"/>
          <p:cNvSpPr/>
          <p:nvPr/>
        </p:nvSpPr>
        <p:spPr>
          <a:xfrm>
            <a:off x="2291713" y="5339344"/>
            <a:ext cx="1525903" cy="13093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endParaRPr>
          </a:p>
        </p:txBody>
      </p:sp>
      <p:sp>
        <p:nvSpPr>
          <p:cNvPr id="29" name="Rounded Rectangle 28"/>
          <p:cNvSpPr/>
          <p:nvPr/>
        </p:nvSpPr>
        <p:spPr>
          <a:xfrm>
            <a:off x="2392599" y="6139763"/>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defRPr/>
            </a:pPr>
            <a:r>
              <a:rPr lang="en-US" sz="900" b="1" dirty="0" smtClean="0">
                <a:solidFill>
                  <a:prstClr val="white"/>
                </a:solidFill>
              </a:rPr>
              <a:t>Forwarding </a:t>
            </a:r>
            <a:r>
              <a:rPr lang="en-US" sz="900" b="1" dirty="0" smtClean="0">
                <a:solidFill>
                  <a:prstClr val="white"/>
                </a:solidFill>
              </a:rPr>
              <a:t>Hardware</a:t>
            </a:r>
            <a:endParaRPr lang="en-US" sz="800" b="1" dirty="0">
              <a:solidFill>
                <a:prstClr val="white"/>
              </a:solidFill>
            </a:endParaRPr>
          </a:p>
        </p:txBody>
      </p:sp>
      <p:grpSp>
        <p:nvGrpSpPr>
          <p:cNvPr id="19" name="Group 55"/>
          <p:cNvGrpSpPr/>
          <p:nvPr/>
        </p:nvGrpSpPr>
        <p:grpSpPr>
          <a:xfrm>
            <a:off x="2392599" y="5428911"/>
            <a:ext cx="1341201" cy="343744"/>
            <a:chOff x="2995893" y="5485693"/>
            <a:chExt cx="1341201" cy="343744"/>
          </a:xfrm>
        </p:grpSpPr>
        <p:sp>
          <p:nvSpPr>
            <p:cNvPr id="31" name="Rounded Rectangle 30"/>
            <p:cNvSpPr/>
            <p:nvPr/>
          </p:nvSpPr>
          <p:spPr>
            <a:xfrm>
              <a:off x="2995893" y="5485693"/>
              <a:ext cx="426801"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dirty="0">
                  <a:solidFill>
                    <a:srgbClr val="FFFFFF"/>
                  </a:solidFill>
                </a:rPr>
                <a:t>App</a:t>
              </a:r>
            </a:p>
          </p:txBody>
        </p:sp>
        <p:sp>
          <p:nvSpPr>
            <p:cNvPr id="32" name="Rounded Rectangle 31"/>
            <p:cNvSpPr/>
            <p:nvPr/>
          </p:nvSpPr>
          <p:spPr>
            <a:xfrm>
              <a:off x="3406998" y="5485693"/>
              <a:ext cx="396696"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dirty="0">
                  <a:solidFill>
                    <a:srgbClr val="FFFFFF"/>
                  </a:solidFill>
                </a:rPr>
                <a:t>App</a:t>
              </a:r>
            </a:p>
          </p:txBody>
        </p:sp>
        <p:sp>
          <p:nvSpPr>
            <p:cNvPr id="33" name="Rounded Rectangle 32"/>
            <p:cNvSpPr/>
            <p:nvPr/>
          </p:nvSpPr>
          <p:spPr>
            <a:xfrm>
              <a:off x="3956094" y="5485693"/>
              <a:ext cx="381000"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dirty="0">
                  <a:solidFill>
                    <a:srgbClr val="FFFFFF"/>
                  </a:solidFill>
                </a:rPr>
                <a:t>App</a:t>
              </a:r>
            </a:p>
          </p:txBody>
        </p:sp>
        <p:cxnSp>
          <p:nvCxnSpPr>
            <p:cNvPr id="34" name="Straight Connector 33"/>
            <p:cNvCxnSpPr>
              <a:stCxn id="32" idx="3"/>
              <a:endCxn id="33" idx="1"/>
            </p:cNvCxnSpPr>
            <p:nvPr/>
          </p:nvCxnSpPr>
          <p:spPr>
            <a:xfrm>
              <a:off x="3803694" y="5657565"/>
              <a:ext cx="152400"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6" name="Rectangle 35"/>
          <p:cNvSpPr/>
          <p:nvPr/>
        </p:nvSpPr>
        <p:spPr>
          <a:xfrm>
            <a:off x="4420910" y="4463336"/>
            <a:ext cx="1525903" cy="13093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prstClr val="white"/>
              </a:solidFill>
            </a:endParaRPr>
          </a:p>
        </p:txBody>
      </p:sp>
      <p:sp>
        <p:nvSpPr>
          <p:cNvPr id="37" name="Rounded Rectangle 36"/>
          <p:cNvSpPr/>
          <p:nvPr/>
        </p:nvSpPr>
        <p:spPr>
          <a:xfrm>
            <a:off x="4521796" y="5263755"/>
            <a:ext cx="1339620" cy="420131"/>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defRPr/>
            </a:pPr>
            <a:r>
              <a:rPr lang="en-US" sz="900" b="1" dirty="0" smtClean="0">
                <a:solidFill>
                  <a:prstClr val="white"/>
                </a:solidFill>
              </a:rPr>
              <a:t>Forwarding </a:t>
            </a:r>
            <a:r>
              <a:rPr lang="en-US" sz="900" b="1" dirty="0" smtClean="0">
                <a:solidFill>
                  <a:prstClr val="white"/>
                </a:solidFill>
              </a:rPr>
              <a:t>Hardware</a:t>
            </a:r>
            <a:endParaRPr lang="en-US" sz="800" b="1" dirty="0">
              <a:solidFill>
                <a:prstClr val="white"/>
              </a:solidFill>
            </a:endParaRPr>
          </a:p>
        </p:txBody>
      </p:sp>
      <p:sp>
        <p:nvSpPr>
          <p:cNvPr id="4" name="Rounded Rectangle 3"/>
          <p:cNvSpPr/>
          <p:nvPr/>
        </p:nvSpPr>
        <p:spPr>
          <a:xfrm>
            <a:off x="565829" y="4355921"/>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lgn="ctr">
              <a:defRPr/>
            </a:pPr>
            <a:r>
              <a:rPr lang="en-US" sz="900" dirty="0" smtClean="0">
                <a:solidFill>
                  <a:srgbClr val="FFFFFF"/>
                </a:solidFill>
              </a:rPr>
              <a:t>Operating</a:t>
            </a:r>
          </a:p>
          <a:p>
            <a:pPr algn="ctr">
              <a:defRPr/>
            </a:pPr>
            <a:r>
              <a:rPr lang="en-US" sz="900" dirty="0" smtClean="0">
                <a:solidFill>
                  <a:srgbClr val="FFFFFF"/>
                </a:solidFill>
              </a:rPr>
              <a:t>System</a:t>
            </a:r>
            <a:endParaRPr lang="en-US" sz="900" dirty="0">
              <a:solidFill>
                <a:srgbClr val="FFFFFF"/>
              </a:solidFill>
            </a:endParaRPr>
          </a:p>
        </p:txBody>
      </p:sp>
      <p:sp>
        <p:nvSpPr>
          <p:cNvPr id="14" name="Rounded Rectangle 13"/>
          <p:cNvSpPr/>
          <p:nvPr/>
        </p:nvSpPr>
        <p:spPr>
          <a:xfrm>
            <a:off x="2988147" y="3080538"/>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lgn="ctr">
              <a:defRPr/>
            </a:pPr>
            <a:r>
              <a:rPr lang="en-US" sz="900" dirty="0" smtClean="0">
                <a:solidFill>
                  <a:srgbClr val="FFFFFF"/>
                </a:solidFill>
              </a:rPr>
              <a:t>Operating</a:t>
            </a:r>
          </a:p>
          <a:p>
            <a:pPr algn="ctr">
              <a:defRPr/>
            </a:pPr>
            <a:r>
              <a:rPr lang="en-US" sz="900" dirty="0" smtClean="0">
                <a:solidFill>
                  <a:srgbClr val="FFFFFF"/>
                </a:solidFill>
              </a:rPr>
              <a:t>System</a:t>
            </a:r>
            <a:endParaRPr lang="en-US" sz="900" dirty="0">
              <a:solidFill>
                <a:srgbClr val="FFFFFF"/>
              </a:solidFill>
            </a:endParaRPr>
          </a:p>
        </p:txBody>
      </p:sp>
      <p:sp>
        <p:nvSpPr>
          <p:cNvPr id="22" name="Rounded Rectangle 21"/>
          <p:cNvSpPr/>
          <p:nvPr/>
        </p:nvSpPr>
        <p:spPr>
          <a:xfrm>
            <a:off x="6717509" y="3676097"/>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lgn="ctr">
              <a:defRPr/>
            </a:pPr>
            <a:r>
              <a:rPr lang="en-US" sz="900" dirty="0" smtClean="0">
                <a:solidFill>
                  <a:srgbClr val="FFFFFF"/>
                </a:solidFill>
              </a:rPr>
              <a:t>Operating</a:t>
            </a:r>
          </a:p>
          <a:p>
            <a:pPr algn="ctr">
              <a:defRPr/>
            </a:pPr>
            <a:r>
              <a:rPr lang="en-US" sz="900" dirty="0" smtClean="0">
                <a:solidFill>
                  <a:srgbClr val="FFFFFF"/>
                </a:solidFill>
              </a:rPr>
              <a:t>System</a:t>
            </a:r>
            <a:endParaRPr lang="en-US" sz="900" dirty="0">
              <a:solidFill>
                <a:srgbClr val="FFFFFF"/>
              </a:solidFill>
            </a:endParaRPr>
          </a:p>
        </p:txBody>
      </p:sp>
      <p:sp>
        <p:nvSpPr>
          <p:cNvPr id="30" name="Rounded Rectangle 29"/>
          <p:cNvSpPr/>
          <p:nvPr/>
        </p:nvSpPr>
        <p:spPr>
          <a:xfrm>
            <a:off x="2392598" y="5772655"/>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lgn="ctr">
              <a:defRPr/>
            </a:pPr>
            <a:r>
              <a:rPr lang="en-US" sz="900" dirty="0" smtClean="0">
                <a:solidFill>
                  <a:srgbClr val="FFFFFF"/>
                </a:solidFill>
              </a:rPr>
              <a:t>Operating</a:t>
            </a:r>
          </a:p>
          <a:p>
            <a:pPr algn="ctr">
              <a:defRPr/>
            </a:pPr>
            <a:r>
              <a:rPr lang="en-US" sz="900" dirty="0" smtClean="0">
                <a:solidFill>
                  <a:srgbClr val="FFFFFF"/>
                </a:solidFill>
              </a:rPr>
              <a:t>System</a:t>
            </a:r>
            <a:endParaRPr lang="en-US" sz="900" dirty="0">
              <a:solidFill>
                <a:srgbClr val="FFFFFF"/>
              </a:solidFill>
            </a:endParaRPr>
          </a:p>
        </p:txBody>
      </p:sp>
      <p:sp>
        <p:nvSpPr>
          <p:cNvPr id="38" name="Rounded Rectangle 37"/>
          <p:cNvSpPr/>
          <p:nvPr/>
        </p:nvSpPr>
        <p:spPr>
          <a:xfrm>
            <a:off x="4521795" y="4896647"/>
            <a:ext cx="1339620" cy="35379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lgn="ctr">
              <a:defRPr/>
            </a:pPr>
            <a:r>
              <a:rPr lang="en-US" sz="900" dirty="0" smtClean="0">
                <a:solidFill>
                  <a:srgbClr val="FFFFFF"/>
                </a:solidFill>
              </a:rPr>
              <a:t>Operating</a:t>
            </a:r>
          </a:p>
          <a:p>
            <a:pPr algn="ctr">
              <a:defRPr/>
            </a:pPr>
            <a:r>
              <a:rPr lang="en-US" sz="900" dirty="0" smtClean="0">
                <a:solidFill>
                  <a:srgbClr val="FFFFFF"/>
                </a:solidFill>
              </a:rPr>
              <a:t>System</a:t>
            </a:r>
            <a:endParaRPr lang="en-US" sz="900" dirty="0">
              <a:solidFill>
                <a:srgbClr val="FFFFFF"/>
              </a:solidFill>
            </a:endParaRPr>
          </a:p>
        </p:txBody>
      </p:sp>
      <p:grpSp>
        <p:nvGrpSpPr>
          <p:cNvPr id="27" name="Group 56"/>
          <p:cNvGrpSpPr/>
          <p:nvPr/>
        </p:nvGrpSpPr>
        <p:grpSpPr>
          <a:xfrm>
            <a:off x="4521796" y="4552903"/>
            <a:ext cx="1339621" cy="343744"/>
            <a:chOff x="4521796" y="3828803"/>
            <a:chExt cx="1339621" cy="343744"/>
          </a:xfrm>
        </p:grpSpPr>
        <p:sp>
          <p:nvSpPr>
            <p:cNvPr id="39" name="Rounded Rectangle 38"/>
            <p:cNvSpPr/>
            <p:nvPr/>
          </p:nvSpPr>
          <p:spPr>
            <a:xfrm>
              <a:off x="4521796" y="3828803"/>
              <a:ext cx="355004"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dirty="0">
                  <a:solidFill>
                    <a:srgbClr val="FFFFFF"/>
                  </a:solidFill>
                </a:rPr>
                <a:t>App</a:t>
              </a:r>
            </a:p>
          </p:txBody>
        </p:sp>
        <p:sp>
          <p:nvSpPr>
            <p:cNvPr id="40" name="Rounded Rectangle 39"/>
            <p:cNvSpPr/>
            <p:nvPr/>
          </p:nvSpPr>
          <p:spPr>
            <a:xfrm>
              <a:off x="4856701" y="3828803"/>
              <a:ext cx="401099"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dirty="0">
                  <a:solidFill>
                    <a:srgbClr val="FFFFFF"/>
                  </a:solidFill>
                </a:rPr>
                <a:t>App</a:t>
              </a:r>
            </a:p>
          </p:txBody>
        </p:sp>
        <p:sp>
          <p:nvSpPr>
            <p:cNvPr id="41" name="Rounded Rectangle 40"/>
            <p:cNvSpPr/>
            <p:nvPr/>
          </p:nvSpPr>
          <p:spPr>
            <a:xfrm>
              <a:off x="5486401" y="3828803"/>
              <a:ext cx="375016" cy="343744"/>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600" dirty="0">
                  <a:solidFill>
                    <a:srgbClr val="FFFFFF"/>
                  </a:solidFill>
                </a:rPr>
                <a:t>App</a:t>
              </a:r>
            </a:p>
          </p:txBody>
        </p:sp>
        <p:cxnSp>
          <p:nvCxnSpPr>
            <p:cNvPr id="42" name="Straight Connector 41"/>
            <p:cNvCxnSpPr>
              <a:stCxn id="40" idx="3"/>
              <a:endCxn id="41" idx="1"/>
            </p:cNvCxnSpPr>
            <p:nvPr/>
          </p:nvCxnSpPr>
          <p:spPr>
            <a:xfrm>
              <a:off x="5257800" y="4000675"/>
              <a:ext cx="228601"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44" name="Straight Connector 43"/>
          <p:cNvCxnSpPr>
            <a:stCxn id="9" idx="3"/>
            <a:endCxn id="12" idx="2"/>
          </p:cNvCxnSpPr>
          <p:nvPr/>
        </p:nvCxnSpPr>
        <p:spPr>
          <a:xfrm flipV="1">
            <a:off x="1990847" y="3956546"/>
            <a:ext cx="1659367" cy="6207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12" idx="3"/>
            <a:endCxn id="36" idx="0"/>
          </p:cNvCxnSpPr>
          <p:nvPr/>
        </p:nvCxnSpPr>
        <p:spPr>
          <a:xfrm>
            <a:off x="4413165" y="3301887"/>
            <a:ext cx="770697" cy="1161449"/>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28" idx="0"/>
            <a:endCxn id="36" idx="1"/>
          </p:cNvCxnSpPr>
          <p:nvPr/>
        </p:nvCxnSpPr>
        <p:spPr>
          <a:xfrm rot="5400000" flipH="1" flipV="1">
            <a:off x="3627113" y="4545548"/>
            <a:ext cx="221348" cy="136624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9" idx="2"/>
            <a:endCxn id="28" idx="1"/>
          </p:cNvCxnSpPr>
          <p:nvPr/>
        </p:nvCxnSpPr>
        <p:spPr>
          <a:xfrm rot="16200000" flipH="1">
            <a:off x="1378767" y="5081057"/>
            <a:ext cx="762075" cy="106381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36" idx="3"/>
            <a:endCxn id="20" idx="2"/>
          </p:cNvCxnSpPr>
          <p:nvPr/>
        </p:nvCxnSpPr>
        <p:spPr>
          <a:xfrm flipV="1">
            <a:off x="5946813" y="4552105"/>
            <a:ext cx="1432763" cy="565891"/>
          </a:xfrm>
          <a:prstGeom prst="line">
            <a:avLst/>
          </a:prstGeom>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821267" y="1979174"/>
            <a:ext cx="6663266" cy="416311"/>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lgn="ctr">
              <a:defRPr/>
            </a:pPr>
            <a:r>
              <a:rPr lang="en-US" sz="1600" dirty="0" smtClean="0">
                <a:solidFill>
                  <a:srgbClr val="FFFFFF"/>
                </a:solidFill>
              </a:rPr>
              <a:t>Network Operating  System</a:t>
            </a:r>
            <a:endParaRPr lang="en-US" sz="1600" dirty="0">
              <a:solidFill>
                <a:srgbClr val="FFFFFF"/>
              </a:solidFill>
            </a:endParaRPr>
          </a:p>
        </p:txBody>
      </p:sp>
      <p:grpSp>
        <p:nvGrpSpPr>
          <p:cNvPr id="35" name="Group 62"/>
          <p:cNvGrpSpPr/>
          <p:nvPr/>
        </p:nvGrpSpPr>
        <p:grpSpPr>
          <a:xfrm>
            <a:off x="2682096" y="1387721"/>
            <a:ext cx="2942976" cy="495228"/>
            <a:chOff x="2682096" y="715997"/>
            <a:chExt cx="2942976" cy="495228"/>
          </a:xfrm>
        </p:grpSpPr>
        <p:sp>
          <p:nvSpPr>
            <p:cNvPr id="60" name="Rounded Rectangle 59"/>
            <p:cNvSpPr/>
            <p:nvPr/>
          </p:nvSpPr>
          <p:spPr>
            <a:xfrm>
              <a:off x="2682096" y="719194"/>
              <a:ext cx="882421" cy="492031"/>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2000">
                  <a:solidFill>
                    <a:srgbClr val="FFFFFF"/>
                  </a:solidFill>
                </a:rPr>
                <a:t>App</a:t>
              </a:r>
            </a:p>
          </p:txBody>
        </p:sp>
        <p:sp>
          <p:nvSpPr>
            <p:cNvPr id="61" name="Rounded Rectangle 60"/>
            <p:cNvSpPr/>
            <p:nvPr/>
          </p:nvSpPr>
          <p:spPr>
            <a:xfrm>
              <a:off x="3732218" y="719194"/>
              <a:ext cx="882421" cy="492031"/>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2000" dirty="0">
                  <a:solidFill>
                    <a:srgbClr val="FFFFFF"/>
                  </a:solidFill>
                </a:rPr>
                <a:t>App</a:t>
              </a:r>
            </a:p>
          </p:txBody>
        </p:sp>
        <p:sp>
          <p:nvSpPr>
            <p:cNvPr id="62" name="Rounded Rectangle 61"/>
            <p:cNvSpPr/>
            <p:nvPr/>
          </p:nvSpPr>
          <p:spPr>
            <a:xfrm>
              <a:off x="4742651" y="715997"/>
              <a:ext cx="882421" cy="492031"/>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2000" dirty="0">
                  <a:solidFill>
                    <a:srgbClr val="FFFFFF"/>
                  </a:solidFill>
                </a:rPr>
                <a:t>App</a:t>
              </a:r>
            </a:p>
          </p:txBody>
        </p:sp>
      </p:grpSp>
      <p:sp>
        <p:nvSpPr>
          <p:cNvPr id="74" name="Rectangle 2"/>
          <p:cNvSpPr txBox="1">
            <a:spLocks noChangeArrowheads="1"/>
          </p:cNvSpPr>
          <p:nvPr/>
        </p:nvSpPr>
        <p:spPr>
          <a:xfrm>
            <a:off x="457200" y="0"/>
            <a:ext cx="8229600" cy="533400"/>
          </a:xfrm>
          <a:prstGeom prst="rect">
            <a:avLst/>
          </a:prstGeom>
        </p:spPr>
        <p:txBody>
          <a:bodyPr/>
          <a:lstStyle/>
          <a:p>
            <a:pPr algn="ctr" fontAlgn="base" latinLnBrk="1">
              <a:spcBef>
                <a:spcPct val="0"/>
              </a:spcBef>
              <a:spcAft>
                <a:spcPct val="0"/>
              </a:spcAft>
              <a:defRPr/>
            </a:pPr>
            <a:r>
              <a:rPr lang="en-US" sz="4000" kern="0" dirty="0" smtClean="0">
                <a:solidFill>
                  <a:srgbClr val="FFFF00"/>
                </a:solidFill>
              </a:rPr>
              <a:t>What is SDN?</a:t>
            </a:r>
            <a:endParaRPr kumimoji="1" lang="en-US" sz="4000" kern="0" dirty="0" smtClean="0">
              <a:solidFill>
                <a:srgbClr val="FFFF00"/>
              </a:solidFill>
            </a:endParaRPr>
          </a:p>
        </p:txBody>
      </p:sp>
      <p:sp>
        <p:nvSpPr>
          <p:cNvPr id="53" name="Slide Number Placeholder 52"/>
          <p:cNvSpPr>
            <a:spLocks noGrp="1"/>
          </p:cNvSpPr>
          <p:nvPr>
            <p:ph type="sldNum" sz="quarter" idx="12"/>
          </p:nvPr>
        </p:nvSpPr>
        <p:spPr/>
        <p:txBody>
          <a:bodyPr/>
          <a:lstStyle/>
          <a:p>
            <a:fld id="{B9BD4F78-01E3-3846-9459-C25A850405AE}" type="slidenum">
              <a:rPr lang="en-US" smtClean="0">
                <a:solidFill>
                  <a:prstClr val="black">
                    <a:tint val="75000"/>
                  </a:prstClr>
                </a:solidFill>
              </a:rPr>
              <a:pPr/>
              <a:t>13</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1.70228E-7 -3.80842E-6 L 1.70228E-7 -0.32323 " pathEditMode="relative" rAng="0" ptsTypes="AA">
                                      <p:cBhvr>
                                        <p:cTn id="6" dur="500" fill="hold"/>
                                        <p:tgtEl>
                                          <p:spTgt spid="4"/>
                                        </p:tgtEl>
                                        <p:attrNameLst>
                                          <p:attrName>ppt_x</p:attrName>
                                          <p:attrName>ppt_y</p:attrName>
                                        </p:attrNameLst>
                                      </p:cBhvr>
                                      <p:rCtr x="0" y="-162"/>
                                    </p:animMotion>
                                  </p:childTnLst>
                                </p:cTn>
                              </p:par>
                              <p:par>
                                <p:cTn id="7" presetID="0" presetClass="path" presetSubtype="0" accel="50000" decel="50000" fill="hold" grpId="0" nodeType="withEffect">
                                  <p:stCondLst>
                                    <p:cond delay="0"/>
                                  </p:stCondLst>
                                  <p:childTnLst>
                                    <p:animMotion origin="layout" path="M 1.5581E-6 -2.11013E-6 L 0.00087 -0.1372 " pathEditMode="relative" rAng="0" ptsTypes="AA">
                                      <p:cBhvr>
                                        <p:cTn id="8" dur="500" fill="hold"/>
                                        <p:tgtEl>
                                          <p:spTgt spid="14"/>
                                        </p:tgtEl>
                                        <p:attrNameLst>
                                          <p:attrName>ppt_x</p:attrName>
                                          <p:attrName>ppt_y</p:attrName>
                                        </p:attrNameLst>
                                      </p:cBhvr>
                                      <p:rCtr x="0" y="-69"/>
                                    </p:animMotion>
                                  </p:childTnLst>
                                </p:cTn>
                              </p:par>
                              <p:par>
                                <p:cTn id="9" presetID="0" presetClass="path" presetSubtype="0" accel="50000" decel="50000" fill="hold" grpId="0" nodeType="withEffect">
                                  <p:stCondLst>
                                    <p:cond delay="0"/>
                                  </p:stCondLst>
                                  <p:childTnLst>
                                    <p:animMotion origin="layout" path="M -3.45492E-6 1.12911E-6 L 0.00296 -0.2242 " pathEditMode="relative" rAng="0" ptsTypes="AA">
                                      <p:cBhvr>
                                        <p:cTn id="10" dur="500" fill="hold"/>
                                        <p:tgtEl>
                                          <p:spTgt spid="22"/>
                                        </p:tgtEl>
                                        <p:attrNameLst>
                                          <p:attrName>ppt_x</p:attrName>
                                          <p:attrName>ppt_y</p:attrName>
                                        </p:attrNameLst>
                                      </p:cBhvr>
                                      <p:rCtr x="1" y="-112"/>
                                    </p:animMotion>
                                  </p:childTnLst>
                                </p:cTn>
                              </p:par>
                              <p:par>
                                <p:cTn id="11" presetID="0" presetClass="path" presetSubtype="0" accel="50000" decel="50000" fill="hold" grpId="0" nodeType="withEffect">
                                  <p:stCondLst>
                                    <p:cond delay="0"/>
                                  </p:stCondLst>
                                  <p:childTnLst>
                                    <p:animMotion origin="layout" path="M -3.4914E-7 2.59139E-7 L -3.4914E-7 -0.52962 " pathEditMode="relative" rAng="0" ptsTypes="AA">
                                      <p:cBhvr>
                                        <p:cTn id="12" dur="500" fill="hold"/>
                                        <p:tgtEl>
                                          <p:spTgt spid="30"/>
                                        </p:tgtEl>
                                        <p:attrNameLst>
                                          <p:attrName>ppt_x</p:attrName>
                                          <p:attrName>ppt_y</p:attrName>
                                        </p:attrNameLst>
                                      </p:cBhvr>
                                      <p:rCtr x="0" y="-265"/>
                                    </p:animMotion>
                                  </p:childTnLst>
                                </p:cTn>
                              </p:par>
                              <p:par>
                                <p:cTn id="13" presetID="0" presetClass="path" presetSubtype="0" accel="50000" decel="50000" fill="hold" grpId="0" nodeType="withEffect">
                                  <p:stCondLst>
                                    <p:cond delay="0"/>
                                  </p:stCondLst>
                                  <p:childTnLst>
                                    <p:animMotion origin="layout" path="M -4.16884E-6 -4.38223E-6 L 0.00018 -0.40189 " pathEditMode="relative" rAng="0" ptsTypes="AA">
                                      <p:cBhvr>
                                        <p:cTn id="14" dur="500" fill="hold"/>
                                        <p:tgtEl>
                                          <p:spTgt spid="38"/>
                                        </p:tgtEl>
                                        <p:attrNameLst>
                                          <p:attrName>ppt_x</p:attrName>
                                          <p:attrName>ppt_y</p:attrName>
                                        </p:attrNameLst>
                                      </p:cBhvr>
                                      <p:rCtr x="0" y="-201"/>
                                    </p:animMotion>
                                  </p:childTnLst>
                                </p:cTn>
                              </p:par>
                              <p:par>
                                <p:cTn id="15" presetID="10" presetClass="exit" presetSubtype="0" fill="hold" grpId="1" nodeType="withEffect">
                                  <p:stCondLst>
                                    <p:cond delay="0"/>
                                  </p:stCondLst>
                                  <p:childTnLst>
                                    <p:animEffect transition="out" filter="fade">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1000"/>
                                        <p:tgtEl>
                                          <p:spTgt spid="38"/>
                                        </p:tgtEl>
                                      </p:cBhvr>
                                    </p:animEffect>
                                    <p:set>
                                      <p:cBhvr>
                                        <p:cTn id="20" dur="1" fill="hold">
                                          <p:stCondLst>
                                            <p:cond delay="999"/>
                                          </p:stCondLst>
                                        </p:cTn>
                                        <p:tgtEl>
                                          <p:spTgt spid="3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1000"/>
                                        <p:tgtEl>
                                          <p:spTgt spid="30"/>
                                        </p:tgtEl>
                                      </p:cBhvr>
                                    </p:animEffect>
                                    <p:set>
                                      <p:cBhvr>
                                        <p:cTn id="23" dur="1" fill="hold">
                                          <p:stCondLst>
                                            <p:cond delay="999"/>
                                          </p:stCondLst>
                                        </p:cTn>
                                        <p:tgtEl>
                                          <p:spTgt spid="30"/>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1000"/>
                                        <p:tgtEl>
                                          <p:spTgt spid="14"/>
                                        </p:tgtEl>
                                      </p:cBhvr>
                                    </p:animEffect>
                                    <p:set>
                                      <p:cBhvr>
                                        <p:cTn id="26" dur="1" fill="hold">
                                          <p:stCondLst>
                                            <p:cond delay="999"/>
                                          </p:stCondLst>
                                        </p:cTn>
                                        <p:tgtEl>
                                          <p:spTgt spid="14"/>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1000"/>
                                        <p:tgtEl>
                                          <p:spTgt spid="22"/>
                                        </p:tgtEl>
                                      </p:cBhvr>
                                    </p:animEffect>
                                    <p:set>
                                      <p:cBhvr>
                                        <p:cTn id="29" dur="1" fill="hold">
                                          <p:stCondLst>
                                            <p:cond delay="999"/>
                                          </p:stCondLst>
                                        </p:cTn>
                                        <p:tgtEl>
                                          <p:spTgt spid="22"/>
                                        </p:tgtEl>
                                        <p:attrNameLst>
                                          <p:attrName>style.visibility</p:attrName>
                                        </p:attrNameLst>
                                      </p:cBhvr>
                                      <p:to>
                                        <p:strVal val="hidden"/>
                                      </p:to>
                                    </p:se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fill="hold" nodeType="clickEffect">
                                  <p:stCondLst>
                                    <p:cond delay="0"/>
                                  </p:stCondLst>
                                  <p:childTnLst>
                                    <p:animMotion origin="layout" path="M 1.5581E-6 2.16566E-6 L 1.5581E-6 -0.08654 " pathEditMode="relative" rAng="0" ptsTypes="AA">
                                      <p:cBhvr>
                                        <p:cTn id="36" dur="500" fill="hold"/>
                                        <p:tgtEl>
                                          <p:spTgt spid="10"/>
                                        </p:tgtEl>
                                        <p:attrNameLst>
                                          <p:attrName>ppt_x</p:attrName>
                                          <p:attrName>ppt_y</p:attrName>
                                        </p:attrNameLst>
                                      </p:cBhvr>
                                      <p:rCtr x="0" y="-43"/>
                                    </p:animMotion>
                                  </p:childTnLst>
                                </p:cTn>
                              </p:par>
                              <p:par>
                                <p:cTn id="37" presetID="0" presetClass="path" presetSubtype="0" fill="hold" nodeType="withEffect">
                                  <p:stCondLst>
                                    <p:cond delay="0"/>
                                  </p:stCondLst>
                                  <p:childTnLst>
                                    <p:animMotion origin="layout" path="M 1.70228E-7 -1.4484E-6 L 0.00017 -0.34775 " pathEditMode="relative" rAng="0" ptsTypes="AA">
                                      <p:cBhvr>
                                        <p:cTn id="38" dur="500" fill="hold"/>
                                        <p:tgtEl>
                                          <p:spTgt spid="2"/>
                                        </p:tgtEl>
                                        <p:attrNameLst>
                                          <p:attrName>ppt_x</p:attrName>
                                          <p:attrName>ppt_y</p:attrName>
                                        </p:attrNameLst>
                                      </p:cBhvr>
                                      <p:rCtr x="0" y="-174"/>
                                    </p:animMotion>
                                  </p:childTnLst>
                                </p:cTn>
                              </p:par>
                              <p:par>
                                <p:cTn id="39" presetID="0" presetClass="path" presetSubtype="0" fill="hold" nodeType="withEffect">
                                  <p:stCondLst>
                                    <p:cond delay="0"/>
                                  </p:stCondLst>
                                  <p:childTnLst>
                                    <p:animMotion origin="layout" path="M -3.4914E-7 1.24479E-6 L -3.4914E-7 -0.55437 " pathEditMode="relative" rAng="0" ptsTypes="AA">
                                      <p:cBhvr>
                                        <p:cTn id="40" dur="500" fill="hold"/>
                                        <p:tgtEl>
                                          <p:spTgt spid="19"/>
                                        </p:tgtEl>
                                        <p:attrNameLst>
                                          <p:attrName>ppt_x</p:attrName>
                                          <p:attrName>ppt_y</p:attrName>
                                        </p:attrNameLst>
                                      </p:cBhvr>
                                      <p:rCtr x="0" y="-277"/>
                                    </p:animMotion>
                                  </p:childTnLst>
                                </p:cTn>
                              </p:par>
                              <p:par>
                                <p:cTn id="41" presetID="0" presetClass="path" presetSubtype="0" fill="hold" nodeType="withEffect">
                                  <p:stCondLst>
                                    <p:cond delay="0"/>
                                  </p:stCondLst>
                                  <p:childTnLst>
                                    <p:animMotion origin="layout" path="M -4.16884E-6 -1.06432E-7 L -4.16884E-6 -0.42665 " pathEditMode="relative" rAng="0" ptsTypes="AA">
                                      <p:cBhvr>
                                        <p:cTn id="42" dur="500" fill="hold"/>
                                        <p:tgtEl>
                                          <p:spTgt spid="27"/>
                                        </p:tgtEl>
                                        <p:attrNameLst>
                                          <p:attrName>ppt_x</p:attrName>
                                          <p:attrName>ppt_y</p:attrName>
                                        </p:attrNameLst>
                                      </p:cBhvr>
                                      <p:rCtr x="0" y="-213"/>
                                    </p:animMotion>
                                  </p:childTnLst>
                                </p:cTn>
                              </p:par>
                              <p:par>
                                <p:cTn id="43" presetID="0" presetClass="path" presetSubtype="0" fill="hold" nodeType="withEffect">
                                  <p:stCondLst>
                                    <p:cond delay="0"/>
                                  </p:stCondLst>
                                  <p:childTnLst>
                                    <p:animMotion origin="layout" path="M -3.45492E-6 -3.22073E-6 L -3.45492E-6 -0.24872 " pathEditMode="relative" rAng="0" ptsTypes="AA">
                                      <p:cBhvr>
                                        <p:cTn id="44" dur="500" fill="hold"/>
                                        <p:tgtEl>
                                          <p:spTgt spid="11"/>
                                        </p:tgtEl>
                                        <p:attrNameLst>
                                          <p:attrName>ppt_x</p:attrName>
                                          <p:attrName>ppt_y</p:attrName>
                                        </p:attrNameLst>
                                      </p:cBhvr>
                                      <p:rCtr x="0" y="-124"/>
                                    </p:animMotion>
                                  </p:childTnLst>
                                </p:cTn>
                              </p:par>
                              <p:par>
                                <p:cTn id="45" presetID="10" presetClass="exit" presetSubtype="0" fill="hold"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7"/>
                                        </p:tgtEl>
                                      </p:cBhvr>
                                    </p:animEffect>
                                    <p:set>
                                      <p:cBhvr>
                                        <p:cTn id="50" dur="1" fill="hold">
                                          <p:stCondLst>
                                            <p:cond delay="499"/>
                                          </p:stCondLst>
                                        </p:cTn>
                                        <p:tgtEl>
                                          <p:spTgt spid="27"/>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childTnLst>
                          </p:cTn>
                        </p:par>
                        <p:par>
                          <p:cTn id="60" fill="hold">
                            <p:stCondLst>
                              <p:cond delay="500"/>
                            </p:stCondLst>
                            <p:childTnLst>
                              <p:par>
                                <p:cTn id="61" presetID="1" presetClass="entr" presetSubtype="0"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 grpId="0" animBg="1"/>
      <p:bldP spid="14" grpId="1" animBg="1"/>
      <p:bldP spid="22" grpId="0" animBg="1"/>
      <p:bldP spid="22" grpId="1" animBg="1"/>
      <p:bldP spid="30" grpId="0" animBg="1"/>
      <p:bldP spid="30" grpId="1" animBg="1"/>
      <p:bldP spid="38" grpId="0" animBg="1"/>
      <p:bldP spid="38" grpId="1"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ounded Rectangle 4"/>
          <p:cNvSpPr/>
          <p:nvPr/>
        </p:nvSpPr>
        <p:spPr>
          <a:xfrm>
            <a:off x="2682096" y="1396370"/>
            <a:ext cx="882421" cy="492031"/>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2000">
                <a:solidFill>
                  <a:srgbClr val="FFFFFF"/>
                </a:solidFill>
              </a:rPr>
              <a:t>App</a:t>
            </a:r>
          </a:p>
        </p:txBody>
      </p:sp>
      <p:cxnSp>
        <p:nvCxnSpPr>
          <p:cNvPr id="44" name="Straight Connector 43"/>
          <p:cNvCxnSpPr/>
          <p:nvPr/>
        </p:nvCxnSpPr>
        <p:spPr>
          <a:xfrm flipV="1">
            <a:off x="1983103" y="3965812"/>
            <a:ext cx="1667111" cy="1275383"/>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413165" y="3511673"/>
            <a:ext cx="770697" cy="1161449"/>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62" idx="0"/>
            <a:endCxn id="59" idx="1"/>
          </p:cNvCxnSpPr>
          <p:nvPr/>
        </p:nvCxnSpPr>
        <p:spPr>
          <a:xfrm rot="5400000" flipH="1" flipV="1">
            <a:off x="3674969" y="5223409"/>
            <a:ext cx="1153314" cy="572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 idx="2"/>
            <a:endCxn id="62" idx="1"/>
          </p:cNvCxnSpPr>
          <p:nvPr/>
        </p:nvCxnSpPr>
        <p:spPr>
          <a:xfrm rot="16200000" flipH="1">
            <a:off x="1967927" y="5168362"/>
            <a:ext cx="603688" cy="1836158"/>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5946813" y="4394271"/>
            <a:ext cx="1432763" cy="565891"/>
          </a:xfrm>
          <a:prstGeom prst="line">
            <a:avLst/>
          </a:prstGeom>
        </p:spPr>
        <p:style>
          <a:lnRef idx="2">
            <a:schemeClr val="accent1"/>
          </a:lnRef>
          <a:fillRef idx="0">
            <a:schemeClr val="accent1"/>
          </a:fillRef>
          <a:effectRef idx="1">
            <a:schemeClr val="accent1"/>
          </a:effectRef>
          <a:fontRef idx="minor">
            <a:schemeClr val="tx1"/>
          </a:fontRef>
        </p:style>
      </p:cxnSp>
      <p:sp>
        <p:nvSpPr>
          <p:cNvPr id="3" name="Rounded Rectangle 2"/>
          <p:cNvSpPr/>
          <p:nvPr/>
        </p:nvSpPr>
        <p:spPr>
          <a:xfrm>
            <a:off x="574291" y="5180909"/>
            <a:ext cx="1554801" cy="603688"/>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defRPr/>
            </a:pPr>
            <a:r>
              <a:rPr lang="en-US" sz="1200" b="1" dirty="0" smtClean="0">
                <a:solidFill>
                  <a:prstClr val="white"/>
                </a:solidFill>
              </a:rPr>
              <a:t>Forwarding </a:t>
            </a:r>
            <a:r>
              <a:rPr lang="en-US" sz="1200" b="1" dirty="0" smtClean="0">
                <a:solidFill>
                  <a:prstClr val="white"/>
                </a:solidFill>
              </a:rPr>
              <a:t>Hardware</a:t>
            </a:r>
            <a:endParaRPr lang="en-US" sz="1100" b="1" dirty="0">
              <a:solidFill>
                <a:prstClr val="white"/>
              </a:solidFill>
            </a:endParaRPr>
          </a:p>
        </p:txBody>
      </p:sp>
      <p:sp>
        <p:nvSpPr>
          <p:cNvPr id="59" name="Rounded Rectangle 58"/>
          <p:cNvSpPr/>
          <p:nvPr/>
        </p:nvSpPr>
        <p:spPr>
          <a:xfrm>
            <a:off x="4538001" y="4631283"/>
            <a:ext cx="1554801" cy="603688"/>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defRPr/>
            </a:pPr>
            <a:r>
              <a:rPr lang="en-US" sz="1200" b="1" dirty="0" smtClean="0">
                <a:solidFill>
                  <a:prstClr val="white"/>
                </a:solidFill>
              </a:rPr>
              <a:t>Forwarding </a:t>
            </a:r>
            <a:r>
              <a:rPr lang="en-US" sz="1200" b="1" dirty="0" smtClean="0">
                <a:solidFill>
                  <a:prstClr val="white"/>
                </a:solidFill>
              </a:rPr>
              <a:t>Hardware</a:t>
            </a:r>
            <a:endParaRPr lang="en-US" sz="1100" b="1" dirty="0">
              <a:solidFill>
                <a:prstClr val="white"/>
              </a:solidFill>
            </a:endParaRPr>
          </a:p>
        </p:txBody>
      </p:sp>
      <p:sp>
        <p:nvSpPr>
          <p:cNvPr id="62" name="Rounded Rectangle 61"/>
          <p:cNvSpPr/>
          <p:nvPr/>
        </p:nvSpPr>
        <p:spPr>
          <a:xfrm>
            <a:off x="3187850" y="6086441"/>
            <a:ext cx="1554801" cy="603688"/>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defRPr/>
            </a:pPr>
            <a:r>
              <a:rPr lang="en-US" sz="1200" b="1" dirty="0" smtClean="0">
                <a:solidFill>
                  <a:prstClr val="white"/>
                </a:solidFill>
              </a:rPr>
              <a:t>Forwarding </a:t>
            </a:r>
            <a:r>
              <a:rPr lang="en-US" sz="1200" b="1" dirty="0" smtClean="0">
                <a:solidFill>
                  <a:prstClr val="white"/>
                </a:solidFill>
              </a:rPr>
              <a:t>Hardware</a:t>
            </a:r>
            <a:endParaRPr lang="en-US" sz="1100" b="1" dirty="0">
              <a:solidFill>
                <a:prstClr val="white"/>
              </a:solidFill>
            </a:endParaRPr>
          </a:p>
        </p:txBody>
      </p:sp>
      <p:sp>
        <p:nvSpPr>
          <p:cNvPr id="66" name="Rounded Rectangle 65"/>
          <p:cNvSpPr/>
          <p:nvPr/>
        </p:nvSpPr>
        <p:spPr>
          <a:xfrm>
            <a:off x="3732218" y="1396370"/>
            <a:ext cx="882421" cy="492031"/>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2000" dirty="0">
                <a:solidFill>
                  <a:srgbClr val="FFFFFF"/>
                </a:solidFill>
              </a:rPr>
              <a:t>App</a:t>
            </a:r>
          </a:p>
        </p:txBody>
      </p:sp>
      <p:sp>
        <p:nvSpPr>
          <p:cNvPr id="67" name="Rounded Rectangle 66"/>
          <p:cNvSpPr/>
          <p:nvPr/>
        </p:nvSpPr>
        <p:spPr>
          <a:xfrm>
            <a:off x="4742651" y="1393173"/>
            <a:ext cx="882421" cy="492031"/>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2000" dirty="0">
                <a:solidFill>
                  <a:srgbClr val="FFFFFF"/>
                </a:solidFill>
              </a:rPr>
              <a:t>App</a:t>
            </a:r>
          </a:p>
        </p:txBody>
      </p:sp>
      <p:cxnSp>
        <p:nvCxnSpPr>
          <p:cNvPr id="70" name="Straight Connector 69"/>
          <p:cNvCxnSpPr/>
          <p:nvPr/>
        </p:nvCxnSpPr>
        <p:spPr>
          <a:xfrm rot="16200000" flipH="1">
            <a:off x="-453033" y="3792830"/>
            <a:ext cx="2776160" cy="2"/>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a:off x="2837118" y="2898807"/>
            <a:ext cx="989697" cy="1588"/>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5400000">
            <a:off x="4369432" y="3538540"/>
            <a:ext cx="2267576" cy="1588"/>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5400000">
            <a:off x="6664931" y="3119400"/>
            <a:ext cx="1427713" cy="1589"/>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6" name="Rounded Rectangle 55"/>
          <p:cNvSpPr/>
          <p:nvPr/>
        </p:nvSpPr>
        <p:spPr>
          <a:xfrm>
            <a:off x="3037775" y="3394450"/>
            <a:ext cx="1554801" cy="603688"/>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defRPr/>
            </a:pPr>
            <a:r>
              <a:rPr lang="en-US" sz="1200" b="1" dirty="0" smtClean="0">
                <a:solidFill>
                  <a:prstClr val="white"/>
                </a:solidFill>
              </a:rPr>
              <a:t>Forwarding </a:t>
            </a:r>
            <a:r>
              <a:rPr lang="en-US" sz="1200" b="1" dirty="0" smtClean="0">
                <a:solidFill>
                  <a:prstClr val="white"/>
                </a:solidFill>
              </a:rPr>
              <a:t>Hardware</a:t>
            </a:r>
            <a:endParaRPr lang="en-US" sz="1100" b="1" dirty="0">
              <a:solidFill>
                <a:prstClr val="white"/>
              </a:solidFill>
            </a:endParaRPr>
          </a:p>
        </p:txBody>
      </p:sp>
      <p:sp>
        <p:nvSpPr>
          <p:cNvPr id="65" name="Rounded Rectangle 64"/>
          <p:cNvSpPr/>
          <p:nvPr/>
        </p:nvSpPr>
        <p:spPr>
          <a:xfrm>
            <a:off x="6611164" y="3834049"/>
            <a:ext cx="1554801" cy="603688"/>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defRPr/>
            </a:pPr>
            <a:r>
              <a:rPr lang="en-US" sz="1200" b="1" dirty="0" smtClean="0">
                <a:solidFill>
                  <a:prstClr val="white"/>
                </a:solidFill>
              </a:rPr>
              <a:t>Forwarding </a:t>
            </a:r>
            <a:r>
              <a:rPr lang="en-US" sz="1200" b="1" dirty="0" smtClean="0">
                <a:solidFill>
                  <a:prstClr val="white"/>
                </a:solidFill>
              </a:rPr>
              <a:t>Hardware</a:t>
            </a:r>
            <a:endParaRPr lang="en-US" sz="1100" b="1" dirty="0">
              <a:solidFill>
                <a:prstClr val="white"/>
              </a:solidFill>
            </a:endParaRPr>
          </a:p>
        </p:txBody>
      </p:sp>
      <p:sp>
        <p:nvSpPr>
          <p:cNvPr id="79" name="Rounded Rectangle 78"/>
          <p:cNvSpPr/>
          <p:nvPr/>
        </p:nvSpPr>
        <p:spPr>
          <a:xfrm>
            <a:off x="821267" y="1988440"/>
            <a:ext cx="6663266" cy="416311"/>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lgn="ctr">
              <a:defRPr/>
            </a:pPr>
            <a:r>
              <a:rPr lang="en-US" sz="1600" dirty="0" smtClean="0">
                <a:solidFill>
                  <a:srgbClr val="FFFFFF"/>
                </a:solidFill>
              </a:rPr>
              <a:t>Network Operating  System</a:t>
            </a:r>
            <a:endParaRPr lang="en-US" sz="1600" dirty="0">
              <a:solidFill>
                <a:srgbClr val="FFFFFF"/>
              </a:solidFill>
            </a:endParaRPr>
          </a:p>
        </p:txBody>
      </p:sp>
      <p:grpSp>
        <p:nvGrpSpPr>
          <p:cNvPr id="2" name="Group 119"/>
          <p:cNvGrpSpPr/>
          <p:nvPr/>
        </p:nvGrpSpPr>
        <p:grpSpPr>
          <a:xfrm>
            <a:off x="3650213" y="2406338"/>
            <a:ext cx="3213252" cy="988112"/>
            <a:chOff x="3650213" y="1672972"/>
            <a:chExt cx="3213252" cy="673471"/>
          </a:xfrm>
        </p:grpSpPr>
        <p:sp>
          <p:nvSpPr>
            <p:cNvPr id="101" name="Right Brace 100"/>
            <p:cNvSpPr/>
            <p:nvPr/>
          </p:nvSpPr>
          <p:spPr>
            <a:xfrm>
              <a:off x="3650213" y="1672972"/>
              <a:ext cx="219053" cy="673471"/>
            </a:xfrm>
            <a:prstGeom prst="rightBrace">
              <a:avLst>
                <a:gd name="adj1" fmla="val 31524"/>
                <a:gd name="adj2" fmla="val 50000"/>
              </a:avLst>
            </a:prstGeom>
            <a:ln>
              <a:solidFill>
                <a:schemeClr val="bg1"/>
              </a:solidFill>
            </a:ln>
            <a:effectLst>
              <a:outerShdw blurRad="40000" dist="20000" dir="5400000" rotWithShape="0">
                <a:srgbClr val="000000">
                  <a:alpha val="69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white"/>
                </a:solidFill>
              </a:endParaRPr>
            </a:p>
          </p:txBody>
        </p:sp>
        <p:sp>
          <p:nvSpPr>
            <p:cNvPr id="102" name="TextBox 101"/>
            <p:cNvSpPr txBox="1"/>
            <p:nvPr/>
          </p:nvSpPr>
          <p:spPr>
            <a:xfrm>
              <a:off x="3860795" y="1810254"/>
              <a:ext cx="3002670" cy="440522"/>
            </a:xfrm>
            <a:prstGeom prst="rect">
              <a:avLst/>
            </a:prstGeom>
            <a:noFill/>
          </p:spPr>
          <p:txBody>
            <a:bodyPr wrap="square" rtlCol="0">
              <a:spAutoFit/>
            </a:bodyPr>
            <a:lstStyle/>
            <a:p>
              <a:pPr marL="342900" indent="-342900">
                <a:buFont typeface="+mj-lt"/>
                <a:buAutoNum type="alphaUcPeriod"/>
              </a:pPr>
              <a:r>
                <a:rPr lang="en-US" dirty="0" smtClean="0">
                  <a:solidFill>
                    <a:prstClr val="white"/>
                  </a:solidFill>
                </a:rPr>
                <a:t>Open interface to </a:t>
              </a:r>
              <a:r>
                <a:rPr lang="en-US" dirty="0" smtClean="0">
                  <a:solidFill>
                    <a:prstClr val="white"/>
                  </a:solidFill>
                </a:rPr>
                <a:t>hardware</a:t>
              </a:r>
              <a:endParaRPr lang="en-US" dirty="0" smtClean="0">
                <a:solidFill>
                  <a:prstClr val="white"/>
                </a:solidFill>
              </a:endParaRPr>
            </a:p>
          </p:txBody>
        </p:sp>
      </p:grpSp>
      <p:grpSp>
        <p:nvGrpSpPr>
          <p:cNvPr id="4" name="Group 121"/>
          <p:cNvGrpSpPr/>
          <p:nvPr/>
        </p:nvGrpSpPr>
        <p:grpSpPr>
          <a:xfrm>
            <a:off x="360953" y="965167"/>
            <a:ext cx="5475244" cy="977815"/>
            <a:chOff x="360953" y="231801"/>
            <a:chExt cx="5475244" cy="977815"/>
          </a:xfrm>
        </p:grpSpPr>
        <p:cxnSp>
          <p:nvCxnSpPr>
            <p:cNvPr id="109" name="Straight Connector 108"/>
            <p:cNvCxnSpPr/>
            <p:nvPr/>
          </p:nvCxnSpPr>
          <p:spPr>
            <a:xfrm>
              <a:off x="2228206" y="1208028"/>
              <a:ext cx="3607991" cy="1588"/>
            </a:xfrm>
            <a:prstGeom prst="line">
              <a:avLst/>
            </a:prstGeom>
            <a:ln w="25400" cap="flat" cmpd="sng" algn="ctr">
              <a:solidFill>
                <a:schemeClr val="bg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0" name="TextBox 109"/>
            <p:cNvSpPr txBox="1"/>
            <p:nvPr/>
          </p:nvSpPr>
          <p:spPr>
            <a:xfrm>
              <a:off x="360953" y="231801"/>
              <a:ext cx="2520947" cy="369332"/>
            </a:xfrm>
            <a:prstGeom prst="rect">
              <a:avLst/>
            </a:prstGeom>
            <a:noFill/>
          </p:spPr>
          <p:txBody>
            <a:bodyPr wrap="none" rtlCol="0">
              <a:spAutoFit/>
            </a:bodyPr>
            <a:lstStyle/>
            <a:p>
              <a:r>
                <a:rPr lang="en-US" dirty="0" smtClean="0">
                  <a:solidFill>
                    <a:prstClr val="white"/>
                  </a:solidFill>
                </a:rPr>
                <a:t>C. </a:t>
              </a:r>
              <a:r>
                <a:rPr lang="en-US" dirty="0" smtClean="0">
                  <a:solidFill>
                    <a:prstClr val="white"/>
                  </a:solidFill>
                </a:rPr>
                <a:t>Well-defined open API</a:t>
              </a:r>
            </a:p>
          </p:txBody>
        </p:sp>
        <p:cxnSp>
          <p:nvCxnSpPr>
            <p:cNvPr id="113" name="Straight Connector 112"/>
            <p:cNvCxnSpPr>
              <a:endCxn id="110" idx="2"/>
            </p:cNvCxnSpPr>
            <p:nvPr/>
          </p:nvCxnSpPr>
          <p:spPr>
            <a:xfrm rot="16200000" flipV="1">
              <a:off x="1621371" y="601189"/>
              <a:ext cx="606898" cy="606786"/>
            </a:xfrm>
            <a:prstGeom prst="line">
              <a:avLst/>
            </a:prstGeom>
            <a:ln w="25400" cap="flat" cmpd="sng" algn="ctr">
              <a:solidFill>
                <a:schemeClr val="bg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6" name="Group 120"/>
          <p:cNvGrpSpPr/>
          <p:nvPr/>
        </p:nvGrpSpPr>
        <p:grpSpPr>
          <a:xfrm>
            <a:off x="5541105" y="775335"/>
            <a:ext cx="3497368" cy="1416079"/>
            <a:chOff x="5642256" y="277967"/>
            <a:chExt cx="3497368" cy="1416079"/>
          </a:xfrm>
        </p:grpSpPr>
        <p:sp>
          <p:nvSpPr>
            <p:cNvPr id="104" name="TextBox 103"/>
            <p:cNvSpPr txBox="1"/>
            <p:nvPr/>
          </p:nvSpPr>
          <p:spPr>
            <a:xfrm>
              <a:off x="5642256" y="277967"/>
              <a:ext cx="3497368" cy="646331"/>
            </a:xfrm>
            <a:prstGeom prst="rect">
              <a:avLst/>
            </a:prstGeom>
            <a:noFill/>
            <a:ln>
              <a:noFill/>
            </a:ln>
          </p:spPr>
          <p:txBody>
            <a:bodyPr wrap="none" rtlCol="0">
              <a:spAutoFit/>
            </a:bodyPr>
            <a:lstStyle/>
            <a:p>
              <a:pPr algn="ctr"/>
              <a:r>
                <a:rPr lang="en-US" dirty="0" smtClean="0">
                  <a:solidFill>
                    <a:prstClr val="white"/>
                  </a:solidFill>
                </a:rPr>
                <a:t>B.  Network-wide Operating System</a:t>
              </a:r>
              <a:endParaRPr lang="en-US" dirty="0" smtClean="0">
                <a:solidFill>
                  <a:prstClr val="white"/>
                </a:solidFill>
              </a:endParaRPr>
            </a:p>
            <a:p>
              <a:pPr algn="ctr"/>
              <a:r>
                <a:rPr lang="en-US" dirty="0" smtClean="0">
                  <a:solidFill>
                    <a:prstClr val="white"/>
                  </a:solidFill>
                </a:rPr>
                <a:t>(extensible, built to scale)</a:t>
              </a:r>
            </a:p>
          </p:txBody>
        </p:sp>
        <p:cxnSp>
          <p:nvCxnSpPr>
            <p:cNvPr id="119" name="Straight Arrow Connector 118"/>
            <p:cNvCxnSpPr/>
            <p:nvPr/>
          </p:nvCxnSpPr>
          <p:spPr>
            <a:xfrm rot="5400000">
              <a:off x="6030110" y="1088141"/>
              <a:ext cx="769748" cy="442061"/>
            </a:xfrm>
            <a:prstGeom prst="straightConnector1">
              <a:avLst/>
            </a:prstGeom>
            <a:ln>
              <a:noFill/>
              <a:tailEnd type="arrow"/>
            </a:ln>
          </p:spPr>
          <p:style>
            <a:lnRef idx="2">
              <a:schemeClr val="accent1"/>
            </a:lnRef>
            <a:fillRef idx="0">
              <a:schemeClr val="accent1"/>
            </a:fillRef>
            <a:effectRef idx="1">
              <a:schemeClr val="accent1"/>
            </a:effectRef>
            <a:fontRef idx="minor">
              <a:schemeClr val="tx1"/>
            </a:fontRef>
          </p:style>
        </p:cxnSp>
      </p:grpSp>
      <p:sp>
        <p:nvSpPr>
          <p:cNvPr id="32" name="Title 31"/>
          <p:cNvSpPr>
            <a:spLocks noGrp="1"/>
          </p:cNvSpPr>
          <p:nvPr>
            <p:ph type="title"/>
          </p:nvPr>
        </p:nvSpPr>
        <p:spPr>
          <a:xfrm>
            <a:off x="457200" y="-76200"/>
            <a:ext cx="8229600" cy="1143000"/>
          </a:xfrm>
        </p:spPr>
        <p:txBody>
          <a:bodyPr>
            <a:normAutofit fontScale="90000"/>
          </a:bodyPr>
          <a:lstStyle/>
          <a:p>
            <a:r>
              <a:rPr lang="en-US" dirty="0" smtClean="0"/>
              <a:t>The “Software-defined Network”</a:t>
            </a:r>
            <a:br>
              <a:rPr lang="en-US" dirty="0" smtClean="0"/>
            </a:br>
            <a:endParaRPr lang="en-US" dirty="0"/>
          </a:p>
        </p:txBody>
      </p:sp>
      <p:sp>
        <p:nvSpPr>
          <p:cNvPr id="31" name="Rectangle 2"/>
          <p:cNvSpPr txBox="1">
            <a:spLocks noChangeArrowheads="1"/>
          </p:cNvSpPr>
          <p:nvPr/>
        </p:nvSpPr>
        <p:spPr>
          <a:xfrm>
            <a:off x="457200" y="0"/>
            <a:ext cx="8229600" cy="533400"/>
          </a:xfrm>
          <a:prstGeom prst="rect">
            <a:avLst/>
          </a:prstGeom>
        </p:spPr>
        <p:txBody>
          <a:bodyPr/>
          <a:lstStyle/>
          <a:p>
            <a:pPr algn="ctr" fontAlgn="base" latinLnBrk="1">
              <a:spcBef>
                <a:spcPct val="0"/>
              </a:spcBef>
              <a:spcAft>
                <a:spcPct val="0"/>
              </a:spcAft>
              <a:defRPr/>
            </a:pPr>
            <a:r>
              <a:rPr lang="en-US" sz="4000" kern="0" dirty="0" smtClean="0">
                <a:solidFill>
                  <a:srgbClr val="FFFF00"/>
                </a:solidFill>
              </a:rPr>
              <a:t>The “Software Defined Network”</a:t>
            </a:r>
            <a:endParaRPr kumimoji="1" lang="en-US" sz="4000" kern="0" dirty="0" smtClean="0">
              <a:solidFill>
                <a:srgbClr val="FFFF00"/>
              </a:solidFill>
            </a:endParaRPr>
          </a:p>
        </p:txBody>
      </p:sp>
      <p:cxnSp>
        <p:nvCxnSpPr>
          <p:cNvPr id="35" name="Straight Arrow Connector 34"/>
          <p:cNvCxnSpPr/>
          <p:nvPr/>
        </p:nvCxnSpPr>
        <p:spPr>
          <a:xfrm rot="5400000">
            <a:off x="6400800" y="1524000"/>
            <a:ext cx="7620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Slide Number Placeholder 32"/>
          <p:cNvSpPr>
            <a:spLocks noGrp="1"/>
          </p:cNvSpPr>
          <p:nvPr>
            <p:ph type="sldNum" sz="quarter" idx="12"/>
          </p:nvPr>
        </p:nvSpPr>
        <p:spPr/>
        <p:txBody>
          <a:bodyPr/>
          <a:lstStyle/>
          <a:p>
            <a:fld id="{B9BD4F78-01E3-3846-9459-C25A850405AE}" type="slidenum">
              <a:rPr lang="en-US" smtClean="0">
                <a:solidFill>
                  <a:prstClr val="black">
                    <a:tint val="75000"/>
                  </a:prstClr>
                </a:solidFill>
              </a:rPr>
              <a:pPr/>
              <a:t>14</a:t>
            </a:fld>
            <a:endParaRPr lang="en-US">
              <a:solidFill>
                <a:prstClr val="black">
                  <a:tint val="75000"/>
                </a:prstClr>
              </a:solidFill>
            </a:endParaRPr>
          </a:p>
        </p:txBody>
      </p:sp>
      <p:pic>
        <p:nvPicPr>
          <p:cNvPr id="37" name="Picture 31" descr="OpenFlow-Logo-Medium.tif"/>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943600" y="2438400"/>
            <a:ext cx="2384429" cy="865820"/>
          </a:xfrm>
          <a:prstGeom prst="rect">
            <a:avLst/>
          </a:prstGeom>
          <a:noFill/>
          <a:ln w="9525">
            <a:noFill/>
            <a:miter lim="800000"/>
            <a:headEnd/>
            <a:tailEnd/>
          </a:ln>
        </p:spPr>
      </p:pic>
      <p:sp>
        <p:nvSpPr>
          <p:cNvPr id="41" name="TextBox 40"/>
          <p:cNvSpPr txBox="1"/>
          <p:nvPr/>
        </p:nvSpPr>
        <p:spPr>
          <a:xfrm>
            <a:off x="0" y="4459069"/>
            <a:ext cx="2133600" cy="369332"/>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0" cap="none" spc="0" normalizeH="0" baseline="0" noProof="0" dirty="0" smtClean="0">
                <a:ln>
                  <a:noFill/>
                </a:ln>
                <a:solidFill>
                  <a:schemeClr val="bg1"/>
                </a:solidFill>
                <a:effectLst/>
                <a:uLnTx/>
                <a:uFillTx/>
              </a:rPr>
              <a:t>Flow Abstraction</a:t>
            </a:r>
          </a:p>
        </p:txBody>
      </p:sp>
      <p:sp>
        <p:nvSpPr>
          <p:cNvPr id="42" name="TextBox 41"/>
          <p:cNvSpPr txBox="1"/>
          <p:nvPr/>
        </p:nvSpPr>
        <p:spPr>
          <a:xfrm>
            <a:off x="0" y="1676400"/>
            <a:ext cx="2133600" cy="369332"/>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rPr>
              <a:t>2. Map Abstraction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2893100"/>
          </a:xfrm>
          <a:prstGeom prst="rect">
            <a:avLst/>
          </a:prstGeom>
        </p:spPr>
        <p:txBody>
          <a:bodyPr wrap="square">
            <a:spAutoFit/>
          </a:bodyPr>
          <a:lstStyle/>
          <a:p>
            <a:pPr lvl="1">
              <a:spcBef>
                <a:spcPts val="1200"/>
              </a:spcBef>
              <a:spcAft>
                <a:spcPts val="1200"/>
              </a:spcAft>
              <a:buFont typeface="Arial" pitchFamily="34" charset="0"/>
              <a:buChar char="•"/>
            </a:pPr>
            <a:r>
              <a:rPr lang="en-US" sz="2800" dirty="0" smtClean="0"/>
              <a:t>   2 Abstractions &amp; SDN</a:t>
            </a:r>
          </a:p>
          <a:p>
            <a:pPr lvl="1">
              <a:spcBef>
                <a:spcPts val="1200"/>
              </a:spcBef>
              <a:spcAft>
                <a:spcPts val="1200"/>
              </a:spcAft>
              <a:buFont typeface="Arial" pitchFamily="34" charset="0"/>
              <a:buChar char="•"/>
            </a:pPr>
            <a:r>
              <a:rPr lang="en-US" sz="2800" dirty="0" smtClean="0"/>
              <a:t>   2 Research Examples</a:t>
            </a:r>
          </a:p>
          <a:p>
            <a:pPr marL="1371600" lvl="2" indent="-457200">
              <a:spcBef>
                <a:spcPts val="600"/>
              </a:spcBef>
              <a:buFont typeface="+mj-lt"/>
              <a:buAutoNum type="arabicPeriod"/>
            </a:pPr>
            <a:r>
              <a:rPr lang="en-US" sz="2400" dirty="0" smtClean="0"/>
              <a:t>MPLS</a:t>
            </a:r>
            <a:endParaRPr lang="en-US" sz="2400" dirty="0" smtClean="0"/>
          </a:p>
          <a:p>
            <a:pPr marL="1371600" lvl="2" indent="-457200">
              <a:spcBef>
                <a:spcPts val="600"/>
              </a:spcBef>
              <a:buFont typeface="+mj-lt"/>
              <a:buAutoNum type="arabicPeriod"/>
            </a:pPr>
            <a:r>
              <a:rPr lang="en-US" sz="2400" dirty="0" smtClean="0"/>
              <a:t>Packet-Optical</a:t>
            </a:r>
            <a:endParaRPr lang="en-US" sz="2800" dirty="0" smtClean="0"/>
          </a:p>
          <a:p>
            <a:pPr lvl="1">
              <a:spcBef>
                <a:spcPts val="1200"/>
              </a:spcBef>
              <a:spcAft>
                <a:spcPts val="1200"/>
              </a:spcAft>
            </a:pPr>
            <a:endParaRPr lang="en-US" sz="2800" dirty="0" smtClean="0"/>
          </a:p>
        </p:txBody>
      </p:sp>
      <p:sp>
        <p:nvSpPr>
          <p:cNvPr id="4" name="Down Arrow 3"/>
          <p:cNvSpPr/>
          <p:nvPr/>
        </p:nvSpPr>
        <p:spPr>
          <a:xfrm rot="5400000">
            <a:off x="3314700" y="2095500"/>
            <a:ext cx="533400"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228600" y="0"/>
            <a:ext cx="8610600" cy="6858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MPLS and Flows</a:t>
            </a:r>
            <a:endParaRPr kumimoji="1" lang="en-US" sz="4000" u="sng" kern="0" dirty="0" smtClean="0">
              <a:solidFill>
                <a:srgbClr val="FFFF00"/>
              </a:solidFill>
            </a:endParaRPr>
          </a:p>
          <a:p>
            <a:pPr algn="ctr" fontAlgn="base" latinLnBrk="1">
              <a:spcBef>
                <a:spcPct val="0"/>
              </a:spcBef>
              <a:spcAft>
                <a:spcPct val="0"/>
              </a:spcAft>
              <a:defRPr/>
            </a:pPr>
            <a:endParaRPr kumimoji="1" lang="en-US" sz="4000" kern="0" dirty="0" smtClean="0">
              <a:solidFill>
                <a:srgbClr val="FFFF00"/>
              </a:solidFill>
            </a:endParaRPr>
          </a:p>
        </p:txBody>
      </p:sp>
      <p:sp>
        <p:nvSpPr>
          <p:cNvPr id="235" name="TextBox 234"/>
          <p:cNvSpPr txBox="1"/>
          <p:nvPr/>
        </p:nvSpPr>
        <p:spPr>
          <a:xfrm>
            <a:off x="3276600" y="3733800"/>
            <a:ext cx="1981200" cy="523220"/>
          </a:xfrm>
          <a:prstGeom prst="rect">
            <a:avLst/>
          </a:prstGeom>
          <a:noFill/>
        </p:spPr>
        <p:txBody>
          <a:bodyPr wrap="square" rtlCol="0">
            <a:spAutoFit/>
          </a:bodyPr>
          <a:lstStyle/>
          <a:p>
            <a:r>
              <a:rPr lang="en-US" sz="1400" b="1" dirty="0" smtClean="0">
                <a:solidFill>
                  <a:schemeClr val="bg1"/>
                </a:solidFill>
              </a:rPr>
              <a:t>Label Switch</a:t>
            </a:r>
          </a:p>
          <a:p>
            <a:r>
              <a:rPr lang="en-US" sz="1400" b="1" dirty="0" smtClean="0">
                <a:solidFill>
                  <a:schemeClr val="bg1"/>
                </a:solidFill>
              </a:rPr>
              <a:t> Router (LSR)</a:t>
            </a:r>
            <a:endParaRPr lang="en-US" sz="1400" b="1" dirty="0">
              <a:solidFill>
                <a:schemeClr val="bg1"/>
              </a:solidFill>
            </a:endParaRPr>
          </a:p>
        </p:txBody>
      </p:sp>
      <p:grpSp>
        <p:nvGrpSpPr>
          <p:cNvPr id="327" name="Group 326"/>
          <p:cNvGrpSpPr/>
          <p:nvPr/>
        </p:nvGrpSpPr>
        <p:grpSpPr>
          <a:xfrm>
            <a:off x="228600" y="2286000"/>
            <a:ext cx="3665691" cy="2428220"/>
            <a:chOff x="5334000" y="2438400"/>
            <a:chExt cx="3665691" cy="2428220"/>
          </a:xfrm>
        </p:grpSpPr>
        <p:sp>
          <p:nvSpPr>
            <p:cNvPr id="218" name="TextBox 217"/>
            <p:cNvSpPr txBox="1"/>
            <p:nvPr/>
          </p:nvSpPr>
          <p:spPr>
            <a:xfrm>
              <a:off x="8153400" y="4343400"/>
              <a:ext cx="762000" cy="307777"/>
            </a:xfrm>
            <a:prstGeom prst="rect">
              <a:avLst/>
            </a:prstGeom>
            <a:noFill/>
          </p:spPr>
          <p:txBody>
            <a:bodyPr wrap="square" rtlCol="0">
              <a:spAutoFit/>
            </a:bodyPr>
            <a:lstStyle/>
            <a:p>
              <a:r>
                <a:rPr lang="en-US" sz="1400" dirty="0" smtClean="0"/>
                <a:t>LSPs</a:t>
              </a:r>
              <a:endParaRPr lang="en-US" sz="1400" dirty="0"/>
            </a:p>
          </p:txBody>
        </p:sp>
        <p:grpSp>
          <p:nvGrpSpPr>
            <p:cNvPr id="240" name="Group 73"/>
            <p:cNvGrpSpPr/>
            <p:nvPr/>
          </p:nvGrpSpPr>
          <p:grpSpPr>
            <a:xfrm>
              <a:off x="6858000" y="3124202"/>
              <a:ext cx="1295400" cy="990602"/>
              <a:chOff x="228600" y="302861"/>
              <a:chExt cx="575353" cy="392232"/>
            </a:xfrm>
          </p:grpSpPr>
          <p:sp>
            <p:nvSpPr>
              <p:cNvPr id="294" name="Can 85"/>
              <p:cNvSpPr/>
              <p:nvPr/>
            </p:nvSpPr>
            <p:spPr>
              <a:xfrm>
                <a:off x="228600" y="304800"/>
                <a:ext cx="575353" cy="390293"/>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95" name="Down Arrow 86"/>
              <p:cNvSpPr/>
              <p:nvPr/>
            </p:nvSpPr>
            <p:spPr>
              <a:xfrm rot="3594206">
                <a:off x="352981" y="376713"/>
                <a:ext cx="95424" cy="15372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own Arrow 87"/>
              <p:cNvSpPr/>
              <p:nvPr/>
            </p:nvSpPr>
            <p:spPr>
              <a:xfrm rot="14184123">
                <a:off x="508892" y="263830"/>
                <a:ext cx="108213" cy="1862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ight Arrow 88"/>
              <p:cNvSpPr/>
              <p:nvPr/>
            </p:nvSpPr>
            <p:spPr>
              <a:xfrm rot="10800000">
                <a:off x="304800" y="302861"/>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ight Arrow 89"/>
              <p:cNvSpPr/>
              <p:nvPr/>
            </p:nvSpPr>
            <p:spPr>
              <a:xfrm rot="276230">
                <a:off x="502088" y="386188"/>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Rectangle 240"/>
            <p:cNvSpPr/>
            <p:nvPr/>
          </p:nvSpPr>
          <p:spPr>
            <a:xfrm>
              <a:off x="5867400" y="35052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6019800" y="36576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6172200" y="35052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6248400" y="36576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6400800" y="35052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6400800" y="38100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6553200" y="36576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6096000" y="38100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6629400" y="35052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6629400" y="38100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5791200" y="38100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6705600" y="3200400"/>
              <a:ext cx="304800" cy="914400"/>
            </a:xfrm>
            <a:prstGeom prst="ellipse">
              <a:avLst/>
            </a:prstGeom>
            <a:solidFill>
              <a:srgbClr val="FFFF00">
                <a:alpha val="45098"/>
              </a:srgbClr>
            </a:solidFill>
            <a:ln>
              <a:solidFill>
                <a:schemeClr val="tx1"/>
              </a:solidFill>
              <a:prstDash val="dash"/>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3" name="TextBox 252"/>
            <p:cNvSpPr txBox="1"/>
            <p:nvPr/>
          </p:nvSpPr>
          <p:spPr>
            <a:xfrm>
              <a:off x="5334000" y="4267200"/>
              <a:ext cx="1295400" cy="523220"/>
            </a:xfrm>
            <a:prstGeom prst="rect">
              <a:avLst/>
            </a:prstGeom>
            <a:noFill/>
          </p:spPr>
          <p:txBody>
            <a:bodyPr wrap="square" rtlCol="0">
              <a:spAutoFit/>
            </a:bodyPr>
            <a:lstStyle/>
            <a:p>
              <a:r>
                <a:rPr lang="en-US" sz="1400" dirty="0" smtClean="0"/>
                <a:t>Incoming packets</a:t>
              </a:r>
              <a:endParaRPr lang="en-US" sz="1400" dirty="0"/>
            </a:p>
          </p:txBody>
        </p:sp>
        <p:cxnSp>
          <p:nvCxnSpPr>
            <p:cNvPr id="254" name="Straight Arrow Connector 253"/>
            <p:cNvCxnSpPr/>
            <p:nvPr/>
          </p:nvCxnSpPr>
          <p:spPr>
            <a:xfrm rot="5400000" flipH="1" flipV="1">
              <a:off x="5600700" y="40005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6400800" y="4343400"/>
              <a:ext cx="1295400" cy="523220"/>
            </a:xfrm>
            <a:prstGeom prst="rect">
              <a:avLst/>
            </a:prstGeom>
            <a:noFill/>
          </p:spPr>
          <p:txBody>
            <a:bodyPr wrap="square" rtlCol="0">
              <a:spAutoFit/>
            </a:bodyPr>
            <a:lstStyle/>
            <a:p>
              <a:r>
                <a:rPr lang="en-US" sz="1400" dirty="0" smtClean="0"/>
                <a:t>Classification</a:t>
              </a:r>
            </a:p>
            <a:p>
              <a:r>
                <a:rPr lang="en-US" sz="1400" dirty="0" smtClean="0"/>
                <a:t>Into FECs</a:t>
              </a:r>
              <a:endParaRPr lang="en-US" sz="1400" dirty="0"/>
            </a:p>
          </p:txBody>
        </p:sp>
        <p:cxnSp>
          <p:nvCxnSpPr>
            <p:cNvPr id="256" name="Straight Arrow Connector 255"/>
            <p:cNvCxnSpPr>
              <a:endCxn id="252" idx="4"/>
            </p:cNvCxnSpPr>
            <p:nvPr/>
          </p:nvCxnSpPr>
          <p:spPr>
            <a:xfrm rot="5400000" flipH="1" flipV="1">
              <a:off x="6705600" y="42672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4" name="Can 263"/>
            <p:cNvSpPr/>
            <p:nvPr/>
          </p:nvSpPr>
          <p:spPr>
            <a:xfrm rot="14657225">
              <a:off x="8390090" y="2685113"/>
              <a:ext cx="228600" cy="838200"/>
            </a:xfrm>
            <a:prstGeom prst="can">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Can 264"/>
            <p:cNvSpPr/>
            <p:nvPr/>
          </p:nvSpPr>
          <p:spPr>
            <a:xfrm rot="15680533">
              <a:off x="8466290" y="3142314"/>
              <a:ext cx="228600" cy="838200"/>
            </a:xfrm>
            <a:prstGeom prst="can">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Can 265"/>
            <p:cNvSpPr/>
            <p:nvPr/>
          </p:nvSpPr>
          <p:spPr>
            <a:xfrm rot="16803548">
              <a:off x="8466291" y="3599514"/>
              <a:ext cx="228600" cy="838200"/>
            </a:xfrm>
            <a:prstGeom prst="ca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7696200" y="3352800"/>
              <a:ext cx="1524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8" name="Rectangle 267"/>
            <p:cNvSpPr/>
            <p:nvPr/>
          </p:nvSpPr>
          <p:spPr>
            <a:xfrm>
              <a:off x="7315200" y="3581400"/>
              <a:ext cx="1524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9" name="Rectangle 268"/>
            <p:cNvSpPr/>
            <p:nvPr/>
          </p:nvSpPr>
          <p:spPr>
            <a:xfrm>
              <a:off x="6934200" y="3505200"/>
              <a:ext cx="1524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0" name="Rectangle 269"/>
            <p:cNvSpPr/>
            <p:nvPr/>
          </p:nvSpPr>
          <p:spPr>
            <a:xfrm>
              <a:off x="6934200" y="3733800"/>
              <a:ext cx="1524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1" name="Rectangle 270"/>
            <p:cNvSpPr/>
            <p:nvPr/>
          </p:nvSpPr>
          <p:spPr>
            <a:xfrm>
              <a:off x="7924800" y="3276600"/>
              <a:ext cx="1524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2" name="Rectangle 271"/>
            <p:cNvSpPr/>
            <p:nvPr/>
          </p:nvSpPr>
          <p:spPr>
            <a:xfrm>
              <a:off x="7467600" y="3505200"/>
              <a:ext cx="152400" cy="76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3" name="Rectangle 272"/>
            <p:cNvSpPr/>
            <p:nvPr/>
          </p:nvSpPr>
          <p:spPr>
            <a:xfrm>
              <a:off x="7543800" y="3657600"/>
              <a:ext cx="152400" cy="76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4" name="Rectangle 273"/>
            <p:cNvSpPr/>
            <p:nvPr/>
          </p:nvSpPr>
          <p:spPr>
            <a:xfrm>
              <a:off x="7086600" y="3657600"/>
              <a:ext cx="152400" cy="76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5" name="Rectangle 274"/>
            <p:cNvSpPr/>
            <p:nvPr/>
          </p:nvSpPr>
          <p:spPr>
            <a:xfrm>
              <a:off x="7772400" y="3581400"/>
              <a:ext cx="152400" cy="76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6" name="Rectangle 275"/>
            <p:cNvSpPr/>
            <p:nvPr/>
          </p:nvSpPr>
          <p:spPr>
            <a:xfrm>
              <a:off x="8001000" y="3505200"/>
              <a:ext cx="152400" cy="76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7" name="Rectangle 276"/>
            <p:cNvSpPr/>
            <p:nvPr/>
          </p:nvSpPr>
          <p:spPr>
            <a:xfrm>
              <a:off x="8001000" y="3657600"/>
              <a:ext cx="152400" cy="76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8" name="Rectangle 277"/>
            <p:cNvSpPr/>
            <p:nvPr/>
          </p:nvSpPr>
          <p:spPr>
            <a:xfrm>
              <a:off x="7467600" y="3352800"/>
              <a:ext cx="1524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79" name="Straight Arrow Connector 278"/>
            <p:cNvCxnSpPr>
              <a:endCxn id="264" idx="2"/>
            </p:cNvCxnSpPr>
            <p:nvPr/>
          </p:nvCxnSpPr>
          <p:spPr>
            <a:xfrm rot="5400000" flipH="1" flipV="1">
              <a:off x="7899889" y="3689309"/>
              <a:ext cx="1136205" cy="1719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endCxn id="265" idx="2"/>
            </p:cNvCxnSpPr>
            <p:nvPr/>
          </p:nvCxnSpPr>
          <p:spPr>
            <a:xfrm rot="5400000" flipH="1" flipV="1">
              <a:off x="8155404" y="3901010"/>
              <a:ext cx="668989" cy="2157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a:endCxn id="266" idx="2"/>
            </p:cNvCxnSpPr>
            <p:nvPr/>
          </p:nvCxnSpPr>
          <p:spPr>
            <a:xfrm rot="5400000" flipH="1" flipV="1">
              <a:off x="8365192" y="4147966"/>
              <a:ext cx="212243" cy="1786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7391400" y="3657600"/>
              <a:ext cx="152400" cy="76200"/>
            </a:xfrm>
            <a:prstGeom prst="rect">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3" name="Rectangle 282"/>
            <p:cNvSpPr/>
            <p:nvPr/>
          </p:nvSpPr>
          <p:spPr>
            <a:xfrm>
              <a:off x="7162800" y="3429000"/>
              <a:ext cx="152400" cy="76200"/>
            </a:xfrm>
            <a:prstGeom prst="rect">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4" name="Rectangle 283"/>
            <p:cNvSpPr/>
            <p:nvPr/>
          </p:nvSpPr>
          <p:spPr>
            <a:xfrm>
              <a:off x="7696200" y="3886200"/>
              <a:ext cx="152400" cy="76200"/>
            </a:xfrm>
            <a:prstGeom prst="rect">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5" name="Rectangle 284"/>
            <p:cNvSpPr/>
            <p:nvPr/>
          </p:nvSpPr>
          <p:spPr>
            <a:xfrm>
              <a:off x="7924800" y="3962400"/>
              <a:ext cx="152400" cy="76200"/>
            </a:xfrm>
            <a:prstGeom prst="rect">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6" name="Rectangle 285"/>
            <p:cNvSpPr/>
            <p:nvPr/>
          </p:nvSpPr>
          <p:spPr>
            <a:xfrm>
              <a:off x="8001000" y="3886200"/>
              <a:ext cx="152400" cy="76200"/>
            </a:xfrm>
            <a:prstGeom prst="rect">
              <a:avLst/>
            </a:prstGeom>
            <a:solidFill>
              <a:srgbClr val="FFFF0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87" name="TextBox 286"/>
            <p:cNvSpPr txBox="1"/>
            <p:nvPr/>
          </p:nvSpPr>
          <p:spPr>
            <a:xfrm>
              <a:off x="6858000" y="2438400"/>
              <a:ext cx="1295400" cy="523220"/>
            </a:xfrm>
            <a:prstGeom prst="rect">
              <a:avLst/>
            </a:prstGeom>
            <a:noFill/>
          </p:spPr>
          <p:txBody>
            <a:bodyPr wrap="square" rtlCol="0">
              <a:spAutoFit/>
            </a:bodyPr>
            <a:lstStyle/>
            <a:p>
              <a:r>
                <a:rPr lang="en-US" sz="1400" dirty="0" smtClean="0"/>
                <a:t>Flow state in Head-end LER</a:t>
              </a:r>
              <a:endParaRPr lang="en-US" sz="1400" dirty="0"/>
            </a:p>
          </p:txBody>
        </p:sp>
        <p:cxnSp>
          <p:nvCxnSpPr>
            <p:cNvPr id="288" name="Straight Arrow Connector 287"/>
            <p:cNvCxnSpPr/>
            <p:nvPr/>
          </p:nvCxnSpPr>
          <p:spPr>
            <a:xfrm rot="5400000">
              <a:off x="7239000" y="3048000"/>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6" name="Group 325"/>
          <p:cNvGrpSpPr/>
          <p:nvPr/>
        </p:nvGrpSpPr>
        <p:grpSpPr>
          <a:xfrm>
            <a:off x="4419600" y="2286000"/>
            <a:ext cx="4232953" cy="2819400"/>
            <a:chOff x="304800" y="2209800"/>
            <a:chExt cx="4232953" cy="2819400"/>
          </a:xfrm>
        </p:grpSpPr>
        <p:sp>
          <p:nvSpPr>
            <p:cNvPr id="221" name="Cloud 220"/>
            <p:cNvSpPr/>
            <p:nvPr/>
          </p:nvSpPr>
          <p:spPr>
            <a:xfrm>
              <a:off x="762000" y="2514600"/>
              <a:ext cx="3733800" cy="2514600"/>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22" name="Cloud 221"/>
            <p:cNvSpPr/>
            <p:nvPr/>
          </p:nvSpPr>
          <p:spPr>
            <a:xfrm>
              <a:off x="1371600" y="2895600"/>
              <a:ext cx="2590800" cy="16002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223" name="Group 15"/>
            <p:cNvGrpSpPr/>
            <p:nvPr/>
          </p:nvGrpSpPr>
          <p:grpSpPr>
            <a:xfrm>
              <a:off x="3200400" y="2895600"/>
              <a:ext cx="575353" cy="392232"/>
              <a:chOff x="228600" y="302861"/>
              <a:chExt cx="575353" cy="392232"/>
            </a:xfrm>
          </p:grpSpPr>
          <p:sp>
            <p:nvSpPr>
              <p:cNvPr id="319" name="Can 85"/>
              <p:cNvSpPr/>
              <p:nvPr/>
            </p:nvSpPr>
            <p:spPr>
              <a:xfrm>
                <a:off x="228600" y="304800"/>
                <a:ext cx="575353" cy="390293"/>
              </a:xfrm>
              <a:prstGeom prst="can">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20" name="Down Arrow 86"/>
              <p:cNvSpPr/>
              <p:nvPr/>
            </p:nvSpPr>
            <p:spPr>
              <a:xfrm rot="3594206">
                <a:off x="352981" y="376713"/>
                <a:ext cx="95424" cy="153727"/>
              </a:xfrm>
              <a:prstGeom prst="downArrow">
                <a:avLst/>
              </a:prstGeom>
              <a:solidFill>
                <a:schemeClr val="bg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own Arrow 87"/>
              <p:cNvSpPr/>
              <p:nvPr/>
            </p:nvSpPr>
            <p:spPr>
              <a:xfrm rot="14184123">
                <a:off x="508892" y="263830"/>
                <a:ext cx="108213" cy="1862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ight Arrow 88"/>
              <p:cNvSpPr/>
              <p:nvPr/>
            </p:nvSpPr>
            <p:spPr>
              <a:xfrm rot="10800000">
                <a:off x="304800" y="302861"/>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ight Arrow 89"/>
              <p:cNvSpPr/>
              <p:nvPr/>
            </p:nvSpPr>
            <p:spPr>
              <a:xfrm rot="276230">
                <a:off x="502088" y="386188"/>
                <a:ext cx="167006" cy="117088"/>
              </a:xfrm>
              <a:prstGeom prst="rightArrow">
                <a:avLst/>
              </a:prstGeom>
              <a:solidFill>
                <a:schemeClr val="bg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1"/>
            <p:cNvGrpSpPr/>
            <p:nvPr/>
          </p:nvGrpSpPr>
          <p:grpSpPr>
            <a:xfrm>
              <a:off x="2895600" y="3581400"/>
              <a:ext cx="575353" cy="392232"/>
              <a:chOff x="228600" y="302861"/>
              <a:chExt cx="575353" cy="392232"/>
            </a:xfrm>
          </p:grpSpPr>
          <p:sp>
            <p:nvSpPr>
              <p:cNvPr id="314" name="Can 85"/>
              <p:cNvSpPr/>
              <p:nvPr/>
            </p:nvSpPr>
            <p:spPr>
              <a:xfrm>
                <a:off x="228600" y="304800"/>
                <a:ext cx="575353" cy="390293"/>
              </a:xfrm>
              <a:prstGeom prst="can">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5" name="Down Arrow 86"/>
              <p:cNvSpPr/>
              <p:nvPr/>
            </p:nvSpPr>
            <p:spPr>
              <a:xfrm rot="3594206">
                <a:off x="352981" y="376713"/>
                <a:ext cx="95424" cy="15372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Down Arrow 87"/>
              <p:cNvSpPr/>
              <p:nvPr/>
            </p:nvSpPr>
            <p:spPr>
              <a:xfrm rot="14184123">
                <a:off x="508892" y="263830"/>
                <a:ext cx="108213" cy="1862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ight Arrow 88"/>
              <p:cNvSpPr/>
              <p:nvPr/>
            </p:nvSpPr>
            <p:spPr>
              <a:xfrm rot="10800000">
                <a:off x="304800" y="302861"/>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ight Arrow 89"/>
              <p:cNvSpPr/>
              <p:nvPr/>
            </p:nvSpPr>
            <p:spPr>
              <a:xfrm rot="276230">
                <a:off x="502088" y="386188"/>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7"/>
            <p:cNvGrpSpPr/>
            <p:nvPr/>
          </p:nvGrpSpPr>
          <p:grpSpPr>
            <a:xfrm>
              <a:off x="1981200" y="3200400"/>
              <a:ext cx="575353" cy="392232"/>
              <a:chOff x="228600" y="302861"/>
              <a:chExt cx="575353" cy="392232"/>
            </a:xfrm>
          </p:grpSpPr>
          <p:sp>
            <p:nvSpPr>
              <p:cNvPr id="309" name="Can 85"/>
              <p:cNvSpPr/>
              <p:nvPr/>
            </p:nvSpPr>
            <p:spPr>
              <a:xfrm>
                <a:off x="228600" y="304800"/>
                <a:ext cx="575353" cy="390293"/>
              </a:xfrm>
              <a:prstGeom prst="can">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0" name="Down Arrow 86"/>
              <p:cNvSpPr/>
              <p:nvPr/>
            </p:nvSpPr>
            <p:spPr>
              <a:xfrm rot="3594206">
                <a:off x="352981" y="376713"/>
                <a:ext cx="95424" cy="15372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Down Arrow 87"/>
              <p:cNvSpPr/>
              <p:nvPr/>
            </p:nvSpPr>
            <p:spPr>
              <a:xfrm rot="14184123">
                <a:off x="508892" y="263830"/>
                <a:ext cx="108213" cy="186277"/>
              </a:xfrm>
              <a:prstGeom prst="downArrow">
                <a:avLst/>
              </a:prstGeom>
              <a:solidFill>
                <a:schemeClr val="bg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ight Arrow 88"/>
              <p:cNvSpPr/>
              <p:nvPr/>
            </p:nvSpPr>
            <p:spPr>
              <a:xfrm rot="10800000">
                <a:off x="304800" y="302861"/>
                <a:ext cx="167006" cy="117088"/>
              </a:xfrm>
              <a:prstGeom prst="rightArrow">
                <a:avLst/>
              </a:prstGeom>
              <a:solidFill>
                <a:schemeClr val="bg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ight Arrow 89"/>
              <p:cNvSpPr/>
              <p:nvPr/>
            </p:nvSpPr>
            <p:spPr>
              <a:xfrm rot="276230">
                <a:off x="502088" y="386188"/>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6" name="Straight Connector 225"/>
            <p:cNvCxnSpPr>
              <a:stCxn id="289" idx="2"/>
            </p:cNvCxnSpPr>
            <p:nvPr/>
          </p:nvCxnSpPr>
          <p:spPr>
            <a:xfrm rot="10800000" flipV="1">
              <a:off x="1143002" y="3930885"/>
              <a:ext cx="228599" cy="260113"/>
            </a:xfrm>
            <a:prstGeom prst="line">
              <a:avLst/>
            </a:prstGeom>
            <a:ln w="38100" cap="sq">
              <a:prstDash val="solid"/>
              <a:bevel/>
            </a:ln>
          </p:spPr>
          <p:style>
            <a:lnRef idx="3">
              <a:schemeClr val="accent1"/>
            </a:lnRef>
            <a:fillRef idx="0">
              <a:schemeClr val="accent1"/>
            </a:fillRef>
            <a:effectRef idx="2">
              <a:schemeClr val="accent1"/>
            </a:effectRef>
            <a:fontRef idx="minor">
              <a:schemeClr val="tx1"/>
            </a:fontRef>
          </p:style>
        </p:cxnSp>
        <p:grpSp>
          <p:nvGrpSpPr>
            <p:cNvPr id="227" name="Group 3"/>
            <p:cNvGrpSpPr/>
            <p:nvPr/>
          </p:nvGrpSpPr>
          <p:grpSpPr>
            <a:xfrm>
              <a:off x="685800" y="4114800"/>
              <a:ext cx="575353" cy="392232"/>
              <a:chOff x="228600" y="302861"/>
              <a:chExt cx="575353" cy="392232"/>
            </a:xfrm>
          </p:grpSpPr>
          <p:sp>
            <p:nvSpPr>
              <p:cNvPr id="304" name="Can 85"/>
              <p:cNvSpPr/>
              <p:nvPr/>
            </p:nvSpPr>
            <p:spPr>
              <a:xfrm>
                <a:off x="228600" y="304800"/>
                <a:ext cx="575353" cy="390293"/>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05" name="Down Arrow 86"/>
              <p:cNvSpPr/>
              <p:nvPr/>
            </p:nvSpPr>
            <p:spPr>
              <a:xfrm rot="3594206">
                <a:off x="352981" y="376713"/>
                <a:ext cx="95424" cy="15372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Down Arrow 87"/>
              <p:cNvSpPr/>
              <p:nvPr/>
            </p:nvSpPr>
            <p:spPr>
              <a:xfrm rot="14184123">
                <a:off x="508892" y="263830"/>
                <a:ext cx="108213" cy="1862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ight Arrow 88"/>
              <p:cNvSpPr/>
              <p:nvPr/>
            </p:nvSpPr>
            <p:spPr>
              <a:xfrm rot="10800000">
                <a:off x="304800" y="302861"/>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ight Arrow 89"/>
              <p:cNvSpPr/>
              <p:nvPr/>
            </p:nvSpPr>
            <p:spPr>
              <a:xfrm rot="276230">
                <a:off x="502088" y="386188"/>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8" name="Straight Connector 227"/>
            <p:cNvCxnSpPr>
              <a:stCxn id="309" idx="2"/>
              <a:endCxn id="291" idx="3"/>
            </p:cNvCxnSpPr>
            <p:nvPr/>
          </p:nvCxnSpPr>
          <p:spPr>
            <a:xfrm rot="10800000" flipV="1">
              <a:off x="1708570" y="3397485"/>
              <a:ext cx="272630" cy="323755"/>
            </a:xfrm>
            <a:prstGeom prst="line">
              <a:avLst/>
            </a:prstGeom>
            <a:ln w="38100" cap="sq">
              <a:prstDash val="solid"/>
              <a:bevel/>
            </a:ln>
          </p:spPr>
          <p:style>
            <a:lnRef idx="3">
              <a:schemeClr val="accent1"/>
            </a:lnRef>
            <a:fillRef idx="0">
              <a:schemeClr val="accent1"/>
            </a:fillRef>
            <a:effectRef idx="2">
              <a:schemeClr val="accent1"/>
            </a:effectRef>
            <a:fontRef idx="minor">
              <a:schemeClr val="tx1"/>
            </a:fontRef>
          </p:style>
        </p:cxnSp>
        <p:cxnSp>
          <p:nvCxnSpPr>
            <p:cNvPr id="229" name="Straight Connector 228"/>
            <p:cNvCxnSpPr>
              <a:stCxn id="309" idx="4"/>
              <a:endCxn id="314" idx="2"/>
            </p:cNvCxnSpPr>
            <p:nvPr/>
          </p:nvCxnSpPr>
          <p:spPr>
            <a:xfrm>
              <a:off x="2556553" y="3397486"/>
              <a:ext cx="339047" cy="381000"/>
            </a:xfrm>
            <a:prstGeom prst="line">
              <a:avLst/>
            </a:prstGeom>
            <a:ln w="38100" cap="sq">
              <a:prstDash val="solid"/>
              <a:bevel/>
            </a:ln>
          </p:spPr>
          <p:style>
            <a:lnRef idx="3">
              <a:schemeClr val="accent1"/>
            </a:lnRef>
            <a:fillRef idx="0">
              <a:schemeClr val="accent1"/>
            </a:fillRef>
            <a:effectRef idx="2">
              <a:schemeClr val="accent1"/>
            </a:effectRef>
            <a:fontRef idx="minor">
              <a:schemeClr val="tx1"/>
            </a:fontRef>
          </p:style>
        </p:cxnSp>
        <p:cxnSp>
          <p:nvCxnSpPr>
            <p:cNvPr id="230" name="Straight Connector 229"/>
            <p:cNvCxnSpPr/>
            <p:nvPr/>
          </p:nvCxnSpPr>
          <p:spPr>
            <a:xfrm rot="5400000">
              <a:off x="3235554" y="3405079"/>
              <a:ext cx="369770" cy="135277"/>
            </a:xfrm>
            <a:prstGeom prst="line">
              <a:avLst/>
            </a:prstGeom>
            <a:ln w="38100" cap="sq">
              <a:prstDash val="solid"/>
              <a:bevel/>
            </a:ln>
          </p:spPr>
          <p:style>
            <a:lnRef idx="3">
              <a:schemeClr val="accent1"/>
            </a:lnRef>
            <a:fillRef idx="0">
              <a:schemeClr val="accent1"/>
            </a:fillRef>
            <a:effectRef idx="2">
              <a:schemeClr val="accent1"/>
            </a:effectRef>
            <a:fontRef idx="minor">
              <a:schemeClr val="tx1"/>
            </a:fontRef>
          </p:style>
        </p:cxnSp>
        <p:cxnSp>
          <p:nvCxnSpPr>
            <p:cNvPr id="231" name="Straight Connector 230"/>
            <p:cNvCxnSpPr>
              <a:stCxn id="299" idx="0"/>
            </p:cNvCxnSpPr>
            <p:nvPr/>
          </p:nvCxnSpPr>
          <p:spPr>
            <a:xfrm rot="16200000" flipH="1" flipV="1">
              <a:off x="3936715" y="2779324"/>
              <a:ext cx="152400" cy="474324"/>
            </a:xfrm>
            <a:prstGeom prst="line">
              <a:avLst/>
            </a:prstGeom>
            <a:ln w="38100" cap="sq">
              <a:prstDash val="solid"/>
              <a:bevel/>
            </a:ln>
          </p:spPr>
          <p:style>
            <a:lnRef idx="3">
              <a:schemeClr val="accent1"/>
            </a:lnRef>
            <a:fillRef idx="0">
              <a:schemeClr val="accent1"/>
            </a:fillRef>
            <a:effectRef idx="2">
              <a:schemeClr val="accent1"/>
            </a:effectRef>
            <a:fontRef idx="minor">
              <a:schemeClr val="tx1"/>
            </a:fontRef>
          </p:style>
        </p:cxnSp>
        <p:grpSp>
          <p:nvGrpSpPr>
            <p:cNvPr id="232" name="Group 33"/>
            <p:cNvGrpSpPr/>
            <p:nvPr/>
          </p:nvGrpSpPr>
          <p:grpSpPr>
            <a:xfrm>
              <a:off x="3962400" y="2743200"/>
              <a:ext cx="575353" cy="392232"/>
              <a:chOff x="228600" y="302861"/>
              <a:chExt cx="575353" cy="392232"/>
            </a:xfrm>
          </p:grpSpPr>
          <p:sp>
            <p:nvSpPr>
              <p:cNvPr id="299" name="Can 85"/>
              <p:cNvSpPr/>
              <p:nvPr/>
            </p:nvSpPr>
            <p:spPr>
              <a:xfrm>
                <a:off x="228600" y="304800"/>
                <a:ext cx="575353" cy="390293"/>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300" name="Down Arrow 86"/>
              <p:cNvSpPr/>
              <p:nvPr/>
            </p:nvSpPr>
            <p:spPr>
              <a:xfrm rot="3594206">
                <a:off x="352981" y="376713"/>
                <a:ext cx="95424" cy="15372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Down Arrow 87"/>
              <p:cNvSpPr/>
              <p:nvPr/>
            </p:nvSpPr>
            <p:spPr>
              <a:xfrm rot="14184123">
                <a:off x="508892" y="263830"/>
                <a:ext cx="108213" cy="1862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ight Arrow 88"/>
              <p:cNvSpPr/>
              <p:nvPr/>
            </p:nvSpPr>
            <p:spPr>
              <a:xfrm rot="10800000">
                <a:off x="304800" y="302861"/>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ight Arrow 89"/>
              <p:cNvSpPr/>
              <p:nvPr/>
            </p:nvSpPr>
            <p:spPr>
              <a:xfrm rot="276230">
                <a:off x="502088" y="386188"/>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TextBox 232"/>
            <p:cNvSpPr txBox="1"/>
            <p:nvPr/>
          </p:nvSpPr>
          <p:spPr>
            <a:xfrm>
              <a:off x="1828800" y="4038600"/>
              <a:ext cx="1981200" cy="307777"/>
            </a:xfrm>
            <a:prstGeom prst="rect">
              <a:avLst/>
            </a:prstGeom>
            <a:noFill/>
          </p:spPr>
          <p:txBody>
            <a:bodyPr wrap="square" rtlCol="0">
              <a:spAutoFit/>
            </a:bodyPr>
            <a:lstStyle/>
            <a:p>
              <a:r>
                <a:rPr lang="en-US" sz="1400" b="1" dirty="0" smtClean="0">
                  <a:solidFill>
                    <a:schemeClr val="bg1"/>
                  </a:solidFill>
                </a:rPr>
                <a:t>MPLS network</a:t>
              </a:r>
              <a:endParaRPr lang="en-US" sz="1400" b="1" dirty="0">
                <a:solidFill>
                  <a:schemeClr val="bg1"/>
                </a:solidFill>
              </a:endParaRPr>
            </a:p>
          </p:txBody>
        </p:sp>
        <p:sp>
          <p:nvSpPr>
            <p:cNvPr id="234" name="TextBox 233"/>
            <p:cNvSpPr txBox="1"/>
            <p:nvPr/>
          </p:nvSpPr>
          <p:spPr>
            <a:xfrm>
              <a:off x="1600200" y="4495800"/>
              <a:ext cx="1981200" cy="307777"/>
            </a:xfrm>
            <a:prstGeom prst="rect">
              <a:avLst/>
            </a:prstGeom>
            <a:noFill/>
          </p:spPr>
          <p:txBody>
            <a:bodyPr wrap="square" rtlCol="0">
              <a:spAutoFit/>
            </a:bodyPr>
            <a:lstStyle/>
            <a:p>
              <a:r>
                <a:rPr lang="en-US" sz="1400" b="1" dirty="0" smtClean="0">
                  <a:solidFill>
                    <a:schemeClr val="bg1"/>
                  </a:solidFill>
                </a:rPr>
                <a:t>IP network</a:t>
              </a:r>
              <a:endParaRPr lang="en-US" sz="1400" b="1" dirty="0">
                <a:solidFill>
                  <a:schemeClr val="bg1"/>
                </a:solidFill>
              </a:endParaRPr>
            </a:p>
          </p:txBody>
        </p:sp>
        <p:cxnSp>
          <p:nvCxnSpPr>
            <p:cNvPr id="236" name="Straight Arrow Connector 235"/>
            <p:cNvCxnSpPr>
              <a:stCxn id="220" idx="2"/>
            </p:cNvCxnSpPr>
            <p:nvPr/>
          </p:nvCxnSpPr>
          <p:spPr>
            <a:xfrm rot="5400000">
              <a:off x="382489" y="3201888"/>
              <a:ext cx="1444823" cy="381000"/>
            </a:xfrm>
            <a:prstGeom prst="straightConnector1">
              <a:avLst/>
            </a:prstGeom>
            <a:ln w="127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rot="10800000">
              <a:off x="3733800" y="3276600"/>
              <a:ext cx="685800" cy="533400"/>
            </a:xfrm>
            <a:prstGeom prst="straightConnector1">
              <a:avLst/>
            </a:prstGeom>
            <a:ln w="127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rot="10800000">
              <a:off x="3505200" y="3657600"/>
              <a:ext cx="914400" cy="152400"/>
            </a:xfrm>
            <a:prstGeom prst="straightConnector1">
              <a:avLst/>
            </a:prstGeom>
            <a:ln w="127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314" idx="2"/>
              <a:endCxn id="289" idx="4"/>
            </p:cNvCxnSpPr>
            <p:nvPr/>
          </p:nvCxnSpPr>
          <p:spPr>
            <a:xfrm rot="10800000" flipV="1">
              <a:off x="1946954" y="3778486"/>
              <a:ext cx="948647" cy="152400"/>
            </a:xfrm>
            <a:prstGeom prst="line">
              <a:avLst/>
            </a:prstGeom>
            <a:ln w="38100" cap="sq">
              <a:prstDash val="solid"/>
              <a:bevel/>
            </a:ln>
          </p:spPr>
          <p:style>
            <a:lnRef idx="3">
              <a:schemeClr val="accent1"/>
            </a:lnRef>
            <a:fillRef idx="0">
              <a:schemeClr val="accent1"/>
            </a:fillRef>
            <a:effectRef idx="2">
              <a:schemeClr val="accent1"/>
            </a:effectRef>
            <a:fontRef idx="minor">
              <a:schemeClr val="tx1"/>
            </a:fontRef>
          </p:style>
        </p:cxnSp>
        <p:cxnSp>
          <p:nvCxnSpPr>
            <p:cNvPr id="258" name="Straight Connector 257"/>
            <p:cNvCxnSpPr/>
            <p:nvPr/>
          </p:nvCxnSpPr>
          <p:spPr>
            <a:xfrm rot="10800000" flipV="1">
              <a:off x="2590800" y="3092686"/>
              <a:ext cx="609600" cy="260114"/>
            </a:xfrm>
            <a:prstGeom prst="line">
              <a:avLst/>
            </a:prstGeom>
            <a:ln w="38100" cap="sq">
              <a:prstDash val="solid"/>
              <a:bevel/>
            </a:ln>
          </p:spPr>
          <p:style>
            <a:lnRef idx="3">
              <a:schemeClr val="accent1"/>
            </a:lnRef>
            <a:fillRef idx="0">
              <a:schemeClr val="accent1"/>
            </a:fillRef>
            <a:effectRef idx="2">
              <a:schemeClr val="accent1"/>
            </a:effectRef>
            <a:fontRef idx="minor">
              <a:schemeClr val="tx1"/>
            </a:fontRef>
          </p:style>
        </p:cxnSp>
        <p:cxnSp>
          <p:nvCxnSpPr>
            <p:cNvPr id="259" name="Straight Connector 258"/>
            <p:cNvCxnSpPr/>
            <p:nvPr/>
          </p:nvCxnSpPr>
          <p:spPr>
            <a:xfrm rot="10800000" flipV="1">
              <a:off x="1295400" y="4114800"/>
              <a:ext cx="228599" cy="260113"/>
            </a:xfrm>
            <a:prstGeom prst="line">
              <a:avLst/>
            </a:prstGeom>
            <a:ln w="38100" cap="sq">
              <a:prstDash val="solid"/>
              <a:bevel/>
            </a:ln>
          </p:spPr>
          <p:style>
            <a:lnRef idx="3">
              <a:schemeClr val="accent1"/>
            </a:lnRef>
            <a:fillRef idx="0">
              <a:schemeClr val="accent1"/>
            </a:fillRef>
            <a:effectRef idx="2">
              <a:schemeClr val="accent1"/>
            </a:effectRef>
            <a:fontRef idx="minor">
              <a:schemeClr val="tx1"/>
            </a:fontRef>
          </p:style>
        </p:cxnSp>
        <p:grpSp>
          <p:nvGrpSpPr>
            <p:cNvPr id="260" name="Group 9"/>
            <p:cNvGrpSpPr/>
            <p:nvPr/>
          </p:nvGrpSpPr>
          <p:grpSpPr>
            <a:xfrm>
              <a:off x="1371600" y="3733800"/>
              <a:ext cx="575353" cy="392232"/>
              <a:chOff x="228600" y="302861"/>
              <a:chExt cx="575353" cy="392232"/>
            </a:xfrm>
          </p:grpSpPr>
          <p:sp>
            <p:nvSpPr>
              <p:cNvPr id="289" name="Can 85"/>
              <p:cNvSpPr/>
              <p:nvPr/>
            </p:nvSpPr>
            <p:spPr>
              <a:xfrm>
                <a:off x="228600" y="304800"/>
                <a:ext cx="575353" cy="390293"/>
              </a:xfrm>
              <a:prstGeom prst="can">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90" name="Down Arrow 86"/>
              <p:cNvSpPr/>
              <p:nvPr/>
            </p:nvSpPr>
            <p:spPr>
              <a:xfrm rot="3594206">
                <a:off x="352981" y="376713"/>
                <a:ext cx="95424" cy="15372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own Arrow 87"/>
              <p:cNvSpPr/>
              <p:nvPr/>
            </p:nvSpPr>
            <p:spPr>
              <a:xfrm rot="14184123">
                <a:off x="508892" y="263830"/>
                <a:ext cx="108213" cy="1862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ight Arrow 88"/>
              <p:cNvSpPr/>
              <p:nvPr/>
            </p:nvSpPr>
            <p:spPr>
              <a:xfrm rot="10800000">
                <a:off x="304800" y="302861"/>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ight Arrow 89"/>
              <p:cNvSpPr/>
              <p:nvPr/>
            </p:nvSpPr>
            <p:spPr>
              <a:xfrm rot="276230">
                <a:off x="502088" y="386188"/>
                <a:ext cx="167006" cy="117088"/>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Freeform 260"/>
            <p:cNvSpPr/>
            <p:nvPr/>
          </p:nvSpPr>
          <p:spPr>
            <a:xfrm>
              <a:off x="1183593" y="2940465"/>
              <a:ext cx="2760291" cy="1093862"/>
            </a:xfrm>
            <a:custGeom>
              <a:avLst/>
              <a:gdLst>
                <a:gd name="connsiteX0" fmla="*/ 0 w 2760291"/>
                <a:gd name="connsiteY0" fmla="*/ 1093862 h 1093862"/>
                <a:gd name="connsiteX1" fmla="*/ 700755 w 2760291"/>
                <a:gd name="connsiteY1" fmla="*/ 350378 h 1093862"/>
                <a:gd name="connsiteX2" fmla="*/ 1367327 w 2760291"/>
                <a:gd name="connsiteY2" fmla="*/ 299103 h 1093862"/>
                <a:gd name="connsiteX3" fmla="*/ 1922803 w 2760291"/>
                <a:gd name="connsiteY3" fmla="*/ 111096 h 1093862"/>
                <a:gd name="connsiteX4" fmla="*/ 2760291 w 2760291"/>
                <a:gd name="connsiteY4" fmla="*/ 0 h 1093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291" h="1093862">
                  <a:moveTo>
                    <a:pt x="0" y="1093862"/>
                  </a:moveTo>
                  <a:cubicBezTo>
                    <a:pt x="236433" y="788350"/>
                    <a:pt x="472867" y="482838"/>
                    <a:pt x="700755" y="350378"/>
                  </a:cubicBezTo>
                  <a:cubicBezTo>
                    <a:pt x="928643" y="217918"/>
                    <a:pt x="1163652" y="338983"/>
                    <a:pt x="1367327" y="299103"/>
                  </a:cubicBezTo>
                  <a:cubicBezTo>
                    <a:pt x="1571002" y="259223"/>
                    <a:pt x="1690642" y="160947"/>
                    <a:pt x="1922803" y="111096"/>
                  </a:cubicBezTo>
                  <a:cubicBezTo>
                    <a:pt x="2154964" y="61246"/>
                    <a:pt x="2457627" y="30623"/>
                    <a:pt x="2760291" y="0"/>
                  </a:cubicBezTo>
                </a:path>
              </a:pathLst>
            </a:cu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2" name="TextBox 261"/>
            <p:cNvSpPr txBox="1"/>
            <p:nvPr/>
          </p:nvSpPr>
          <p:spPr>
            <a:xfrm>
              <a:off x="2286000" y="2209800"/>
              <a:ext cx="2209800" cy="307777"/>
            </a:xfrm>
            <a:prstGeom prst="rect">
              <a:avLst/>
            </a:prstGeom>
            <a:noFill/>
          </p:spPr>
          <p:txBody>
            <a:bodyPr wrap="square" rtlCol="0">
              <a:spAutoFit/>
            </a:bodyPr>
            <a:lstStyle/>
            <a:p>
              <a:r>
                <a:rPr lang="en-US" sz="1400" b="1" dirty="0" smtClean="0"/>
                <a:t>Label Switched Path (LSP)</a:t>
              </a:r>
              <a:endParaRPr lang="en-US" sz="1400" b="1" dirty="0"/>
            </a:p>
          </p:txBody>
        </p:sp>
        <p:cxnSp>
          <p:nvCxnSpPr>
            <p:cNvPr id="263" name="Straight Arrow Connector 262"/>
            <p:cNvCxnSpPr/>
            <p:nvPr/>
          </p:nvCxnSpPr>
          <p:spPr>
            <a:xfrm rot="5400000">
              <a:off x="2400300" y="2628900"/>
              <a:ext cx="762000" cy="381000"/>
            </a:xfrm>
            <a:prstGeom prst="straightConnector1">
              <a:avLst/>
            </a:prstGeom>
            <a:ln w="1270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304800" y="2362200"/>
              <a:ext cx="1981200" cy="307777"/>
            </a:xfrm>
            <a:prstGeom prst="rect">
              <a:avLst/>
            </a:prstGeom>
            <a:noFill/>
          </p:spPr>
          <p:txBody>
            <a:bodyPr wrap="square" rtlCol="0">
              <a:spAutoFit/>
            </a:bodyPr>
            <a:lstStyle/>
            <a:p>
              <a:r>
                <a:rPr lang="en-US" sz="1400" b="1" dirty="0" smtClean="0"/>
                <a:t>Label Edge Router (LER)</a:t>
              </a:r>
              <a:endParaRPr lang="en-US" sz="1400" b="1" dirty="0"/>
            </a:p>
          </p:txBody>
        </p:sp>
      </p:grpSp>
      <p:sp>
        <p:nvSpPr>
          <p:cNvPr id="325" name="TextBox 324"/>
          <p:cNvSpPr txBox="1"/>
          <p:nvPr/>
        </p:nvSpPr>
        <p:spPr>
          <a:xfrm>
            <a:off x="2590800" y="1295400"/>
            <a:ext cx="4648200" cy="523220"/>
          </a:xfrm>
          <a:prstGeom prst="rect">
            <a:avLst/>
          </a:prstGeom>
          <a:noFill/>
        </p:spPr>
        <p:txBody>
          <a:bodyPr wrap="square" rtlCol="0">
            <a:spAutoFit/>
          </a:bodyPr>
          <a:lstStyle/>
          <a:p>
            <a:r>
              <a:rPr lang="en-US" sz="2800" dirty="0" smtClean="0"/>
              <a:t>MPLS </a:t>
            </a:r>
            <a:r>
              <a:rPr lang="en-US" sz="2800" u="sng" dirty="0" smtClean="0"/>
              <a:t>has</a:t>
            </a:r>
            <a:r>
              <a:rPr lang="en-US" sz="2800" dirty="0" smtClean="0"/>
              <a:t> Flow Abstraction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000"/>
                                        <p:tgtEl>
                                          <p:spTgt spid="325"/>
                                        </p:tgtEl>
                                      </p:cBhvr>
                                    </p:animEffect>
                                  </p:childTnLst>
                                </p:cTn>
                              </p:par>
                              <p:par>
                                <p:cTn id="8" presetID="10" presetClass="entr" presetSubtype="0" fill="hold" nodeType="withEffect">
                                  <p:stCondLst>
                                    <p:cond delay="0"/>
                                  </p:stCondLst>
                                  <p:childTnLst>
                                    <p:set>
                                      <p:cBhvr>
                                        <p:cTn id="9" dur="1" fill="hold">
                                          <p:stCondLst>
                                            <p:cond delay="0"/>
                                          </p:stCondLst>
                                        </p:cTn>
                                        <p:tgtEl>
                                          <p:spTgt spid="327"/>
                                        </p:tgtEl>
                                        <p:attrNameLst>
                                          <p:attrName>style.visibility</p:attrName>
                                        </p:attrNameLst>
                                      </p:cBhvr>
                                      <p:to>
                                        <p:strVal val="visible"/>
                                      </p:to>
                                    </p:set>
                                    <p:animEffect transition="in" filter="fade">
                                      <p:cBhvr>
                                        <p:cTn id="10" dur="1000"/>
                                        <p:tgtEl>
                                          <p:spTgt spid="3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136571"/>
            <a:ext cx="7620000" cy="1046440"/>
          </a:xfrm>
          <a:prstGeom prst="rect">
            <a:avLst/>
          </a:prstGeom>
          <a:noFill/>
        </p:spPr>
        <p:txBody>
          <a:bodyPr wrap="square" rtlCol="0">
            <a:spAutoFit/>
          </a:bodyPr>
          <a:lstStyle/>
          <a:p>
            <a:pPr algn="ctr"/>
            <a:r>
              <a:rPr lang="en-US" sz="2200" dirty="0" smtClean="0">
                <a:solidFill>
                  <a:prstClr val="white"/>
                </a:solidFill>
                <a:latin typeface="Comic Sans MS" pitchFamily="66" charset="0"/>
              </a:rPr>
              <a:t>Why do Service Providers use MPLS?</a:t>
            </a:r>
            <a:endParaRPr lang="en-US" dirty="0" smtClean="0">
              <a:solidFill>
                <a:srgbClr val="C00000"/>
              </a:solidFill>
              <a:latin typeface="Comic Sans MS" pitchFamily="66" charset="0"/>
            </a:endParaRPr>
          </a:p>
          <a:p>
            <a:pPr lvl="1"/>
            <a:endParaRPr lang="en-US" dirty="0" smtClean="0">
              <a:solidFill>
                <a:prstClr val="white"/>
              </a:solidFill>
              <a:latin typeface="Comic Sans MS" pitchFamily="66" charset="0"/>
            </a:endParaRPr>
          </a:p>
          <a:p>
            <a:r>
              <a:rPr lang="en-US" dirty="0" smtClean="0">
                <a:solidFill>
                  <a:prstClr val="white"/>
                </a:solidFill>
                <a:latin typeface="Comic Sans MS" pitchFamily="66" charset="0"/>
              </a:rPr>
              <a:t> 		    </a:t>
            </a:r>
            <a:r>
              <a:rPr lang="en-US" sz="2200" u="sng" dirty="0" smtClean="0">
                <a:solidFill>
                  <a:prstClr val="white"/>
                </a:solidFill>
                <a:latin typeface="Comic Sans MS" pitchFamily="66" charset="0"/>
              </a:rPr>
              <a:t>Really about 2 services</a:t>
            </a:r>
          </a:p>
        </p:txBody>
      </p:sp>
      <p:sp>
        <p:nvSpPr>
          <p:cNvPr id="4" name="Rectangle 1"/>
          <p:cNvSpPr txBox="1">
            <a:spLocks noChangeArrowheads="1"/>
          </p:cNvSpPr>
          <p:nvPr/>
        </p:nvSpPr>
        <p:spPr>
          <a:xfrm>
            <a:off x="381000" y="69770"/>
            <a:ext cx="8229600" cy="768429"/>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MPLS Services</a:t>
            </a:r>
          </a:p>
        </p:txBody>
      </p:sp>
      <p:sp>
        <p:nvSpPr>
          <p:cNvPr id="5" name="Rounded Rectangle 4"/>
          <p:cNvSpPr/>
          <p:nvPr/>
        </p:nvSpPr>
        <p:spPr>
          <a:xfrm>
            <a:off x="1066800" y="2895600"/>
            <a:ext cx="2209800" cy="685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prstClr val="white"/>
                </a:solidFill>
              </a:rPr>
              <a:t>MPLS  VPNs</a:t>
            </a:r>
            <a:endParaRPr lang="en-US" sz="2400" dirty="0">
              <a:solidFill>
                <a:prstClr val="white"/>
              </a:solidFill>
            </a:endParaRPr>
          </a:p>
        </p:txBody>
      </p:sp>
      <p:sp>
        <p:nvSpPr>
          <p:cNvPr id="6" name="Rounded Rectangle 5"/>
          <p:cNvSpPr/>
          <p:nvPr/>
        </p:nvSpPr>
        <p:spPr>
          <a:xfrm>
            <a:off x="5791200" y="2895600"/>
            <a:ext cx="2209800" cy="6858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solidFill>
                  <a:prstClr val="white"/>
                </a:solidFill>
              </a:rPr>
              <a:t>MPLS - TE</a:t>
            </a:r>
            <a:endParaRPr lang="en-US" sz="2400" dirty="0">
              <a:solidFill>
                <a:prstClr val="white"/>
              </a:solidFill>
            </a:endParaRPr>
          </a:p>
        </p:txBody>
      </p:sp>
      <p:cxnSp>
        <p:nvCxnSpPr>
          <p:cNvPr id="8" name="Straight Arrow Connector 7"/>
          <p:cNvCxnSpPr>
            <a:stCxn id="3" idx="2"/>
            <a:endCxn id="5" idx="3"/>
          </p:cNvCxnSpPr>
          <p:nvPr/>
        </p:nvCxnSpPr>
        <p:spPr>
          <a:xfrm rot="5400000">
            <a:off x="3396556" y="2063055"/>
            <a:ext cx="1055489" cy="12954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a:stCxn id="3" idx="2"/>
            <a:endCxn id="6" idx="1"/>
          </p:cNvCxnSpPr>
          <p:nvPr/>
        </p:nvCxnSpPr>
        <p:spPr>
          <a:xfrm rot="16200000" flipH="1">
            <a:off x="4653856" y="2101155"/>
            <a:ext cx="1055489" cy="1219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3718679"/>
            <a:ext cx="4419600" cy="2585323"/>
          </a:xfrm>
          <a:prstGeom prst="rect">
            <a:avLst/>
          </a:prstGeom>
          <a:noFill/>
        </p:spPr>
        <p:txBody>
          <a:bodyPr wrap="square" rtlCol="0">
            <a:spAutoFit/>
          </a:bodyPr>
          <a:lstStyle/>
          <a:p>
            <a:pPr lvl="2"/>
            <a:r>
              <a:rPr lang="en-US" sz="2400" dirty="0" smtClean="0">
                <a:solidFill>
                  <a:prstClr val="white"/>
                </a:solidFill>
              </a:rPr>
              <a:t>     </a:t>
            </a:r>
            <a:r>
              <a:rPr lang="en-US" sz="2400" u="sng" dirty="0" smtClean="0">
                <a:solidFill>
                  <a:prstClr val="white"/>
                </a:solidFill>
              </a:rPr>
              <a:t> Motivation</a:t>
            </a:r>
          </a:p>
          <a:p>
            <a:pPr lvl="2"/>
            <a:endParaRPr lang="en-US" u="sng" dirty="0" smtClean="0">
              <a:solidFill>
                <a:prstClr val="white"/>
              </a:solidFill>
            </a:endParaRPr>
          </a:p>
          <a:p>
            <a:pPr algn="ctr"/>
            <a:r>
              <a:rPr lang="en-US" sz="2800" dirty="0" smtClean="0">
                <a:solidFill>
                  <a:srgbClr val="FF0000"/>
                </a:solidFill>
              </a:rPr>
              <a:t>Highly profitable</a:t>
            </a:r>
            <a:endParaRPr lang="en-US" sz="2800" dirty="0" smtClean="0">
              <a:solidFill>
                <a:prstClr val="white"/>
              </a:solidFill>
            </a:endParaRPr>
          </a:p>
          <a:p>
            <a:pPr algn="just"/>
            <a:endParaRPr lang="en-US" dirty="0" smtClean="0">
              <a:solidFill>
                <a:prstClr val="white"/>
              </a:solidFill>
            </a:endParaRPr>
          </a:p>
          <a:p>
            <a:pPr algn="ctr"/>
            <a:r>
              <a:rPr lang="en-US" sz="2800" dirty="0" smtClean="0">
                <a:solidFill>
                  <a:srgbClr val="FF0000"/>
                </a:solidFill>
              </a:rPr>
              <a:t>No easy way</a:t>
            </a:r>
            <a:endParaRPr lang="en-US" sz="2800" dirty="0" smtClean="0">
              <a:solidFill>
                <a:prstClr val="white"/>
              </a:solidFill>
            </a:endParaRPr>
          </a:p>
          <a:p>
            <a:pPr algn="just"/>
            <a:endParaRPr lang="en-US" dirty="0" smtClean="0">
              <a:solidFill>
                <a:prstClr val="white"/>
              </a:solidFill>
            </a:endParaRPr>
          </a:p>
          <a:p>
            <a:pPr algn="ctr"/>
            <a:r>
              <a:rPr lang="en-US" sz="2800" dirty="0" smtClean="0">
                <a:solidFill>
                  <a:srgbClr val="FF0000"/>
                </a:solidFill>
              </a:rPr>
              <a:t>Older ways not used</a:t>
            </a:r>
          </a:p>
        </p:txBody>
      </p:sp>
      <p:sp>
        <p:nvSpPr>
          <p:cNvPr id="14" name="TextBox 13"/>
          <p:cNvSpPr txBox="1"/>
          <p:nvPr/>
        </p:nvSpPr>
        <p:spPr>
          <a:xfrm>
            <a:off x="4572000" y="3733800"/>
            <a:ext cx="4572000" cy="2862322"/>
          </a:xfrm>
          <a:prstGeom prst="rect">
            <a:avLst/>
          </a:prstGeom>
          <a:noFill/>
        </p:spPr>
        <p:txBody>
          <a:bodyPr wrap="square" rtlCol="0">
            <a:spAutoFit/>
          </a:bodyPr>
          <a:lstStyle/>
          <a:p>
            <a:pPr algn="ctr"/>
            <a:r>
              <a:rPr lang="en-US" sz="2400" u="sng" dirty="0" smtClean="0">
                <a:solidFill>
                  <a:prstClr val="white"/>
                </a:solidFill>
              </a:rPr>
              <a:t> Motivation</a:t>
            </a:r>
          </a:p>
          <a:p>
            <a:endParaRPr lang="en-US" u="sng" dirty="0" smtClean="0">
              <a:solidFill>
                <a:prstClr val="white"/>
              </a:solidFill>
            </a:endParaRPr>
          </a:p>
          <a:p>
            <a:pPr algn="ctr"/>
            <a:r>
              <a:rPr lang="en-US" sz="2800" dirty="0" smtClean="0">
                <a:solidFill>
                  <a:srgbClr val="00B0F0"/>
                </a:solidFill>
              </a:rPr>
              <a:t>Deterministic Behavior</a:t>
            </a:r>
          </a:p>
          <a:p>
            <a:endParaRPr lang="en-US" dirty="0" smtClean="0">
              <a:solidFill>
                <a:prstClr val="white"/>
              </a:solidFill>
            </a:endParaRPr>
          </a:p>
          <a:p>
            <a:pPr algn="ctr"/>
            <a:r>
              <a:rPr lang="en-US" sz="2800" dirty="0" smtClean="0">
                <a:solidFill>
                  <a:srgbClr val="00B0F0"/>
                </a:solidFill>
              </a:rPr>
              <a:t>Efficient Resource Utilization</a:t>
            </a:r>
            <a:endParaRPr lang="en-US" sz="2800" dirty="0" smtClean="0">
              <a:solidFill>
                <a:prstClr val="white"/>
              </a:solidFill>
            </a:endParaRPr>
          </a:p>
          <a:p>
            <a:endParaRPr lang="en-US" dirty="0" smtClean="0">
              <a:solidFill>
                <a:prstClr val="white"/>
              </a:solidFill>
            </a:endParaRPr>
          </a:p>
          <a:p>
            <a:pPr algn="ctr"/>
            <a:r>
              <a:rPr lang="en-US" sz="2800" dirty="0" smtClean="0">
                <a:solidFill>
                  <a:srgbClr val="00B0F0"/>
                </a:solidFill>
              </a:rPr>
              <a:t>Older ways not used</a:t>
            </a:r>
          </a:p>
          <a:p>
            <a:endParaRPr 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1000"/>
                                        <p:tgtEl>
                                          <p:spTgt spid="13">
                                            <p:txEl>
                                              <p:pRg st="0" end="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fade">
                                      <p:cBhvr>
                                        <p:cTn id="34" dur="1000"/>
                                        <p:tgtEl>
                                          <p:spTgt spid="13">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1000"/>
                                        <p:tgtEl>
                                          <p:spTgt spid="13">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xEl>
                                              <p:pRg st="6" end="6"/>
                                            </p:txEl>
                                          </p:spTgt>
                                        </p:tgtEl>
                                        <p:attrNameLst>
                                          <p:attrName>style.visibility</p:attrName>
                                        </p:attrNameLst>
                                      </p:cBhvr>
                                      <p:to>
                                        <p:strVal val="visible"/>
                                      </p:to>
                                    </p:set>
                                    <p:animEffect transition="in" filter="fade">
                                      <p:cBhvr>
                                        <p:cTn id="40" dur="1000"/>
                                        <p:tgtEl>
                                          <p:spTgt spid="1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fade">
                                      <p:cBhvr>
                                        <p:cTn id="45" dur="1000"/>
                                        <p:tgtEl>
                                          <p:spTgt spid="14">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xEl>
                                              <p:pRg st="2" end="2"/>
                                            </p:txEl>
                                          </p:spTgt>
                                        </p:tgtEl>
                                        <p:attrNameLst>
                                          <p:attrName>style.visibility</p:attrName>
                                        </p:attrNameLst>
                                      </p:cBhvr>
                                      <p:to>
                                        <p:strVal val="visible"/>
                                      </p:to>
                                    </p:set>
                                    <p:animEffect transition="in" filter="fade">
                                      <p:cBhvr>
                                        <p:cTn id="48" dur="1000"/>
                                        <p:tgtEl>
                                          <p:spTgt spid="14">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xEl>
                                              <p:pRg st="4" end="4"/>
                                            </p:txEl>
                                          </p:spTgt>
                                        </p:tgtEl>
                                        <p:attrNameLst>
                                          <p:attrName>style.visibility</p:attrName>
                                        </p:attrNameLst>
                                      </p:cBhvr>
                                      <p:to>
                                        <p:strVal val="visible"/>
                                      </p:to>
                                    </p:set>
                                    <p:animEffect transition="in" filter="fade">
                                      <p:cBhvr>
                                        <p:cTn id="51" dur="1000"/>
                                        <p:tgtEl>
                                          <p:spTgt spid="14">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xEl>
                                              <p:pRg st="6" end="6"/>
                                            </p:txEl>
                                          </p:spTgt>
                                        </p:tgtEl>
                                        <p:attrNameLst>
                                          <p:attrName>style.visibility</p:attrName>
                                        </p:attrNameLst>
                                      </p:cBhvr>
                                      <p:to>
                                        <p:strVal val="visible"/>
                                      </p:to>
                                    </p:set>
                                    <p:animEffect transition="in" filter="fade">
                                      <p:cBhvr>
                                        <p:cTn id="54"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5"/>
          <p:cNvGrpSpPr/>
          <p:nvPr/>
        </p:nvGrpSpPr>
        <p:grpSpPr>
          <a:xfrm>
            <a:off x="1295400" y="2971800"/>
            <a:ext cx="7239000" cy="3429000"/>
            <a:chOff x="1143000" y="2590800"/>
            <a:chExt cx="7239000" cy="3429000"/>
          </a:xfrm>
        </p:grpSpPr>
        <p:cxnSp>
          <p:nvCxnSpPr>
            <p:cNvPr id="117" name="Straight Connector 116"/>
            <p:cNvCxnSpPr/>
            <p:nvPr/>
          </p:nvCxnSpPr>
          <p:spPr>
            <a:xfrm rot="5400000" flipH="1" flipV="1">
              <a:off x="6019800" y="3581400"/>
              <a:ext cx="685800" cy="533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1" name="Straight Connector 110"/>
            <p:cNvCxnSpPr/>
            <p:nvPr/>
          </p:nvCxnSpPr>
          <p:spPr>
            <a:xfrm rot="10800000">
              <a:off x="4953000" y="3516868"/>
              <a:ext cx="762000" cy="457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2" name="Straight Connector 111"/>
            <p:cNvCxnSpPr/>
            <p:nvPr/>
          </p:nvCxnSpPr>
          <p:spPr>
            <a:xfrm>
              <a:off x="3810000" y="4196490"/>
              <a:ext cx="182880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13" name="Straight Connector 112"/>
            <p:cNvCxnSpPr/>
            <p:nvPr/>
          </p:nvCxnSpPr>
          <p:spPr>
            <a:xfrm rot="16200000" flipV="1">
              <a:off x="5216611" y="3247079"/>
              <a:ext cx="539578" cy="9144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4" name="Straight Connector 113"/>
            <p:cNvCxnSpPr/>
            <p:nvPr/>
          </p:nvCxnSpPr>
          <p:spPr>
            <a:xfrm rot="16200000" flipH="1">
              <a:off x="3719933" y="4258822"/>
              <a:ext cx="635685" cy="1068449"/>
            </a:xfrm>
            <a:prstGeom prst="line">
              <a:avLst/>
            </a:prstGeom>
          </p:spPr>
          <p:style>
            <a:lnRef idx="3">
              <a:schemeClr val="accent1"/>
            </a:lnRef>
            <a:fillRef idx="0">
              <a:schemeClr val="accent1"/>
            </a:fillRef>
            <a:effectRef idx="2">
              <a:schemeClr val="accent1"/>
            </a:effectRef>
            <a:fontRef idx="minor">
              <a:schemeClr val="tx1"/>
            </a:fontRef>
          </p:style>
        </p:cxnSp>
        <p:cxnSp>
          <p:nvCxnSpPr>
            <p:cNvPr id="115" name="Straight Connector 114"/>
            <p:cNvCxnSpPr/>
            <p:nvPr/>
          </p:nvCxnSpPr>
          <p:spPr>
            <a:xfrm flipV="1">
              <a:off x="5181600" y="4475205"/>
              <a:ext cx="760351" cy="635685"/>
            </a:xfrm>
            <a:prstGeom prst="line">
              <a:avLst/>
            </a:prstGeom>
          </p:spPr>
          <p:style>
            <a:lnRef idx="3">
              <a:schemeClr val="accent3"/>
            </a:lnRef>
            <a:fillRef idx="0">
              <a:schemeClr val="accent3"/>
            </a:fillRef>
            <a:effectRef idx="2">
              <a:schemeClr val="accent3"/>
            </a:effectRef>
            <a:fontRef idx="minor">
              <a:schemeClr val="tx1"/>
            </a:fontRef>
          </p:style>
        </p:cxnSp>
        <p:cxnSp>
          <p:nvCxnSpPr>
            <p:cNvPr id="116" name="Straight Connector 115"/>
            <p:cNvCxnSpPr/>
            <p:nvPr/>
          </p:nvCxnSpPr>
          <p:spPr>
            <a:xfrm rot="10800000">
              <a:off x="2209800" y="3429000"/>
              <a:ext cx="990600" cy="76749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8" name="Straight Connector 117"/>
            <p:cNvCxnSpPr/>
            <p:nvPr/>
          </p:nvCxnSpPr>
          <p:spPr>
            <a:xfrm rot="10800000">
              <a:off x="5941952" y="4475206"/>
              <a:ext cx="1220849" cy="711885"/>
            </a:xfrm>
            <a:prstGeom prst="line">
              <a:avLst/>
            </a:prstGeom>
          </p:spPr>
          <p:style>
            <a:lnRef idx="3">
              <a:schemeClr val="accent1"/>
            </a:lnRef>
            <a:fillRef idx="0">
              <a:schemeClr val="accent1"/>
            </a:fillRef>
            <a:effectRef idx="2">
              <a:schemeClr val="accent1"/>
            </a:effectRef>
            <a:fontRef idx="minor">
              <a:schemeClr val="tx1"/>
            </a:fontRef>
          </p:style>
        </p:cxnSp>
        <p:cxnSp>
          <p:nvCxnSpPr>
            <p:cNvPr id="122" name="Straight Connector 121"/>
            <p:cNvCxnSpPr/>
            <p:nvPr/>
          </p:nvCxnSpPr>
          <p:spPr>
            <a:xfrm flipV="1">
              <a:off x="2438400" y="4475205"/>
              <a:ext cx="1065151" cy="711885"/>
            </a:xfrm>
            <a:prstGeom prst="line">
              <a:avLst/>
            </a:prstGeom>
          </p:spPr>
          <p:style>
            <a:lnRef idx="3">
              <a:schemeClr val="accent1"/>
            </a:lnRef>
            <a:fillRef idx="0">
              <a:schemeClr val="accent1"/>
            </a:fillRef>
            <a:effectRef idx="2">
              <a:schemeClr val="accent1"/>
            </a:effectRef>
            <a:fontRef idx="minor">
              <a:schemeClr val="tx1"/>
            </a:fontRef>
          </p:style>
        </p:cxnSp>
        <p:cxnSp>
          <p:nvCxnSpPr>
            <p:cNvPr id="123" name="Straight Connector 122"/>
            <p:cNvCxnSpPr/>
            <p:nvPr/>
          </p:nvCxnSpPr>
          <p:spPr>
            <a:xfrm>
              <a:off x="3810000" y="4355068"/>
              <a:ext cx="18288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24" name="Straight Connector 123"/>
            <p:cNvCxnSpPr/>
            <p:nvPr/>
          </p:nvCxnSpPr>
          <p:spPr>
            <a:xfrm flipV="1">
              <a:off x="3657600" y="3593068"/>
              <a:ext cx="762000" cy="457202"/>
            </a:xfrm>
            <a:prstGeom prst="line">
              <a:avLst/>
            </a:prstGeom>
          </p:spPr>
          <p:style>
            <a:lnRef idx="3">
              <a:schemeClr val="accent3"/>
            </a:lnRef>
            <a:fillRef idx="0">
              <a:schemeClr val="accent3"/>
            </a:fillRef>
            <a:effectRef idx="2">
              <a:schemeClr val="accent3"/>
            </a:effectRef>
            <a:fontRef idx="minor">
              <a:schemeClr val="tx1"/>
            </a:fontRef>
          </p:style>
        </p:cxnSp>
        <p:cxnSp>
          <p:nvCxnSpPr>
            <p:cNvPr id="125" name="Straight Connector 124"/>
            <p:cNvCxnSpPr/>
            <p:nvPr/>
          </p:nvCxnSpPr>
          <p:spPr>
            <a:xfrm>
              <a:off x="3733800" y="4419600"/>
              <a:ext cx="914400" cy="5334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6" name="Straight Connector 125"/>
            <p:cNvCxnSpPr/>
            <p:nvPr/>
          </p:nvCxnSpPr>
          <p:spPr>
            <a:xfrm rot="16200000" flipH="1">
              <a:off x="4212144" y="4223811"/>
              <a:ext cx="1175263" cy="154049"/>
            </a:xfrm>
            <a:prstGeom prst="line">
              <a:avLst/>
            </a:prstGeom>
          </p:spPr>
          <p:style>
            <a:lnRef idx="3">
              <a:schemeClr val="accent1"/>
            </a:lnRef>
            <a:fillRef idx="0">
              <a:schemeClr val="accent1"/>
            </a:fillRef>
            <a:effectRef idx="2">
              <a:schemeClr val="accent1"/>
            </a:effectRef>
            <a:fontRef idx="minor">
              <a:schemeClr val="tx1"/>
            </a:fontRef>
          </p:style>
        </p:cxnSp>
        <p:sp>
          <p:nvSpPr>
            <p:cNvPr id="127" name="Rounded Rectangle 126"/>
            <p:cNvSpPr/>
            <p:nvPr/>
          </p:nvSpPr>
          <p:spPr>
            <a:xfrm>
              <a:off x="1143000" y="2590800"/>
              <a:ext cx="7239000" cy="34290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8" name="Straight Connector 127"/>
            <p:cNvCxnSpPr/>
            <p:nvPr/>
          </p:nvCxnSpPr>
          <p:spPr>
            <a:xfrm rot="5400000" flipH="1" flipV="1">
              <a:off x="3689866" y="3244334"/>
              <a:ext cx="545068" cy="914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9" name="Straight Connector 128"/>
            <p:cNvCxnSpPr/>
            <p:nvPr/>
          </p:nvCxnSpPr>
          <p:spPr>
            <a:xfrm flipV="1">
              <a:off x="5029200" y="4393515"/>
              <a:ext cx="760351" cy="635685"/>
            </a:xfrm>
            <a:prstGeom prst="line">
              <a:avLst/>
            </a:prstGeom>
          </p:spPr>
          <p:style>
            <a:lnRef idx="3">
              <a:schemeClr val="accent1"/>
            </a:lnRef>
            <a:fillRef idx="0">
              <a:schemeClr val="accent1"/>
            </a:fillRef>
            <a:effectRef idx="2">
              <a:schemeClr val="accent1"/>
            </a:effectRef>
            <a:fontRef idx="minor">
              <a:schemeClr val="tx1"/>
            </a:fontRef>
          </p:style>
        </p:cxnSp>
      </p:grpSp>
      <p:sp>
        <p:nvSpPr>
          <p:cNvPr id="137" name="Rounded Rectangle 136"/>
          <p:cNvSpPr/>
          <p:nvPr/>
        </p:nvSpPr>
        <p:spPr>
          <a:xfrm>
            <a:off x="2743200" y="3124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OSPF-TE</a:t>
            </a:r>
            <a:endParaRPr lang="en-US" dirty="0">
              <a:solidFill>
                <a:prstClr val="white"/>
              </a:solidFill>
            </a:endParaRPr>
          </a:p>
        </p:txBody>
      </p:sp>
      <p:sp>
        <p:nvSpPr>
          <p:cNvPr id="138" name="Rounded Rectangle 137"/>
          <p:cNvSpPr/>
          <p:nvPr/>
        </p:nvSpPr>
        <p:spPr>
          <a:xfrm>
            <a:off x="2819400" y="3505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RSVP-TE</a:t>
            </a:r>
            <a:endParaRPr lang="en-US" dirty="0">
              <a:solidFill>
                <a:prstClr val="white"/>
              </a:solidFill>
            </a:endParaRPr>
          </a:p>
        </p:txBody>
      </p:sp>
      <p:sp>
        <p:nvSpPr>
          <p:cNvPr id="140" name="Rounded Rectangle 139"/>
          <p:cNvSpPr/>
          <p:nvPr/>
        </p:nvSpPr>
        <p:spPr>
          <a:xfrm>
            <a:off x="4114800" y="3124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LDP</a:t>
            </a:r>
            <a:endParaRPr lang="en-US" dirty="0">
              <a:solidFill>
                <a:prstClr val="white"/>
              </a:solidFill>
            </a:endParaRPr>
          </a:p>
        </p:txBody>
      </p:sp>
      <p:sp>
        <p:nvSpPr>
          <p:cNvPr id="147" name="Rounded Rectangle 146"/>
          <p:cNvSpPr/>
          <p:nvPr/>
        </p:nvSpPr>
        <p:spPr>
          <a:xfrm>
            <a:off x="5486400" y="3124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I-BGP</a:t>
            </a:r>
            <a:endParaRPr lang="en-US" dirty="0">
              <a:solidFill>
                <a:prstClr val="white"/>
              </a:solidFill>
            </a:endParaRPr>
          </a:p>
        </p:txBody>
      </p:sp>
      <p:grpSp>
        <p:nvGrpSpPr>
          <p:cNvPr id="3" name="Group 172"/>
          <p:cNvGrpSpPr/>
          <p:nvPr/>
        </p:nvGrpSpPr>
        <p:grpSpPr>
          <a:xfrm>
            <a:off x="1905000" y="3505198"/>
            <a:ext cx="5867400" cy="2438404"/>
            <a:chOff x="1524000" y="3505198"/>
            <a:chExt cx="5867400" cy="2438404"/>
          </a:xfrm>
        </p:grpSpPr>
        <p:grpSp>
          <p:nvGrpSpPr>
            <p:cNvPr id="4" name="Group 171"/>
            <p:cNvGrpSpPr/>
            <p:nvPr/>
          </p:nvGrpSpPr>
          <p:grpSpPr>
            <a:xfrm>
              <a:off x="1524000" y="3505198"/>
              <a:ext cx="5867400" cy="2438404"/>
              <a:chOff x="1524000" y="3505198"/>
              <a:chExt cx="5867400" cy="2438404"/>
            </a:xfrm>
          </p:grpSpPr>
          <p:grpSp>
            <p:nvGrpSpPr>
              <p:cNvPr id="5" name="Group 153"/>
              <p:cNvGrpSpPr/>
              <p:nvPr/>
            </p:nvGrpSpPr>
            <p:grpSpPr>
              <a:xfrm>
                <a:off x="6324600" y="3505198"/>
                <a:ext cx="609600" cy="457202"/>
                <a:chOff x="1066800" y="1219200"/>
                <a:chExt cx="609600" cy="457202"/>
              </a:xfrm>
            </p:grpSpPr>
            <p:sp>
              <p:nvSpPr>
                <p:cNvPr id="155" name="Can 154"/>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56" name="Down Arrow 155"/>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7" name="Down Arrow 156"/>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8" name="Right Arrow 157"/>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9" name="Right Arrow 158"/>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85"/>
              <p:cNvGrpSpPr/>
              <p:nvPr/>
            </p:nvGrpSpPr>
            <p:grpSpPr>
              <a:xfrm>
                <a:off x="1524000" y="3505200"/>
                <a:ext cx="609600" cy="457202"/>
                <a:chOff x="1066800" y="1219200"/>
                <a:chExt cx="609600" cy="457202"/>
              </a:xfrm>
            </p:grpSpPr>
            <p:sp>
              <p:nvSpPr>
                <p:cNvPr id="81" name="Can 80"/>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82" name="Down Arrow 81"/>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Down Arrow 82"/>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4" name="Right Arrow 83"/>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ight Arrow 84"/>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86"/>
              <p:cNvGrpSpPr/>
              <p:nvPr/>
            </p:nvGrpSpPr>
            <p:grpSpPr>
              <a:xfrm>
                <a:off x="1676400" y="5486400"/>
                <a:ext cx="609600" cy="457202"/>
                <a:chOff x="1066800" y="1219200"/>
                <a:chExt cx="609600" cy="457202"/>
              </a:xfrm>
            </p:grpSpPr>
            <p:sp>
              <p:nvSpPr>
                <p:cNvPr id="88" name="Can 87"/>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89" name="Down Arrow 88"/>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Down Arrow 89"/>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Right Arrow 90"/>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Right Arrow 91"/>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 name="Group 92"/>
              <p:cNvGrpSpPr/>
              <p:nvPr/>
            </p:nvGrpSpPr>
            <p:grpSpPr>
              <a:xfrm>
                <a:off x="2971800" y="4419600"/>
                <a:ext cx="609600" cy="457202"/>
                <a:chOff x="1066800" y="1219200"/>
                <a:chExt cx="609600" cy="457202"/>
              </a:xfrm>
            </p:grpSpPr>
            <p:sp>
              <p:nvSpPr>
                <p:cNvPr id="94" name="Can 93"/>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95" name="Down Arrow 94"/>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Down Arrow 95"/>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ight Arrow 96"/>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ight Arrow 97"/>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98"/>
              <p:cNvGrpSpPr/>
              <p:nvPr/>
            </p:nvGrpSpPr>
            <p:grpSpPr>
              <a:xfrm>
                <a:off x="4343400" y="5257800"/>
                <a:ext cx="609600" cy="457202"/>
                <a:chOff x="1066800" y="1219200"/>
                <a:chExt cx="609600" cy="457202"/>
              </a:xfrm>
            </p:grpSpPr>
            <p:sp>
              <p:nvSpPr>
                <p:cNvPr id="100" name="Can 99"/>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01" name="Down Arrow 100"/>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Down Arrow 101"/>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Right Arrow 102"/>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Right Arrow 103"/>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104"/>
              <p:cNvGrpSpPr/>
              <p:nvPr/>
            </p:nvGrpSpPr>
            <p:grpSpPr>
              <a:xfrm>
                <a:off x="5410200" y="4343400"/>
                <a:ext cx="609600" cy="457202"/>
                <a:chOff x="1066800" y="1219200"/>
                <a:chExt cx="609600" cy="457202"/>
              </a:xfrm>
            </p:grpSpPr>
            <p:sp>
              <p:nvSpPr>
                <p:cNvPr id="106" name="Can 105"/>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36" name="Down Arrow 135"/>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1" name="Down Arrow 150"/>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2" name="Right Arrow 151"/>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3" name="Right Arrow 152"/>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1" name="Group 159"/>
              <p:cNvGrpSpPr/>
              <p:nvPr/>
            </p:nvGrpSpPr>
            <p:grpSpPr>
              <a:xfrm>
                <a:off x="6781800" y="5334000"/>
                <a:ext cx="609600" cy="457202"/>
                <a:chOff x="1066800" y="1219200"/>
                <a:chExt cx="609600" cy="457202"/>
              </a:xfrm>
            </p:grpSpPr>
            <p:sp>
              <p:nvSpPr>
                <p:cNvPr id="161" name="Can 160"/>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62" name="Down Arrow 161"/>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3" name="Down Arrow 162"/>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4" name="Right Arrow 163"/>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5" name="Right Arrow 164"/>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12" name="Group 165"/>
            <p:cNvGrpSpPr/>
            <p:nvPr/>
          </p:nvGrpSpPr>
          <p:grpSpPr>
            <a:xfrm>
              <a:off x="4191000" y="3581400"/>
              <a:ext cx="609600" cy="457202"/>
              <a:chOff x="1066800" y="1219200"/>
              <a:chExt cx="609600" cy="457202"/>
            </a:xfrm>
          </p:grpSpPr>
          <p:sp>
            <p:nvSpPr>
              <p:cNvPr id="167" name="Can 166"/>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68" name="Down Arrow 167"/>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9" name="Down Arrow 168"/>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0" name="Right Arrow 169"/>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1" name="Right Arrow 170"/>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141" name="Rounded Rectangle 140"/>
          <p:cNvSpPr/>
          <p:nvPr/>
        </p:nvSpPr>
        <p:spPr>
          <a:xfrm>
            <a:off x="4191000" y="3505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LMP</a:t>
            </a:r>
            <a:endParaRPr lang="en-US" dirty="0">
              <a:solidFill>
                <a:prstClr val="white"/>
              </a:solidFill>
            </a:endParaRPr>
          </a:p>
        </p:txBody>
      </p:sp>
      <p:sp>
        <p:nvSpPr>
          <p:cNvPr id="148" name="Rounded Rectangle 147"/>
          <p:cNvSpPr/>
          <p:nvPr/>
        </p:nvSpPr>
        <p:spPr>
          <a:xfrm>
            <a:off x="5562600" y="3505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MP-BGP</a:t>
            </a:r>
            <a:endParaRPr lang="en-US" dirty="0">
              <a:solidFill>
                <a:prstClr val="white"/>
              </a:solidFill>
            </a:endParaRPr>
          </a:p>
        </p:txBody>
      </p:sp>
      <p:sp>
        <p:nvSpPr>
          <p:cNvPr id="93" name="Rectangle 1"/>
          <p:cNvSpPr txBox="1">
            <a:spLocks noChangeArrowheads="1"/>
          </p:cNvSpPr>
          <p:nvPr/>
        </p:nvSpPr>
        <p:spPr>
          <a:xfrm>
            <a:off x="228600" y="0"/>
            <a:ext cx="8610600" cy="6858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MPLS Services</a:t>
            </a:r>
            <a:endParaRPr kumimoji="1" lang="en-US" sz="4000" u="sng" kern="0" dirty="0" smtClean="0">
              <a:solidFill>
                <a:srgbClr val="FFFF00"/>
              </a:solidFill>
            </a:endParaRPr>
          </a:p>
          <a:p>
            <a:pPr algn="ctr" fontAlgn="base" latinLnBrk="1">
              <a:spcBef>
                <a:spcPct val="0"/>
              </a:spcBef>
              <a:spcAft>
                <a:spcPct val="0"/>
              </a:spcAft>
              <a:defRPr/>
            </a:pPr>
            <a:endParaRPr kumimoji="1" lang="en-US" sz="4000" kern="0" dirty="0" smtClean="0">
              <a:solidFill>
                <a:srgbClr val="FFFF00"/>
              </a:solidFill>
            </a:endParaRPr>
          </a:p>
        </p:txBody>
      </p:sp>
      <p:sp>
        <p:nvSpPr>
          <p:cNvPr id="99" name="TextBox 98"/>
          <p:cNvSpPr txBox="1"/>
          <p:nvPr/>
        </p:nvSpPr>
        <p:spPr>
          <a:xfrm>
            <a:off x="2590800" y="1295400"/>
            <a:ext cx="4648200" cy="523220"/>
          </a:xfrm>
          <a:prstGeom prst="rect">
            <a:avLst/>
          </a:prstGeom>
          <a:noFill/>
        </p:spPr>
        <p:txBody>
          <a:bodyPr wrap="square" rtlCol="0">
            <a:spAutoFit/>
          </a:bodyPr>
          <a:lstStyle/>
          <a:p>
            <a:r>
              <a:rPr lang="en-US" sz="2800" dirty="0" smtClean="0"/>
              <a:t>MPLS </a:t>
            </a:r>
            <a:r>
              <a:rPr lang="en-US" sz="2800" u="sng" dirty="0" smtClean="0"/>
              <a:t>lacks</a:t>
            </a:r>
            <a:r>
              <a:rPr lang="en-US" sz="2800" dirty="0" smtClean="0"/>
              <a:t> Map Abstraction</a:t>
            </a:r>
            <a:endParaRPr lang="en-US" sz="2800" dirty="0"/>
          </a:p>
        </p:txBody>
      </p:sp>
      <p:sp>
        <p:nvSpPr>
          <p:cNvPr id="107" name="Freeform 106"/>
          <p:cNvSpPr/>
          <p:nvPr/>
        </p:nvSpPr>
        <p:spPr>
          <a:xfrm>
            <a:off x="2323070" y="4613189"/>
            <a:ext cx="5276335" cy="1107989"/>
          </a:xfrm>
          <a:custGeom>
            <a:avLst/>
            <a:gdLst>
              <a:gd name="connsiteX0" fmla="*/ 0 w 5276335"/>
              <a:gd name="connsiteY0" fmla="*/ 1107989 h 1107989"/>
              <a:gd name="connsiteX1" fmla="*/ 1285103 w 5276335"/>
              <a:gd name="connsiteY1" fmla="*/ 131806 h 1107989"/>
              <a:gd name="connsiteX2" fmla="*/ 2594919 w 5276335"/>
              <a:gd name="connsiteY2" fmla="*/ 885568 h 1107989"/>
              <a:gd name="connsiteX3" fmla="*/ 3781168 w 5276335"/>
              <a:gd name="connsiteY3" fmla="*/ 8238 h 1107989"/>
              <a:gd name="connsiteX4" fmla="*/ 5276335 w 5276335"/>
              <a:gd name="connsiteY4" fmla="*/ 934995 h 1107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6335" h="1107989">
                <a:moveTo>
                  <a:pt x="0" y="1107989"/>
                </a:moveTo>
                <a:cubicBezTo>
                  <a:pt x="426308" y="638432"/>
                  <a:pt x="852617" y="168876"/>
                  <a:pt x="1285103" y="131806"/>
                </a:cubicBezTo>
                <a:cubicBezTo>
                  <a:pt x="1717589" y="94736"/>
                  <a:pt x="2178908" y="906163"/>
                  <a:pt x="2594919" y="885568"/>
                </a:cubicBezTo>
                <a:cubicBezTo>
                  <a:pt x="3010930" y="864973"/>
                  <a:pt x="3334265" y="0"/>
                  <a:pt x="3781168" y="8238"/>
                </a:cubicBezTo>
                <a:cubicBezTo>
                  <a:pt x="4228071" y="16476"/>
                  <a:pt x="4752203" y="475735"/>
                  <a:pt x="5276335" y="934995"/>
                </a:cubicBezTo>
              </a:path>
            </a:pathLst>
          </a:custGeom>
          <a:ln w="1016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p:cNvSpPr txBox="1"/>
          <p:nvPr/>
        </p:nvSpPr>
        <p:spPr>
          <a:xfrm>
            <a:off x="5791200" y="4800600"/>
            <a:ext cx="2209800" cy="307777"/>
          </a:xfrm>
          <a:prstGeom prst="rect">
            <a:avLst/>
          </a:prstGeom>
          <a:noFill/>
        </p:spPr>
        <p:txBody>
          <a:bodyPr wrap="square" rtlCol="0">
            <a:spAutoFit/>
          </a:bodyPr>
          <a:lstStyle/>
          <a:p>
            <a:r>
              <a:rPr lang="en-US" sz="1400" b="1" dirty="0" smtClean="0"/>
              <a:t>Label Switched Path (LSP)</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
                                        </p:tgtEl>
                                        <p:attrNameLst>
                                          <p:attrName>style.visibility</p:attrName>
                                        </p:attrNameLst>
                                      </p:cBhvr>
                                      <p:to>
                                        <p:strVal val="visible"/>
                                      </p:to>
                                    </p:set>
                                    <p:animEffect transition="in" filter="fade">
                                      <p:cBhvr>
                                        <p:cTn id="10" dur="1000"/>
                                        <p:tgtEl>
                                          <p:spTgt spid="1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1000"/>
                                        <p:tgtEl>
                                          <p:spTgt spid="1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fade">
                                      <p:cBhvr>
                                        <p:cTn id="16" dur="1000"/>
                                        <p:tgtEl>
                                          <p:spTgt spid="1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7"/>
                                        </p:tgtEl>
                                        <p:attrNameLst>
                                          <p:attrName>style.visibility</p:attrName>
                                        </p:attrNameLst>
                                      </p:cBhvr>
                                      <p:to>
                                        <p:strVal val="visible"/>
                                      </p:to>
                                    </p:set>
                                    <p:animEffect transition="in" filter="fade">
                                      <p:cBhvr>
                                        <p:cTn id="19" dur="1000"/>
                                        <p:tgtEl>
                                          <p:spTgt spid="1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fade">
                                      <p:cBhvr>
                                        <p:cTn id="22"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40" grpId="0" animBg="1"/>
      <p:bldP spid="147" grpId="0" animBg="1"/>
      <p:bldP spid="141"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228600" y="76200"/>
            <a:ext cx="8610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Introducing Map Abstraction in MPLS</a:t>
            </a:r>
            <a:endParaRPr kumimoji="1" lang="en-US" sz="4000" u="sng" kern="0" dirty="0" smtClean="0">
              <a:solidFill>
                <a:srgbClr val="FFFF00"/>
              </a:solidFill>
            </a:endParaRPr>
          </a:p>
          <a:p>
            <a:pPr algn="ctr" fontAlgn="base" latinLnBrk="1">
              <a:spcBef>
                <a:spcPct val="0"/>
              </a:spcBef>
              <a:spcAft>
                <a:spcPct val="0"/>
              </a:spcAft>
              <a:defRPr/>
            </a:pPr>
            <a:endParaRPr kumimoji="1" lang="en-US" sz="4000" kern="0" dirty="0" smtClean="0">
              <a:solidFill>
                <a:srgbClr val="FFFF00"/>
              </a:solidFill>
            </a:endParaRPr>
          </a:p>
        </p:txBody>
      </p:sp>
      <p:grpSp>
        <p:nvGrpSpPr>
          <p:cNvPr id="3" name="Group 2"/>
          <p:cNvGrpSpPr/>
          <p:nvPr/>
        </p:nvGrpSpPr>
        <p:grpSpPr>
          <a:xfrm>
            <a:off x="1295400" y="2971800"/>
            <a:ext cx="7239000" cy="3429000"/>
            <a:chOff x="1143000" y="2590800"/>
            <a:chExt cx="7239000" cy="3429000"/>
          </a:xfrm>
        </p:grpSpPr>
        <p:cxnSp>
          <p:nvCxnSpPr>
            <p:cNvPr id="9" name="Straight Connector 8"/>
            <p:cNvCxnSpPr/>
            <p:nvPr/>
          </p:nvCxnSpPr>
          <p:spPr>
            <a:xfrm rot="10800000">
              <a:off x="4953000" y="3516868"/>
              <a:ext cx="762000" cy="457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3810000" y="4196490"/>
              <a:ext cx="1828800"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rot="16200000" flipV="1">
              <a:off x="5216611" y="3247079"/>
              <a:ext cx="539578" cy="914400"/>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rot="16200000" flipH="1">
              <a:off x="3719933" y="4258822"/>
              <a:ext cx="635685" cy="1068449"/>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Straight Connector 12"/>
            <p:cNvCxnSpPr/>
            <p:nvPr/>
          </p:nvCxnSpPr>
          <p:spPr>
            <a:xfrm flipV="1">
              <a:off x="5181600" y="4475205"/>
              <a:ext cx="760351" cy="635685"/>
            </a:xfrm>
            <a:prstGeom prst="line">
              <a:avLst/>
            </a:prstGeom>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a:xfrm rot="10800000">
              <a:off x="2209800" y="3429000"/>
              <a:ext cx="990600" cy="76749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p:cNvCxnSpPr/>
            <p:nvPr/>
          </p:nvCxnSpPr>
          <p:spPr>
            <a:xfrm rot="5400000" flipH="1" flipV="1">
              <a:off x="6019800" y="3581400"/>
              <a:ext cx="685800" cy="533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rot="10800000">
              <a:off x="5941952" y="4475206"/>
              <a:ext cx="1220849" cy="711885"/>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p:cNvCxnSpPr/>
            <p:nvPr/>
          </p:nvCxnSpPr>
          <p:spPr>
            <a:xfrm flipV="1">
              <a:off x="2438400" y="4475205"/>
              <a:ext cx="1065151" cy="711885"/>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p:cNvCxnSpPr/>
            <p:nvPr/>
          </p:nvCxnSpPr>
          <p:spPr>
            <a:xfrm>
              <a:off x="3810000" y="4355068"/>
              <a:ext cx="1828800"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V="1">
              <a:off x="3657600" y="3593068"/>
              <a:ext cx="762000" cy="457202"/>
            </a:xfrm>
            <a:prstGeom prst="line">
              <a:avLst/>
            </a:prstGeom>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a:off x="3733800" y="4419600"/>
              <a:ext cx="914400" cy="533400"/>
            </a:xfrm>
            <a:prstGeom prst="line">
              <a:avLst/>
            </a:prstGeom>
          </p:spPr>
          <p:style>
            <a:lnRef idx="3">
              <a:schemeClr val="accent3"/>
            </a:lnRef>
            <a:fillRef idx="0">
              <a:schemeClr val="accent3"/>
            </a:fillRef>
            <a:effectRef idx="2">
              <a:schemeClr val="accent3"/>
            </a:effectRef>
            <a:fontRef idx="minor">
              <a:schemeClr val="tx1"/>
            </a:fontRef>
          </p:style>
        </p:cxnSp>
        <p:cxnSp>
          <p:nvCxnSpPr>
            <p:cNvPr id="22" name="Straight Connector 21"/>
            <p:cNvCxnSpPr/>
            <p:nvPr/>
          </p:nvCxnSpPr>
          <p:spPr>
            <a:xfrm rot="16200000" flipH="1">
              <a:off x="4212144" y="4223811"/>
              <a:ext cx="1175263" cy="154049"/>
            </a:xfrm>
            <a:prstGeom prst="line">
              <a:avLst/>
            </a:prstGeom>
          </p:spPr>
          <p:style>
            <a:lnRef idx="3">
              <a:schemeClr val="accent1"/>
            </a:lnRef>
            <a:fillRef idx="0">
              <a:schemeClr val="accent1"/>
            </a:fillRef>
            <a:effectRef idx="2">
              <a:schemeClr val="accent1"/>
            </a:effectRef>
            <a:fontRef idx="minor">
              <a:schemeClr val="tx1"/>
            </a:fontRef>
          </p:style>
        </p:cxnSp>
        <p:sp>
          <p:nvSpPr>
            <p:cNvPr id="23" name="Rounded Rectangle 22"/>
            <p:cNvSpPr/>
            <p:nvPr/>
          </p:nvSpPr>
          <p:spPr>
            <a:xfrm>
              <a:off x="1143000" y="2590800"/>
              <a:ext cx="7239000" cy="342900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4" name="Straight Connector 23"/>
            <p:cNvCxnSpPr/>
            <p:nvPr/>
          </p:nvCxnSpPr>
          <p:spPr>
            <a:xfrm rot="5400000" flipH="1" flipV="1">
              <a:off x="3689866" y="3244334"/>
              <a:ext cx="545068" cy="9144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flipV="1">
              <a:off x="5029200" y="4393515"/>
              <a:ext cx="760351" cy="635685"/>
            </a:xfrm>
            <a:prstGeom prst="line">
              <a:avLst/>
            </a:prstGeom>
          </p:spPr>
          <p:style>
            <a:lnRef idx="3">
              <a:schemeClr val="accent1"/>
            </a:lnRef>
            <a:fillRef idx="0">
              <a:schemeClr val="accent1"/>
            </a:fillRef>
            <a:effectRef idx="2">
              <a:schemeClr val="accent1"/>
            </a:effectRef>
            <a:fontRef idx="minor">
              <a:schemeClr val="tx1"/>
            </a:fontRef>
          </p:style>
        </p:cxnSp>
        <p:sp>
          <p:nvSpPr>
            <p:cNvPr id="31" name="TextBox 30"/>
            <p:cNvSpPr txBox="1"/>
            <p:nvPr/>
          </p:nvSpPr>
          <p:spPr>
            <a:xfrm>
              <a:off x="4721102" y="5020273"/>
              <a:ext cx="30809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P</a:t>
              </a:r>
              <a:endParaRPr lang="en-US"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grpSp>
      <p:sp>
        <p:nvSpPr>
          <p:cNvPr id="44" name="Rounded Rectangle 43"/>
          <p:cNvSpPr/>
          <p:nvPr/>
        </p:nvSpPr>
        <p:spPr>
          <a:xfrm>
            <a:off x="2743200" y="3124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OSPF-TE</a:t>
            </a:r>
            <a:endParaRPr lang="en-US" dirty="0">
              <a:solidFill>
                <a:prstClr val="white"/>
              </a:solidFill>
            </a:endParaRPr>
          </a:p>
        </p:txBody>
      </p:sp>
      <p:sp>
        <p:nvSpPr>
          <p:cNvPr id="45" name="Rounded Rectangle 44"/>
          <p:cNvSpPr/>
          <p:nvPr/>
        </p:nvSpPr>
        <p:spPr>
          <a:xfrm>
            <a:off x="2819400" y="3505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RSVP-TE</a:t>
            </a:r>
            <a:endParaRPr lang="en-US" dirty="0">
              <a:solidFill>
                <a:prstClr val="white"/>
              </a:solidFill>
            </a:endParaRPr>
          </a:p>
        </p:txBody>
      </p:sp>
      <p:sp>
        <p:nvSpPr>
          <p:cNvPr id="47" name="Rounded Rectangle 46"/>
          <p:cNvSpPr/>
          <p:nvPr/>
        </p:nvSpPr>
        <p:spPr>
          <a:xfrm>
            <a:off x="4114800" y="3124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LDP</a:t>
            </a:r>
            <a:endParaRPr lang="en-US" dirty="0">
              <a:solidFill>
                <a:prstClr val="white"/>
              </a:solidFill>
            </a:endParaRPr>
          </a:p>
        </p:txBody>
      </p:sp>
      <p:sp>
        <p:nvSpPr>
          <p:cNvPr id="52" name="Rounded Rectangle 51"/>
          <p:cNvSpPr/>
          <p:nvPr/>
        </p:nvSpPr>
        <p:spPr>
          <a:xfrm>
            <a:off x="5486400" y="3124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I-BGP</a:t>
            </a:r>
            <a:endParaRPr lang="en-US" dirty="0">
              <a:solidFill>
                <a:prstClr val="white"/>
              </a:solidFill>
            </a:endParaRPr>
          </a:p>
        </p:txBody>
      </p:sp>
      <p:cxnSp>
        <p:nvCxnSpPr>
          <p:cNvPr id="55" name="Straight Connector 54"/>
          <p:cNvCxnSpPr/>
          <p:nvPr/>
        </p:nvCxnSpPr>
        <p:spPr>
          <a:xfrm rot="5400000" flipH="1" flipV="1">
            <a:off x="2946916" y="1777484"/>
            <a:ext cx="1078468" cy="224790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56" name="Straight Connector 55"/>
          <p:cNvCxnSpPr/>
          <p:nvPr/>
        </p:nvCxnSpPr>
        <p:spPr>
          <a:xfrm rot="5400000" flipH="1" flipV="1">
            <a:off x="3137416" y="2882384"/>
            <a:ext cx="1992868" cy="95250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57" name="Straight Connector 56"/>
          <p:cNvCxnSpPr/>
          <p:nvPr/>
        </p:nvCxnSpPr>
        <p:spPr>
          <a:xfrm rot="16200000" flipV="1">
            <a:off x="5194816" y="1777484"/>
            <a:ext cx="1078468" cy="224790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58" name="Straight Connector 57"/>
          <p:cNvCxnSpPr/>
          <p:nvPr/>
        </p:nvCxnSpPr>
        <p:spPr>
          <a:xfrm rot="16200000" flipV="1">
            <a:off x="4356616" y="2615684"/>
            <a:ext cx="1992868" cy="148590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sp>
        <p:nvSpPr>
          <p:cNvPr id="59" name="Rounded Rectangle 58"/>
          <p:cNvSpPr/>
          <p:nvPr/>
        </p:nvSpPr>
        <p:spPr>
          <a:xfrm>
            <a:off x="3886200" y="3352800"/>
            <a:ext cx="1524000" cy="228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solidFill>
                  <a:prstClr val="white"/>
                </a:solidFill>
              </a:rPr>
              <a:t>OpenFlow</a:t>
            </a:r>
            <a:endParaRPr lang="en-US" dirty="0">
              <a:solidFill>
                <a:prstClr val="white"/>
              </a:solidFill>
            </a:endParaRPr>
          </a:p>
        </p:txBody>
      </p:sp>
      <p:cxnSp>
        <p:nvCxnSpPr>
          <p:cNvPr id="61" name="Straight Connector 60"/>
          <p:cNvCxnSpPr/>
          <p:nvPr/>
        </p:nvCxnSpPr>
        <p:spPr>
          <a:xfrm rot="5400000" flipH="1" flipV="1">
            <a:off x="1880116" y="2768084"/>
            <a:ext cx="2983468" cy="217170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63" name="Straight Connector 62"/>
          <p:cNvCxnSpPr>
            <a:endCxn id="60" idx="0"/>
          </p:cNvCxnSpPr>
          <p:nvPr/>
        </p:nvCxnSpPr>
        <p:spPr>
          <a:xfrm rot="16200000" flipV="1">
            <a:off x="4623316" y="2348984"/>
            <a:ext cx="2983468" cy="300990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cxnSp>
        <p:nvCxnSpPr>
          <p:cNvPr id="66" name="Straight Connector 65"/>
          <p:cNvCxnSpPr>
            <a:endCxn id="60" idx="0"/>
          </p:cNvCxnSpPr>
          <p:nvPr/>
        </p:nvCxnSpPr>
        <p:spPr>
          <a:xfrm rot="5400000" flipH="1">
            <a:off x="3238500" y="3733800"/>
            <a:ext cx="3200400" cy="457200"/>
          </a:xfrm>
          <a:prstGeom prst="line">
            <a:avLst/>
          </a:prstGeom>
          <a:ln>
            <a:prstDash val="sysDot"/>
          </a:ln>
        </p:spPr>
        <p:style>
          <a:lnRef idx="2">
            <a:schemeClr val="accent2"/>
          </a:lnRef>
          <a:fillRef idx="0">
            <a:schemeClr val="accent2"/>
          </a:fillRef>
          <a:effectRef idx="1">
            <a:schemeClr val="accent2"/>
          </a:effectRef>
          <a:fontRef idx="minor">
            <a:schemeClr val="tx1"/>
          </a:fontRef>
        </p:style>
      </p:cxnSp>
      <p:sp>
        <p:nvSpPr>
          <p:cNvPr id="60" name="AutoShape 22"/>
          <p:cNvSpPr>
            <a:spLocks noChangeArrowheads="1"/>
          </p:cNvSpPr>
          <p:nvPr/>
        </p:nvSpPr>
        <p:spPr bwMode="auto">
          <a:xfrm>
            <a:off x="2438400" y="2362200"/>
            <a:ext cx="4343400" cy="4572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600" b="1" dirty="0" smtClean="0">
                <a:solidFill>
                  <a:prstClr val="white"/>
                </a:solidFill>
              </a:rPr>
              <a:t>NETWORK OPERATING SYSTEM</a:t>
            </a:r>
            <a:endParaRPr lang="en-US" sz="1600" b="1" dirty="0" smtClean="0">
              <a:solidFill>
                <a:prstClr val="white"/>
              </a:solidFill>
              <a:latin typeface="Arial" pitchFamily="34" charset="0"/>
            </a:endParaRPr>
          </a:p>
        </p:txBody>
      </p:sp>
      <p:sp>
        <p:nvSpPr>
          <p:cNvPr id="69" name="Rounded Rectangle 68"/>
          <p:cNvSpPr/>
          <p:nvPr/>
        </p:nvSpPr>
        <p:spPr>
          <a:xfrm>
            <a:off x="2438400" y="1828800"/>
            <a:ext cx="9906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smtClean="0">
                <a:solidFill>
                  <a:prstClr val="black"/>
                </a:solidFill>
              </a:rPr>
              <a:t>Routing</a:t>
            </a:r>
            <a:endParaRPr lang="en-US" sz="1400" b="1" dirty="0">
              <a:solidFill>
                <a:prstClr val="black"/>
              </a:solidFill>
            </a:endParaRPr>
          </a:p>
        </p:txBody>
      </p:sp>
      <p:sp>
        <p:nvSpPr>
          <p:cNvPr id="70" name="Rounded Rectangle 69"/>
          <p:cNvSpPr/>
          <p:nvPr/>
        </p:nvSpPr>
        <p:spPr>
          <a:xfrm>
            <a:off x="3505200" y="1828800"/>
            <a:ext cx="9906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solidFill>
                  <a:prstClr val="black"/>
                </a:solidFill>
              </a:rPr>
              <a:t>Discovery</a:t>
            </a:r>
            <a:endParaRPr lang="en-US" sz="1400" b="1" dirty="0">
              <a:solidFill>
                <a:prstClr val="black"/>
              </a:solidFill>
            </a:endParaRPr>
          </a:p>
        </p:txBody>
      </p:sp>
      <p:sp>
        <p:nvSpPr>
          <p:cNvPr id="71" name="Rounded Rectangle 70"/>
          <p:cNvSpPr/>
          <p:nvPr/>
        </p:nvSpPr>
        <p:spPr>
          <a:xfrm>
            <a:off x="4572000" y="1828800"/>
            <a:ext cx="1143000" cy="45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Label Distribution</a:t>
            </a:r>
            <a:endParaRPr lang="en-US" sz="1400" b="1" dirty="0">
              <a:solidFill>
                <a:prstClr val="black"/>
              </a:solidFill>
            </a:endParaRPr>
          </a:p>
        </p:txBody>
      </p:sp>
      <p:sp>
        <p:nvSpPr>
          <p:cNvPr id="72" name="Rounded Rectangle 71"/>
          <p:cNvSpPr/>
          <p:nvPr/>
        </p:nvSpPr>
        <p:spPr>
          <a:xfrm>
            <a:off x="5791200" y="1828800"/>
            <a:ext cx="990600" cy="457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solidFill>
                  <a:prstClr val="black"/>
                </a:solidFill>
              </a:rPr>
              <a:t>Recovery</a:t>
            </a:r>
            <a:endParaRPr lang="en-US" sz="1400" b="1" dirty="0">
              <a:solidFill>
                <a:prstClr val="black"/>
              </a:solidFill>
            </a:endParaRPr>
          </a:p>
        </p:txBody>
      </p:sp>
      <p:sp>
        <p:nvSpPr>
          <p:cNvPr id="68" name="Rounded Rectangle 67"/>
          <p:cNvSpPr/>
          <p:nvPr/>
        </p:nvSpPr>
        <p:spPr>
          <a:xfrm>
            <a:off x="3962400" y="1219200"/>
            <a:ext cx="9906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solidFill>
                  <a:prstClr val="black"/>
                </a:solidFill>
              </a:rPr>
              <a:t>TE</a:t>
            </a:r>
            <a:endParaRPr lang="en-US" sz="1400" b="1" dirty="0">
              <a:solidFill>
                <a:prstClr val="black"/>
              </a:solidFill>
            </a:endParaRPr>
          </a:p>
        </p:txBody>
      </p:sp>
      <p:sp>
        <p:nvSpPr>
          <p:cNvPr id="75" name="Rectangle 74"/>
          <p:cNvSpPr/>
          <p:nvPr/>
        </p:nvSpPr>
        <p:spPr>
          <a:xfrm>
            <a:off x="4876800" y="5486400"/>
            <a:ext cx="152400" cy="152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78" name="Rectangle 77"/>
          <p:cNvSpPr/>
          <p:nvPr/>
        </p:nvSpPr>
        <p:spPr>
          <a:xfrm>
            <a:off x="7315200" y="5486400"/>
            <a:ext cx="1524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grpSp>
        <p:nvGrpSpPr>
          <p:cNvPr id="4" name="Group 82"/>
          <p:cNvGrpSpPr/>
          <p:nvPr/>
        </p:nvGrpSpPr>
        <p:grpSpPr>
          <a:xfrm>
            <a:off x="6705600" y="3505198"/>
            <a:ext cx="609600" cy="457202"/>
            <a:chOff x="1066800" y="1219200"/>
            <a:chExt cx="609600" cy="457202"/>
          </a:xfrm>
        </p:grpSpPr>
        <p:sp>
          <p:nvSpPr>
            <p:cNvPr id="84" name="Can 83"/>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85" name="Down Arrow 84"/>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Down Arrow 85"/>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Right Arrow 86"/>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ight Arrow 87"/>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88"/>
          <p:cNvGrpSpPr/>
          <p:nvPr/>
        </p:nvGrpSpPr>
        <p:grpSpPr>
          <a:xfrm>
            <a:off x="1905000" y="3505200"/>
            <a:ext cx="609600" cy="457202"/>
            <a:chOff x="1066800" y="1219200"/>
            <a:chExt cx="609600" cy="457202"/>
          </a:xfrm>
        </p:grpSpPr>
        <p:sp>
          <p:nvSpPr>
            <p:cNvPr id="90" name="Can 89"/>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91" name="Down Arrow 90"/>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Down Arrow 91"/>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Right Arrow 92"/>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Right Arrow 93"/>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94"/>
          <p:cNvGrpSpPr/>
          <p:nvPr/>
        </p:nvGrpSpPr>
        <p:grpSpPr>
          <a:xfrm>
            <a:off x="2057400" y="5486400"/>
            <a:ext cx="609600" cy="457202"/>
            <a:chOff x="1066800" y="1219200"/>
            <a:chExt cx="609600" cy="457202"/>
          </a:xfrm>
        </p:grpSpPr>
        <p:sp>
          <p:nvSpPr>
            <p:cNvPr id="96" name="Can 95"/>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97" name="Down Arrow 96"/>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Down Arrow 97"/>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ight Arrow 98"/>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Right Arrow 99"/>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00"/>
          <p:cNvGrpSpPr/>
          <p:nvPr/>
        </p:nvGrpSpPr>
        <p:grpSpPr>
          <a:xfrm>
            <a:off x="3352800" y="4419600"/>
            <a:ext cx="609600" cy="457202"/>
            <a:chOff x="1066800" y="1219200"/>
            <a:chExt cx="609600" cy="457202"/>
          </a:xfrm>
        </p:grpSpPr>
        <p:sp>
          <p:nvSpPr>
            <p:cNvPr id="102" name="Can 101"/>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03" name="Down Arrow 102"/>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Down Arrow 103"/>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ight Arrow 104"/>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ight Arrow 105"/>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 name="Group 106"/>
          <p:cNvGrpSpPr/>
          <p:nvPr/>
        </p:nvGrpSpPr>
        <p:grpSpPr>
          <a:xfrm>
            <a:off x="4724400" y="5257800"/>
            <a:ext cx="609600" cy="457202"/>
            <a:chOff x="1066800" y="1219200"/>
            <a:chExt cx="609600" cy="457202"/>
          </a:xfrm>
        </p:grpSpPr>
        <p:sp>
          <p:nvSpPr>
            <p:cNvPr id="108" name="Can 107"/>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09" name="Down Arrow 108"/>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Down Arrow 109"/>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ight Arrow 110"/>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ight Arrow 111"/>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7" name="Group 112"/>
          <p:cNvGrpSpPr/>
          <p:nvPr/>
        </p:nvGrpSpPr>
        <p:grpSpPr>
          <a:xfrm>
            <a:off x="5791200" y="4343400"/>
            <a:ext cx="609600" cy="457202"/>
            <a:chOff x="1066800" y="1219200"/>
            <a:chExt cx="609600" cy="457202"/>
          </a:xfrm>
        </p:grpSpPr>
        <p:sp>
          <p:nvSpPr>
            <p:cNvPr id="114" name="Can 113"/>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15" name="Down Arrow 114"/>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Down Arrow 115"/>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ight Arrow 116"/>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Right Arrow 117"/>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6" name="Group 118"/>
          <p:cNvGrpSpPr/>
          <p:nvPr/>
        </p:nvGrpSpPr>
        <p:grpSpPr>
          <a:xfrm>
            <a:off x="7162800" y="5334000"/>
            <a:ext cx="609600" cy="457202"/>
            <a:chOff x="1066800" y="1219200"/>
            <a:chExt cx="609600" cy="457202"/>
          </a:xfrm>
        </p:grpSpPr>
        <p:sp>
          <p:nvSpPr>
            <p:cNvPr id="120" name="Can 119"/>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21" name="Down Arrow 120"/>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Down Arrow 121"/>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3" name="Right Arrow 122"/>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4" name="Right Arrow 123"/>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7" name="Group 124"/>
          <p:cNvGrpSpPr/>
          <p:nvPr/>
        </p:nvGrpSpPr>
        <p:grpSpPr>
          <a:xfrm>
            <a:off x="4572000" y="3581400"/>
            <a:ext cx="609600" cy="457202"/>
            <a:chOff x="1066800" y="1219200"/>
            <a:chExt cx="609600" cy="457202"/>
          </a:xfrm>
        </p:grpSpPr>
        <p:sp>
          <p:nvSpPr>
            <p:cNvPr id="126" name="Can 125"/>
            <p:cNvSpPr/>
            <p:nvPr/>
          </p:nvSpPr>
          <p:spPr>
            <a:xfrm>
              <a:off x="1066800" y="1219201"/>
              <a:ext cx="609600" cy="457201"/>
            </a:xfrm>
            <a:prstGeom prst="can">
              <a:avLst>
                <a:gd name="adj" fmla="val 50000"/>
              </a:avLst>
            </a:prstGeom>
            <a:solidFill>
              <a:schemeClr val="accent5"/>
            </a:solid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27" name="Down Arrow 126"/>
            <p:cNvSpPr/>
            <p:nvPr/>
          </p:nvSpPr>
          <p:spPr>
            <a:xfrm rot="3594206">
              <a:off x="1214109" y="1314313"/>
              <a:ext cx="111782" cy="16287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8" name="Down Arrow 127"/>
            <p:cNvSpPr/>
            <p:nvPr/>
          </p:nvSpPr>
          <p:spPr>
            <a:xfrm rot="14184123">
              <a:off x="1378585" y="1183900"/>
              <a:ext cx="126763" cy="197365"/>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9" name="Right Arrow 128"/>
            <p:cNvSpPr/>
            <p:nvPr/>
          </p:nvSpPr>
          <p:spPr>
            <a:xfrm rot="10800000">
              <a:off x="1168399" y="1219200"/>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0" name="Right Arrow 129"/>
            <p:cNvSpPr/>
            <p:nvPr/>
          </p:nvSpPr>
          <p:spPr>
            <a:xfrm rot="276230">
              <a:off x="1377431" y="1316812"/>
              <a:ext cx="176947" cy="13716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8" name="Rounded Rectangle 47"/>
          <p:cNvSpPr/>
          <p:nvPr/>
        </p:nvSpPr>
        <p:spPr>
          <a:xfrm>
            <a:off x="4191000" y="3505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LMP</a:t>
            </a:r>
            <a:endParaRPr lang="en-US" dirty="0">
              <a:solidFill>
                <a:prstClr val="white"/>
              </a:solidFill>
            </a:endParaRPr>
          </a:p>
        </p:txBody>
      </p:sp>
      <p:sp>
        <p:nvSpPr>
          <p:cNvPr id="53" name="Rounded Rectangle 52"/>
          <p:cNvSpPr/>
          <p:nvPr/>
        </p:nvSpPr>
        <p:spPr>
          <a:xfrm>
            <a:off x="5562600" y="3505200"/>
            <a:ext cx="1295400" cy="304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prstClr val="white"/>
                </a:solidFill>
              </a:rPr>
              <a:t>MP-BGP</a:t>
            </a:r>
            <a:endParaRPr lang="en-US" dirty="0">
              <a:solidFill>
                <a:prstClr val="white"/>
              </a:solidFill>
            </a:endParaRPr>
          </a:p>
        </p:txBody>
      </p:sp>
      <p:sp>
        <p:nvSpPr>
          <p:cNvPr id="131" name="TextBox 130"/>
          <p:cNvSpPr txBox="1"/>
          <p:nvPr/>
        </p:nvSpPr>
        <p:spPr>
          <a:xfrm>
            <a:off x="2133600" y="6096000"/>
            <a:ext cx="609600" cy="307777"/>
          </a:xfrm>
          <a:prstGeom prst="rect">
            <a:avLst/>
          </a:prstGeom>
          <a:noFill/>
        </p:spPr>
        <p:txBody>
          <a:bodyPr wrap="square" rtlCol="0">
            <a:spAutoFit/>
          </a:bodyPr>
          <a:lstStyle/>
          <a:p>
            <a:r>
              <a:rPr lang="en-US" sz="1400" dirty="0" smtClean="0">
                <a:solidFill>
                  <a:prstClr val="white"/>
                </a:solidFill>
              </a:rPr>
              <a:t>PUSH</a:t>
            </a:r>
            <a:endParaRPr lang="en-US" sz="1400" dirty="0">
              <a:solidFill>
                <a:prstClr val="white"/>
              </a:solidFill>
            </a:endParaRPr>
          </a:p>
        </p:txBody>
      </p:sp>
      <p:cxnSp>
        <p:nvCxnSpPr>
          <p:cNvPr id="133" name="Straight Connector 132"/>
          <p:cNvCxnSpPr/>
          <p:nvPr/>
        </p:nvCxnSpPr>
        <p:spPr>
          <a:xfrm>
            <a:off x="2286000" y="1752600"/>
            <a:ext cx="4724400"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381000" y="4114800"/>
            <a:ext cx="1447800" cy="646331"/>
          </a:xfrm>
          <a:prstGeom prst="rect">
            <a:avLst/>
          </a:prstGeom>
          <a:noFill/>
        </p:spPr>
        <p:txBody>
          <a:bodyPr wrap="square" rtlCol="0">
            <a:spAutoFit/>
          </a:bodyPr>
          <a:lstStyle/>
          <a:p>
            <a:r>
              <a:rPr lang="en-US" dirty="0" smtClean="0">
                <a:solidFill>
                  <a:prstClr val="white"/>
                </a:solidFill>
              </a:rPr>
              <a:t>Simpler </a:t>
            </a:r>
          </a:p>
          <a:p>
            <a:r>
              <a:rPr lang="en-US" dirty="0" smtClean="0">
                <a:solidFill>
                  <a:prstClr val="white"/>
                </a:solidFill>
              </a:rPr>
              <a:t>Data Plane</a:t>
            </a:r>
            <a:endParaRPr lang="en-US" dirty="0">
              <a:solidFill>
                <a:prstClr val="white"/>
              </a:solidFill>
            </a:endParaRPr>
          </a:p>
        </p:txBody>
      </p:sp>
      <p:sp>
        <p:nvSpPr>
          <p:cNvPr id="135" name="TextBox 134"/>
          <p:cNvSpPr txBox="1"/>
          <p:nvPr/>
        </p:nvSpPr>
        <p:spPr>
          <a:xfrm>
            <a:off x="381000" y="2438400"/>
            <a:ext cx="1447800" cy="646331"/>
          </a:xfrm>
          <a:prstGeom prst="rect">
            <a:avLst/>
          </a:prstGeom>
          <a:noFill/>
        </p:spPr>
        <p:txBody>
          <a:bodyPr wrap="square" rtlCol="0">
            <a:spAutoFit/>
          </a:bodyPr>
          <a:lstStyle/>
          <a:p>
            <a:r>
              <a:rPr lang="en-US" dirty="0" smtClean="0">
                <a:solidFill>
                  <a:prstClr val="white"/>
                </a:solidFill>
              </a:rPr>
              <a:t>Simpler Control Plane</a:t>
            </a:r>
            <a:endParaRPr lang="en-US" dirty="0">
              <a:solidFill>
                <a:prstClr val="white"/>
              </a:solidFill>
            </a:endParaRPr>
          </a:p>
        </p:txBody>
      </p:sp>
      <p:sp>
        <p:nvSpPr>
          <p:cNvPr id="136" name="TextBox 135"/>
          <p:cNvSpPr txBox="1"/>
          <p:nvPr/>
        </p:nvSpPr>
        <p:spPr>
          <a:xfrm>
            <a:off x="381000" y="1219200"/>
            <a:ext cx="2057400" cy="1200329"/>
          </a:xfrm>
          <a:prstGeom prst="rect">
            <a:avLst/>
          </a:prstGeom>
          <a:noFill/>
        </p:spPr>
        <p:txBody>
          <a:bodyPr wrap="square" rtlCol="0">
            <a:spAutoFit/>
          </a:bodyPr>
          <a:lstStyle/>
          <a:p>
            <a:r>
              <a:rPr lang="en-US" dirty="0" smtClean="0">
                <a:solidFill>
                  <a:prstClr val="white"/>
                </a:solidFill>
              </a:rPr>
              <a:t>Services </a:t>
            </a:r>
          </a:p>
          <a:p>
            <a:endParaRPr lang="en-US" dirty="0" smtClean="0">
              <a:solidFill>
                <a:prstClr val="white"/>
              </a:solidFill>
            </a:endParaRPr>
          </a:p>
          <a:p>
            <a:r>
              <a:rPr lang="en-US" dirty="0" smtClean="0">
                <a:solidFill>
                  <a:prstClr val="white"/>
                </a:solidFill>
              </a:rPr>
              <a:t> Network Applications </a:t>
            </a:r>
            <a:endParaRPr lang="en-US" dirty="0">
              <a:solidFill>
                <a:prstClr val="white"/>
              </a:solidFill>
            </a:endParaRPr>
          </a:p>
        </p:txBody>
      </p:sp>
      <p:sp>
        <p:nvSpPr>
          <p:cNvPr id="137" name="Left Brace 136"/>
          <p:cNvSpPr/>
          <p:nvPr/>
        </p:nvSpPr>
        <p:spPr>
          <a:xfrm>
            <a:off x="1600200" y="2362200"/>
            <a:ext cx="381000" cy="11430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07" name="Freeform 106"/>
          <p:cNvSpPr/>
          <p:nvPr/>
        </p:nvSpPr>
        <p:spPr>
          <a:xfrm>
            <a:off x="2323070" y="4613189"/>
            <a:ext cx="5276335" cy="1107989"/>
          </a:xfrm>
          <a:custGeom>
            <a:avLst/>
            <a:gdLst>
              <a:gd name="connsiteX0" fmla="*/ 0 w 5276335"/>
              <a:gd name="connsiteY0" fmla="*/ 1107989 h 1107989"/>
              <a:gd name="connsiteX1" fmla="*/ 1285103 w 5276335"/>
              <a:gd name="connsiteY1" fmla="*/ 131806 h 1107989"/>
              <a:gd name="connsiteX2" fmla="*/ 2594919 w 5276335"/>
              <a:gd name="connsiteY2" fmla="*/ 885568 h 1107989"/>
              <a:gd name="connsiteX3" fmla="*/ 3781168 w 5276335"/>
              <a:gd name="connsiteY3" fmla="*/ 8238 h 1107989"/>
              <a:gd name="connsiteX4" fmla="*/ 5276335 w 5276335"/>
              <a:gd name="connsiteY4" fmla="*/ 934995 h 1107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6335" h="1107989">
                <a:moveTo>
                  <a:pt x="0" y="1107989"/>
                </a:moveTo>
                <a:cubicBezTo>
                  <a:pt x="426308" y="638432"/>
                  <a:pt x="852617" y="168876"/>
                  <a:pt x="1285103" y="131806"/>
                </a:cubicBezTo>
                <a:cubicBezTo>
                  <a:pt x="1717589" y="94736"/>
                  <a:pt x="2178908" y="906163"/>
                  <a:pt x="2594919" y="885568"/>
                </a:cubicBezTo>
                <a:cubicBezTo>
                  <a:pt x="3010930" y="864973"/>
                  <a:pt x="3334265" y="0"/>
                  <a:pt x="3781168" y="8238"/>
                </a:cubicBezTo>
                <a:cubicBezTo>
                  <a:pt x="4228071" y="16476"/>
                  <a:pt x="4752203" y="475735"/>
                  <a:pt x="5276335" y="934995"/>
                </a:cubicBezTo>
              </a:path>
            </a:pathLst>
          </a:custGeom>
          <a:ln w="1016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p:cNvSpPr txBox="1"/>
          <p:nvPr/>
        </p:nvSpPr>
        <p:spPr>
          <a:xfrm>
            <a:off x="5943600" y="4876800"/>
            <a:ext cx="2209800" cy="307777"/>
          </a:xfrm>
          <a:prstGeom prst="rect">
            <a:avLst/>
          </a:prstGeom>
          <a:noFill/>
        </p:spPr>
        <p:txBody>
          <a:bodyPr wrap="square" rtlCol="0">
            <a:spAutoFit/>
          </a:bodyPr>
          <a:lstStyle/>
          <a:p>
            <a:r>
              <a:rPr lang="en-US" sz="1400" b="1" dirty="0" smtClean="0"/>
              <a:t>Label Switched Path (LSP)</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4"/>
                                        </p:tgtEl>
                                      </p:cBhvr>
                                    </p:animEffect>
                                    <p:set>
                                      <p:cBhvr>
                                        <p:cTn id="7" dur="1" fill="hold">
                                          <p:stCondLst>
                                            <p:cond delay="499"/>
                                          </p:stCondLst>
                                        </p:cTn>
                                        <p:tgtEl>
                                          <p:spTgt spid="44"/>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47"/>
                                        </p:tgtEl>
                                      </p:cBhvr>
                                    </p:animEffect>
                                    <p:set>
                                      <p:cBhvr>
                                        <p:cTn id="10" dur="1" fill="hold">
                                          <p:stCondLst>
                                            <p:cond delay="499"/>
                                          </p:stCondLst>
                                        </p:cTn>
                                        <p:tgtEl>
                                          <p:spTgt spid="47"/>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52"/>
                                        </p:tgtEl>
                                      </p:cBhvr>
                                    </p:animEffect>
                                    <p:set>
                                      <p:cBhvr>
                                        <p:cTn id="13" dur="1" fill="hold">
                                          <p:stCondLst>
                                            <p:cond delay="499"/>
                                          </p:stCondLst>
                                        </p:cTn>
                                        <p:tgtEl>
                                          <p:spTgt spid="52"/>
                                        </p:tgtEl>
                                        <p:attrNameLst>
                                          <p:attrName>style.visibility</p:attrName>
                                        </p:attrNameLst>
                                      </p:cBhvr>
                                      <p:to>
                                        <p:strVal val="hidden"/>
                                      </p:to>
                                    </p:set>
                                  </p:childTnLst>
                                </p:cTn>
                              </p:par>
                              <p:par>
                                <p:cTn id="14" presetID="22" presetClass="exit" presetSubtype="4" fill="hold" grpId="0" nodeType="withEffect">
                                  <p:stCondLst>
                                    <p:cond delay="0"/>
                                  </p:stCondLst>
                                  <p:childTnLst>
                                    <p:animEffect transition="out" filter="wipe(down)">
                                      <p:cBhvr>
                                        <p:cTn id="15" dur="500"/>
                                        <p:tgtEl>
                                          <p:spTgt spid="53"/>
                                        </p:tgtEl>
                                      </p:cBhvr>
                                    </p:animEffect>
                                    <p:set>
                                      <p:cBhvr>
                                        <p:cTn id="16" dur="1" fill="hold">
                                          <p:stCondLst>
                                            <p:cond delay="499"/>
                                          </p:stCondLst>
                                        </p:cTn>
                                        <p:tgtEl>
                                          <p:spTgt spid="53"/>
                                        </p:tgtEl>
                                        <p:attrNameLst>
                                          <p:attrName>style.visibility</p:attrName>
                                        </p:attrNameLst>
                                      </p:cBhvr>
                                      <p:to>
                                        <p:strVal val="hidden"/>
                                      </p:to>
                                    </p:set>
                                  </p:childTnLst>
                                </p:cTn>
                              </p:par>
                              <p:par>
                                <p:cTn id="17" presetID="22" presetClass="exit" presetSubtype="4" fill="hold" grpId="0" nodeType="withEffect">
                                  <p:stCondLst>
                                    <p:cond delay="0"/>
                                  </p:stCondLst>
                                  <p:childTnLst>
                                    <p:animEffect transition="out" filter="wipe(down)">
                                      <p:cBhvr>
                                        <p:cTn id="18" dur="500"/>
                                        <p:tgtEl>
                                          <p:spTgt spid="48"/>
                                        </p:tgtEl>
                                      </p:cBhvr>
                                    </p:animEffect>
                                    <p:set>
                                      <p:cBhvr>
                                        <p:cTn id="19" dur="1" fill="hold">
                                          <p:stCondLst>
                                            <p:cond delay="499"/>
                                          </p:stCondLst>
                                        </p:cTn>
                                        <p:tgtEl>
                                          <p:spTgt spid="48"/>
                                        </p:tgtEl>
                                        <p:attrNameLst>
                                          <p:attrName>style.visibility</p:attrName>
                                        </p:attrNameLst>
                                      </p:cBhvr>
                                      <p:to>
                                        <p:strVal val="hidden"/>
                                      </p:to>
                                    </p:set>
                                  </p:childTnLst>
                                </p:cTn>
                              </p:par>
                              <p:par>
                                <p:cTn id="20" presetID="22" presetClass="exit" presetSubtype="4" fill="hold" grpId="0" nodeType="withEffect">
                                  <p:stCondLst>
                                    <p:cond delay="0"/>
                                  </p:stCondLst>
                                  <p:childTnLst>
                                    <p:animEffect transition="out" filter="wipe(down)">
                                      <p:cBhvr>
                                        <p:cTn id="21" dur="500"/>
                                        <p:tgtEl>
                                          <p:spTgt spid="45"/>
                                        </p:tgtEl>
                                      </p:cBhvr>
                                    </p:animEffect>
                                    <p:set>
                                      <p:cBhvr>
                                        <p:cTn id="22" dur="1" fill="hold">
                                          <p:stCondLst>
                                            <p:cond delay="499"/>
                                          </p:stCondLst>
                                        </p:cTn>
                                        <p:tgtEl>
                                          <p:spTgt spid="45"/>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1000"/>
                                        <p:tgtEl>
                                          <p:spTgt spid="5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par>
                                <p:cTn id="31" presetID="10"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childTnLst>
                                </p:cTn>
                              </p:par>
                              <p:par>
                                <p:cTn id="34" presetID="10"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000"/>
                                        <p:tgtEl>
                                          <p:spTgt spid="56"/>
                                        </p:tgtEl>
                                      </p:cBhvr>
                                    </p:animEffect>
                                  </p:childTnLst>
                                </p:cTn>
                              </p:par>
                              <p:par>
                                <p:cTn id="37" presetID="10"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1000"/>
                                        <p:tgtEl>
                                          <p:spTgt spid="58"/>
                                        </p:tgtEl>
                                      </p:cBhvr>
                                    </p:animEffect>
                                  </p:childTnLst>
                                </p:cTn>
                              </p:par>
                              <p:par>
                                <p:cTn id="40" presetID="10"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1000"/>
                                        <p:tgtEl>
                                          <p:spTgt spid="57"/>
                                        </p:tgtEl>
                                      </p:cBhvr>
                                    </p:animEffect>
                                  </p:childTnLst>
                                </p:cTn>
                              </p:par>
                              <p:par>
                                <p:cTn id="43" presetID="10"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1000"/>
                                        <p:tgtEl>
                                          <p:spTgt spid="61"/>
                                        </p:tgtEl>
                                      </p:cBhvr>
                                    </p:animEffect>
                                  </p:childTnLst>
                                </p:cTn>
                              </p:par>
                              <p:par>
                                <p:cTn id="46" presetID="10" presetClass="entr" presetSubtype="0"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10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1000"/>
                                        <p:tgtEl>
                                          <p:spTgt spid="66"/>
                                        </p:tgtEl>
                                      </p:cBhvr>
                                    </p:animEffect>
                                  </p:childTnLst>
                                </p:cTn>
                              </p:par>
                              <p:par>
                                <p:cTn id="52" presetID="42" presetClass="entr" presetSubtype="0" fill="hold" grpId="0" nodeType="withEffect">
                                  <p:stCondLst>
                                    <p:cond delay="0"/>
                                  </p:stCondLst>
                                  <p:iterate type="lt">
                                    <p:tmPct val="0"/>
                                  </p:iterate>
                                  <p:childTnLst>
                                    <p:set>
                                      <p:cBhvr>
                                        <p:cTn id="53" dur="1" fill="hold">
                                          <p:stCondLst>
                                            <p:cond delay="0"/>
                                          </p:stCondLst>
                                        </p:cTn>
                                        <p:tgtEl>
                                          <p:spTgt spid="72"/>
                                        </p:tgtEl>
                                        <p:attrNameLst>
                                          <p:attrName>style.visibility</p:attrName>
                                        </p:attrNameLst>
                                      </p:cBhvr>
                                      <p:to>
                                        <p:strVal val="visible"/>
                                      </p:to>
                                    </p:set>
                                    <p:animEffect transition="in" filter="fade">
                                      <p:cBhvr>
                                        <p:cTn id="54" dur="1000"/>
                                        <p:tgtEl>
                                          <p:spTgt spid="72"/>
                                        </p:tgtEl>
                                      </p:cBhvr>
                                    </p:animEffect>
                                    <p:anim calcmode="lin" valueType="num">
                                      <p:cBhvr>
                                        <p:cTn id="55" dur="1000" fill="hold"/>
                                        <p:tgtEl>
                                          <p:spTgt spid="72"/>
                                        </p:tgtEl>
                                        <p:attrNameLst>
                                          <p:attrName>ppt_x</p:attrName>
                                        </p:attrNameLst>
                                      </p:cBhvr>
                                      <p:tavLst>
                                        <p:tav tm="0">
                                          <p:val>
                                            <p:strVal val="#ppt_x"/>
                                          </p:val>
                                        </p:tav>
                                        <p:tav tm="100000">
                                          <p:val>
                                            <p:strVal val="#ppt_x"/>
                                          </p:val>
                                        </p:tav>
                                      </p:tavLst>
                                    </p:anim>
                                    <p:anim calcmode="lin" valueType="num">
                                      <p:cBhvr>
                                        <p:cTn id="56" dur="1000" fill="hold"/>
                                        <p:tgtEl>
                                          <p:spTgt spid="7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iterate type="lt">
                                    <p:tmPct val="0"/>
                                  </p:iterate>
                                  <p:childTnLst>
                                    <p:set>
                                      <p:cBhvr>
                                        <p:cTn id="58" dur="1" fill="hold">
                                          <p:stCondLst>
                                            <p:cond delay="0"/>
                                          </p:stCondLst>
                                        </p:cTn>
                                        <p:tgtEl>
                                          <p:spTgt spid="71"/>
                                        </p:tgtEl>
                                        <p:attrNameLst>
                                          <p:attrName>style.visibility</p:attrName>
                                        </p:attrNameLst>
                                      </p:cBhvr>
                                      <p:to>
                                        <p:strVal val="visible"/>
                                      </p:to>
                                    </p:set>
                                    <p:animEffect transition="in" filter="fade">
                                      <p:cBhvr>
                                        <p:cTn id="59" dur="1000"/>
                                        <p:tgtEl>
                                          <p:spTgt spid="71"/>
                                        </p:tgtEl>
                                      </p:cBhvr>
                                    </p:animEffect>
                                    <p:anim calcmode="lin" valueType="num">
                                      <p:cBhvr>
                                        <p:cTn id="60" dur="1000" fill="hold"/>
                                        <p:tgtEl>
                                          <p:spTgt spid="71"/>
                                        </p:tgtEl>
                                        <p:attrNameLst>
                                          <p:attrName>ppt_x</p:attrName>
                                        </p:attrNameLst>
                                      </p:cBhvr>
                                      <p:tavLst>
                                        <p:tav tm="0">
                                          <p:val>
                                            <p:strVal val="#ppt_x"/>
                                          </p:val>
                                        </p:tav>
                                        <p:tav tm="100000">
                                          <p:val>
                                            <p:strVal val="#ppt_x"/>
                                          </p:val>
                                        </p:tav>
                                      </p:tavLst>
                                    </p:anim>
                                    <p:anim calcmode="lin" valueType="num">
                                      <p:cBhvr>
                                        <p:cTn id="61" dur="1000" fill="hold"/>
                                        <p:tgtEl>
                                          <p:spTgt spid="7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iterate type="lt">
                                    <p:tmPct val="0"/>
                                  </p:iterate>
                                  <p:childTnLst>
                                    <p:set>
                                      <p:cBhvr>
                                        <p:cTn id="63" dur="1" fill="hold">
                                          <p:stCondLst>
                                            <p:cond delay="0"/>
                                          </p:stCondLst>
                                        </p:cTn>
                                        <p:tgtEl>
                                          <p:spTgt spid="70"/>
                                        </p:tgtEl>
                                        <p:attrNameLst>
                                          <p:attrName>style.visibility</p:attrName>
                                        </p:attrNameLst>
                                      </p:cBhvr>
                                      <p:to>
                                        <p:strVal val="visible"/>
                                      </p:to>
                                    </p:set>
                                    <p:animEffect transition="in" filter="fade">
                                      <p:cBhvr>
                                        <p:cTn id="64" dur="1000"/>
                                        <p:tgtEl>
                                          <p:spTgt spid="70"/>
                                        </p:tgtEl>
                                      </p:cBhvr>
                                    </p:animEffect>
                                    <p:anim calcmode="lin" valueType="num">
                                      <p:cBhvr>
                                        <p:cTn id="65" dur="1000" fill="hold"/>
                                        <p:tgtEl>
                                          <p:spTgt spid="70"/>
                                        </p:tgtEl>
                                        <p:attrNameLst>
                                          <p:attrName>ppt_x</p:attrName>
                                        </p:attrNameLst>
                                      </p:cBhvr>
                                      <p:tavLst>
                                        <p:tav tm="0">
                                          <p:val>
                                            <p:strVal val="#ppt_x"/>
                                          </p:val>
                                        </p:tav>
                                        <p:tav tm="100000">
                                          <p:val>
                                            <p:strVal val="#ppt_x"/>
                                          </p:val>
                                        </p:tav>
                                      </p:tavLst>
                                    </p:anim>
                                    <p:anim calcmode="lin" valueType="num">
                                      <p:cBhvr>
                                        <p:cTn id="66" dur="1000" fill="hold"/>
                                        <p:tgtEl>
                                          <p:spTgt spid="7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iterate type="lt">
                                    <p:tmPct val="0"/>
                                  </p:iterate>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anim calcmode="lin" valueType="num">
                                      <p:cBhvr>
                                        <p:cTn id="70" dur="1000" fill="hold"/>
                                        <p:tgtEl>
                                          <p:spTgt spid="69"/>
                                        </p:tgtEl>
                                        <p:attrNameLst>
                                          <p:attrName>ppt_x</p:attrName>
                                        </p:attrNameLst>
                                      </p:cBhvr>
                                      <p:tavLst>
                                        <p:tav tm="0">
                                          <p:val>
                                            <p:strVal val="#ppt_x"/>
                                          </p:val>
                                        </p:tav>
                                        <p:tav tm="100000">
                                          <p:val>
                                            <p:strVal val="#ppt_x"/>
                                          </p:val>
                                        </p:tav>
                                      </p:tavLst>
                                    </p:anim>
                                    <p:anim calcmode="lin" valueType="num">
                                      <p:cBhvr>
                                        <p:cTn id="71" dur="1000" fill="hold"/>
                                        <p:tgtEl>
                                          <p:spTgt spid="69"/>
                                        </p:tgtEl>
                                        <p:attrNameLst>
                                          <p:attrName>ppt_y</p:attrName>
                                        </p:attrNameLst>
                                      </p:cBhvr>
                                      <p:tavLst>
                                        <p:tav tm="0">
                                          <p:val>
                                            <p:strVal val="#ppt_y+.1"/>
                                          </p:val>
                                        </p:tav>
                                        <p:tav tm="100000">
                                          <p:val>
                                            <p:strVal val="#ppt_y"/>
                                          </p:val>
                                        </p:tav>
                                      </p:tavLst>
                                    </p:anim>
                                  </p:childTnLst>
                                </p:cTn>
                              </p:par>
                              <p:par>
                                <p:cTn id="72" presetID="10" presetClass="entr" presetSubtype="0" fill="hold" grpId="0" nodeType="withEffect">
                                  <p:stCondLst>
                                    <p:cond delay="0"/>
                                  </p:stCondLst>
                                  <p:childTnLst>
                                    <p:set>
                                      <p:cBhvr>
                                        <p:cTn id="73" dur="1" fill="hold">
                                          <p:stCondLst>
                                            <p:cond delay="0"/>
                                          </p:stCondLst>
                                        </p:cTn>
                                        <p:tgtEl>
                                          <p:spTgt spid="136"/>
                                        </p:tgtEl>
                                        <p:attrNameLst>
                                          <p:attrName>style.visibility</p:attrName>
                                        </p:attrNameLst>
                                      </p:cBhvr>
                                      <p:to>
                                        <p:strVal val="visible"/>
                                      </p:to>
                                    </p:set>
                                    <p:animEffect transition="in" filter="fade">
                                      <p:cBhvr>
                                        <p:cTn id="74" dur="2000"/>
                                        <p:tgtEl>
                                          <p:spTgt spid="1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35"/>
                                        </p:tgtEl>
                                        <p:attrNameLst>
                                          <p:attrName>style.visibility</p:attrName>
                                        </p:attrNameLst>
                                      </p:cBhvr>
                                      <p:to>
                                        <p:strVal val="visible"/>
                                      </p:to>
                                    </p:set>
                                    <p:animEffect transition="in" filter="fade">
                                      <p:cBhvr>
                                        <p:cTn id="77" dur="2000"/>
                                        <p:tgtEl>
                                          <p:spTgt spid="13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4"/>
                                        </p:tgtEl>
                                        <p:attrNameLst>
                                          <p:attrName>style.visibility</p:attrName>
                                        </p:attrNameLst>
                                      </p:cBhvr>
                                      <p:to>
                                        <p:strVal val="visible"/>
                                      </p:to>
                                    </p:set>
                                    <p:animEffect transition="in" filter="fade">
                                      <p:cBhvr>
                                        <p:cTn id="80" dur="2000"/>
                                        <p:tgtEl>
                                          <p:spTgt spid="1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7"/>
                                        </p:tgtEl>
                                        <p:attrNameLst>
                                          <p:attrName>style.visibility</p:attrName>
                                        </p:attrNameLst>
                                      </p:cBhvr>
                                      <p:to>
                                        <p:strVal val="visible"/>
                                      </p:to>
                                    </p:set>
                                    <p:animEffect transition="in" filter="fade">
                                      <p:cBhvr>
                                        <p:cTn id="83" dur="2000"/>
                                        <p:tgtEl>
                                          <p:spTgt spid="137"/>
                                        </p:tgtEl>
                                      </p:cBhvr>
                                    </p:animEffect>
                                  </p:childTnLst>
                                </p:cTn>
                              </p:par>
                              <p:par>
                                <p:cTn id="84" presetID="10" presetClass="entr" presetSubtype="0" fill="hold" nodeType="withEffect">
                                  <p:stCondLst>
                                    <p:cond delay="0"/>
                                  </p:stCondLst>
                                  <p:childTnLst>
                                    <p:set>
                                      <p:cBhvr>
                                        <p:cTn id="85" dur="1" fill="hold">
                                          <p:stCondLst>
                                            <p:cond delay="0"/>
                                          </p:stCondLst>
                                        </p:cTn>
                                        <p:tgtEl>
                                          <p:spTgt spid="133"/>
                                        </p:tgtEl>
                                        <p:attrNameLst>
                                          <p:attrName>style.visibility</p:attrName>
                                        </p:attrNameLst>
                                      </p:cBhvr>
                                      <p:to>
                                        <p:strVal val="visible"/>
                                      </p:to>
                                    </p:set>
                                    <p:animEffect transition="in" filter="fade">
                                      <p:cBhvr>
                                        <p:cTn id="86" dur="2000"/>
                                        <p:tgtEl>
                                          <p:spTgt spid="133"/>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iterate type="lt">
                                    <p:tmPct val="0"/>
                                  </p:iterate>
                                  <p:childTnLst>
                                    <p:set>
                                      <p:cBhvr>
                                        <p:cTn id="90" dur="1" fill="hold">
                                          <p:stCondLst>
                                            <p:cond delay="0"/>
                                          </p:stCondLst>
                                        </p:cTn>
                                        <p:tgtEl>
                                          <p:spTgt spid="68"/>
                                        </p:tgtEl>
                                        <p:attrNameLst>
                                          <p:attrName>style.visibility</p:attrName>
                                        </p:attrNameLst>
                                      </p:cBhvr>
                                      <p:to>
                                        <p:strVal val="visible"/>
                                      </p:to>
                                    </p:set>
                                    <p:animEffect transition="in" filter="fade">
                                      <p:cBhvr>
                                        <p:cTn id="91" dur="1000"/>
                                        <p:tgtEl>
                                          <p:spTgt spid="68"/>
                                        </p:tgtEl>
                                      </p:cBhvr>
                                    </p:animEffect>
                                    <p:anim calcmode="lin" valueType="num">
                                      <p:cBhvr>
                                        <p:cTn id="92" dur="1000" fill="hold"/>
                                        <p:tgtEl>
                                          <p:spTgt spid="68"/>
                                        </p:tgtEl>
                                        <p:attrNameLst>
                                          <p:attrName>ppt_x</p:attrName>
                                        </p:attrNameLst>
                                      </p:cBhvr>
                                      <p:tavLst>
                                        <p:tav tm="0">
                                          <p:val>
                                            <p:strVal val="#ppt_x"/>
                                          </p:val>
                                        </p:tav>
                                        <p:tav tm="100000">
                                          <p:val>
                                            <p:strVal val="#ppt_x"/>
                                          </p:val>
                                        </p:tav>
                                      </p:tavLst>
                                    </p:anim>
                                    <p:anim calcmode="lin" valueType="num">
                                      <p:cBhvr>
                                        <p:cTn id="9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7" grpId="0" animBg="1"/>
      <p:bldP spid="52" grpId="0" animBg="1"/>
      <p:bldP spid="59" grpId="0" animBg="1"/>
      <p:bldP spid="60" grpId="0" animBg="1"/>
      <p:bldP spid="69" grpId="0" animBg="1"/>
      <p:bldP spid="70" grpId="0" animBg="1"/>
      <p:bldP spid="71" grpId="0" animBg="1"/>
      <p:bldP spid="72" grpId="0" animBg="1"/>
      <p:bldP spid="68" grpId="0" animBg="1"/>
      <p:bldP spid="48" grpId="0" animBg="1"/>
      <p:bldP spid="53" grpId="0" animBg="1"/>
      <p:bldP spid="134" grpId="0"/>
      <p:bldP spid="135" grpId="0"/>
      <p:bldP spid="136" grpId="0"/>
      <p:bldP spid="1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2739211"/>
          </a:xfrm>
          <a:prstGeom prst="rect">
            <a:avLst/>
          </a:prstGeom>
        </p:spPr>
        <p:txBody>
          <a:bodyPr wrap="square">
            <a:spAutoFit/>
          </a:bodyPr>
          <a:lstStyle/>
          <a:p>
            <a:pPr lvl="1">
              <a:spcBef>
                <a:spcPts val="1200"/>
              </a:spcBef>
              <a:spcAft>
                <a:spcPts val="1200"/>
              </a:spcAft>
              <a:buFont typeface="Arial" pitchFamily="34" charset="0"/>
              <a:buChar char="•"/>
            </a:pPr>
            <a:r>
              <a:rPr lang="en-US" sz="2800" dirty="0" smtClean="0"/>
              <a:t>   2 Abstractions</a:t>
            </a:r>
          </a:p>
          <a:p>
            <a:pPr lvl="1">
              <a:spcBef>
                <a:spcPts val="1200"/>
              </a:spcBef>
              <a:spcAft>
                <a:spcPts val="1200"/>
              </a:spcAft>
              <a:buFont typeface="Arial" pitchFamily="34" charset="0"/>
              <a:buChar char="•"/>
            </a:pPr>
            <a:r>
              <a:rPr lang="en-US" sz="2800" dirty="0" smtClean="0"/>
              <a:t>   2 Research Examples</a:t>
            </a:r>
          </a:p>
          <a:p>
            <a:pPr lvl="1">
              <a:spcBef>
                <a:spcPts val="1200"/>
              </a:spcBef>
              <a:spcAft>
                <a:spcPts val="1200"/>
              </a:spcAft>
              <a:buFont typeface="Arial" pitchFamily="34" charset="0"/>
              <a:buChar char="•"/>
            </a:pPr>
            <a:r>
              <a:rPr lang="en-US" sz="2800" dirty="0" smtClean="0"/>
              <a:t> </a:t>
            </a:r>
            <a:r>
              <a:rPr lang="en-US" sz="2800" dirty="0" smtClean="0"/>
              <a:t>  2 Burning Questions</a:t>
            </a:r>
          </a:p>
          <a:p>
            <a:pPr lvl="1">
              <a:spcBef>
                <a:spcPts val="1200"/>
              </a:spcBef>
              <a:spcAft>
                <a:spcPts val="1200"/>
              </a:spcAft>
              <a:buFont typeface="Arial" pitchFamily="34" charset="0"/>
              <a:buChar char="•"/>
            </a:pPr>
            <a:r>
              <a:rPr lang="en-US" sz="2800" dirty="0" smtClean="0"/>
              <a:t> </a:t>
            </a:r>
            <a:r>
              <a:rPr lang="en-US" sz="2800" dirty="0" smtClean="0"/>
              <a:t>  2 Trends</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3">
                                            <p:txEl>
                                              <p:pRg st="1" end="1"/>
                                            </p:txEl>
                                          </p:spTgt>
                                        </p:tgtEl>
                                      </p:cBhvr>
                                    </p:animEffect>
                                    <p:set>
                                      <p:cBhvr>
                                        <p:cTn id="23" dur="1" fill="hold">
                                          <p:stCondLst>
                                            <p:cond delay="999"/>
                                          </p:stCondLst>
                                        </p:cTn>
                                        <p:tgtEl>
                                          <p:spTgt spid="3">
                                            <p:txEl>
                                              <p:pRg st="1" end="1"/>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3">
                                            <p:txEl>
                                              <p:pRg st="2" end="2"/>
                                            </p:txEl>
                                          </p:spTgt>
                                        </p:tgtEl>
                                      </p:cBhvr>
                                    </p:animEffect>
                                    <p:set>
                                      <p:cBhvr>
                                        <p:cTn id="26" dur="1" fill="hold">
                                          <p:stCondLst>
                                            <p:cond delay="999"/>
                                          </p:stCondLst>
                                        </p:cTn>
                                        <p:tgtEl>
                                          <p:spTgt spid="3">
                                            <p:txEl>
                                              <p:pRg st="2" end="2"/>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3">
                                            <p:txEl>
                                              <p:pRg st="3" end="3"/>
                                            </p:txEl>
                                          </p:spTgt>
                                        </p:tgtEl>
                                      </p:cBhvr>
                                    </p:animEffect>
                                    <p:set>
                                      <p:cBhvr>
                                        <p:cTn id="29" dur="1" fill="hold">
                                          <p:stCondLst>
                                            <p:cond delay="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24200" y="3810000"/>
            <a:ext cx="20574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prstClr val="white"/>
                </a:solidFill>
              </a:rPr>
              <a:t>Open </a:t>
            </a:r>
            <a:r>
              <a:rPr lang="en-US" sz="2000" dirty="0" err="1" smtClean="0">
                <a:solidFill>
                  <a:prstClr val="white"/>
                </a:solidFill>
              </a:rPr>
              <a:t>vSwitch</a:t>
            </a:r>
            <a:endParaRPr lang="en-US" sz="2000" dirty="0" smtClean="0">
              <a:solidFill>
                <a:prstClr val="white"/>
              </a:solidFill>
            </a:endParaRPr>
          </a:p>
          <a:p>
            <a:pPr algn="ctr"/>
            <a:r>
              <a:rPr lang="en-US" sz="2000" dirty="0" smtClean="0">
                <a:solidFill>
                  <a:prstClr val="white"/>
                </a:solidFill>
              </a:rPr>
              <a:t>with standard MPLS data plane</a:t>
            </a:r>
            <a:endParaRPr lang="en-US" sz="2000" dirty="0">
              <a:solidFill>
                <a:prstClr val="white"/>
              </a:solidFill>
            </a:endParaRPr>
          </a:p>
        </p:txBody>
      </p:sp>
      <p:sp>
        <p:nvSpPr>
          <p:cNvPr id="2" name="Rectangle 2"/>
          <p:cNvSpPr txBox="1">
            <a:spLocks noChangeArrowheads="1"/>
          </p:cNvSpPr>
          <p:nvPr/>
        </p:nvSpPr>
        <p:spPr>
          <a:xfrm>
            <a:off x="3810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Prototype System</a:t>
            </a:r>
          </a:p>
        </p:txBody>
      </p:sp>
      <p:sp>
        <p:nvSpPr>
          <p:cNvPr id="5" name="Rounded Rectangle 4"/>
          <p:cNvSpPr/>
          <p:nvPr/>
        </p:nvSpPr>
        <p:spPr>
          <a:xfrm>
            <a:off x="4191000" y="1752600"/>
            <a:ext cx="4419600" cy="1066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prstClr val="black"/>
                </a:solidFill>
              </a:rPr>
              <a:t>Network Operating System (NOX)</a:t>
            </a:r>
            <a:endParaRPr lang="en-US" dirty="0">
              <a:solidFill>
                <a:prstClr val="black"/>
              </a:solidFill>
            </a:endParaRPr>
          </a:p>
        </p:txBody>
      </p:sp>
      <p:sp>
        <p:nvSpPr>
          <p:cNvPr id="8" name="Rounded Rectangle 7"/>
          <p:cNvSpPr/>
          <p:nvPr/>
        </p:nvSpPr>
        <p:spPr>
          <a:xfrm>
            <a:off x="228600" y="1828800"/>
            <a:ext cx="20955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prstClr val="black"/>
                </a:solidFill>
              </a:rPr>
              <a:t>GUI (</a:t>
            </a:r>
            <a:r>
              <a:rPr lang="en-US" dirty="0" err="1" smtClean="0">
                <a:solidFill>
                  <a:prstClr val="black"/>
                </a:solidFill>
              </a:rPr>
              <a:t>Envi</a:t>
            </a:r>
            <a:r>
              <a:rPr lang="en-US" dirty="0" smtClean="0">
                <a:solidFill>
                  <a:prstClr val="black"/>
                </a:solidFill>
              </a:rPr>
              <a:t>)</a:t>
            </a:r>
          </a:p>
          <a:p>
            <a:pPr algn="ctr"/>
            <a:r>
              <a:rPr lang="en-US" dirty="0" smtClean="0">
                <a:solidFill>
                  <a:prstClr val="black"/>
                </a:solidFill>
              </a:rPr>
              <a:t>showing real-time</a:t>
            </a:r>
          </a:p>
          <a:p>
            <a:pPr algn="ctr"/>
            <a:r>
              <a:rPr lang="en-US" dirty="0" smtClean="0">
                <a:solidFill>
                  <a:prstClr val="black"/>
                </a:solidFill>
              </a:rPr>
              <a:t>network state</a:t>
            </a:r>
            <a:endParaRPr lang="en-US" dirty="0">
              <a:solidFill>
                <a:prstClr val="black"/>
              </a:solidFill>
            </a:endParaRPr>
          </a:p>
        </p:txBody>
      </p:sp>
      <p:cxnSp>
        <p:nvCxnSpPr>
          <p:cNvPr id="21" name="Straight Arrow Connector 20"/>
          <p:cNvCxnSpPr>
            <a:stCxn id="5" idx="1"/>
            <a:endCxn id="8" idx="3"/>
          </p:cNvCxnSpPr>
          <p:nvPr/>
        </p:nvCxnSpPr>
        <p:spPr>
          <a:xfrm rot="10800000">
            <a:off x="2324100" y="2247900"/>
            <a:ext cx="1866900" cy="38100"/>
          </a:xfrm>
          <a:prstGeom prst="straightConnector1">
            <a:avLst/>
          </a:prstGeom>
          <a:ln>
            <a:headEnd type="arrow"/>
            <a:tailEnd type="arrow"/>
          </a:ln>
        </p:spPr>
        <p:style>
          <a:lnRef idx="3">
            <a:schemeClr val="accent3"/>
          </a:lnRef>
          <a:fillRef idx="0">
            <a:schemeClr val="accent3"/>
          </a:fillRef>
          <a:effectRef idx="2">
            <a:schemeClr val="accent3"/>
          </a:effectRef>
          <a:fontRef idx="minor">
            <a:schemeClr val="tx1"/>
          </a:fontRef>
        </p:style>
      </p:cxnSp>
      <p:sp>
        <p:nvSpPr>
          <p:cNvPr id="30" name="Rounded Rectangle 29"/>
          <p:cNvSpPr/>
          <p:nvPr/>
        </p:nvSpPr>
        <p:spPr>
          <a:xfrm>
            <a:off x="3276600" y="3962400"/>
            <a:ext cx="20574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prstClr val="white"/>
                </a:solidFill>
              </a:rPr>
              <a:t>Open </a:t>
            </a:r>
            <a:r>
              <a:rPr lang="en-US" sz="2400" dirty="0" err="1" smtClean="0">
                <a:solidFill>
                  <a:prstClr val="white"/>
                </a:solidFill>
              </a:rPr>
              <a:t>vSwitch</a:t>
            </a:r>
            <a:endParaRPr lang="en-US" sz="2400" dirty="0" smtClean="0">
              <a:solidFill>
                <a:prstClr val="white"/>
              </a:solidFill>
            </a:endParaRPr>
          </a:p>
          <a:p>
            <a:pPr algn="ctr"/>
            <a:r>
              <a:rPr lang="en-US" sz="2400" dirty="0" smtClean="0">
                <a:solidFill>
                  <a:prstClr val="white"/>
                </a:solidFill>
              </a:rPr>
              <a:t>(with MPLS)</a:t>
            </a:r>
            <a:endParaRPr lang="en-US" sz="2400" dirty="0">
              <a:solidFill>
                <a:prstClr val="white"/>
              </a:solidFill>
            </a:endParaRPr>
          </a:p>
        </p:txBody>
      </p:sp>
      <p:sp>
        <p:nvSpPr>
          <p:cNvPr id="31" name="Rounded Rectangle 30"/>
          <p:cNvSpPr/>
          <p:nvPr/>
        </p:nvSpPr>
        <p:spPr>
          <a:xfrm>
            <a:off x="3429000" y="4114800"/>
            <a:ext cx="20574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prstClr val="white"/>
                </a:solidFill>
              </a:rPr>
              <a:t>Open </a:t>
            </a:r>
            <a:r>
              <a:rPr lang="en-US" sz="2400" dirty="0" err="1" smtClean="0">
                <a:solidFill>
                  <a:prstClr val="white"/>
                </a:solidFill>
              </a:rPr>
              <a:t>vSwitch</a:t>
            </a:r>
            <a:endParaRPr lang="en-US" sz="2400" dirty="0" smtClean="0">
              <a:solidFill>
                <a:prstClr val="white"/>
              </a:solidFill>
            </a:endParaRPr>
          </a:p>
          <a:p>
            <a:pPr algn="ctr"/>
            <a:r>
              <a:rPr lang="en-US" sz="2400" dirty="0" smtClean="0">
                <a:solidFill>
                  <a:prstClr val="white"/>
                </a:solidFill>
              </a:rPr>
              <a:t>(with MPLS)</a:t>
            </a:r>
            <a:endParaRPr lang="en-US" sz="2400" dirty="0">
              <a:solidFill>
                <a:prstClr val="white"/>
              </a:solidFill>
            </a:endParaRPr>
          </a:p>
        </p:txBody>
      </p:sp>
      <p:sp>
        <p:nvSpPr>
          <p:cNvPr id="32" name="Rounded Rectangle 31"/>
          <p:cNvSpPr/>
          <p:nvPr/>
        </p:nvSpPr>
        <p:spPr>
          <a:xfrm>
            <a:off x="3581400" y="4267200"/>
            <a:ext cx="20574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prstClr val="white"/>
                </a:solidFill>
              </a:rPr>
              <a:t>Open </a:t>
            </a:r>
            <a:r>
              <a:rPr lang="en-US" sz="2400" dirty="0" err="1" smtClean="0">
                <a:solidFill>
                  <a:prstClr val="white"/>
                </a:solidFill>
              </a:rPr>
              <a:t>vSwitch</a:t>
            </a:r>
            <a:endParaRPr lang="en-US" sz="2400" dirty="0" smtClean="0">
              <a:solidFill>
                <a:prstClr val="white"/>
              </a:solidFill>
            </a:endParaRPr>
          </a:p>
          <a:p>
            <a:pPr algn="ctr"/>
            <a:r>
              <a:rPr lang="en-US" sz="2400" dirty="0" smtClean="0">
                <a:solidFill>
                  <a:prstClr val="white"/>
                </a:solidFill>
              </a:rPr>
              <a:t>(with MPLS)</a:t>
            </a:r>
            <a:endParaRPr lang="en-US" sz="2400" dirty="0">
              <a:solidFill>
                <a:prstClr val="white"/>
              </a:solidFill>
            </a:endParaRPr>
          </a:p>
        </p:txBody>
      </p:sp>
      <p:sp>
        <p:nvSpPr>
          <p:cNvPr id="33" name="Rounded Rectangle 32"/>
          <p:cNvSpPr/>
          <p:nvPr/>
        </p:nvSpPr>
        <p:spPr>
          <a:xfrm>
            <a:off x="3733800" y="4419600"/>
            <a:ext cx="20574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prstClr val="white"/>
                </a:solidFill>
              </a:rPr>
              <a:t>Open </a:t>
            </a:r>
            <a:r>
              <a:rPr lang="en-US" sz="2400" dirty="0" err="1" smtClean="0">
                <a:solidFill>
                  <a:prstClr val="white"/>
                </a:solidFill>
              </a:rPr>
              <a:t>vSwitch</a:t>
            </a:r>
            <a:endParaRPr lang="en-US" sz="2400" dirty="0" smtClean="0">
              <a:solidFill>
                <a:prstClr val="white"/>
              </a:solidFill>
            </a:endParaRPr>
          </a:p>
          <a:p>
            <a:pPr algn="ctr"/>
            <a:r>
              <a:rPr lang="en-US" sz="2400" dirty="0" smtClean="0">
                <a:solidFill>
                  <a:prstClr val="white"/>
                </a:solidFill>
              </a:rPr>
              <a:t>(with MPLS)</a:t>
            </a:r>
            <a:endParaRPr lang="en-US" sz="2400" dirty="0">
              <a:solidFill>
                <a:prstClr val="white"/>
              </a:solidFill>
            </a:endParaRPr>
          </a:p>
        </p:txBody>
      </p:sp>
      <p:sp>
        <p:nvSpPr>
          <p:cNvPr id="34" name="Rounded Rectangle 33"/>
          <p:cNvSpPr/>
          <p:nvPr/>
        </p:nvSpPr>
        <p:spPr>
          <a:xfrm>
            <a:off x="3886200" y="4572000"/>
            <a:ext cx="20574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prstClr val="white"/>
                </a:solidFill>
              </a:rPr>
              <a:t>Open </a:t>
            </a:r>
            <a:r>
              <a:rPr lang="en-US" sz="2400" dirty="0" err="1" smtClean="0">
                <a:solidFill>
                  <a:prstClr val="white"/>
                </a:solidFill>
              </a:rPr>
              <a:t>vSwitch</a:t>
            </a:r>
            <a:endParaRPr lang="en-US" sz="2400" dirty="0" smtClean="0">
              <a:solidFill>
                <a:prstClr val="white"/>
              </a:solidFill>
            </a:endParaRPr>
          </a:p>
          <a:p>
            <a:pPr algn="ctr"/>
            <a:r>
              <a:rPr lang="en-US" sz="2400" dirty="0" smtClean="0">
                <a:solidFill>
                  <a:prstClr val="white"/>
                </a:solidFill>
              </a:rPr>
              <a:t>(with MPLS)</a:t>
            </a:r>
            <a:endParaRPr lang="en-US" sz="2400" dirty="0">
              <a:solidFill>
                <a:prstClr val="white"/>
              </a:solidFill>
            </a:endParaRPr>
          </a:p>
        </p:txBody>
      </p:sp>
      <p:sp>
        <p:nvSpPr>
          <p:cNvPr id="35" name="Rounded Rectangle 34"/>
          <p:cNvSpPr/>
          <p:nvPr/>
        </p:nvSpPr>
        <p:spPr>
          <a:xfrm>
            <a:off x="4038600" y="4724400"/>
            <a:ext cx="20574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prstClr val="white"/>
                </a:solidFill>
              </a:rPr>
              <a:t>Open </a:t>
            </a:r>
            <a:r>
              <a:rPr lang="en-US" sz="2400" dirty="0" err="1" smtClean="0">
                <a:solidFill>
                  <a:prstClr val="white"/>
                </a:solidFill>
              </a:rPr>
              <a:t>vSwitch</a:t>
            </a:r>
            <a:endParaRPr lang="en-US" sz="2400" dirty="0" smtClean="0">
              <a:solidFill>
                <a:prstClr val="white"/>
              </a:solidFill>
            </a:endParaRPr>
          </a:p>
          <a:p>
            <a:pPr algn="ctr"/>
            <a:r>
              <a:rPr lang="en-US" sz="2400" dirty="0" smtClean="0">
                <a:solidFill>
                  <a:prstClr val="white"/>
                </a:solidFill>
              </a:rPr>
              <a:t>(with MPLS)</a:t>
            </a:r>
            <a:endParaRPr lang="en-US" sz="2400" dirty="0">
              <a:solidFill>
                <a:prstClr val="white"/>
              </a:solidFill>
            </a:endParaRPr>
          </a:p>
        </p:txBody>
      </p:sp>
      <p:sp>
        <p:nvSpPr>
          <p:cNvPr id="36" name="Rounded Rectangle 35"/>
          <p:cNvSpPr/>
          <p:nvPr/>
        </p:nvSpPr>
        <p:spPr>
          <a:xfrm>
            <a:off x="4191000" y="4876800"/>
            <a:ext cx="20574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prstClr val="white"/>
                </a:solidFill>
              </a:rPr>
              <a:t>Open </a:t>
            </a:r>
            <a:r>
              <a:rPr lang="en-US" sz="2400" dirty="0" err="1" smtClean="0">
                <a:solidFill>
                  <a:prstClr val="white"/>
                </a:solidFill>
              </a:rPr>
              <a:t>vSwitch</a:t>
            </a:r>
            <a:endParaRPr lang="en-US" sz="2400" dirty="0" smtClean="0">
              <a:solidFill>
                <a:prstClr val="white"/>
              </a:solidFill>
            </a:endParaRPr>
          </a:p>
          <a:p>
            <a:pPr algn="ctr"/>
            <a:r>
              <a:rPr lang="en-US" sz="2400" dirty="0" smtClean="0">
                <a:solidFill>
                  <a:prstClr val="white"/>
                </a:solidFill>
              </a:rPr>
              <a:t>(with MPLS)</a:t>
            </a:r>
            <a:endParaRPr lang="en-US" sz="2400" dirty="0">
              <a:solidFill>
                <a:prstClr val="white"/>
              </a:solidFill>
            </a:endParaRPr>
          </a:p>
        </p:txBody>
      </p:sp>
      <p:sp>
        <p:nvSpPr>
          <p:cNvPr id="37" name="Rounded Rectangle 36"/>
          <p:cNvSpPr/>
          <p:nvPr/>
        </p:nvSpPr>
        <p:spPr>
          <a:xfrm>
            <a:off x="4343400" y="5029200"/>
            <a:ext cx="20574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prstClr val="white"/>
                </a:solidFill>
              </a:rPr>
              <a:t>Open </a:t>
            </a:r>
            <a:r>
              <a:rPr lang="en-US" sz="2400" dirty="0" err="1" smtClean="0">
                <a:solidFill>
                  <a:prstClr val="white"/>
                </a:solidFill>
              </a:rPr>
              <a:t>vSwitch</a:t>
            </a:r>
            <a:endParaRPr lang="en-US" sz="2400" dirty="0" smtClean="0">
              <a:solidFill>
                <a:prstClr val="white"/>
              </a:solidFill>
            </a:endParaRPr>
          </a:p>
          <a:p>
            <a:pPr algn="ctr"/>
            <a:r>
              <a:rPr lang="en-US" sz="2400" dirty="0" smtClean="0">
                <a:solidFill>
                  <a:prstClr val="white"/>
                </a:solidFill>
              </a:rPr>
              <a:t>(with MPLS)</a:t>
            </a:r>
            <a:endParaRPr lang="en-US" sz="2400" dirty="0">
              <a:solidFill>
                <a:prstClr val="white"/>
              </a:solidFill>
            </a:endParaRPr>
          </a:p>
        </p:txBody>
      </p:sp>
      <p:sp>
        <p:nvSpPr>
          <p:cNvPr id="38" name="Rounded Rectangle 37"/>
          <p:cNvSpPr/>
          <p:nvPr/>
        </p:nvSpPr>
        <p:spPr>
          <a:xfrm>
            <a:off x="4495800" y="5181600"/>
            <a:ext cx="20574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solidFill>
                  <a:prstClr val="white"/>
                </a:solidFill>
              </a:rPr>
              <a:t>Open </a:t>
            </a:r>
            <a:r>
              <a:rPr lang="en-US" sz="2400" dirty="0" err="1" smtClean="0">
                <a:solidFill>
                  <a:prstClr val="white"/>
                </a:solidFill>
              </a:rPr>
              <a:t>vSwitch</a:t>
            </a:r>
            <a:endParaRPr lang="en-US" sz="2400" dirty="0" smtClean="0">
              <a:solidFill>
                <a:prstClr val="white"/>
              </a:solidFill>
            </a:endParaRPr>
          </a:p>
          <a:p>
            <a:pPr algn="ctr"/>
            <a:r>
              <a:rPr lang="en-US" sz="2400" dirty="0" smtClean="0">
                <a:solidFill>
                  <a:prstClr val="white"/>
                </a:solidFill>
              </a:rPr>
              <a:t>(with MPLS)</a:t>
            </a:r>
            <a:endParaRPr lang="en-US" sz="2400" dirty="0">
              <a:solidFill>
                <a:prstClr val="white"/>
              </a:solidFill>
            </a:endParaRPr>
          </a:p>
        </p:txBody>
      </p:sp>
      <p:sp>
        <p:nvSpPr>
          <p:cNvPr id="39" name="Rounded Rectangle 38"/>
          <p:cNvSpPr/>
          <p:nvPr/>
        </p:nvSpPr>
        <p:spPr>
          <a:xfrm>
            <a:off x="4648200" y="5334000"/>
            <a:ext cx="2057400" cy="1066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solidFill>
                  <a:prstClr val="white"/>
                </a:solidFill>
              </a:rPr>
              <a:t>Open </a:t>
            </a:r>
            <a:r>
              <a:rPr lang="en-US" sz="2000" dirty="0" err="1" smtClean="0">
                <a:solidFill>
                  <a:prstClr val="white"/>
                </a:solidFill>
              </a:rPr>
              <a:t>vSwitch</a:t>
            </a:r>
            <a:endParaRPr lang="en-US" sz="2000" dirty="0" smtClean="0">
              <a:solidFill>
                <a:prstClr val="white"/>
              </a:solidFill>
            </a:endParaRPr>
          </a:p>
          <a:p>
            <a:pPr algn="ctr"/>
            <a:r>
              <a:rPr lang="en-US" sz="2000" dirty="0" smtClean="0">
                <a:solidFill>
                  <a:prstClr val="white"/>
                </a:solidFill>
              </a:rPr>
              <a:t>with standard MPLS data plane</a:t>
            </a:r>
            <a:endParaRPr lang="en-US" sz="2000" dirty="0">
              <a:solidFill>
                <a:prstClr val="white"/>
              </a:solidFill>
            </a:endParaRPr>
          </a:p>
        </p:txBody>
      </p:sp>
      <p:sp>
        <p:nvSpPr>
          <p:cNvPr id="40" name="Rounded Rectangle 39"/>
          <p:cNvSpPr/>
          <p:nvPr/>
        </p:nvSpPr>
        <p:spPr>
          <a:xfrm>
            <a:off x="1981200" y="3505200"/>
            <a:ext cx="6324600" cy="3200400"/>
          </a:xfrm>
          <a:prstGeom prst="roundRect">
            <a:avLst/>
          </a:prstGeom>
          <a:noFill/>
          <a:ln w="762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90"/>
          <p:cNvGrpSpPr/>
          <p:nvPr/>
        </p:nvGrpSpPr>
        <p:grpSpPr>
          <a:xfrm>
            <a:off x="4152900" y="2819400"/>
            <a:ext cx="2247900" cy="2514600"/>
            <a:chOff x="4152900" y="2819400"/>
            <a:chExt cx="2247900" cy="2514600"/>
          </a:xfrm>
        </p:grpSpPr>
        <p:cxnSp>
          <p:nvCxnSpPr>
            <p:cNvPr id="44" name="Straight Connector 43"/>
            <p:cNvCxnSpPr>
              <a:stCxn id="5" idx="2"/>
              <a:endCxn id="4" idx="0"/>
            </p:cNvCxnSpPr>
            <p:nvPr/>
          </p:nvCxnSpPr>
          <p:spPr>
            <a:xfrm rot="5400000">
              <a:off x="4781550" y="2190750"/>
              <a:ext cx="990600" cy="22479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 idx="2"/>
              <a:endCxn id="30" idx="0"/>
            </p:cNvCxnSpPr>
            <p:nvPr/>
          </p:nvCxnSpPr>
          <p:spPr>
            <a:xfrm rot="5400000">
              <a:off x="4781550" y="2343150"/>
              <a:ext cx="1143000" cy="20955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 idx="2"/>
              <a:endCxn id="32" idx="0"/>
            </p:cNvCxnSpPr>
            <p:nvPr/>
          </p:nvCxnSpPr>
          <p:spPr>
            <a:xfrm rot="5400000">
              <a:off x="4781550" y="2647950"/>
              <a:ext cx="1447800" cy="17907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 idx="2"/>
              <a:endCxn id="33" idx="0"/>
            </p:cNvCxnSpPr>
            <p:nvPr/>
          </p:nvCxnSpPr>
          <p:spPr>
            <a:xfrm rot="5400000">
              <a:off x="4781550" y="2800350"/>
              <a:ext cx="1600200" cy="16383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5" idx="2"/>
              <a:endCxn id="34" idx="0"/>
            </p:cNvCxnSpPr>
            <p:nvPr/>
          </p:nvCxnSpPr>
          <p:spPr>
            <a:xfrm rot="5400000">
              <a:off x="4781550" y="2952750"/>
              <a:ext cx="1752600" cy="14859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5" idx="2"/>
              <a:endCxn id="31" idx="0"/>
            </p:cNvCxnSpPr>
            <p:nvPr/>
          </p:nvCxnSpPr>
          <p:spPr>
            <a:xfrm rot="5400000">
              <a:off x="4781550" y="2495550"/>
              <a:ext cx="1295400" cy="19431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5" idx="2"/>
              <a:endCxn id="35" idx="0"/>
            </p:cNvCxnSpPr>
            <p:nvPr/>
          </p:nvCxnSpPr>
          <p:spPr>
            <a:xfrm rot="5400000">
              <a:off x="4781550" y="3105150"/>
              <a:ext cx="1905000" cy="13335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 idx="2"/>
              <a:endCxn id="36" idx="0"/>
            </p:cNvCxnSpPr>
            <p:nvPr/>
          </p:nvCxnSpPr>
          <p:spPr>
            <a:xfrm rot="5400000">
              <a:off x="4781550" y="3257550"/>
              <a:ext cx="2057400" cy="11811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 idx="2"/>
              <a:endCxn id="37" idx="0"/>
            </p:cNvCxnSpPr>
            <p:nvPr/>
          </p:nvCxnSpPr>
          <p:spPr>
            <a:xfrm rot="5400000">
              <a:off x="4781550" y="3409950"/>
              <a:ext cx="2209800" cy="10287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 idx="2"/>
              <a:endCxn id="38" idx="0"/>
            </p:cNvCxnSpPr>
            <p:nvPr/>
          </p:nvCxnSpPr>
          <p:spPr>
            <a:xfrm rot="5400000">
              <a:off x="4781550" y="3562350"/>
              <a:ext cx="2362200" cy="8763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 idx="2"/>
              <a:endCxn id="39" idx="0"/>
            </p:cNvCxnSpPr>
            <p:nvPr/>
          </p:nvCxnSpPr>
          <p:spPr>
            <a:xfrm rot="5400000">
              <a:off x="4781550" y="3714750"/>
              <a:ext cx="2514600" cy="7239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5105400" y="3124200"/>
            <a:ext cx="2743200" cy="369332"/>
          </a:xfrm>
          <a:prstGeom prst="rect">
            <a:avLst/>
          </a:prstGeom>
          <a:noFill/>
        </p:spPr>
        <p:txBody>
          <a:bodyPr wrap="square" rtlCol="0">
            <a:spAutoFit/>
          </a:bodyPr>
          <a:lstStyle/>
          <a:p>
            <a:pPr algn="ctr"/>
            <a:r>
              <a:rPr lang="en-US" dirty="0" err="1" smtClean="0">
                <a:solidFill>
                  <a:prstClr val="white"/>
                </a:solidFill>
              </a:rPr>
              <a:t>OpenFlow</a:t>
            </a:r>
            <a:endParaRPr lang="en-US" dirty="0">
              <a:solidFill>
                <a:prstClr val="white"/>
              </a:solidFill>
            </a:endParaRPr>
          </a:p>
        </p:txBody>
      </p:sp>
      <p:sp>
        <p:nvSpPr>
          <p:cNvPr id="83" name="Rounded Rectangle 82"/>
          <p:cNvSpPr/>
          <p:nvPr/>
        </p:nvSpPr>
        <p:spPr>
          <a:xfrm>
            <a:off x="4191000" y="1447800"/>
            <a:ext cx="990600"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MPLS GUI</a:t>
            </a:r>
            <a:endParaRPr lang="en-US" sz="1400" b="1" dirty="0">
              <a:solidFill>
                <a:prstClr val="black"/>
              </a:solidFill>
            </a:endParaRPr>
          </a:p>
        </p:txBody>
      </p:sp>
      <p:sp>
        <p:nvSpPr>
          <p:cNvPr id="84" name="Rounded Rectangle 83"/>
          <p:cNvSpPr/>
          <p:nvPr/>
        </p:nvSpPr>
        <p:spPr>
          <a:xfrm>
            <a:off x="5257799" y="1447800"/>
            <a:ext cx="914401"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MPLS</a:t>
            </a:r>
            <a:r>
              <a:rPr lang="en-US" sz="1200" b="1" dirty="0" smtClean="0">
                <a:solidFill>
                  <a:prstClr val="black"/>
                </a:solidFill>
              </a:rPr>
              <a:t> </a:t>
            </a:r>
            <a:r>
              <a:rPr lang="en-US" sz="1400" b="1" dirty="0" smtClean="0">
                <a:solidFill>
                  <a:prstClr val="black"/>
                </a:solidFill>
              </a:rPr>
              <a:t>API</a:t>
            </a:r>
            <a:endParaRPr lang="en-US" sz="1200" b="1" dirty="0">
              <a:solidFill>
                <a:prstClr val="black"/>
              </a:solidFill>
            </a:endParaRPr>
          </a:p>
        </p:txBody>
      </p:sp>
      <p:sp>
        <p:nvSpPr>
          <p:cNvPr id="85" name="Rounded Rectangle 84"/>
          <p:cNvSpPr/>
          <p:nvPr/>
        </p:nvSpPr>
        <p:spPr>
          <a:xfrm>
            <a:off x="7543801" y="1447800"/>
            <a:ext cx="1066799"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MPLS Stats</a:t>
            </a:r>
            <a:endParaRPr lang="en-US" sz="1400" b="1" dirty="0">
              <a:solidFill>
                <a:prstClr val="black"/>
              </a:solidFill>
            </a:endParaRPr>
          </a:p>
        </p:txBody>
      </p:sp>
      <p:sp>
        <p:nvSpPr>
          <p:cNvPr id="86" name="Rounded Rectangle 85"/>
          <p:cNvSpPr/>
          <p:nvPr/>
        </p:nvSpPr>
        <p:spPr>
          <a:xfrm>
            <a:off x="6248400" y="1447800"/>
            <a:ext cx="1219199" cy="22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CSPF Routing</a:t>
            </a:r>
            <a:endParaRPr lang="en-US" sz="1400" b="1" dirty="0">
              <a:solidFill>
                <a:prstClr val="black"/>
              </a:solidFill>
            </a:endParaRPr>
          </a:p>
        </p:txBody>
      </p:sp>
      <p:sp>
        <p:nvSpPr>
          <p:cNvPr id="87" name="Rounded Rectangle 86"/>
          <p:cNvSpPr/>
          <p:nvPr/>
        </p:nvSpPr>
        <p:spPr>
          <a:xfrm>
            <a:off x="4114800" y="685800"/>
            <a:ext cx="44958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800" b="1" dirty="0" smtClean="0">
                <a:solidFill>
                  <a:prstClr val="black"/>
                </a:solidFill>
              </a:rPr>
              <a:t>    MPLS-TE</a:t>
            </a:r>
            <a:endParaRPr lang="en-US" sz="2800" b="1" dirty="0">
              <a:solidFill>
                <a:prstClr val="black"/>
              </a:solidFill>
            </a:endParaRPr>
          </a:p>
        </p:txBody>
      </p:sp>
      <p:sp>
        <p:nvSpPr>
          <p:cNvPr id="88" name="TextBox 87"/>
          <p:cNvSpPr txBox="1"/>
          <p:nvPr/>
        </p:nvSpPr>
        <p:spPr>
          <a:xfrm>
            <a:off x="6324600" y="685801"/>
            <a:ext cx="2286000" cy="646331"/>
          </a:xfrm>
          <a:prstGeom prst="rect">
            <a:avLst/>
          </a:prstGeom>
          <a:noFill/>
        </p:spPr>
        <p:txBody>
          <a:bodyPr wrap="square" rtlCol="0">
            <a:spAutoFit/>
          </a:bodyPr>
          <a:lstStyle/>
          <a:p>
            <a:r>
              <a:rPr lang="en-US" sz="1200" b="1" dirty="0" smtClean="0">
                <a:solidFill>
                  <a:prstClr val="black"/>
                </a:solidFill>
              </a:rPr>
              <a:t>Auto – route; Auto – bandwidth</a:t>
            </a:r>
          </a:p>
          <a:p>
            <a:r>
              <a:rPr lang="en-US" sz="1200" b="1" dirty="0" smtClean="0">
                <a:solidFill>
                  <a:prstClr val="black"/>
                </a:solidFill>
              </a:rPr>
              <a:t>Traffic – aware LSPs;  Priorities</a:t>
            </a:r>
          </a:p>
          <a:p>
            <a:r>
              <a:rPr lang="en-US" sz="1200" b="1" dirty="0" smtClean="0">
                <a:solidFill>
                  <a:prstClr val="black"/>
                </a:solidFill>
              </a:rPr>
              <a:t>TE-LSP configuration</a:t>
            </a:r>
          </a:p>
        </p:txBody>
      </p:sp>
      <p:sp>
        <p:nvSpPr>
          <p:cNvPr id="102" name="TextBox 101"/>
          <p:cNvSpPr txBox="1"/>
          <p:nvPr/>
        </p:nvSpPr>
        <p:spPr>
          <a:xfrm>
            <a:off x="2286000" y="6324600"/>
            <a:ext cx="3352800" cy="369332"/>
          </a:xfrm>
          <a:prstGeom prst="rect">
            <a:avLst/>
          </a:prstGeom>
          <a:noFill/>
        </p:spPr>
        <p:txBody>
          <a:bodyPr wrap="square" rtlCol="0">
            <a:spAutoFit/>
          </a:bodyPr>
          <a:lstStyle/>
          <a:p>
            <a:r>
              <a:rPr lang="en-US" dirty="0" err="1" smtClean="0">
                <a:solidFill>
                  <a:prstClr val="white"/>
                </a:solidFill>
              </a:rPr>
              <a:t>Mininet</a:t>
            </a:r>
            <a:r>
              <a:rPr lang="en-US" dirty="0" smtClean="0">
                <a:solidFill>
                  <a:prstClr val="white"/>
                </a:solidFill>
              </a:rPr>
              <a:t> Environment</a:t>
            </a:r>
            <a:endParaRPr 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2000"/>
                                        <p:tgtEl>
                                          <p:spTgt spid="4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visible"/>
                                      </p:to>
                                    </p:set>
                                    <p:animEffect transition="in" filter="fade">
                                      <p:cBhvr>
                                        <p:cTn id="45" dur="2000"/>
                                        <p:tgtEl>
                                          <p:spTgt spid="10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par>
                                <p:cTn id="51" presetID="10"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00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2000"/>
                                        <p:tgtEl>
                                          <p:spTgt spid="76"/>
                                        </p:tgtEl>
                                      </p:cBhvr>
                                    </p:animEffec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1000"/>
                                        <p:tgtEl>
                                          <p:spTgt spid="8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1000"/>
                                        <p:tgtEl>
                                          <p:spTgt spid="8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fade">
                                      <p:cBhvr>
                                        <p:cTn id="73" dur="1000"/>
                                        <p:tgtEl>
                                          <p:spTgt spid="8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fade">
                                      <p:cBhvr>
                                        <p:cTn id="76" dur="1000"/>
                                        <p:tgtEl>
                                          <p:spTgt spid="8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76" grpId="0"/>
      <p:bldP spid="83" grpId="0" animBg="1"/>
      <p:bldP spid="84" grpId="0" animBg="1"/>
      <p:bldP spid="85" grpId="0" animBg="1"/>
      <p:bldP spid="86" grpId="0" animBg="1"/>
      <p:bldP spid="87" grpId="0" animBg="1"/>
      <p:bldP spid="10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438400"/>
            <a:ext cx="4800600" cy="2062103"/>
          </a:xfrm>
          <a:prstGeom prst="rect">
            <a:avLst/>
          </a:prstGeom>
          <a:noFill/>
        </p:spPr>
        <p:txBody>
          <a:bodyPr wrap="square" rtlCol="0">
            <a:spAutoFit/>
          </a:bodyPr>
          <a:lstStyle/>
          <a:p>
            <a:pPr algn="ctr"/>
            <a:r>
              <a:rPr lang="en-US" sz="3200" u="sng" dirty="0" smtClean="0">
                <a:solidFill>
                  <a:srgbClr val="FFFF00"/>
                </a:solidFill>
              </a:rPr>
              <a:t>Video</a:t>
            </a:r>
            <a:r>
              <a:rPr lang="en-US" sz="3200" dirty="0" smtClean="0">
                <a:solidFill>
                  <a:srgbClr val="FFFF00"/>
                </a:solidFill>
              </a:rPr>
              <a:t> of a </a:t>
            </a:r>
          </a:p>
          <a:p>
            <a:pPr algn="ctr"/>
            <a:r>
              <a:rPr lang="en-US" sz="3200" dirty="0" smtClean="0">
                <a:solidFill>
                  <a:srgbClr val="FFFF00"/>
                </a:solidFill>
              </a:rPr>
              <a:t>Demonstration</a:t>
            </a:r>
          </a:p>
          <a:p>
            <a:pPr algn="ctr"/>
            <a:r>
              <a:rPr lang="en-US" sz="3200" dirty="0" smtClean="0">
                <a:solidFill>
                  <a:srgbClr val="FFFF00"/>
                </a:solidFill>
              </a:rPr>
              <a:t>showing MPLS-TE service with the Map Abstraction</a:t>
            </a:r>
            <a:endParaRPr lang="en-US" sz="3200" dirty="0">
              <a:solidFill>
                <a:srgbClr val="FFFF00"/>
              </a:solidFill>
            </a:endParaRPr>
          </a:p>
        </p:txBody>
      </p:sp>
      <p:sp>
        <p:nvSpPr>
          <p:cNvPr id="5" name="Slide Number Placeholder 4"/>
          <p:cNvSpPr>
            <a:spLocks noGrp="1"/>
          </p:cNvSpPr>
          <p:nvPr>
            <p:ph type="sldNum" sz="quarter" idx="12"/>
          </p:nvPr>
        </p:nvSpPr>
        <p:spPr/>
        <p:txBody>
          <a:bodyPr/>
          <a:lstStyle/>
          <a:p>
            <a:fld id="{81C256F2-8016-4B24-AF78-7FA03D20BBBE}" type="slidenum">
              <a:rPr lang="en-US" smtClean="0"/>
              <a:pPr/>
              <a:t>21</a:t>
            </a:fld>
            <a:endParaRPr lang="en-US"/>
          </a:p>
        </p:txBody>
      </p:sp>
      <p:sp>
        <p:nvSpPr>
          <p:cNvPr id="4" name="Rectangle 3"/>
          <p:cNvSpPr/>
          <p:nvPr/>
        </p:nvSpPr>
        <p:spPr>
          <a:xfrm>
            <a:off x="914400" y="4876800"/>
            <a:ext cx="7620000" cy="646331"/>
          </a:xfrm>
          <a:prstGeom prst="rect">
            <a:avLst/>
          </a:prstGeom>
        </p:spPr>
        <p:txBody>
          <a:bodyPr wrap="square">
            <a:spAutoFit/>
          </a:bodyPr>
          <a:lstStyle/>
          <a:p>
            <a:r>
              <a:rPr lang="en-US" dirty="0" smtClean="0">
                <a:hlinkClick r:id="rId2"/>
              </a:rPr>
              <a:t>http://</a:t>
            </a:r>
            <a:r>
              <a:rPr lang="en-US" dirty="0" smtClean="0">
                <a:hlinkClick r:id="rId2"/>
              </a:rPr>
              <a:t>www.youtube.com/watch?v=EpttFVKUrzs&amp;feature=channel_video_title</a:t>
            </a: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1000" y="86713"/>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TE-LSP Features</a:t>
            </a:r>
          </a:p>
        </p:txBody>
      </p:sp>
      <p:sp>
        <p:nvSpPr>
          <p:cNvPr id="3" name="TextBox 2"/>
          <p:cNvSpPr txBox="1"/>
          <p:nvPr/>
        </p:nvSpPr>
        <p:spPr>
          <a:xfrm>
            <a:off x="914400" y="856357"/>
            <a:ext cx="6400800" cy="6001643"/>
          </a:xfrm>
          <a:prstGeom prst="rect">
            <a:avLst/>
          </a:prstGeom>
          <a:noFill/>
        </p:spPr>
        <p:txBody>
          <a:bodyPr wrap="square" rtlCol="0">
            <a:spAutoFit/>
          </a:bodyPr>
          <a:lstStyle/>
          <a:p>
            <a:pPr marL="342900" indent="-342900">
              <a:buFont typeface="+mj-lt"/>
              <a:buAutoNum type="arabicPeriod"/>
            </a:pPr>
            <a:r>
              <a:rPr lang="en-US" sz="2400" dirty="0" smtClean="0">
                <a:solidFill>
                  <a:prstClr val="white"/>
                </a:solidFill>
              </a:rPr>
              <a:t>Auto-route</a:t>
            </a:r>
          </a:p>
          <a:p>
            <a:pPr marL="342900" indent="-342900">
              <a:buFont typeface="+mj-lt"/>
              <a:buAutoNum type="arabicPeriod"/>
            </a:pPr>
            <a:endParaRPr lang="en-US" sz="2400" dirty="0" smtClean="0">
              <a:solidFill>
                <a:prstClr val="white"/>
              </a:solidFill>
            </a:endParaRPr>
          </a:p>
          <a:p>
            <a:pPr marL="342900" indent="-342900">
              <a:buFont typeface="+mj-lt"/>
              <a:buAutoNum type="arabicPeriod"/>
            </a:pPr>
            <a:r>
              <a:rPr lang="en-US" sz="2400" dirty="0" smtClean="0">
                <a:solidFill>
                  <a:prstClr val="white"/>
                </a:solidFill>
              </a:rPr>
              <a:t>Auto-bandwidth</a:t>
            </a:r>
          </a:p>
          <a:p>
            <a:pPr marL="342900" indent="-342900">
              <a:buFont typeface="+mj-lt"/>
              <a:buAutoNum type="arabicPeriod"/>
            </a:pPr>
            <a:endParaRPr lang="en-US" sz="2400" dirty="0" smtClean="0">
              <a:solidFill>
                <a:prstClr val="white"/>
              </a:solidFill>
            </a:endParaRPr>
          </a:p>
          <a:p>
            <a:pPr marL="342900" indent="-342900">
              <a:buFont typeface="+mj-lt"/>
              <a:buAutoNum type="arabicPeriod"/>
            </a:pPr>
            <a:r>
              <a:rPr lang="en-US" sz="2400" dirty="0" smtClean="0">
                <a:solidFill>
                  <a:prstClr val="white"/>
                </a:solidFill>
              </a:rPr>
              <a:t> Priorities</a:t>
            </a:r>
          </a:p>
          <a:p>
            <a:pPr marL="342900" indent="-342900">
              <a:buFont typeface="+mj-lt"/>
              <a:buAutoNum type="arabicPeriod"/>
            </a:pPr>
            <a:endParaRPr lang="en-US" sz="2400" dirty="0" smtClean="0">
              <a:solidFill>
                <a:prstClr val="white"/>
              </a:solidFill>
            </a:endParaRPr>
          </a:p>
          <a:p>
            <a:pPr marL="342900" indent="-342900">
              <a:buFont typeface="+mj-lt"/>
              <a:buAutoNum type="arabicPeriod"/>
            </a:pPr>
            <a:r>
              <a:rPr lang="en-US" sz="2400" dirty="0" smtClean="0">
                <a:solidFill>
                  <a:prstClr val="white"/>
                </a:solidFill>
              </a:rPr>
              <a:t>Load-share</a:t>
            </a:r>
          </a:p>
          <a:p>
            <a:pPr marL="342900" indent="-342900">
              <a:buFont typeface="+mj-lt"/>
              <a:buAutoNum type="arabicPeriod"/>
            </a:pPr>
            <a:endParaRPr lang="en-US" sz="2400" dirty="0" smtClean="0">
              <a:solidFill>
                <a:prstClr val="white"/>
              </a:solidFill>
            </a:endParaRPr>
          </a:p>
          <a:p>
            <a:pPr marL="342900" indent="-342900">
              <a:buFont typeface="+mj-lt"/>
              <a:buAutoNum type="arabicPeriod"/>
            </a:pPr>
            <a:r>
              <a:rPr lang="en-US" sz="2400" dirty="0" err="1" smtClean="0">
                <a:solidFill>
                  <a:prstClr val="white"/>
                </a:solidFill>
              </a:rPr>
              <a:t>Diffserv</a:t>
            </a:r>
            <a:r>
              <a:rPr lang="en-US" sz="2400" dirty="0" smtClean="0">
                <a:solidFill>
                  <a:prstClr val="white"/>
                </a:solidFill>
              </a:rPr>
              <a:t> aware Traffic Engineering (DS-TE)</a:t>
            </a:r>
          </a:p>
          <a:p>
            <a:pPr marL="342900" indent="-342900">
              <a:buFont typeface="+mj-lt"/>
              <a:buAutoNum type="arabicPeriod"/>
            </a:pPr>
            <a:endParaRPr lang="en-US" sz="2400" dirty="0" smtClean="0">
              <a:solidFill>
                <a:prstClr val="white"/>
              </a:solidFill>
            </a:endParaRPr>
          </a:p>
          <a:p>
            <a:pPr marL="342900" indent="-342900">
              <a:buFont typeface="+mj-lt"/>
              <a:buAutoNum type="arabicPeriod"/>
            </a:pPr>
            <a:r>
              <a:rPr lang="en-US" sz="2400" dirty="0" smtClean="0">
                <a:solidFill>
                  <a:prstClr val="white"/>
                </a:solidFill>
              </a:rPr>
              <a:t>MPLS FRR</a:t>
            </a:r>
          </a:p>
          <a:p>
            <a:pPr marL="342900" indent="-342900">
              <a:buFont typeface="+mj-lt"/>
              <a:buAutoNum type="arabicPeriod"/>
            </a:pPr>
            <a:endParaRPr lang="en-US" sz="2400" dirty="0" smtClean="0">
              <a:solidFill>
                <a:prstClr val="white"/>
              </a:solidFill>
            </a:endParaRPr>
          </a:p>
          <a:p>
            <a:pPr marL="342900" indent="-342900">
              <a:buFont typeface="+mj-lt"/>
              <a:buAutoNum type="arabicPeriod"/>
            </a:pPr>
            <a:r>
              <a:rPr lang="en-US" sz="2400" dirty="0" smtClean="0">
                <a:solidFill>
                  <a:prstClr val="white"/>
                </a:solidFill>
              </a:rPr>
              <a:t>Explicit Routes</a:t>
            </a:r>
          </a:p>
          <a:p>
            <a:pPr marL="342900" indent="-342900">
              <a:buFont typeface="+mj-lt"/>
              <a:buAutoNum type="arabicPeriod"/>
            </a:pPr>
            <a:endParaRPr lang="en-US" sz="2400" dirty="0" smtClean="0">
              <a:solidFill>
                <a:prstClr val="white"/>
              </a:solidFill>
            </a:endParaRPr>
          </a:p>
          <a:p>
            <a:pPr marL="342900" indent="-342900">
              <a:buFont typeface="+mj-lt"/>
              <a:buAutoNum type="arabicPeriod"/>
            </a:pPr>
            <a:r>
              <a:rPr lang="en-US" sz="2400" dirty="0" smtClean="0">
                <a:solidFill>
                  <a:prstClr val="white"/>
                </a:solidFill>
              </a:rPr>
              <a:t>Re-optimization timers</a:t>
            </a:r>
          </a:p>
          <a:p>
            <a:endParaRPr lang="en-US" sz="2400" dirty="0">
              <a:solidFill>
                <a:prstClr val="white"/>
              </a:solidFill>
            </a:endParaRPr>
          </a:p>
        </p:txBody>
      </p:sp>
      <p:sp>
        <p:nvSpPr>
          <p:cNvPr id="4" name="Right Arrow 3"/>
          <p:cNvSpPr/>
          <p:nvPr/>
        </p:nvSpPr>
        <p:spPr>
          <a:xfrm>
            <a:off x="381000" y="1676400"/>
            <a:ext cx="4572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FFFF00"/>
              </a:solidFill>
            </a:endParaRPr>
          </a:p>
        </p:txBody>
      </p:sp>
      <p:sp>
        <p:nvSpPr>
          <p:cNvPr id="5" name="Right Arrow 4"/>
          <p:cNvSpPr/>
          <p:nvPr/>
        </p:nvSpPr>
        <p:spPr>
          <a:xfrm>
            <a:off x="381000" y="2362200"/>
            <a:ext cx="4572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FFFF00"/>
              </a:solidFill>
            </a:endParaRPr>
          </a:p>
        </p:txBody>
      </p:sp>
      <p:sp>
        <p:nvSpPr>
          <p:cNvPr id="8" name="Right Arrow 7"/>
          <p:cNvSpPr/>
          <p:nvPr/>
        </p:nvSpPr>
        <p:spPr>
          <a:xfrm>
            <a:off x="381000" y="990600"/>
            <a:ext cx="457200" cy="3048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rgbClr val="FFFF00"/>
              </a:solidFill>
            </a:endParaRPr>
          </a:p>
        </p:txBody>
      </p:sp>
      <p:sp>
        <p:nvSpPr>
          <p:cNvPr id="9" name="Right Arrow 8"/>
          <p:cNvSpPr/>
          <p:nvPr/>
        </p:nvSpPr>
        <p:spPr>
          <a:xfrm>
            <a:off x="381000" y="3124200"/>
            <a:ext cx="4572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rgbClr val="FFFF00"/>
              </a:solidFill>
            </a:endParaRPr>
          </a:p>
        </p:txBody>
      </p:sp>
      <p:sp>
        <p:nvSpPr>
          <p:cNvPr id="10" name="Right Arrow 9"/>
          <p:cNvSpPr/>
          <p:nvPr/>
        </p:nvSpPr>
        <p:spPr>
          <a:xfrm>
            <a:off x="381000" y="3886200"/>
            <a:ext cx="4572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solidFill>
                <a:srgbClr val="FFFF00"/>
              </a:solidFill>
            </a:endParaRPr>
          </a:p>
        </p:txBody>
      </p:sp>
      <p:sp>
        <p:nvSpPr>
          <p:cNvPr id="11" name="TextBox 10"/>
          <p:cNvSpPr txBox="1"/>
          <p:nvPr/>
        </p:nvSpPr>
        <p:spPr>
          <a:xfrm>
            <a:off x="5486400" y="1371600"/>
            <a:ext cx="2590800" cy="1938992"/>
          </a:xfrm>
          <a:prstGeom prst="rect">
            <a:avLst/>
          </a:prstGeom>
          <a:noFill/>
        </p:spPr>
        <p:txBody>
          <a:bodyPr wrap="square" rtlCol="0">
            <a:spAutoFit/>
          </a:bodyPr>
          <a:lstStyle/>
          <a:p>
            <a:r>
              <a:rPr lang="en-US" sz="2400" dirty="0" smtClean="0"/>
              <a:t>4000 lines of code</a:t>
            </a:r>
          </a:p>
          <a:p>
            <a:endParaRPr lang="en-US" sz="2400" dirty="0" smtClean="0"/>
          </a:p>
          <a:p>
            <a:r>
              <a:rPr lang="en-US" sz="2400" dirty="0" smtClean="0"/>
              <a:t>Vs.</a:t>
            </a:r>
          </a:p>
          <a:p>
            <a:endParaRPr lang="en-US" sz="2400" dirty="0" smtClean="0"/>
          </a:p>
          <a:p>
            <a:r>
              <a:rPr lang="en-US" sz="2400" dirty="0" smtClean="0"/>
              <a:t>80,000 +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2893100"/>
          </a:xfrm>
          <a:prstGeom prst="rect">
            <a:avLst/>
          </a:prstGeom>
        </p:spPr>
        <p:txBody>
          <a:bodyPr wrap="square">
            <a:spAutoFit/>
          </a:bodyPr>
          <a:lstStyle/>
          <a:p>
            <a:pPr lvl="1">
              <a:spcBef>
                <a:spcPts val="1200"/>
              </a:spcBef>
              <a:spcAft>
                <a:spcPts val="1200"/>
              </a:spcAft>
              <a:buFont typeface="Arial" pitchFamily="34" charset="0"/>
              <a:buChar char="•"/>
            </a:pPr>
            <a:r>
              <a:rPr lang="en-US" sz="2800" dirty="0" smtClean="0"/>
              <a:t>   2 Abstractions &amp; SDN</a:t>
            </a:r>
          </a:p>
          <a:p>
            <a:pPr lvl="1">
              <a:spcBef>
                <a:spcPts val="1200"/>
              </a:spcBef>
              <a:spcAft>
                <a:spcPts val="1200"/>
              </a:spcAft>
              <a:buFont typeface="Arial" pitchFamily="34" charset="0"/>
              <a:buChar char="•"/>
            </a:pPr>
            <a:r>
              <a:rPr lang="en-US" sz="2800" dirty="0" smtClean="0"/>
              <a:t>   2 Research Examples</a:t>
            </a:r>
          </a:p>
          <a:p>
            <a:pPr marL="1371600" lvl="2" indent="-457200">
              <a:spcBef>
                <a:spcPts val="600"/>
              </a:spcBef>
              <a:buFont typeface="+mj-lt"/>
              <a:buAutoNum type="arabicPeriod"/>
            </a:pPr>
            <a:r>
              <a:rPr lang="en-US" sz="2400" dirty="0" smtClean="0"/>
              <a:t>MPLS</a:t>
            </a:r>
            <a:endParaRPr lang="en-US" sz="2400" dirty="0" smtClean="0"/>
          </a:p>
          <a:p>
            <a:pPr marL="1371600" lvl="2" indent="-457200">
              <a:spcBef>
                <a:spcPts val="600"/>
              </a:spcBef>
              <a:buFont typeface="+mj-lt"/>
              <a:buAutoNum type="arabicPeriod"/>
            </a:pPr>
            <a:r>
              <a:rPr lang="en-US" sz="2400" dirty="0" smtClean="0"/>
              <a:t>Packet-Optical</a:t>
            </a:r>
            <a:endParaRPr lang="en-US" sz="2800" dirty="0" smtClean="0"/>
          </a:p>
          <a:p>
            <a:pPr lvl="1">
              <a:spcBef>
                <a:spcPts val="1200"/>
              </a:spcBef>
              <a:spcAft>
                <a:spcPts val="1200"/>
              </a:spcAft>
            </a:pPr>
            <a:endParaRPr lang="en-US" sz="2800" dirty="0" smtClean="0"/>
          </a:p>
        </p:txBody>
      </p:sp>
      <p:sp>
        <p:nvSpPr>
          <p:cNvPr id="4" name="Down Arrow 3"/>
          <p:cNvSpPr/>
          <p:nvPr/>
        </p:nvSpPr>
        <p:spPr>
          <a:xfrm rot="5400000">
            <a:off x="3314700" y="2095500"/>
            <a:ext cx="533400"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33333E-6 -1.11111E-6 L 3.33333E-6 0.06111 " pathEditMode="relative" rAng="0" ptsTypes="AA">
                                      <p:cBhvr>
                                        <p:cTn id="11" dur="1000" fill="hold"/>
                                        <p:tgtEl>
                                          <p:spTgt spid="4"/>
                                        </p:tgtEl>
                                        <p:attrNameLst>
                                          <p:attrName>ppt_x</p:attrName>
                                          <p:attrName>ppt_y</p:attrName>
                                        </p:attrNameLst>
                                      </p:cBhvr>
                                      <p:rCtr x="0" y="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228600" y="0"/>
            <a:ext cx="8534400" cy="6096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latinLnBrk="1">
              <a:defRPr/>
            </a:pPr>
            <a:r>
              <a:rPr kumimoji="1" lang="en-US" sz="4000" kern="0" dirty="0" smtClean="0">
                <a:solidFill>
                  <a:srgbClr val="FFFF00"/>
                </a:solidFill>
                <a:latin typeface="Calibri"/>
                <a:cs typeface="Times New Roman" pitchFamily="18" charset="0"/>
              </a:rPr>
              <a:t>Prototype</a:t>
            </a:r>
            <a:endParaRPr kumimoji="1" lang="en-US" sz="4000" kern="0" dirty="0">
              <a:solidFill>
                <a:srgbClr val="FFFF00"/>
              </a:solidFill>
              <a:latin typeface="Calibri"/>
            </a:endParaRPr>
          </a:p>
        </p:txBody>
      </p:sp>
      <p:pic>
        <p:nvPicPr>
          <p:cNvPr id="3" name="Picture 2"/>
          <p:cNvPicPr>
            <a:picLocks noChangeAspect="1" noChangeArrowheads="1"/>
          </p:cNvPicPr>
          <p:nvPr/>
        </p:nvPicPr>
        <p:blipFill>
          <a:blip r:embed="rId2" cstate="print"/>
          <a:srcRect/>
          <a:stretch>
            <a:fillRect/>
          </a:stretch>
        </p:blipFill>
        <p:spPr bwMode="auto">
          <a:xfrm>
            <a:off x="609600" y="609600"/>
            <a:ext cx="8077200" cy="60579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81C256F2-8016-4B24-AF78-7FA03D20BBBE}" type="slidenum">
              <a:rPr lang="en-US" smtClean="0">
                <a:solidFill>
                  <a:prstClr val="white">
                    <a:tint val="75000"/>
                  </a:prstClr>
                </a:solidFill>
              </a:rPr>
              <a:pPr/>
              <a:t>24</a:t>
            </a:fld>
            <a:endParaRPr lang="en-US">
              <a:solidFill>
                <a:prstClr val="white">
                  <a:tint val="75000"/>
                </a:prstClr>
              </a:solidFill>
            </a:endParaRPr>
          </a:p>
        </p:txBody>
      </p:sp>
      <p:sp>
        <p:nvSpPr>
          <p:cNvPr id="5" name="Text Box 23"/>
          <p:cNvSpPr txBox="1">
            <a:spLocks noChangeArrowheads="1"/>
          </p:cNvSpPr>
          <p:nvPr/>
        </p:nvSpPr>
        <p:spPr bwMode="auto">
          <a:xfrm>
            <a:off x="2514600" y="3733800"/>
            <a:ext cx="5596774" cy="2819400"/>
          </a:xfrm>
          <a:prstGeom prst="rect">
            <a:avLst/>
          </a:prstGeom>
          <a:solidFill>
            <a:srgbClr val="FFFFFF">
              <a:alpha val="0"/>
            </a:srgbClr>
          </a:solidFill>
          <a:ln w="57150">
            <a:solidFill>
              <a:srgbClr val="FF0000"/>
            </a:solidFill>
            <a:prstDash val="dash"/>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r>
              <a:rPr lang="en-US" sz="2400" b="1" dirty="0" smtClean="0">
                <a:solidFill>
                  <a:srgbClr val="FFFF00"/>
                </a:solidFill>
                <a:ea typeface="Calibri" pitchFamily="34" charset="0"/>
                <a:cs typeface="Times New Roman" pitchFamily="18" charset="0"/>
              </a:rPr>
              <a:t>Hybrid Packet-Circuit Switches</a:t>
            </a:r>
            <a:endParaRPr lang="en-US" sz="4000" dirty="0" smtClean="0">
              <a:solidFill>
                <a:srgbClr val="FFFF00"/>
              </a:solidFill>
              <a:latin typeface="Arial" pitchFamily="34" charset="0"/>
              <a:cs typeface="Arial" pitchFamily="34" charset="0"/>
            </a:endParaRPr>
          </a:p>
        </p:txBody>
      </p:sp>
      <p:sp>
        <p:nvSpPr>
          <p:cNvPr id="6" name="Text Box 23"/>
          <p:cNvSpPr txBox="1">
            <a:spLocks noChangeArrowheads="1"/>
          </p:cNvSpPr>
          <p:nvPr/>
        </p:nvSpPr>
        <p:spPr bwMode="auto">
          <a:xfrm>
            <a:off x="685800" y="1524000"/>
            <a:ext cx="2438400" cy="990600"/>
          </a:xfrm>
          <a:prstGeom prst="rect">
            <a:avLst/>
          </a:prstGeom>
          <a:solidFill>
            <a:srgbClr val="FFFFFF">
              <a:alpha val="0"/>
            </a:srgbClr>
          </a:solidFill>
          <a:ln w="57150">
            <a:solidFill>
              <a:srgbClr val="FF0000"/>
            </a:solidFill>
            <a:prstDash val="dash"/>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smtClean="0">
              <a:solidFill>
                <a:srgbClr val="FFFF00"/>
              </a:solidFill>
              <a:ea typeface="Calibri" pitchFamily="34" charset="0"/>
              <a:cs typeface="Times New Roman" pitchFamily="18" charset="0"/>
            </a:endParaRPr>
          </a:p>
          <a:p>
            <a:pPr fontAlgn="base">
              <a:spcBef>
                <a:spcPct val="0"/>
              </a:spcBef>
              <a:spcAft>
                <a:spcPct val="0"/>
              </a:spcAft>
            </a:pPr>
            <a:r>
              <a:rPr lang="en-US" sz="2400" b="1" dirty="0" smtClean="0">
                <a:solidFill>
                  <a:srgbClr val="FFFF00"/>
                </a:solidFill>
                <a:ea typeface="Calibri" pitchFamily="34" charset="0"/>
                <a:cs typeface="Times New Roman" pitchFamily="18" charset="0"/>
              </a:rPr>
              <a:t>Packet switches</a:t>
            </a:r>
            <a:endParaRPr lang="en-US" sz="4000" dirty="0" smtClean="0">
              <a:solidFill>
                <a:srgbClr val="FFFF00"/>
              </a:solidFill>
              <a:latin typeface="Arial" pitchFamily="34" charset="0"/>
              <a:cs typeface="Arial" pitchFamily="34" charset="0"/>
            </a:endParaRPr>
          </a:p>
        </p:txBody>
      </p:sp>
      <p:sp>
        <p:nvSpPr>
          <p:cNvPr id="7" name="Text Box 23"/>
          <p:cNvSpPr txBox="1">
            <a:spLocks noChangeArrowheads="1"/>
          </p:cNvSpPr>
          <p:nvPr/>
        </p:nvSpPr>
        <p:spPr bwMode="auto">
          <a:xfrm>
            <a:off x="685800" y="2895600"/>
            <a:ext cx="762000" cy="2514600"/>
          </a:xfrm>
          <a:prstGeom prst="rect">
            <a:avLst/>
          </a:prstGeom>
          <a:solidFill>
            <a:srgbClr val="FFFFFF">
              <a:alpha val="0"/>
            </a:srgbClr>
          </a:solidFill>
          <a:ln w="57150">
            <a:solidFill>
              <a:srgbClr val="FF0000"/>
            </a:solidFill>
            <a:prstDash val="dash"/>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r>
              <a:rPr lang="en-US" sz="2400" b="1" dirty="0" smtClean="0">
                <a:solidFill>
                  <a:srgbClr val="FFFF00"/>
                </a:solidFill>
                <a:latin typeface="Arial" pitchFamily="34" charset="0"/>
                <a:cs typeface="Arial" pitchFamily="34" charset="0"/>
              </a:rPr>
              <a:t>NOX</a:t>
            </a: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a:p>
            <a:pPr fontAlgn="base">
              <a:spcBef>
                <a:spcPct val="0"/>
              </a:spcBef>
              <a:spcAft>
                <a:spcPct val="0"/>
              </a:spcAft>
            </a:pPr>
            <a:endParaRPr lang="en-US" sz="2400" b="1" dirty="0" smtClean="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228600" y="0"/>
            <a:ext cx="8534400" cy="6096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latinLnBrk="1">
              <a:defRPr/>
            </a:pPr>
            <a:r>
              <a:rPr kumimoji="1" lang="en-US" sz="4000" kern="0" dirty="0" smtClean="0">
                <a:solidFill>
                  <a:srgbClr val="FFFF00"/>
                </a:solidFill>
                <a:latin typeface="Calibri"/>
              </a:rPr>
              <a:t>Prototype </a:t>
            </a:r>
            <a:r>
              <a:rPr kumimoji="1" lang="en-US" sz="4000" kern="0" dirty="0" smtClean="0">
                <a:solidFill>
                  <a:srgbClr val="FFFF00"/>
                </a:solidFill>
                <a:latin typeface="Times New Roman" pitchFamily="18" charset="0"/>
                <a:cs typeface="Times New Roman" pitchFamily="18" charset="0"/>
              </a:rPr>
              <a:t>– </a:t>
            </a:r>
            <a:r>
              <a:rPr kumimoji="1" lang="en-US" sz="4000" kern="0" dirty="0" smtClean="0">
                <a:solidFill>
                  <a:srgbClr val="FFFF00"/>
                </a:solidFill>
                <a:latin typeface="Calibri"/>
                <a:cs typeface="Times New Roman" pitchFamily="18" charset="0"/>
              </a:rPr>
              <a:t>Emulated WAN</a:t>
            </a:r>
            <a:endParaRPr kumimoji="1" lang="en-US" sz="4000" kern="0" dirty="0">
              <a:solidFill>
                <a:srgbClr val="FFFF00"/>
              </a:solidFill>
              <a:latin typeface="Calibri"/>
            </a:endParaRPr>
          </a:p>
        </p:txBody>
      </p:sp>
      <p:sp>
        <p:nvSpPr>
          <p:cNvPr id="118" name="Rectangle 12"/>
          <p:cNvSpPr>
            <a:spLocks/>
          </p:cNvSpPr>
          <p:nvPr/>
        </p:nvSpPr>
        <p:spPr bwMode="auto">
          <a:xfrm>
            <a:off x="584141" y="-76200"/>
            <a:ext cx="7920170" cy="1505715"/>
          </a:xfrm>
          <a:prstGeom prst="rect">
            <a:avLst/>
          </a:prstGeom>
          <a:noFill/>
          <a:ln w="12700">
            <a:noFill/>
            <a:miter lim="800000"/>
            <a:headEnd/>
            <a:tailEnd/>
          </a:ln>
        </p:spPr>
        <p:txBody>
          <a:bodyPr lIns="38100" tIns="38100" rIns="86978" bIns="38100"/>
          <a:lstStyle/>
          <a:p>
            <a:pPr marL="9525" algn="ctr">
              <a:defRPr/>
            </a:pPr>
            <a:endParaRPr lang="en-US" sz="7200" kern="0">
              <a:solidFill>
                <a:sysClr val="windowText" lastClr="000000"/>
              </a:solidFill>
              <a:cs typeface="Arial" charset="0"/>
            </a:endParaRPr>
          </a:p>
        </p:txBody>
      </p:sp>
      <p:sp>
        <p:nvSpPr>
          <p:cNvPr id="119" name="AutoShape 19"/>
          <p:cNvSpPr>
            <a:spLocks/>
          </p:cNvSpPr>
          <p:nvPr/>
        </p:nvSpPr>
        <p:spPr bwMode="auto">
          <a:xfrm>
            <a:off x="76200" y="609601"/>
            <a:ext cx="8989404" cy="6190798"/>
          </a:xfrm>
          <a:prstGeom prst="roundRect">
            <a:avLst>
              <a:gd name="adj" fmla="val 7181"/>
            </a:avLst>
          </a:prstGeom>
          <a:solidFill>
            <a:srgbClr val="FFFFFF"/>
          </a:solidFill>
          <a:ln w="9525">
            <a:solidFill>
              <a:srgbClr val="800000"/>
            </a:solidFill>
            <a:round/>
            <a:headEnd/>
            <a:tailEnd/>
          </a:ln>
        </p:spPr>
        <p:txBody>
          <a:bodyPr lIns="0" tIns="0" rIns="0" bIns="0"/>
          <a:lstStyle/>
          <a:p>
            <a:pPr>
              <a:defRPr/>
            </a:pPr>
            <a:endParaRPr lang="en-US" kern="0">
              <a:solidFill>
                <a:sysClr val="windowText" lastClr="000000"/>
              </a:solidFill>
            </a:endParaRPr>
          </a:p>
        </p:txBody>
      </p:sp>
      <p:sp>
        <p:nvSpPr>
          <p:cNvPr id="120" name="Rectangle 20"/>
          <p:cNvSpPr>
            <a:spLocks/>
          </p:cNvSpPr>
          <p:nvPr/>
        </p:nvSpPr>
        <p:spPr bwMode="auto">
          <a:xfrm>
            <a:off x="626605" y="854630"/>
            <a:ext cx="7888594" cy="5665594"/>
          </a:xfrm>
          <a:prstGeom prst="rect">
            <a:avLst/>
          </a:prstGeom>
          <a:noFill/>
          <a:ln w="12700">
            <a:noFill/>
            <a:miter lim="800000"/>
            <a:headEnd/>
            <a:tailEnd/>
          </a:ln>
        </p:spPr>
        <p:txBody>
          <a:bodyPr lIns="38100" tIns="38100" rIns="86978" bIns="38100"/>
          <a:lstStyle/>
          <a:p>
            <a:pPr marL="9525" algn="ctr">
              <a:defRPr/>
            </a:pPr>
            <a:endParaRPr lang="en-US" sz="7200" kern="0">
              <a:solidFill>
                <a:sysClr val="windowText" lastClr="000000"/>
              </a:solidFill>
              <a:cs typeface="Arial" charset="0"/>
            </a:endParaRPr>
          </a:p>
        </p:txBody>
      </p:sp>
      <p:sp>
        <p:nvSpPr>
          <p:cNvPr id="121" name="Cloud 120"/>
          <p:cNvSpPr/>
          <p:nvPr/>
        </p:nvSpPr>
        <p:spPr>
          <a:xfrm>
            <a:off x="128464" y="2127307"/>
            <a:ext cx="2639331" cy="1712762"/>
          </a:xfrm>
          <a:prstGeom prst="cloud">
            <a:avLst/>
          </a:prstGeom>
          <a:solidFill>
            <a:srgbClr val="4F81BD">
              <a:alpha val="20000"/>
            </a:srgbClr>
          </a:solidFill>
          <a:ln w="25400" cap="flat" cmpd="sng" algn="ctr">
            <a:solidFill>
              <a:srgbClr val="4F81BD">
                <a:shade val="50000"/>
              </a:srgbClr>
            </a:solidFill>
            <a:prstDash val="solid"/>
          </a:ln>
          <a:effectLst/>
        </p:spPr>
        <p:txBody>
          <a:bodyPr rtlCol="0" anchor="ctr"/>
          <a:lstStyle/>
          <a:p>
            <a:pPr algn="ctr">
              <a:defRPr/>
            </a:pPr>
            <a:endParaRPr lang="en-US" kern="0">
              <a:solidFill>
                <a:sysClr val="window" lastClr="FFFFFF"/>
              </a:solidFill>
            </a:endParaRPr>
          </a:p>
        </p:txBody>
      </p:sp>
      <p:sp>
        <p:nvSpPr>
          <p:cNvPr id="122" name="Cloud 121"/>
          <p:cNvSpPr/>
          <p:nvPr/>
        </p:nvSpPr>
        <p:spPr>
          <a:xfrm>
            <a:off x="6896649" y="1323789"/>
            <a:ext cx="2116691" cy="1818488"/>
          </a:xfrm>
          <a:prstGeom prst="cloud">
            <a:avLst/>
          </a:prstGeom>
          <a:solidFill>
            <a:srgbClr val="C00000">
              <a:alpha val="20000"/>
            </a:srgbClr>
          </a:solidFill>
          <a:ln w="25400" cap="flat" cmpd="sng" algn="ctr">
            <a:solidFill>
              <a:srgbClr val="4F81BD">
                <a:shade val="50000"/>
              </a:srgbClr>
            </a:solidFill>
            <a:prstDash val="solid"/>
          </a:ln>
          <a:effectLst/>
        </p:spPr>
        <p:txBody>
          <a:bodyPr rtlCol="0" anchor="ctr"/>
          <a:lstStyle/>
          <a:p>
            <a:pPr algn="ctr">
              <a:defRPr/>
            </a:pPr>
            <a:endParaRPr lang="en-US" kern="0">
              <a:solidFill>
                <a:sysClr val="window" lastClr="FFFFFF"/>
              </a:solidFill>
            </a:endParaRPr>
          </a:p>
        </p:txBody>
      </p:sp>
      <p:sp>
        <p:nvSpPr>
          <p:cNvPr id="123" name="Cloud 122"/>
          <p:cNvSpPr/>
          <p:nvPr/>
        </p:nvSpPr>
        <p:spPr>
          <a:xfrm>
            <a:off x="4387978" y="5362524"/>
            <a:ext cx="3188103" cy="1332148"/>
          </a:xfrm>
          <a:prstGeom prst="cloud">
            <a:avLst/>
          </a:prstGeom>
          <a:solidFill>
            <a:srgbClr val="92D050">
              <a:alpha val="20000"/>
            </a:srgbClr>
          </a:solidFill>
          <a:ln w="25400" cap="flat" cmpd="sng" algn="ctr">
            <a:solidFill>
              <a:srgbClr val="4F81BD">
                <a:shade val="50000"/>
              </a:srgbClr>
            </a:solidFill>
            <a:prstDash val="solid"/>
          </a:ln>
          <a:effectLst/>
        </p:spPr>
        <p:txBody>
          <a:bodyPr rtlCol="0" anchor="ctr"/>
          <a:lstStyle/>
          <a:p>
            <a:pPr algn="ctr">
              <a:defRPr/>
            </a:pPr>
            <a:endParaRPr lang="en-US" kern="0">
              <a:solidFill>
                <a:sysClr val="window" lastClr="FFFFFF"/>
              </a:solidFill>
            </a:endParaRPr>
          </a:p>
        </p:txBody>
      </p:sp>
      <p:sp>
        <p:nvSpPr>
          <p:cNvPr id="133" name="TextBox 132"/>
          <p:cNvSpPr txBox="1"/>
          <p:nvPr/>
        </p:nvSpPr>
        <p:spPr>
          <a:xfrm>
            <a:off x="285256" y="2674439"/>
            <a:ext cx="1384995" cy="620853"/>
          </a:xfrm>
          <a:prstGeom prst="rect">
            <a:avLst/>
          </a:prstGeom>
          <a:noFill/>
        </p:spPr>
        <p:txBody>
          <a:bodyPr wrap="square" rtlCol="0">
            <a:spAutoFit/>
          </a:bodyPr>
          <a:lstStyle/>
          <a:p>
            <a:pPr>
              <a:defRPr/>
            </a:pPr>
            <a:r>
              <a:rPr lang="en-US" sz="1600" b="1" kern="0" dirty="0" smtClean="0">
                <a:solidFill>
                  <a:sysClr val="windowText" lastClr="000000"/>
                </a:solidFill>
              </a:rPr>
              <a:t>SAN</a:t>
            </a:r>
          </a:p>
          <a:p>
            <a:pPr>
              <a:defRPr/>
            </a:pPr>
            <a:r>
              <a:rPr lang="en-US" sz="1600" b="1" kern="0" dirty="0" smtClean="0">
                <a:solidFill>
                  <a:sysClr val="windowText" lastClr="000000"/>
                </a:solidFill>
              </a:rPr>
              <a:t>FRANCISCO</a:t>
            </a:r>
            <a:endParaRPr lang="en-US" sz="1600" b="1" kern="0" dirty="0">
              <a:solidFill>
                <a:sysClr val="windowText" lastClr="000000"/>
              </a:solidFill>
            </a:endParaRPr>
          </a:p>
        </p:txBody>
      </p:sp>
      <p:sp>
        <p:nvSpPr>
          <p:cNvPr id="134" name="TextBox 133"/>
          <p:cNvSpPr txBox="1"/>
          <p:nvPr/>
        </p:nvSpPr>
        <p:spPr>
          <a:xfrm>
            <a:off x="5511654" y="6153189"/>
            <a:ext cx="1384995" cy="359441"/>
          </a:xfrm>
          <a:prstGeom prst="rect">
            <a:avLst/>
          </a:prstGeom>
          <a:noFill/>
        </p:spPr>
        <p:txBody>
          <a:bodyPr wrap="square" rtlCol="0">
            <a:spAutoFit/>
          </a:bodyPr>
          <a:lstStyle/>
          <a:p>
            <a:pPr>
              <a:defRPr/>
            </a:pPr>
            <a:r>
              <a:rPr lang="en-US" sz="1600" b="1" kern="0" dirty="0" smtClean="0">
                <a:solidFill>
                  <a:sysClr val="windowText" lastClr="000000"/>
                </a:solidFill>
              </a:rPr>
              <a:t>HOUSTON</a:t>
            </a:r>
            <a:endParaRPr lang="en-US" sz="2800" b="1" kern="0" dirty="0">
              <a:solidFill>
                <a:sysClr val="windowText" lastClr="000000"/>
              </a:solidFill>
            </a:endParaRPr>
          </a:p>
        </p:txBody>
      </p:sp>
      <p:sp>
        <p:nvSpPr>
          <p:cNvPr id="135" name="TextBox 134"/>
          <p:cNvSpPr txBox="1"/>
          <p:nvPr/>
        </p:nvSpPr>
        <p:spPr>
          <a:xfrm>
            <a:off x="7811269" y="2027230"/>
            <a:ext cx="1332731" cy="359441"/>
          </a:xfrm>
          <a:prstGeom prst="rect">
            <a:avLst/>
          </a:prstGeom>
          <a:noFill/>
        </p:spPr>
        <p:txBody>
          <a:bodyPr wrap="square" rtlCol="0">
            <a:spAutoFit/>
          </a:bodyPr>
          <a:lstStyle/>
          <a:p>
            <a:pPr>
              <a:defRPr/>
            </a:pPr>
            <a:r>
              <a:rPr lang="en-US" sz="1600" b="1" kern="0" dirty="0" smtClean="0">
                <a:solidFill>
                  <a:sysClr val="windowText" lastClr="000000"/>
                </a:solidFill>
              </a:rPr>
              <a:t>NEW YORK</a:t>
            </a:r>
            <a:endParaRPr lang="en-US" sz="1600" b="1" kern="0" dirty="0">
              <a:solidFill>
                <a:sysClr val="windowText" lastClr="000000"/>
              </a:solidFill>
            </a:endParaRPr>
          </a:p>
        </p:txBody>
      </p:sp>
      <p:sp>
        <p:nvSpPr>
          <p:cNvPr id="136" name="Freeform 135"/>
          <p:cNvSpPr/>
          <p:nvPr/>
        </p:nvSpPr>
        <p:spPr>
          <a:xfrm>
            <a:off x="1981200" y="2286000"/>
            <a:ext cx="5958093" cy="3510105"/>
          </a:xfrm>
          <a:custGeom>
            <a:avLst/>
            <a:gdLst>
              <a:gd name="connsiteX0" fmla="*/ 787758 w 6731358"/>
              <a:gd name="connsiteY0" fmla="*/ 3146738 h 4179195"/>
              <a:gd name="connsiteX1" fmla="*/ 79420 w 6731358"/>
              <a:gd name="connsiteY1" fmla="*/ 2425522 h 4179195"/>
              <a:gd name="connsiteX2" fmla="*/ 311240 w 6731358"/>
              <a:gd name="connsiteY2" fmla="*/ 1549758 h 4179195"/>
              <a:gd name="connsiteX3" fmla="*/ 53662 w 6731358"/>
              <a:gd name="connsiteY3" fmla="*/ 725510 h 4179195"/>
              <a:gd name="connsiteX4" fmla="*/ 427150 w 6731358"/>
              <a:gd name="connsiteY4" fmla="*/ 107324 h 4179195"/>
              <a:gd name="connsiteX5" fmla="*/ 903668 w 6731358"/>
              <a:gd name="connsiteY5" fmla="*/ 81567 h 4179195"/>
              <a:gd name="connsiteX6" fmla="*/ 2603679 w 6731358"/>
              <a:gd name="connsiteY6" fmla="*/ 352023 h 4179195"/>
              <a:gd name="connsiteX7" fmla="*/ 4393843 w 6731358"/>
              <a:gd name="connsiteY7" fmla="*/ 133082 h 4179195"/>
              <a:gd name="connsiteX8" fmla="*/ 5578699 w 6731358"/>
              <a:gd name="connsiteY8" fmla="*/ 210355 h 4179195"/>
              <a:gd name="connsiteX9" fmla="*/ 6570372 w 6731358"/>
              <a:gd name="connsiteY9" fmla="*/ 1008845 h 4179195"/>
              <a:gd name="connsiteX10" fmla="*/ 6544614 w 6731358"/>
              <a:gd name="connsiteY10" fmla="*/ 2528553 h 4179195"/>
              <a:gd name="connsiteX11" fmla="*/ 6274158 w 6731358"/>
              <a:gd name="connsiteY11" fmla="*/ 3481589 h 4179195"/>
              <a:gd name="connsiteX12" fmla="*/ 5655972 w 6731358"/>
              <a:gd name="connsiteY12" fmla="*/ 4048260 h 4179195"/>
              <a:gd name="connsiteX13" fmla="*/ 4316569 w 6731358"/>
              <a:gd name="connsiteY13" fmla="*/ 4164169 h 4179195"/>
              <a:gd name="connsiteX14" fmla="*/ 3582474 w 6731358"/>
              <a:gd name="connsiteY14" fmla="*/ 3958107 h 4179195"/>
              <a:gd name="connsiteX15" fmla="*/ 2668074 w 6731358"/>
              <a:gd name="connsiteY15" fmla="*/ 4112654 h 4179195"/>
              <a:gd name="connsiteX16" fmla="*/ 1367307 w 6731358"/>
              <a:gd name="connsiteY16" fmla="*/ 3906592 h 4179195"/>
              <a:gd name="connsiteX17" fmla="*/ 787758 w 6731358"/>
              <a:gd name="connsiteY17" fmla="*/ 3146738 h 41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31358" h="4179195">
                <a:moveTo>
                  <a:pt x="787758" y="3146738"/>
                </a:moveTo>
                <a:cubicBezTo>
                  <a:pt x="573110" y="2899893"/>
                  <a:pt x="158840" y="2691685"/>
                  <a:pt x="79420" y="2425522"/>
                </a:cubicBezTo>
                <a:cubicBezTo>
                  <a:pt x="0" y="2159359"/>
                  <a:pt x="315533" y="1833093"/>
                  <a:pt x="311240" y="1549758"/>
                </a:cubicBezTo>
                <a:cubicBezTo>
                  <a:pt x="306947" y="1266423"/>
                  <a:pt x="34344" y="965916"/>
                  <a:pt x="53662" y="725510"/>
                </a:cubicBezTo>
                <a:cubicBezTo>
                  <a:pt x="72980" y="485104"/>
                  <a:pt x="285482" y="214648"/>
                  <a:pt x="427150" y="107324"/>
                </a:cubicBezTo>
                <a:cubicBezTo>
                  <a:pt x="568818" y="0"/>
                  <a:pt x="540913" y="40784"/>
                  <a:pt x="903668" y="81567"/>
                </a:cubicBezTo>
                <a:cubicBezTo>
                  <a:pt x="1266423" y="122350"/>
                  <a:pt x="2021983" y="343437"/>
                  <a:pt x="2603679" y="352023"/>
                </a:cubicBezTo>
                <a:cubicBezTo>
                  <a:pt x="3185375" y="360609"/>
                  <a:pt x="3898006" y="156693"/>
                  <a:pt x="4393843" y="133082"/>
                </a:cubicBezTo>
                <a:cubicBezTo>
                  <a:pt x="4889680" y="109471"/>
                  <a:pt x="5215944" y="64395"/>
                  <a:pt x="5578699" y="210355"/>
                </a:cubicBezTo>
                <a:cubicBezTo>
                  <a:pt x="5941454" y="356315"/>
                  <a:pt x="6409386" y="622479"/>
                  <a:pt x="6570372" y="1008845"/>
                </a:cubicBezTo>
                <a:cubicBezTo>
                  <a:pt x="6731358" y="1395211"/>
                  <a:pt x="6593983" y="2116429"/>
                  <a:pt x="6544614" y="2528553"/>
                </a:cubicBezTo>
                <a:cubicBezTo>
                  <a:pt x="6495245" y="2940677"/>
                  <a:pt x="6422265" y="3228305"/>
                  <a:pt x="6274158" y="3481589"/>
                </a:cubicBezTo>
                <a:cubicBezTo>
                  <a:pt x="6126051" y="3734873"/>
                  <a:pt x="5982237" y="3934497"/>
                  <a:pt x="5655972" y="4048260"/>
                </a:cubicBezTo>
                <a:cubicBezTo>
                  <a:pt x="5329707" y="4162023"/>
                  <a:pt x="4662152" y="4179195"/>
                  <a:pt x="4316569" y="4164169"/>
                </a:cubicBezTo>
                <a:cubicBezTo>
                  <a:pt x="3970986" y="4149143"/>
                  <a:pt x="3857223" y="3966693"/>
                  <a:pt x="3582474" y="3958107"/>
                </a:cubicBezTo>
                <a:cubicBezTo>
                  <a:pt x="3307725" y="3949521"/>
                  <a:pt x="3037268" y="4121240"/>
                  <a:pt x="2668074" y="4112654"/>
                </a:cubicBezTo>
                <a:cubicBezTo>
                  <a:pt x="2298880" y="4104068"/>
                  <a:pt x="1684986" y="4069724"/>
                  <a:pt x="1367307" y="3906592"/>
                </a:cubicBezTo>
                <a:cubicBezTo>
                  <a:pt x="1049628" y="3743460"/>
                  <a:pt x="1002406" y="3393583"/>
                  <a:pt x="787758" y="3146738"/>
                </a:cubicBezTo>
                <a:close/>
              </a:path>
            </a:pathLst>
          </a:custGeom>
          <a:solidFill>
            <a:srgbClr val="E3E818">
              <a:alpha val="21176"/>
            </a:srgbClr>
          </a:solidFill>
          <a:ln w="9525" cap="flat" cmpd="sng" algn="ctr">
            <a:solidFill>
              <a:srgbClr val="4F81BD">
                <a:shade val="50000"/>
              </a:srgbClr>
            </a:solidFill>
            <a:prstDash val="solid"/>
          </a:ln>
          <a:effectLst/>
        </p:spPr>
        <p:txBody>
          <a:bodyPr rtlCol="0" anchor="ctr"/>
          <a:lstStyle/>
          <a:p>
            <a:pPr algn="ctr">
              <a:defRPr/>
            </a:pPr>
            <a:endParaRPr lang="en-US" kern="0">
              <a:solidFill>
                <a:sysClr val="window" lastClr="FFFFFF"/>
              </a:solidFill>
            </a:endParaRPr>
          </a:p>
        </p:txBody>
      </p:sp>
      <p:cxnSp>
        <p:nvCxnSpPr>
          <p:cNvPr id="137" name="Straight Connector 136"/>
          <p:cNvCxnSpPr/>
          <p:nvPr/>
        </p:nvCxnSpPr>
        <p:spPr bwMode="auto">
          <a:xfrm flipV="1">
            <a:off x="5268300" y="5785428"/>
            <a:ext cx="504674" cy="425459"/>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38" name="Straight Connector 137"/>
          <p:cNvCxnSpPr/>
          <p:nvPr/>
        </p:nvCxnSpPr>
        <p:spPr bwMode="auto">
          <a:xfrm rot="10800000">
            <a:off x="6060426" y="5764283"/>
            <a:ext cx="661465" cy="31973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39" name="Straight Connector 138"/>
          <p:cNvCxnSpPr/>
          <p:nvPr/>
        </p:nvCxnSpPr>
        <p:spPr bwMode="auto">
          <a:xfrm flipV="1">
            <a:off x="1557557" y="3184567"/>
            <a:ext cx="530806" cy="340879"/>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0" name="Straight Connector 139"/>
          <p:cNvCxnSpPr/>
          <p:nvPr/>
        </p:nvCxnSpPr>
        <p:spPr bwMode="auto">
          <a:xfrm rot="10800000">
            <a:off x="1609821" y="2658492"/>
            <a:ext cx="478542" cy="230042"/>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2" name="Straight Connector 141"/>
          <p:cNvCxnSpPr/>
          <p:nvPr/>
        </p:nvCxnSpPr>
        <p:spPr bwMode="auto">
          <a:xfrm rot="10800000">
            <a:off x="2558739" y="3036551"/>
            <a:ext cx="574904" cy="29603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3" name="Straight Connector 142"/>
          <p:cNvCxnSpPr/>
          <p:nvPr/>
        </p:nvCxnSpPr>
        <p:spPr bwMode="auto">
          <a:xfrm rot="10800000">
            <a:off x="2506475" y="3121132"/>
            <a:ext cx="574904" cy="29603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4" name="Straight Connector 143"/>
          <p:cNvCxnSpPr/>
          <p:nvPr/>
        </p:nvCxnSpPr>
        <p:spPr bwMode="auto">
          <a:xfrm rot="10800000">
            <a:off x="2454211" y="3205713"/>
            <a:ext cx="574904" cy="29603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5" name="Straight Connector 144"/>
          <p:cNvCxnSpPr/>
          <p:nvPr/>
        </p:nvCxnSpPr>
        <p:spPr bwMode="auto">
          <a:xfrm flipV="1">
            <a:off x="6478537" y="2740518"/>
            <a:ext cx="496508" cy="25374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6" name="Straight Connector 145"/>
          <p:cNvCxnSpPr/>
          <p:nvPr/>
        </p:nvCxnSpPr>
        <p:spPr bwMode="auto">
          <a:xfrm flipV="1">
            <a:off x="6609197" y="2825099"/>
            <a:ext cx="418112" cy="211452"/>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7" name="Straight Connector 146"/>
          <p:cNvCxnSpPr/>
          <p:nvPr/>
        </p:nvCxnSpPr>
        <p:spPr bwMode="auto">
          <a:xfrm flipV="1">
            <a:off x="6609197" y="2909680"/>
            <a:ext cx="496508" cy="253743"/>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8" name="Straight Connector 147"/>
          <p:cNvCxnSpPr/>
          <p:nvPr/>
        </p:nvCxnSpPr>
        <p:spPr bwMode="auto">
          <a:xfrm rot="16200000" flipH="1">
            <a:off x="5745044" y="5172816"/>
            <a:ext cx="317178" cy="104528"/>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49" name="Straight Connector 148"/>
          <p:cNvCxnSpPr/>
          <p:nvPr/>
        </p:nvCxnSpPr>
        <p:spPr bwMode="auto">
          <a:xfrm rot="16200000" flipH="1">
            <a:off x="5640516" y="5193961"/>
            <a:ext cx="317178" cy="104528"/>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50" name="Straight Connector 149"/>
          <p:cNvCxnSpPr/>
          <p:nvPr/>
        </p:nvCxnSpPr>
        <p:spPr bwMode="auto">
          <a:xfrm flipV="1">
            <a:off x="3638938" y="3248003"/>
            <a:ext cx="2421488" cy="327751"/>
          </a:xfrm>
          <a:prstGeom prst="line">
            <a:avLst/>
          </a:prstGeom>
          <a:solidFill>
            <a:srgbClr val="BBE0E3"/>
          </a:solidFill>
          <a:ln w="57150" cap="flat" cmpd="sng" algn="ctr">
            <a:solidFill>
              <a:srgbClr val="00B050"/>
            </a:solidFill>
            <a:prstDash val="solid"/>
            <a:round/>
            <a:headEnd type="none" w="med" len="med"/>
            <a:tailEnd type="none" w="med" len="med"/>
          </a:ln>
          <a:effectLst/>
        </p:spPr>
      </p:cxnSp>
      <p:cxnSp>
        <p:nvCxnSpPr>
          <p:cNvPr id="151" name="Straight Connector 150"/>
          <p:cNvCxnSpPr/>
          <p:nvPr/>
        </p:nvCxnSpPr>
        <p:spPr bwMode="auto">
          <a:xfrm rot="16200000" flipH="1">
            <a:off x="3891069" y="3312251"/>
            <a:ext cx="919817" cy="2060033"/>
          </a:xfrm>
          <a:prstGeom prst="line">
            <a:avLst/>
          </a:prstGeom>
          <a:solidFill>
            <a:srgbClr val="BBE0E3"/>
          </a:solidFill>
          <a:ln w="57150" cap="flat" cmpd="sng" algn="ctr">
            <a:solidFill>
              <a:srgbClr val="00B050"/>
            </a:solidFill>
            <a:prstDash val="solid"/>
            <a:round/>
            <a:headEnd type="none" w="med" len="med"/>
            <a:tailEnd type="none" w="med" len="med"/>
          </a:ln>
          <a:effectLst/>
        </p:spPr>
      </p:cxnSp>
      <p:cxnSp>
        <p:nvCxnSpPr>
          <p:cNvPr id="152" name="Straight Connector 151"/>
          <p:cNvCxnSpPr/>
          <p:nvPr/>
        </p:nvCxnSpPr>
        <p:spPr bwMode="auto">
          <a:xfrm rot="5400000" flipH="1" flipV="1">
            <a:off x="5526512" y="3759379"/>
            <a:ext cx="993825" cy="605429"/>
          </a:xfrm>
          <a:prstGeom prst="line">
            <a:avLst/>
          </a:prstGeom>
          <a:solidFill>
            <a:srgbClr val="BBE0E3"/>
          </a:solidFill>
          <a:ln w="57150" cap="flat" cmpd="sng" algn="ctr">
            <a:solidFill>
              <a:srgbClr val="00B050"/>
            </a:solidFill>
            <a:prstDash val="solid"/>
            <a:round/>
            <a:headEnd type="none" w="med" len="med"/>
            <a:tailEnd type="none" w="med" len="med"/>
          </a:ln>
          <a:effectLst/>
        </p:spPr>
      </p:cxnSp>
      <p:pic>
        <p:nvPicPr>
          <p:cNvPr id="154" name="Picture 13" descr="MCj04316160000[1]"/>
          <p:cNvPicPr>
            <a:picLocks noChangeAspect="1" noChangeArrowheads="1"/>
          </p:cNvPicPr>
          <p:nvPr/>
        </p:nvPicPr>
        <p:blipFill>
          <a:blip r:embed="rId2" cstate="print"/>
          <a:srcRect/>
          <a:stretch>
            <a:fillRect/>
          </a:stretch>
        </p:blipFill>
        <p:spPr bwMode="auto">
          <a:xfrm>
            <a:off x="3342699" y="1154627"/>
            <a:ext cx="663263" cy="655501"/>
          </a:xfrm>
          <a:prstGeom prst="rect">
            <a:avLst/>
          </a:prstGeom>
          <a:noFill/>
          <a:ln w="9525">
            <a:noFill/>
            <a:miter lim="800000"/>
            <a:headEnd/>
            <a:tailEnd/>
          </a:ln>
        </p:spPr>
      </p:pic>
      <p:sp>
        <p:nvSpPr>
          <p:cNvPr id="156" name="Line 45"/>
          <p:cNvSpPr>
            <a:spLocks noChangeShapeType="1"/>
          </p:cNvSpPr>
          <p:nvPr/>
        </p:nvSpPr>
        <p:spPr bwMode="auto">
          <a:xfrm flipV="1">
            <a:off x="1304403" y="1788984"/>
            <a:ext cx="2560935" cy="634356"/>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57" name="Line 45"/>
          <p:cNvSpPr>
            <a:spLocks noChangeShapeType="1"/>
          </p:cNvSpPr>
          <p:nvPr/>
        </p:nvSpPr>
        <p:spPr bwMode="auto">
          <a:xfrm flipV="1">
            <a:off x="2375815" y="1788984"/>
            <a:ext cx="1411127" cy="1057260"/>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58" name="Line 45"/>
          <p:cNvSpPr>
            <a:spLocks noChangeShapeType="1"/>
          </p:cNvSpPr>
          <p:nvPr/>
        </p:nvSpPr>
        <p:spPr bwMode="auto">
          <a:xfrm flipV="1">
            <a:off x="3316567" y="1831274"/>
            <a:ext cx="470376" cy="1501310"/>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59" name="Line 45"/>
          <p:cNvSpPr>
            <a:spLocks noChangeShapeType="1"/>
          </p:cNvSpPr>
          <p:nvPr/>
        </p:nvSpPr>
        <p:spPr bwMode="auto">
          <a:xfrm flipH="1" flipV="1">
            <a:off x="3813074" y="1767838"/>
            <a:ext cx="2482539" cy="1205277"/>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0" name="Line 45"/>
          <p:cNvSpPr>
            <a:spLocks noChangeShapeType="1"/>
          </p:cNvSpPr>
          <p:nvPr/>
        </p:nvSpPr>
        <p:spPr bwMode="auto">
          <a:xfrm flipH="1" flipV="1">
            <a:off x="3813074" y="1788984"/>
            <a:ext cx="1803107" cy="2706587"/>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1" name="Line 45"/>
          <p:cNvSpPr>
            <a:spLocks noChangeShapeType="1"/>
          </p:cNvSpPr>
          <p:nvPr/>
        </p:nvSpPr>
        <p:spPr bwMode="auto">
          <a:xfrm flipH="1">
            <a:off x="3865338" y="1788984"/>
            <a:ext cx="3710742" cy="21145"/>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2" name="Line 45"/>
          <p:cNvSpPr>
            <a:spLocks noChangeShapeType="1"/>
          </p:cNvSpPr>
          <p:nvPr/>
        </p:nvSpPr>
        <p:spPr bwMode="auto">
          <a:xfrm flipH="1" flipV="1">
            <a:off x="3865338" y="1831274"/>
            <a:ext cx="3109707" cy="697792"/>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3" name="Line 45"/>
          <p:cNvSpPr>
            <a:spLocks noChangeShapeType="1"/>
          </p:cNvSpPr>
          <p:nvPr/>
        </p:nvSpPr>
        <p:spPr bwMode="auto">
          <a:xfrm flipH="1" flipV="1">
            <a:off x="3865338" y="1831274"/>
            <a:ext cx="1071412" cy="4207896"/>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4" name="Line 45"/>
          <p:cNvSpPr>
            <a:spLocks noChangeShapeType="1"/>
          </p:cNvSpPr>
          <p:nvPr/>
        </p:nvSpPr>
        <p:spPr bwMode="auto">
          <a:xfrm flipH="1" flipV="1">
            <a:off x="3865338" y="1831274"/>
            <a:ext cx="1829239" cy="3552395"/>
          </a:xfrm>
          <a:prstGeom prst="line">
            <a:avLst/>
          </a:prstGeom>
          <a:noFill/>
          <a:ln w="9525">
            <a:solidFill>
              <a:srgbClr val="FF0000"/>
            </a:solidFill>
            <a:prstDash val="dashDot"/>
            <a:round/>
            <a:headEnd/>
            <a:tailEnd/>
          </a:ln>
          <a:effectLst/>
        </p:spPr>
        <p:txBody>
          <a:bodyPr/>
          <a:lstStyle/>
          <a:p>
            <a:pPr>
              <a:defRPr/>
            </a:pPr>
            <a:endParaRPr lang="en-US" kern="0">
              <a:solidFill>
                <a:sysClr val="windowText" lastClr="000000"/>
              </a:solidFill>
            </a:endParaRPr>
          </a:p>
        </p:txBody>
      </p:sp>
      <p:sp>
        <p:nvSpPr>
          <p:cNvPr id="165" name="TextBox 164"/>
          <p:cNvSpPr txBox="1"/>
          <p:nvPr/>
        </p:nvSpPr>
        <p:spPr>
          <a:xfrm>
            <a:off x="2819400" y="943176"/>
            <a:ext cx="863016" cy="400110"/>
          </a:xfrm>
          <a:prstGeom prst="rect">
            <a:avLst/>
          </a:prstGeom>
          <a:noFill/>
        </p:spPr>
        <p:txBody>
          <a:bodyPr wrap="square" rtlCol="0">
            <a:spAutoFit/>
          </a:bodyPr>
          <a:lstStyle/>
          <a:p>
            <a:pPr>
              <a:defRPr/>
            </a:pPr>
            <a:r>
              <a:rPr lang="en-US" sz="2000" b="1" kern="0" dirty="0" smtClean="0">
                <a:solidFill>
                  <a:sysClr val="windowText" lastClr="000000"/>
                </a:solidFill>
              </a:rPr>
              <a:t>NOX</a:t>
            </a:r>
            <a:endParaRPr lang="en-US" sz="2000" b="1" kern="0" dirty="0">
              <a:solidFill>
                <a:sysClr val="windowText" lastClr="000000"/>
              </a:solidFill>
            </a:endParaRPr>
          </a:p>
        </p:txBody>
      </p:sp>
      <p:sp>
        <p:nvSpPr>
          <p:cNvPr id="166" name="Rectangle 165"/>
          <p:cNvSpPr/>
          <p:nvPr/>
        </p:nvSpPr>
        <p:spPr>
          <a:xfrm>
            <a:off x="3002983" y="1937001"/>
            <a:ext cx="2769991" cy="424795"/>
          </a:xfrm>
          <a:prstGeom prst="rect">
            <a:avLst/>
          </a:prstGeom>
        </p:spPr>
        <p:txBody>
          <a:bodyPr wrap="square">
            <a:spAutoFit/>
          </a:bodyPr>
          <a:lstStyle/>
          <a:p>
            <a:pPr>
              <a:defRPr/>
            </a:pPr>
            <a:r>
              <a:rPr lang="en-US" sz="2000" b="1" kern="0" dirty="0" err="1" smtClean="0">
                <a:solidFill>
                  <a:srgbClr val="C0504D">
                    <a:lumMod val="75000"/>
                  </a:srgbClr>
                </a:solidFill>
              </a:rPr>
              <a:t>OpenFlow</a:t>
            </a:r>
            <a:r>
              <a:rPr lang="en-US" sz="2000" b="1" kern="0" dirty="0" smtClean="0">
                <a:solidFill>
                  <a:srgbClr val="C0504D">
                    <a:lumMod val="75000"/>
                  </a:srgbClr>
                </a:solidFill>
              </a:rPr>
              <a:t> Protocol</a:t>
            </a:r>
          </a:p>
        </p:txBody>
      </p:sp>
      <p:cxnSp>
        <p:nvCxnSpPr>
          <p:cNvPr id="167" name="Straight Connector 166"/>
          <p:cNvCxnSpPr/>
          <p:nvPr/>
        </p:nvCxnSpPr>
        <p:spPr bwMode="auto">
          <a:xfrm rot="5400000" flipH="1" flipV="1">
            <a:off x="7183599" y="2084320"/>
            <a:ext cx="549775" cy="339716"/>
          </a:xfrm>
          <a:prstGeom prst="line">
            <a:avLst/>
          </a:prstGeom>
          <a:solidFill>
            <a:srgbClr val="BBE0E3"/>
          </a:solidFill>
          <a:ln w="57150" cap="flat" cmpd="sng" algn="ctr">
            <a:solidFill>
              <a:srgbClr val="000000"/>
            </a:solidFill>
            <a:prstDash val="solid"/>
            <a:round/>
            <a:headEnd type="none" w="med" len="med"/>
            <a:tailEnd type="none" w="med" len="med"/>
          </a:ln>
          <a:effectLst/>
        </p:spPr>
      </p:cxnSp>
      <p:cxnSp>
        <p:nvCxnSpPr>
          <p:cNvPr id="168" name="Straight Connector 167"/>
          <p:cNvCxnSpPr/>
          <p:nvPr/>
        </p:nvCxnSpPr>
        <p:spPr bwMode="auto">
          <a:xfrm flipV="1">
            <a:off x="7471553" y="2658492"/>
            <a:ext cx="548772" cy="82026"/>
          </a:xfrm>
          <a:prstGeom prst="line">
            <a:avLst/>
          </a:prstGeom>
          <a:solidFill>
            <a:srgbClr val="BBE0E3"/>
          </a:solidFill>
          <a:ln w="57150" cap="flat" cmpd="sng" algn="ctr">
            <a:solidFill>
              <a:srgbClr val="000000"/>
            </a:solidFill>
            <a:prstDash val="solid"/>
            <a:round/>
            <a:headEnd type="none" w="med" len="med"/>
            <a:tailEnd type="none" w="med" len="med"/>
          </a:ln>
          <a:effectLst/>
        </p:spPr>
      </p:cxnSp>
      <p:sp>
        <p:nvSpPr>
          <p:cNvPr id="169" name="Freeform 168"/>
          <p:cNvSpPr/>
          <p:nvPr/>
        </p:nvSpPr>
        <p:spPr>
          <a:xfrm>
            <a:off x="1435063" y="2719373"/>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0" name="Freeform 169"/>
          <p:cNvSpPr/>
          <p:nvPr/>
        </p:nvSpPr>
        <p:spPr>
          <a:xfrm>
            <a:off x="1487327" y="2698228"/>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1" name="Freeform 170"/>
          <p:cNvSpPr/>
          <p:nvPr/>
        </p:nvSpPr>
        <p:spPr>
          <a:xfrm>
            <a:off x="1487327" y="2655937"/>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08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2" name="Freeform 171"/>
          <p:cNvSpPr/>
          <p:nvPr/>
        </p:nvSpPr>
        <p:spPr>
          <a:xfrm>
            <a:off x="1487327" y="2592502"/>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3" name="Freeform 172"/>
          <p:cNvSpPr/>
          <p:nvPr/>
        </p:nvSpPr>
        <p:spPr>
          <a:xfrm>
            <a:off x="1487327" y="2529066"/>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4" name="Freeform 173"/>
          <p:cNvSpPr/>
          <p:nvPr/>
        </p:nvSpPr>
        <p:spPr>
          <a:xfrm>
            <a:off x="1487327" y="2486775"/>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08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5" name="Freeform 174"/>
          <p:cNvSpPr/>
          <p:nvPr/>
        </p:nvSpPr>
        <p:spPr>
          <a:xfrm>
            <a:off x="1487327" y="2825099"/>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6" name="Freeform 175"/>
          <p:cNvSpPr/>
          <p:nvPr/>
        </p:nvSpPr>
        <p:spPr>
          <a:xfrm>
            <a:off x="1487327" y="2782808"/>
            <a:ext cx="601036" cy="33832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7" name="Freeform 176"/>
          <p:cNvSpPr/>
          <p:nvPr/>
        </p:nvSpPr>
        <p:spPr>
          <a:xfrm rot="17135944">
            <a:off x="1500192" y="3043761"/>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8" name="Freeform 177"/>
          <p:cNvSpPr/>
          <p:nvPr/>
        </p:nvSpPr>
        <p:spPr>
          <a:xfrm rot="17135944">
            <a:off x="1526324" y="3076423"/>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08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79" name="Freeform 178"/>
          <p:cNvSpPr/>
          <p:nvPr/>
        </p:nvSpPr>
        <p:spPr>
          <a:xfrm rot="17135944">
            <a:off x="1552456" y="3107197"/>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762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0" name="Freeform 179"/>
          <p:cNvSpPr/>
          <p:nvPr/>
        </p:nvSpPr>
        <p:spPr>
          <a:xfrm rot="17135944">
            <a:off x="1552456" y="3182150"/>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08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1" name="Freeform 180"/>
          <p:cNvSpPr/>
          <p:nvPr/>
        </p:nvSpPr>
        <p:spPr>
          <a:xfrm rot="17135944">
            <a:off x="1615291" y="3191778"/>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08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2" name="Freeform 181"/>
          <p:cNvSpPr/>
          <p:nvPr/>
        </p:nvSpPr>
        <p:spPr>
          <a:xfrm rot="17135944">
            <a:off x="1641423" y="3234068"/>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3" name="Freeform 182"/>
          <p:cNvSpPr/>
          <p:nvPr/>
        </p:nvSpPr>
        <p:spPr>
          <a:xfrm rot="17135944">
            <a:off x="1552456" y="3107197"/>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4" name="Freeform 183"/>
          <p:cNvSpPr/>
          <p:nvPr/>
        </p:nvSpPr>
        <p:spPr bwMode="auto">
          <a:xfrm>
            <a:off x="3225105" y="3730819"/>
            <a:ext cx="2567468" cy="1377963"/>
          </a:xfrm>
          <a:custGeom>
            <a:avLst/>
            <a:gdLst>
              <a:gd name="connsiteX0" fmla="*/ 0 w 7486650"/>
              <a:gd name="connsiteY0" fmla="*/ 0 h 4965700"/>
              <a:gd name="connsiteX1" fmla="*/ 1447800 w 7486650"/>
              <a:gd name="connsiteY1" fmla="*/ 1524000 h 4965700"/>
              <a:gd name="connsiteX2" fmla="*/ 6591300 w 7486650"/>
              <a:gd name="connsiteY2" fmla="*/ 4457700 h 4965700"/>
              <a:gd name="connsiteX3" fmla="*/ 6819900 w 7486650"/>
              <a:gd name="connsiteY3" fmla="*/ 4572000 h 4965700"/>
            </a:gdLst>
            <a:ahLst/>
            <a:cxnLst>
              <a:cxn ang="0">
                <a:pos x="connsiteX0" y="connsiteY0"/>
              </a:cxn>
              <a:cxn ang="0">
                <a:pos x="connsiteX1" y="connsiteY1"/>
              </a:cxn>
              <a:cxn ang="0">
                <a:pos x="connsiteX2" y="connsiteY2"/>
              </a:cxn>
              <a:cxn ang="0">
                <a:pos x="connsiteX3" y="connsiteY3"/>
              </a:cxn>
            </a:cxnLst>
            <a:rect l="l" t="t" r="r" b="b"/>
            <a:pathLst>
              <a:path w="7486650" h="4965700">
                <a:moveTo>
                  <a:pt x="0" y="0"/>
                </a:moveTo>
                <a:cubicBezTo>
                  <a:pt x="174625" y="390525"/>
                  <a:pt x="349250" y="781050"/>
                  <a:pt x="1447800" y="1524000"/>
                </a:cubicBezTo>
                <a:cubicBezTo>
                  <a:pt x="2546350" y="2266950"/>
                  <a:pt x="5695950" y="3949700"/>
                  <a:pt x="6591300" y="4457700"/>
                </a:cubicBezTo>
                <a:cubicBezTo>
                  <a:pt x="7486650" y="4965700"/>
                  <a:pt x="7153275" y="4768850"/>
                  <a:pt x="6819900" y="4572000"/>
                </a:cubicBezTo>
              </a:path>
            </a:pathLst>
          </a:custGeom>
          <a:noFill/>
          <a:ln w="101600" cap="flat" cmpd="sng" algn="ctr">
            <a:solidFill>
              <a:srgbClr val="00206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185" name="Freeform 184"/>
          <p:cNvSpPr/>
          <p:nvPr/>
        </p:nvSpPr>
        <p:spPr>
          <a:xfrm rot="16536549">
            <a:off x="5244592" y="5644605"/>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6" name="Freeform 185"/>
          <p:cNvSpPr/>
          <p:nvPr/>
        </p:nvSpPr>
        <p:spPr>
          <a:xfrm rot="16536549">
            <a:off x="5270724" y="5698446"/>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7" name="Freeform 186"/>
          <p:cNvSpPr/>
          <p:nvPr/>
        </p:nvSpPr>
        <p:spPr>
          <a:xfrm rot="16536549">
            <a:off x="5296856" y="5719591"/>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8" name="Freeform 187"/>
          <p:cNvSpPr/>
          <p:nvPr/>
        </p:nvSpPr>
        <p:spPr>
          <a:xfrm rot="16536549">
            <a:off x="5322988" y="5792622"/>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89" name="Freeform 188"/>
          <p:cNvSpPr/>
          <p:nvPr/>
        </p:nvSpPr>
        <p:spPr>
          <a:xfrm rot="16536549">
            <a:off x="5427516" y="5761882"/>
            <a:ext cx="486340" cy="418112"/>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762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0" name="Freeform 189"/>
          <p:cNvSpPr/>
          <p:nvPr/>
        </p:nvSpPr>
        <p:spPr>
          <a:xfrm rot="10475789">
            <a:off x="5930112" y="5715976"/>
            <a:ext cx="756133" cy="50113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1" name="Freeform 190"/>
          <p:cNvSpPr/>
          <p:nvPr/>
        </p:nvSpPr>
        <p:spPr>
          <a:xfrm rot="10475789">
            <a:off x="5957246" y="5686252"/>
            <a:ext cx="756133" cy="50113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2" name="Freeform 191"/>
          <p:cNvSpPr/>
          <p:nvPr/>
        </p:nvSpPr>
        <p:spPr>
          <a:xfrm rot="10475789">
            <a:off x="5982376" y="5601671"/>
            <a:ext cx="756133" cy="50113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3" name="Freeform 192"/>
          <p:cNvSpPr/>
          <p:nvPr/>
        </p:nvSpPr>
        <p:spPr>
          <a:xfrm rot="10475789">
            <a:off x="6060772" y="5594924"/>
            <a:ext cx="756133" cy="50113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4" name="Freeform 193"/>
          <p:cNvSpPr/>
          <p:nvPr/>
        </p:nvSpPr>
        <p:spPr>
          <a:xfrm rot="10475789">
            <a:off x="6086904" y="5559380"/>
            <a:ext cx="756133" cy="50113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5" name="Freeform 194"/>
          <p:cNvSpPr/>
          <p:nvPr/>
        </p:nvSpPr>
        <p:spPr bwMode="auto">
          <a:xfrm rot="1956647" flipH="1" flipV="1">
            <a:off x="5523713" y="4833337"/>
            <a:ext cx="809039" cy="635470"/>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196" name="Freeform 195"/>
          <p:cNvSpPr/>
          <p:nvPr/>
        </p:nvSpPr>
        <p:spPr bwMode="auto">
          <a:xfrm flipH="1">
            <a:off x="5792572" y="3332584"/>
            <a:ext cx="633701" cy="1416729"/>
          </a:xfrm>
          <a:custGeom>
            <a:avLst/>
            <a:gdLst>
              <a:gd name="connsiteX0" fmla="*/ 0 w 7486650"/>
              <a:gd name="connsiteY0" fmla="*/ 0 h 4965700"/>
              <a:gd name="connsiteX1" fmla="*/ 1447800 w 7486650"/>
              <a:gd name="connsiteY1" fmla="*/ 1524000 h 4965700"/>
              <a:gd name="connsiteX2" fmla="*/ 6591300 w 7486650"/>
              <a:gd name="connsiteY2" fmla="*/ 4457700 h 4965700"/>
              <a:gd name="connsiteX3" fmla="*/ 6819900 w 7486650"/>
              <a:gd name="connsiteY3" fmla="*/ 4572000 h 4965700"/>
            </a:gdLst>
            <a:ahLst/>
            <a:cxnLst>
              <a:cxn ang="0">
                <a:pos x="connsiteX0" y="connsiteY0"/>
              </a:cxn>
              <a:cxn ang="0">
                <a:pos x="connsiteX1" y="connsiteY1"/>
              </a:cxn>
              <a:cxn ang="0">
                <a:pos x="connsiteX2" y="connsiteY2"/>
              </a:cxn>
              <a:cxn ang="0">
                <a:pos x="connsiteX3" y="connsiteY3"/>
              </a:cxn>
            </a:cxnLst>
            <a:rect l="l" t="t" r="r" b="b"/>
            <a:pathLst>
              <a:path w="7486650" h="4965700">
                <a:moveTo>
                  <a:pt x="0" y="0"/>
                </a:moveTo>
                <a:cubicBezTo>
                  <a:pt x="174625" y="390525"/>
                  <a:pt x="349250" y="781050"/>
                  <a:pt x="1447800" y="1524000"/>
                </a:cubicBezTo>
                <a:cubicBezTo>
                  <a:pt x="2546350" y="2266950"/>
                  <a:pt x="5695950" y="3949700"/>
                  <a:pt x="6591300" y="4457700"/>
                </a:cubicBezTo>
                <a:cubicBezTo>
                  <a:pt x="7486650" y="4965700"/>
                  <a:pt x="7153275" y="4768850"/>
                  <a:pt x="6819900" y="4572000"/>
                </a:cubicBezTo>
              </a:path>
            </a:pathLst>
          </a:custGeom>
          <a:noFill/>
          <a:ln w="101600" cap="flat" cmpd="sng" algn="ctr">
            <a:solidFill>
              <a:srgbClr val="00206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197" name="Freeform 196"/>
          <p:cNvSpPr/>
          <p:nvPr/>
        </p:nvSpPr>
        <p:spPr>
          <a:xfrm rot="12345527" flipV="1">
            <a:off x="7482529" y="2402191"/>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8" name="Freeform 197"/>
          <p:cNvSpPr/>
          <p:nvPr/>
        </p:nvSpPr>
        <p:spPr>
          <a:xfrm rot="12345527" flipV="1">
            <a:off x="7534793" y="2436794"/>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199" name="Freeform 198"/>
          <p:cNvSpPr/>
          <p:nvPr/>
        </p:nvSpPr>
        <p:spPr>
          <a:xfrm rot="12345527" flipV="1">
            <a:off x="7534793" y="2486772"/>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0" name="Freeform 199"/>
          <p:cNvSpPr/>
          <p:nvPr/>
        </p:nvSpPr>
        <p:spPr>
          <a:xfrm rot="12345527" flipV="1">
            <a:off x="7534793" y="2571353"/>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1" name="Freeform 200"/>
          <p:cNvSpPr/>
          <p:nvPr/>
        </p:nvSpPr>
        <p:spPr>
          <a:xfrm rot="12345527" flipV="1">
            <a:off x="7534793" y="2634789"/>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2" name="Freeform 201"/>
          <p:cNvSpPr/>
          <p:nvPr/>
        </p:nvSpPr>
        <p:spPr>
          <a:xfrm rot="12345527" flipV="1">
            <a:off x="7534793" y="2677079"/>
            <a:ext cx="529108" cy="324873"/>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3" name="Freeform 202"/>
          <p:cNvSpPr/>
          <p:nvPr/>
        </p:nvSpPr>
        <p:spPr>
          <a:xfrm rot="9342421" flipV="1">
            <a:off x="7079310" y="196918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762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4" name="Freeform 203"/>
          <p:cNvSpPr/>
          <p:nvPr/>
        </p:nvSpPr>
        <p:spPr>
          <a:xfrm rot="9342421" flipV="1">
            <a:off x="7033357" y="1948038"/>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5" name="Freeform 204"/>
          <p:cNvSpPr/>
          <p:nvPr/>
        </p:nvSpPr>
        <p:spPr>
          <a:xfrm rot="9342421" flipV="1">
            <a:off x="7084881" y="201147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6" name="Freeform 205"/>
          <p:cNvSpPr/>
          <p:nvPr/>
        </p:nvSpPr>
        <p:spPr>
          <a:xfrm rot="9342421" flipV="1">
            <a:off x="7190149" y="201147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7" name="Freeform 206"/>
          <p:cNvSpPr/>
          <p:nvPr/>
        </p:nvSpPr>
        <p:spPr>
          <a:xfrm rot="9342421" flipV="1">
            <a:off x="7242413" y="201147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7620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8" name="Freeform 207"/>
          <p:cNvSpPr/>
          <p:nvPr/>
        </p:nvSpPr>
        <p:spPr>
          <a:xfrm rot="9342421" flipV="1">
            <a:off x="7293937" y="201147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09" name="Freeform 208"/>
          <p:cNvSpPr/>
          <p:nvPr/>
        </p:nvSpPr>
        <p:spPr>
          <a:xfrm rot="9342421" flipV="1">
            <a:off x="7131574" y="2011473"/>
            <a:ext cx="694208" cy="450168"/>
          </a:xfrm>
          <a:custGeom>
            <a:avLst/>
            <a:gdLst>
              <a:gd name="connsiteX0" fmla="*/ 0 w 953036"/>
              <a:gd name="connsiteY0" fmla="*/ 0 h 875764"/>
              <a:gd name="connsiteX1" fmla="*/ 373487 w 953036"/>
              <a:gd name="connsiteY1" fmla="*/ 321972 h 875764"/>
              <a:gd name="connsiteX2" fmla="*/ 850005 w 953036"/>
              <a:gd name="connsiteY2" fmla="*/ 772733 h 875764"/>
              <a:gd name="connsiteX3" fmla="*/ 953036 w 953036"/>
              <a:gd name="connsiteY3" fmla="*/ 875764 h 875764"/>
            </a:gdLst>
            <a:ahLst/>
            <a:cxnLst>
              <a:cxn ang="0">
                <a:pos x="connsiteX0" y="connsiteY0"/>
              </a:cxn>
              <a:cxn ang="0">
                <a:pos x="connsiteX1" y="connsiteY1"/>
              </a:cxn>
              <a:cxn ang="0">
                <a:pos x="connsiteX2" y="connsiteY2"/>
              </a:cxn>
              <a:cxn ang="0">
                <a:pos x="connsiteX3" y="connsiteY3"/>
              </a:cxn>
            </a:cxnLst>
            <a:rect l="l" t="t" r="r" b="b"/>
            <a:pathLst>
              <a:path w="953036" h="875764">
                <a:moveTo>
                  <a:pt x="0" y="0"/>
                </a:moveTo>
                <a:cubicBezTo>
                  <a:pt x="115910" y="96591"/>
                  <a:pt x="231820" y="193183"/>
                  <a:pt x="373487" y="321972"/>
                </a:cubicBezTo>
                <a:cubicBezTo>
                  <a:pt x="515154" y="450761"/>
                  <a:pt x="753413" y="680434"/>
                  <a:pt x="850005" y="772733"/>
                </a:cubicBezTo>
                <a:cubicBezTo>
                  <a:pt x="946597" y="865032"/>
                  <a:pt x="949816" y="870398"/>
                  <a:pt x="953036" y="875764"/>
                </a:cubicBezTo>
              </a:path>
            </a:pathLst>
          </a:custGeom>
          <a:noFill/>
          <a:ln w="57150" cap="flat" cmpd="sng" algn="ctr">
            <a:solidFill>
              <a:srgbClr val="0070C0"/>
            </a:solidFill>
            <a:prstDash val="sysDot"/>
          </a:ln>
          <a:effectLst/>
        </p:spPr>
        <p:txBody>
          <a:bodyPr rtlCol="0" anchor="ctr"/>
          <a:lstStyle/>
          <a:p>
            <a:pPr algn="ctr">
              <a:defRPr/>
            </a:pPr>
            <a:endParaRPr lang="en-US" kern="0" dirty="0">
              <a:solidFill>
                <a:sysClr val="windowText" lastClr="000000"/>
              </a:solidFill>
            </a:endParaRPr>
          </a:p>
        </p:txBody>
      </p:sp>
      <p:sp>
        <p:nvSpPr>
          <p:cNvPr id="210" name="Freeform 209"/>
          <p:cNvSpPr/>
          <p:nvPr/>
        </p:nvSpPr>
        <p:spPr bwMode="auto">
          <a:xfrm>
            <a:off x="3303501" y="3269148"/>
            <a:ext cx="2913717" cy="1538314"/>
          </a:xfrm>
          <a:custGeom>
            <a:avLst/>
            <a:gdLst>
              <a:gd name="connsiteX0" fmla="*/ 0 w 8991600"/>
              <a:gd name="connsiteY0" fmla="*/ 1333500 h 5543550"/>
              <a:gd name="connsiteX1" fmla="*/ 533400 w 8991600"/>
              <a:gd name="connsiteY1" fmla="*/ 2095500 h 5543550"/>
              <a:gd name="connsiteX2" fmla="*/ 2781300 w 8991600"/>
              <a:gd name="connsiteY2" fmla="*/ 3543300 h 5543550"/>
              <a:gd name="connsiteX3" fmla="*/ 4495800 w 8991600"/>
              <a:gd name="connsiteY3" fmla="*/ 4572000 h 5543550"/>
              <a:gd name="connsiteX4" fmla="*/ 6210300 w 8991600"/>
              <a:gd name="connsiteY4" fmla="*/ 5448300 h 5543550"/>
              <a:gd name="connsiteX5" fmla="*/ 6896100 w 8991600"/>
              <a:gd name="connsiteY5" fmla="*/ 5067300 h 5543550"/>
              <a:gd name="connsiteX6" fmla="*/ 8153400 w 8991600"/>
              <a:gd name="connsiteY6" fmla="*/ 2590800 h 5543550"/>
              <a:gd name="connsiteX7" fmla="*/ 8724900 w 8991600"/>
              <a:gd name="connsiteY7" fmla="*/ 457200 h 5543550"/>
              <a:gd name="connsiteX8" fmla="*/ 8991600 w 8991600"/>
              <a:gd name="connsiteY8" fmla="*/ 0 h 5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5543550">
                <a:moveTo>
                  <a:pt x="0" y="1333500"/>
                </a:moveTo>
                <a:cubicBezTo>
                  <a:pt x="34925" y="1530350"/>
                  <a:pt x="69850" y="1727200"/>
                  <a:pt x="533400" y="2095500"/>
                </a:cubicBezTo>
                <a:cubicBezTo>
                  <a:pt x="996950" y="2463800"/>
                  <a:pt x="2120900" y="3130550"/>
                  <a:pt x="2781300" y="3543300"/>
                </a:cubicBezTo>
                <a:cubicBezTo>
                  <a:pt x="3441700" y="3956050"/>
                  <a:pt x="3924300" y="4254500"/>
                  <a:pt x="4495800" y="4572000"/>
                </a:cubicBezTo>
                <a:cubicBezTo>
                  <a:pt x="5067300" y="4889500"/>
                  <a:pt x="5810250" y="5365750"/>
                  <a:pt x="6210300" y="5448300"/>
                </a:cubicBezTo>
                <a:cubicBezTo>
                  <a:pt x="6610350" y="5530850"/>
                  <a:pt x="6572250" y="5543550"/>
                  <a:pt x="6896100" y="5067300"/>
                </a:cubicBezTo>
                <a:cubicBezTo>
                  <a:pt x="7219950" y="4591050"/>
                  <a:pt x="7848600" y="3359150"/>
                  <a:pt x="8153400" y="2590800"/>
                </a:cubicBezTo>
                <a:cubicBezTo>
                  <a:pt x="8458200" y="1822450"/>
                  <a:pt x="8585200" y="889000"/>
                  <a:pt x="8724900" y="457200"/>
                </a:cubicBezTo>
                <a:cubicBezTo>
                  <a:pt x="8864600" y="25400"/>
                  <a:pt x="8928100" y="12700"/>
                  <a:pt x="8991600" y="0"/>
                </a:cubicBezTo>
              </a:path>
            </a:pathLst>
          </a:custGeom>
          <a:noFill/>
          <a:ln w="101600" cap="rnd"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11" name="Freeform 210"/>
          <p:cNvSpPr/>
          <p:nvPr/>
        </p:nvSpPr>
        <p:spPr bwMode="auto">
          <a:xfrm>
            <a:off x="3316567" y="3184567"/>
            <a:ext cx="3031311" cy="1585891"/>
          </a:xfrm>
          <a:custGeom>
            <a:avLst/>
            <a:gdLst>
              <a:gd name="connsiteX0" fmla="*/ 0 w 8991600"/>
              <a:gd name="connsiteY0" fmla="*/ 1333500 h 5543550"/>
              <a:gd name="connsiteX1" fmla="*/ 533400 w 8991600"/>
              <a:gd name="connsiteY1" fmla="*/ 2095500 h 5543550"/>
              <a:gd name="connsiteX2" fmla="*/ 2781300 w 8991600"/>
              <a:gd name="connsiteY2" fmla="*/ 3543300 h 5543550"/>
              <a:gd name="connsiteX3" fmla="*/ 4495800 w 8991600"/>
              <a:gd name="connsiteY3" fmla="*/ 4572000 h 5543550"/>
              <a:gd name="connsiteX4" fmla="*/ 6210300 w 8991600"/>
              <a:gd name="connsiteY4" fmla="*/ 5448300 h 5543550"/>
              <a:gd name="connsiteX5" fmla="*/ 6896100 w 8991600"/>
              <a:gd name="connsiteY5" fmla="*/ 5067300 h 5543550"/>
              <a:gd name="connsiteX6" fmla="*/ 8153400 w 8991600"/>
              <a:gd name="connsiteY6" fmla="*/ 2590800 h 5543550"/>
              <a:gd name="connsiteX7" fmla="*/ 8724900 w 8991600"/>
              <a:gd name="connsiteY7" fmla="*/ 457200 h 5543550"/>
              <a:gd name="connsiteX8" fmla="*/ 8991600 w 8991600"/>
              <a:gd name="connsiteY8" fmla="*/ 0 h 5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5543550">
                <a:moveTo>
                  <a:pt x="0" y="1333500"/>
                </a:moveTo>
                <a:cubicBezTo>
                  <a:pt x="34925" y="1530350"/>
                  <a:pt x="69850" y="1727200"/>
                  <a:pt x="533400" y="2095500"/>
                </a:cubicBezTo>
                <a:cubicBezTo>
                  <a:pt x="996950" y="2463800"/>
                  <a:pt x="2120900" y="3130550"/>
                  <a:pt x="2781300" y="3543300"/>
                </a:cubicBezTo>
                <a:cubicBezTo>
                  <a:pt x="3441700" y="3956050"/>
                  <a:pt x="3924300" y="4254500"/>
                  <a:pt x="4495800" y="4572000"/>
                </a:cubicBezTo>
                <a:cubicBezTo>
                  <a:pt x="5067300" y="4889500"/>
                  <a:pt x="5810250" y="5365750"/>
                  <a:pt x="6210300" y="5448300"/>
                </a:cubicBezTo>
                <a:cubicBezTo>
                  <a:pt x="6610350" y="5530850"/>
                  <a:pt x="6572250" y="5543550"/>
                  <a:pt x="6896100" y="5067300"/>
                </a:cubicBezTo>
                <a:cubicBezTo>
                  <a:pt x="7219950" y="4591050"/>
                  <a:pt x="7848600" y="3359150"/>
                  <a:pt x="8153400" y="2590800"/>
                </a:cubicBezTo>
                <a:cubicBezTo>
                  <a:pt x="8458200" y="1822450"/>
                  <a:pt x="8585200" y="889000"/>
                  <a:pt x="8724900" y="457200"/>
                </a:cubicBezTo>
                <a:cubicBezTo>
                  <a:pt x="8864600" y="25400"/>
                  <a:pt x="8928100" y="12700"/>
                  <a:pt x="8991600" y="0"/>
                </a:cubicBezTo>
              </a:path>
            </a:pathLst>
          </a:custGeom>
          <a:noFill/>
          <a:ln w="101600" cap="rnd"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12" name="Freeform 211"/>
          <p:cNvSpPr/>
          <p:nvPr/>
        </p:nvSpPr>
        <p:spPr bwMode="auto">
          <a:xfrm>
            <a:off x="3368831" y="3099987"/>
            <a:ext cx="2822255" cy="1585891"/>
          </a:xfrm>
          <a:custGeom>
            <a:avLst/>
            <a:gdLst>
              <a:gd name="connsiteX0" fmla="*/ 0 w 8991600"/>
              <a:gd name="connsiteY0" fmla="*/ 1333500 h 5543550"/>
              <a:gd name="connsiteX1" fmla="*/ 533400 w 8991600"/>
              <a:gd name="connsiteY1" fmla="*/ 2095500 h 5543550"/>
              <a:gd name="connsiteX2" fmla="*/ 2781300 w 8991600"/>
              <a:gd name="connsiteY2" fmla="*/ 3543300 h 5543550"/>
              <a:gd name="connsiteX3" fmla="*/ 4495800 w 8991600"/>
              <a:gd name="connsiteY3" fmla="*/ 4572000 h 5543550"/>
              <a:gd name="connsiteX4" fmla="*/ 6210300 w 8991600"/>
              <a:gd name="connsiteY4" fmla="*/ 5448300 h 5543550"/>
              <a:gd name="connsiteX5" fmla="*/ 6896100 w 8991600"/>
              <a:gd name="connsiteY5" fmla="*/ 5067300 h 5543550"/>
              <a:gd name="connsiteX6" fmla="*/ 8153400 w 8991600"/>
              <a:gd name="connsiteY6" fmla="*/ 2590800 h 5543550"/>
              <a:gd name="connsiteX7" fmla="*/ 8724900 w 8991600"/>
              <a:gd name="connsiteY7" fmla="*/ 457200 h 5543550"/>
              <a:gd name="connsiteX8" fmla="*/ 8991600 w 8991600"/>
              <a:gd name="connsiteY8" fmla="*/ 0 h 5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0" h="5543550">
                <a:moveTo>
                  <a:pt x="0" y="1333500"/>
                </a:moveTo>
                <a:cubicBezTo>
                  <a:pt x="34925" y="1530350"/>
                  <a:pt x="69850" y="1727200"/>
                  <a:pt x="533400" y="2095500"/>
                </a:cubicBezTo>
                <a:cubicBezTo>
                  <a:pt x="996950" y="2463800"/>
                  <a:pt x="2120900" y="3130550"/>
                  <a:pt x="2781300" y="3543300"/>
                </a:cubicBezTo>
                <a:cubicBezTo>
                  <a:pt x="3441700" y="3956050"/>
                  <a:pt x="3924300" y="4254500"/>
                  <a:pt x="4495800" y="4572000"/>
                </a:cubicBezTo>
                <a:cubicBezTo>
                  <a:pt x="5067300" y="4889500"/>
                  <a:pt x="5810250" y="5365750"/>
                  <a:pt x="6210300" y="5448300"/>
                </a:cubicBezTo>
                <a:cubicBezTo>
                  <a:pt x="6610350" y="5530850"/>
                  <a:pt x="6572250" y="5543550"/>
                  <a:pt x="6896100" y="5067300"/>
                </a:cubicBezTo>
                <a:cubicBezTo>
                  <a:pt x="7219950" y="4591050"/>
                  <a:pt x="7848600" y="3359150"/>
                  <a:pt x="8153400" y="2590800"/>
                </a:cubicBezTo>
                <a:cubicBezTo>
                  <a:pt x="8458200" y="1822450"/>
                  <a:pt x="8585200" y="889000"/>
                  <a:pt x="8724900" y="457200"/>
                </a:cubicBezTo>
                <a:cubicBezTo>
                  <a:pt x="8864600" y="25400"/>
                  <a:pt x="8928100" y="12700"/>
                  <a:pt x="8991600" y="0"/>
                </a:cubicBezTo>
              </a:path>
            </a:pathLst>
          </a:custGeom>
          <a:noFill/>
          <a:ln w="101600" cap="rnd"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dirty="0">
              <a:solidFill>
                <a:srgbClr val="000000"/>
              </a:solidFill>
              <a:latin typeface="Arial" charset="0"/>
              <a:ea typeface="Heiti SC Light" charset="0"/>
              <a:cs typeface="Heiti SC Light" charset="0"/>
              <a:sym typeface="Arial" charset="0"/>
            </a:endParaRPr>
          </a:p>
        </p:txBody>
      </p:sp>
      <p:sp>
        <p:nvSpPr>
          <p:cNvPr id="215" name="Freeform 214"/>
          <p:cNvSpPr/>
          <p:nvPr/>
        </p:nvSpPr>
        <p:spPr bwMode="auto">
          <a:xfrm>
            <a:off x="2075297" y="3159898"/>
            <a:ext cx="1189005" cy="616735"/>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16" name="Freeform 215"/>
          <p:cNvSpPr/>
          <p:nvPr/>
        </p:nvSpPr>
        <p:spPr bwMode="auto">
          <a:xfrm>
            <a:off x="2179825" y="2867389"/>
            <a:ext cx="1319665" cy="676647"/>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8064A2">
                <a:lumMod val="75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17" name="Freeform 216"/>
          <p:cNvSpPr/>
          <p:nvPr/>
        </p:nvSpPr>
        <p:spPr bwMode="auto">
          <a:xfrm rot="1956647">
            <a:off x="5328917" y="5072059"/>
            <a:ext cx="682214" cy="475204"/>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18" name="Freeform 217"/>
          <p:cNvSpPr/>
          <p:nvPr/>
        </p:nvSpPr>
        <p:spPr bwMode="auto">
          <a:xfrm>
            <a:off x="3538688" y="3184567"/>
            <a:ext cx="2651760" cy="457200"/>
          </a:xfrm>
          <a:custGeom>
            <a:avLst/>
            <a:gdLst>
              <a:gd name="connsiteX0" fmla="*/ 0 w 7772400"/>
              <a:gd name="connsiteY0" fmla="*/ 1295400 h 1530350"/>
              <a:gd name="connsiteX1" fmla="*/ 685800 w 7772400"/>
              <a:gd name="connsiteY1" fmla="*/ 1524000 h 1530350"/>
              <a:gd name="connsiteX2" fmla="*/ 2171700 w 7772400"/>
              <a:gd name="connsiteY2" fmla="*/ 1333500 h 1530350"/>
              <a:gd name="connsiteX3" fmla="*/ 4762500 w 7772400"/>
              <a:gd name="connsiteY3" fmla="*/ 876300 h 1530350"/>
              <a:gd name="connsiteX4" fmla="*/ 7772400 w 7772400"/>
              <a:gd name="connsiteY4" fmla="*/ 0 h 153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530350">
                <a:moveTo>
                  <a:pt x="0" y="1295400"/>
                </a:moveTo>
                <a:cubicBezTo>
                  <a:pt x="161925" y="1406525"/>
                  <a:pt x="323850" y="1517650"/>
                  <a:pt x="685800" y="1524000"/>
                </a:cubicBezTo>
                <a:cubicBezTo>
                  <a:pt x="1047750" y="1530350"/>
                  <a:pt x="1492250" y="1441450"/>
                  <a:pt x="2171700" y="1333500"/>
                </a:cubicBezTo>
                <a:cubicBezTo>
                  <a:pt x="2851150" y="1225550"/>
                  <a:pt x="3829050" y="1098550"/>
                  <a:pt x="4762500" y="876300"/>
                </a:cubicBezTo>
                <a:cubicBezTo>
                  <a:pt x="5695950" y="654050"/>
                  <a:pt x="6734175" y="327025"/>
                  <a:pt x="7772400" y="0"/>
                </a:cubicBezTo>
              </a:path>
            </a:pathLst>
          </a:custGeom>
          <a:noFill/>
          <a:ln w="10160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200" kern="0">
              <a:solidFill>
                <a:srgbClr val="000000"/>
              </a:solidFill>
              <a:latin typeface="Arial" charset="0"/>
              <a:ea typeface="Heiti SC Light" charset="0"/>
              <a:cs typeface="Heiti SC Light" charset="0"/>
              <a:sym typeface="Arial" charset="0"/>
            </a:endParaRPr>
          </a:p>
        </p:txBody>
      </p:sp>
      <p:sp>
        <p:nvSpPr>
          <p:cNvPr id="219" name="Freeform 218"/>
          <p:cNvSpPr/>
          <p:nvPr/>
        </p:nvSpPr>
        <p:spPr bwMode="auto">
          <a:xfrm rot="16642532" flipH="1" flipV="1">
            <a:off x="6252040" y="2370883"/>
            <a:ext cx="844973" cy="892479"/>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8064A2">
                <a:lumMod val="75000"/>
              </a:srgbClr>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20" name="Freeform 219"/>
          <p:cNvSpPr/>
          <p:nvPr/>
        </p:nvSpPr>
        <p:spPr bwMode="auto">
          <a:xfrm rot="2351911" flipH="1">
            <a:off x="6487812" y="2598886"/>
            <a:ext cx="404746" cy="943336"/>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21" name="Freeform 220"/>
          <p:cNvSpPr/>
          <p:nvPr/>
        </p:nvSpPr>
        <p:spPr bwMode="auto">
          <a:xfrm>
            <a:off x="2127561" y="3011881"/>
            <a:ext cx="1189005" cy="616735"/>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230" name="Freeform 229"/>
          <p:cNvSpPr/>
          <p:nvPr/>
        </p:nvSpPr>
        <p:spPr bwMode="auto">
          <a:xfrm rot="1956647" flipH="1">
            <a:off x="6714348" y="2556863"/>
            <a:ext cx="396336" cy="958866"/>
          </a:xfrm>
          <a:custGeom>
            <a:avLst/>
            <a:gdLst>
              <a:gd name="connsiteX0" fmla="*/ 0 w 3200400"/>
              <a:gd name="connsiteY0" fmla="*/ 203200 h 2070100"/>
              <a:gd name="connsiteX1" fmla="*/ 457200 w 3200400"/>
              <a:gd name="connsiteY1" fmla="*/ 88900 h 2070100"/>
              <a:gd name="connsiteX2" fmla="*/ 1714500 w 3200400"/>
              <a:gd name="connsiteY2" fmla="*/ 736600 h 2070100"/>
              <a:gd name="connsiteX3" fmla="*/ 3086100 w 3200400"/>
              <a:gd name="connsiteY3" fmla="*/ 1993900 h 2070100"/>
              <a:gd name="connsiteX4" fmla="*/ 3086100 w 3200400"/>
              <a:gd name="connsiteY4" fmla="*/ 1993900 h 2070100"/>
              <a:gd name="connsiteX5" fmla="*/ 3200400 w 3200400"/>
              <a:gd name="connsiteY5" fmla="*/ 2070100 h 207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2070100">
                <a:moveTo>
                  <a:pt x="0" y="203200"/>
                </a:moveTo>
                <a:cubicBezTo>
                  <a:pt x="85725" y="101600"/>
                  <a:pt x="171450" y="0"/>
                  <a:pt x="457200" y="88900"/>
                </a:cubicBezTo>
                <a:cubicBezTo>
                  <a:pt x="742950" y="177800"/>
                  <a:pt x="1276350" y="419100"/>
                  <a:pt x="1714500" y="736600"/>
                </a:cubicBezTo>
                <a:cubicBezTo>
                  <a:pt x="2152650" y="1054100"/>
                  <a:pt x="3086100" y="1993900"/>
                  <a:pt x="3086100" y="1993900"/>
                </a:cubicBezTo>
                <a:lnTo>
                  <a:pt x="3086100" y="1993900"/>
                </a:lnTo>
                <a:lnTo>
                  <a:pt x="3200400" y="2070100"/>
                </a:lnTo>
              </a:path>
            </a:pathLst>
          </a:custGeom>
          <a:noFill/>
          <a:ln w="1016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defRPr/>
            </a:pPr>
            <a:endParaRPr lang="en-US" sz="7100" kern="0">
              <a:solidFill>
                <a:srgbClr val="000000"/>
              </a:solidFill>
              <a:latin typeface="Arial" charset="0"/>
              <a:ea typeface="Heiti SC Light" charset="0"/>
              <a:cs typeface="Heiti SC Light" charset="0"/>
              <a:sym typeface="Arial" charset="0"/>
            </a:endParaRPr>
          </a:p>
        </p:txBody>
      </p:sp>
      <p:sp>
        <p:nvSpPr>
          <p:cNvPr id="109" name="Slide Number Placeholder 108"/>
          <p:cNvSpPr>
            <a:spLocks noGrp="1"/>
          </p:cNvSpPr>
          <p:nvPr>
            <p:ph type="sldNum" sz="quarter" idx="12"/>
          </p:nvPr>
        </p:nvSpPr>
        <p:spPr/>
        <p:txBody>
          <a:bodyPr/>
          <a:lstStyle/>
          <a:p>
            <a:fld id="{81C256F2-8016-4B24-AF78-7FA03D20BBBE}" type="slidenum">
              <a:rPr lang="en-US" smtClean="0">
                <a:solidFill>
                  <a:prstClr val="white">
                    <a:tint val="75000"/>
                  </a:prstClr>
                </a:solidFill>
              </a:rPr>
              <a:pPr/>
              <a:t>25</a:t>
            </a:fld>
            <a:endParaRPr lang="en-US">
              <a:solidFill>
                <a:prstClr val="white">
                  <a:tint val="75000"/>
                </a:prstClr>
              </a:solidFill>
            </a:endParaRPr>
          </a:p>
        </p:txBody>
      </p:sp>
      <p:grpSp>
        <p:nvGrpSpPr>
          <p:cNvPr id="110" name="Group 80"/>
          <p:cNvGrpSpPr/>
          <p:nvPr/>
        </p:nvGrpSpPr>
        <p:grpSpPr>
          <a:xfrm>
            <a:off x="5257800" y="4495800"/>
            <a:ext cx="609600" cy="609600"/>
            <a:chOff x="4495800" y="2286000"/>
            <a:chExt cx="609600" cy="609600"/>
          </a:xfrm>
        </p:grpSpPr>
        <p:sp>
          <p:nvSpPr>
            <p:cNvPr id="111" name="Cube 110"/>
            <p:cNvSpPr/>
            <p:nvPr/>
          </p:nvSpPr>
          <p:spPr>
            <a:xfrm>
              <a:off x="4495800" y="2286000"/>
              <a:ext cx="609600" cy="6096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2" name="Quad Arrow 111"/>
            <p:cNvSpPr/>
            <p:nvPr/>
          </p:nvSpPr>
          <p:spPr>
            <a:xfrm rot="2594847">
              <a:off x="4516205" y="2375221"/>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3" name="Group 80"/>
          <p:cNvGrpSpPr/>
          <p:nvPr/>
        </p:nvGrpSpPr>
        <p:grpSpPr>
          <a:xfrm>
            <a:off x="6172200" y="2895600"/>
            <a:ext cx="609600" cy="609600"/>
            <a:chOff x="4495800" y="2286000"/>
            <a:chExt cx="609600" cy="609600"/>
          </a:xfrm>
        </p:grpSpPr>
        <p:sp>
          <p:nvSpPr>
            <p:cNvPr id="114" name="Cube 113"/>
            <p:cNvSpPr/>
            <p:nvPr/>
          </p:nvSpPr>
          <p:spPr>
            <a:xfrm>
              <a:off x="4495800" y="2286000"/>
              <a:ext cx="609600" cy="6096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5" name="Quad Arrow 114"/>
            <p:cNvSpPr/>
            <p:nvPr/>
          </p:nvSpPr>
          <p:spPr>
            <a:xfrm rot="2594847">
              <a:off x="4516205" y="2375221"/>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16" name="Group 80"/>
          <p:cNvGrpSpPr/>
          <p:nvPr/>
        </p:nvGrpSpPr>
        <p:grpSpPr>
          <a:xfrm>
            <a:off x="2971800" y="3200400"/>
            <a:ext cx="609600" cy="609600"/>
            <a:chOff x="4495800" y="2286000"/>
            <a:chExt cx="609600" cy="609600"/>
          </a:xfrm>
        </p:grpSpPr>
        <p:sp>
          <p:nvSpPr>
            <p:cNvPr id="117" name="Cube 116"/>
            <p:cNvSpPr/>
            <p:nvPr/>
          </p:nvSpPr>
          <p:spPr>
            <a:xfrm>
              <a:off x="4495800" y="2286000"/>
              <a:ext cx="609600" cy="6096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2" name="Quad Arrow 221"/>
            <p:cNvSpPr/>
            <p:nvPr/>
          </p:nvSpPr>
          <p:spPr>
            <a:xfrm rot="2594847">
              <a:off x="4516205" y="2375221"/>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23" name="Group 13"/>
          <p:cNvGrpSpPr/>
          <p:nvPr/>
        </p:nvGrpSpPr>
        <p:grpSpPr>
          <a:xfrm>
            <a:off x="5562600" y="5410200"/>
            <a:ext cx="685800" cy="456604"/>
            <a:chOff x="7162800" y="228598"/>
            <a:chExt cx="914400" cy="762002"/>
          </a:xfrm>
          <a:solidFill>
            <a:srgbClr val="4BACC6"/>
          </a:solidFill>
        </p:grpSpPr>
        <p:sp>
          <p:nvSpPr>
            <p:cNvPr id="224" name="Can 223"/>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5" name="Down Arrow 224"/>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6" name="Down Arrow 225"/>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7" name="Right Arrow 226"/>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8" name="Right Arrow 227"/>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29" name="Group 13"/>
          <p:cNvGrpSpPr/>
          <p:nvPr/>
        </p:nvGrpSpPr>
        <p:grpSpPr>
          <a:xfrm>
            <a:off x="7010400" y="2514600"/>
            <a:ext cx="685800" cy="456604"/>
            <a:chOff x="7162800" y="228598"/>
            <a:chExt cx="914400" cy="762002"/>
          </a:xfrm>
          <a:solidFill>
            <a:srgbClr val="4BACC6"/>
          </a:solidFill>
        </p:grpSpPr>
        <p:sp>
          <p:nvSpPr>
            <p:cNvPr id="231" name="Can 230"/>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2" name="Down Arrow 231"/>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3" name="Down Arrow 232"/>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4" name="Right Arrow 233"/>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5" name="Right Arrow 234"/>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36" name="Group 13"/>
          <p:cNvGrpSpPr/>
          <p:nvPr/>
        </p:nvGrpSpPr>
        <p:grpSpPr>
          <a:xfrm>
            <a:off x="1828800" y="2819400"/>
            <a:ext cx="685800" cy="456604"/>
            <a:chOff x="7162800" y="228598"/>
            <a:chExt cx="914400" cy="762002"/>
          </a:xfrm>
          <a:solidFill>
            <a:srgbClr val="4BACC6"/>
          </a:solidFill>
        </p:grpSpPr>
        <p:sp>
          <p:nvSpPr>
            <p:cNvPr id="237" name="Can 236"/>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8" name="Down Arrow 237"/>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9" name="Down Arrow 238"/>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0" name="Right Arrow 239"/>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1" name="Right Arrow 240"/>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42" name="Group 13"/>
          <p:cNvGrpSpPr/>
          <p:nvPr/>
        </p:nvGrpSpPr>
        <p:grpSpPr>
          <a:xfrm>
            <a:off x="4724400" y="6019800"/>
            <a:ext cx="685800" cy="456604"/>
            <a:chOff x="7162800" y="228598"/>
            <a:chExt cx="914400" cy="762002"/>
          </a:xfrm>
          <a:solidFill>
            <a:srgbClr val="4BACC6"/>
          </a:solidFill>
        </p:grpSpPr>
        <p:sp>
          <p:nvSpPr>
            <p:cNvPr id="243" name="Can 242"/>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4" name="Down Arrow 243"/>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5" name="Down Arrow 244"/>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6" name="Right Arrow 245"/>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7" name="Right Arrow 246"/>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48" name="Group 13"/>
          <p:cNvGrpSpPr/>
          <p:nvPr/>
        </p:nvGrpSpPr>
        <p:grpSpPr>
          <a:xfrm>
            <a:off x="6629400" y="5943600"/>
            <a:ext cx="685800" cy="456604"/>
            <a:chOff x="7162800" y="228598"/>
            <a:chExt cx="914400" cy="762002"/>
          </a:xfrm>
          <a:solidFill>
            <a:srgbClr val="4BACC6"/>
          </a:solidFill>
        </p:grpSpPr>
        <p:sp>
          <p:nvSpPr>
            <p:cNvPr id="249" name="Can 248"/>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0" name="Down Arrow 249"/>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1" name="Down Arrow 250"/>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2" name="Right Arrow 251"/>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3" name="Right Arrow 252"/>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54" name="Group 13"/>
          <p:cNvGrpSpPr/>
          <p:nvPr/>
        </p:nvGrpSpPr>
        <p:grpSpPr>
          <a:xfrm>
            <a:off x="914400" y="2438400"/>
            <a:ext cx="685800" cy="456604"/>
            <a:chOff x="7162800" y="228598"/>
            <a:chExt cx="914400" cy="762002"/>
          </a:xfrm>
          <a:solidFill>
            <a:srgbClr val="4BACC6"/>
          </a:solidFill>
        </p:grpSpPr>
        <p:sp>
          <p:nvSpPr>
            <p:cNvPr id="255" name="Can 254"/>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6" name="Down Arrow 255"/>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7" name="Down Arrow 256"/>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8" name="Right Arrow 257"/>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9" name="Right Arrow 258"/>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60" name="Group 13"/>
          <p:cNvGrpSpPr/>
          <p:nvPr/>
        </p:nvGrpSpPr>
        <p:grpSpPr>
          <a:xfrm>
            <a:off x="914400" y="3276600"/>
            <a:ext cx="685800" cy="456604"/>
            <a:chOff x="7162800" y="228598"/>
            <a:chExt cx="914400" cy="762002"/>
          </a:xfrm>
          <a:solidFill>
            <a:srgbClr val="4BACC6"/>
          </a:solidFill>
        </p:grpSpPr>
        <p:sp>
          <p:nvSpPr>
            <p:cNvPr id="261" name="Can 260"/>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2" name="Down Arrow 261"/>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3" name="Down Arrow 262"/>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4" name="Right Arrow 263"/>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5" name="Right Arrow 264"/>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66" name="Group 13"/>
          <p:cNvGrpSpPr/>
          <p:nvPr/>
        </p:nvGrpSpPr>
        <p:grpSpPr>
          <a:xfrm>
            <a:off x="8077200" y="2438400"/>
            <a:ext cx="685800" cy="456604"/>
            <a:chOff x="7162800" y="228598"/>
            <a:chExt cx="914400" cy="762002"/>
          </a:xfrm>
          <a:solidFill>
            <a:srgbClr val="4BACC6"/>
          </a:solidFill>
        </p:grpSpPr>
        <p:sp>
          <p:nvSpPr>
            <p:cNvPr id="267" name="Can 266"/>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8" name="Down Arrow 267"/>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69" name="Down Arrow 268"/>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0" name="Right Arrow 269"/>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1" name="Right Arrow 270"/>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72" name="Group 13"/>
          <p:cNvGrpSpPr/>
          <p:nvPr/>
        </p:nvGrpSpPr>
        <p:grpSpPr>
          <a:xfrm>
            <a:off x="7467600" y="1524000"/>
            <a:ext cx="685800" cy="456604"/>
            <a:chOff x="7162800" y="228598"/>
            <a:chExt cx="914400" cy="762002"/>
          </a:xfrm>
          <a:solidFill>
            <a:srgbClr val="4BACC6"/>
          </a:solidFill>
        </p:grpSpPr>
        <p:sp>
          <p:nvSpPr>
            <p:cNvPr id="273" name="Can 272"/>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4" name="Down Arrow 273"/>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5" name="Down Arrow 274"/>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6" name="Right Arrow 275"/>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77" name="Right Arrow 276"/>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13" name="TextBox 212"/>
          <p:cNvSpPr txBox="1"/>
          <p:nvPr/>
        </p:nvSpPr>
        <p:spPr>
          <a:xfrm>
            <a:off x="1752600" y="3962400"/>
            <a:ext cx="990600" cy="369332"/>
          </a:xfrm>
          <a:prstGeom prst="rect">
            <a:avLst/>
          </a:prstGeom>
          <a:noFill/>
        </p:spPr>
        <p:txBody>
          <a:bodyPr wrap="square" rtlCol="0">
            <a:spAutoFit/>
          </a:bodyPr>
          <a:lstStyle/>
          <a:p>
            <a:r>
              <a:rPr lang="en-US" b="1" dirty="0" smtClean="0">
                <a:solidFill>
                  <a:schemeClr val="bg1"/>
                </a:solidFill>
              </a:rPr>
              <a:t>GE links </a:t>
            </a:r>
            <a:endParaRPr lang="en-US" b="1" dirty="0">
              <a:solidFill>
                <a:schemeClr val="bg1"/>
              </a:solidFill>
            </a:endParaRPr>
          </a:p>
        </p:txBody>
      </p:sp>
      <p:cxnSp>
        <p:nvCxnSpPr>
          <p:cNvPr id="278" name="Straight Arrow Connector 277"/>
          <p:cNvCxnSpPr>
            <a:stCxn id="213" idx="0"/>
          </p:cNvCxnSpPr>
          <p:nvPr/>
        </p:nvCxnSpPr>
        <p:spPr>
          <a:xfrm rot="5400000" flipH="1" flipV="1">
            <a:off x="2190750" y="3562350"/>
            <a:ext cx="457200" cy="3429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a:stCxn id="213" idx="0"/>
          </p:cNvCxnSpPr>
          <p:nvPr/>
        </p:nvCxnSpPr>
        <p:spPr>
          <a:xfrm rot="16200000" flipV="1">
            <a:off x="1847850" y="3562350"/>
            <a:ext cx="533400" cy="2667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2" name="TextBox 281"/>
          <p:cNvSpPr txBox="1"/>
          <p:nvPr/>
        </p:nvSpPr>
        <p:spPr>
          <a:xfrm>
            <a:off x="2895600" y="4724400"/>
            <a:ext cx="1295400" cy="646331"/>
          </a:xfrm>
          <a:prstGeom prst="rect">
            <a:avLst/>
          </a:prstGeom>
          <a:noFill/>
        </p:spPr>
        <p:txBody>
          <a:bodyPr wrap="square" rtlCol="0">
            <a:spAutoFit/>
          </a:bodyPr>
          <a:lstStyle/>
          <a:p>
            <a:r>
              <a:rPr lang="en-US" b="1" dirty="0" smtClean="0">
                <a:solidFill>
                  <a:schemeClr val="bg1"/>
                </a:solidFill>
              </a:rPr>
              <a:t>OC-48 links   (2.5 </a:t>
            </a:r>
            <a:r>
              <a:rPr lang="en-US" b="1" dirty="0" err="1" smtClean="0">
                <a:solidFill>
                  <a:schemeClr val="bg1"/>
                </a:solidFill>
              </a:rPr>
              <a:t>Gbps</a:t>
            </a:r>
            <a:r>
              <a:rPr lang="en-US" b="1" dirty="0" smtClean="0">
                <a:solidFill>
                  <a:schemeClr val="bg1"/>
                </a:solidFill>
              </a:rPr>
              <a:t>)</a:t>
            </a:r>
            <a:endParaRPr lang="en-US" b="1" dirty="0">
              <a:solidFill>
                <a:schemeClr val="bg1"/>
              </a:solidFill>
            </a:endParaRPr>
          </a:p>
        </p:txBody>
      </p:sp>
      <p:cxnSp>
        <p:nvCxnSpPr>
          <p:cNvPr id="285" name="Straight Arrow Connector 284"/>
          <p:cNvCxnSpPr>
            <a:stCxn id="282" idx="0"/>
            <a:endCxn id="184" idx="1"/>
          </p:cNvCxnSpPr>
          <p:nvPr/>
        </p:nvCxnSpPr>
        <p:spPr>
          <a:xfrm rot="5400000" flipH="1" flipV="1">
            <a:off x="3347118" y="4349906"/>
            <a:ext cx="570677" cy="178313"/>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8" name="Straight Arrow Connector 287"/>
          <p:cNvCxnSpPr>
            <a:stCxn id="282" idx="0"/>
          </p:cNvCxnSpPr>
          <p:nvPr/>
        </p:nvCxnSpPr>
        <p:spPr>
          <a:xfrm rot="5400000" flipH="1" flipV="1">
            <a:off x="3486150" y="3562350"/>
            <a:ext cx="1219200" cy="11049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304800" y="762000"/>
            <a:ext cx="8534400" cy="563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3600" kern="0" dirty="0" smtClean="0">
                <a:solidFill>
                  <a:srgbClr val="FFFF00"/>
                </a:solidFill>
              </a:rPr>
              <a:t>Implementation of Control Architecture</a:t>
            </a:r>
            <a:endParaRPr kumimoji="1" lang="en-US" sz="3600" kern="0" dirty="0" smtClean="0">
              <a:solidFill>
                <a:srgbClr val="FFFF00"/>
              </a:solidFill>
            </a:endParaRPr>
          </a:p>
        </p:txBody>
      </p:sp>
      <p:sp>
        <p:nvSpPr>
          <p:cNvPr id="109" name="Slide Number Placeholder 108"/>
          <p:cNvSpPr>
            <a:spLocks noGrp="1"/>
          </p:cNvSpPr>
          <p:nvPr>
            <p:ph type="sldNum" sz="quarter" idx="12"/>
          </p:nvPr>
        </p:nvSpPr>
        <p:spPr/>
        <p:txBody>
          <a:bodyPr/>
          <a:lstStyle/>
          <a:p>
            <a:fld id="{81C256F2-8016-4B24-AF78-7FA03D20BBBE}" type="slidenum">
              <a:rPr lang="en-US" smtClean="0">
                <a:solidFill>
                  <a:prstClr val="white">
                    <a:tint val="75000"/>
                  </a:prstClr>
                </a:solidFill>
              </a:rPr>
              <a:pPr/>
              <a:t>26</a:t>
            </a:fld>
            <a:endParaRPr lang="en-US">
              <a:solidFill>
                <a:prstClr val="white">
                  <a:tint val="75000"/>
                </a:prstClr>
              </a:solidFill>
            </a:endParaRPr>
          </a:p>
        </p:txBody>
      </p:sp>
      <p:sp>
        <p:nvSpPr>
          <p:cNvPr id="127" name="AutoShape 35"/>
          <p:cNvSpPr>
            <a:spLocks noChangeArrowheads="1"/>
          </p:cNvSpPr>
          <p:nvPr/>
        </p:nvSpPr>
        <p:spPr bwMode="auto">
          <a:xfrm>
            <a:off x="4021658" y="1821987"/>
            <a:ext cx="1335609" cy="540213"/>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algn="ctr"/>
            <a:r>
              <a:rPr lang="en-US" sz="2000" b="1" dirty="0" smtClean="0">
                <a:solidFill>
                  <a:schemeClr val="bg1"/>
                </a:solidFill>
              </a:rPr>
              <a:t>NOX</a:t>
            </a:r>
            <a:endParaRPr lang="en-US" sz="4400" b="1" dirty="0">
              <a:solidFill>
                <a:schemeClr val="bg1"/>
              </a:solidFill>
            </a:endParaRPr>
          </a:p>
        </p:txBody>
      </p:sp>
      <p:sp>
        <p:nvSpPr>
          <p:cNvPr id="128" name="Oval 34"/>
          <p:cNvSpPr>
            <a:spLocks noChangeArrowheads="1"/>
          </p:cNvSpPr>
          <p:nvPr/>
        </p:nvSpPr>
        <p:spPr bwMode="auto">
          <a:xfrm>
            <a:off x="1691119" y="3193430"/>
            <a:ext cx="6767081" cy="1784472"/>
          </a:xfrm>
          <a:prstGeom prst="ellipse">
            <a:avLst/>
          </a:prstGeom>
          <a:noFill/>
          <a:ln w="9525">
            <a:solidFill>
              <a:srgbClr val="7030A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2" name="Group 112"/>
          <p:cNvGrpSpPr/>
          <p:nvPr/>
        </p:nvGrpSpPr>
        <p:grpSpPr>
          <a:xfrm>
            <a:off x="2794448" y="2362200"/>
            <a:ext cx="3832615" cy="1907226"/>
            <a:chOff x="2794448" y="2362200"/>
            <a:chExt cx="3832615" cy="1907226"/>
          </a:xfrm>
        </p:grpSpPr>
        <p:sp>
          <p:nvSpPr>
            <p:cNvPr id="112" name="AutoShape 21"/>
            <p:cNvSpPr>
              <a:spLocks noChangeShapeType="1"/>
            </p:cNvSpPr>
            <p:nvPr/>
          </p:nvSpPr>
          <p:spPr bwMode="auto">
            <a:xfrm flipH="1" flipV="1">
              <a:off x="4648199" y="2362200"/>
              <a:ext cx="709066" cy="105262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5" name="AutoShape 20"/>
            <p:cNvSpPr>
              <a:spLocks noChangeShapeType="1"/>
            </p:cNvSpPr>
            <p:nvPr/>
          </p:nvSpPr>
          <p:spPr bwMode="auto">
            <a:xfrm flipH="1" flipV="1">
              <a:off x="4722370" y="2383109"/>
              <a:ext cx="1904693" cy="1031720"/>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4" name="AutoShape 24"/>
            <p:cNvSpPr>
              <a:spLocks noChangeShapeType="1"/>
            </p:cNvSpPr>
            <p:nvPr/>
          </p:nvSpPr>
          <p:spPr bwMode="auto">
            <a:xfrm flipV="1">
              <a:off x="2794448" y="2383109"/>
              <a:ext cx="1792424" cy="1354960"/>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5" name="AutoShape 23"/>
            <p:cNvSpPr>
              <a:spLocks noChangeShapeType="1"/>
            </p:cNvSpPr>
            <p:nvPr/>
          </p:nvSpPr>
          <p:spPr bwMode="auto">
            <a:xfrm flipV="1">
              <a:off x="4176511" y="2383109"/>
              <a:ext cx="410361" cy="1354960"/>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6" name="AutoShape 22"/>
            <p:cNvSpPr>
              <a:spLocks noChangeShapeType="1"/>
            </p:cNvSpPr>
            <p:nvPr/>
          </p:nvSpPr>
          <p:spPr bwMode="auto">
            <a:xfrm flipV="1">
              <a:off x="3541613" y="2383109"/>
              <a:ext cx="1045259" cy="1886317"/>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7" name="AutoShape 19"/>
            <p:cNvSpPr>
              <a:spLocks noChangeShapeType="1"/>
            </p:cNvSpPr>
            <p:nvPr/>
          </p:nvSpPr>
          <p:spPr bwMode="auto">
            <a:xfrm flipH="1" flipV="1">
              <a:off x="4722370" y="2383109"/>
              <a:ext cx="1614343" cy="1886317"/>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8" name="AutoShape 18"/>
            <p:cNvSpPr>
              <a:spLocks noChangeShapeType="1"/>
            </p:cNvSpPr>
            <p:nvPr/>
          </p:nvSpPr>
          <p:spPr bwMode="auto">
            <a:xfrm flipH="1" flipV="1">
              <a:off x="4648200" y="2362200"/>
              <a:ext cx="364518" cy="190722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0" name="Text Box 16"/>
            <p:cNvSpPr txBox="1">
              <a:spLocks noChangeArrowheads="1"/>
            </p:cNvSpPr>
            <p:nvPr/>
          </p:nvSpPr>
          <p:spPr bwMode="auto">
            <a:xfrm>
              <a:off x="3048000" y="2819400"/>
              <a:ext cx="3321599"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b="1" dirty="0" smtClean="0">
                  <a:solidFill>
                    <a:srgbClr val="FF0000"/>
                  </a:solidFill>
                  <a:ea typeface="Calibri" pitchFamily="34" charset="0"/>
                  <a:cs typeface="Times New Roman" pitchFamily="18" charset="0"/>
                </a:rPr>
                <a:t>       </a:t>
              </a:r>
              <a:r>
                <a:rPr lang="en-US" sz="1600" b="1" dirty="0" smtClean="0">
                  <a:solidFill>
                    <a:schemeClr val="bg1"/>
                  </a:solidFill>
                  <a:ea typeface="Calibri" pitchFamily="34" charset="0"/>
                  <a:cs typeface="Times New Roman" pitchFamily="18" charset="0"/>
                </a:rPr>
                <a:t>Interface: </a:t>
              </a:r>
              <a:r>
                <a:rPr lang="en-US" sz="1600" b="1" dirty="0" err="1" smtClean="0">
                  <a:solidFill>
                    <a:schemeClr val="bg1"/>
                  </a:solidFill>
                  <a:ea typeface="Calibri" pitchFamily="34" charset="0"/>
                  <a:cs typeface="Times New Roman" pitchFamily="18" charset="0"/>
                </a:rPr>
                <a:t>OpenFlow</a:t>
              </a:r>
              <a:r>
                <a:rPr lang="en-US" sz="1600" b="1" dirty="0" smtClean="0">
                  <a:solidFill>
                    <a:schemeClr val="bg1"/>
                  </a:solidFill>
                  <a:ea typeface="Calibri" pitchFamily="34" charset="0"/>
                  <a:cs typeface="Times New Roman" pitchFamily="18" charset="0"/>
                </a:rPr>
                <a:t> Protocol</a:t>
              </a:r>
              <a:endParaRPr lang="en-US" sz="4000" dirty="0" smtClean="0">
                <a:solidFill>
                  <a:schemeClr val="bg1"/>
                </a:solidFill>
                <a:latin typeface="Arial" pitchFamily="34" charset="0"/>
              </a:endParaRPr>
            </a:p>
          </p:txBody>
        </p:sp>
      </p:grpSp>
      <p:grpSp>
        <p:nvGrpSpPr>
          <p:cNvPr id="3" name="Group 110"/>
          <p:cNvGrpSpPr/>
          <p:nvPr/>
        </p:nvGrpSpPr>
        <p:grpSpPr>
          <a:xfrm>
            <a:off x="2362200" y="3419255"/>
            <a:ext cx="5436465" cy="1434664"/>
            <a:chOff x="2362200" y="3419255"/>
            <a:chExt cx="5436465" cy="1434664"/>
          </a:xfrm>
        </p:grpSpPr>
        <p:sp>
          <p:nvSpPr>
            <p:cNvPr id="142" name="AutoShape 13"/>
            <p:cNvSpPr>
              <a:spLocks noChangeShapeType="1"/>
            </p:cNvSpPr>
            <p:nvPr/>
          </p:nvSpPr>
          <p:spPr bwMode="auto">
            <a:xfrm flipH="1" flipV="1">
              <a:off x="2926073" y="4167583"/>
              <a:ext cx="502926" cy="40441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4" name="Group 106"/>
            <p:cNvGrpSpPr/>
            <p:nvPr/>
          </p:nvGrpSpPr>
          <p:grpSpPr>
            <a:xfrm>
              <a:off x="2362200" y="3419255"/>
              <a:ext cx="5436465" cy="1434664"/>
              <a:chOff x="2362200" y="3419255"/>
              <a:chExt cx="5436465" cy="1434664"/>
            </a:xfrm>
          </p:grpSpPr>
          <p:sp>
            <p:nvSpPr>
              <p:cNvPr id="108" name="AutoShape 14"/>
              <p:cNvSpPr>
                <a:spLocks noChangeShapeType="1"/>
              </p:cNvSpPr>
              <p:nvPr/>
            </p:nvSpPr>
            <p:spPr bwMode="auto">
              <a:xfrm flipV="1">
                <a:off x="3777767" y="4049922"/>
                <a:ext cx="377838" cy="498467"/>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0" name="AutoShape 5"/>
              <p:cNvSpPr>
                <a:spLocks noChangeShapeType="1"/>
              </p:cNvSpPr>
              <p:nvPr/>
            </p:nvSpPr>
            <p:spPr bwMode="auto">
              <a:xfrm flipH="1">
                <a:off x="6491564" y="3862378"/>
                <a:ext cx="234952" cy="51774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4" name="AutoShape 9"/>
              <p:cNvSpPr>
                <a:spLocks noChangeShapeType="1"/>
              </p:cNvSpPr>
              <p:nvPr/>
            </p:nvSpPr>
            <p:spPr bwMode="auto">
              <a:xfrm>
                <a:off x="5124987" y="4552816"/>
                <a:ext cx="352289" cy="15055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5" name="AutoShape 8"/>
              <p:cNvSpPr>
                <a:spLocks noChangeShapeType="1"/>
              </p:cNvSpPr>
              <p:nvPr/>
            </p:nvSpPr>
            <p:spPr bwMode="auto">
              <a:xfrm flipV="1">
                <a:off x="5779239" y="4425007"/>
                <a:ext cx="330258" cy="27393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6" name="AutoShape 7"/>
              <p:cNvSpPr>
                <a:spLocks noChangeShapeType="1"/>
              </p:cNvSpPr>
              <p:nvPr/>
            </p:nvSpPr>
            <p:spPr bwMode="auto">
              <a:xfrm flipH="1" flipV="1">
                <a:off x="5357267" y="3738069"/>
                <a:ext cx="255508" cy="7439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8" name="AutoShape 33"/>
              <p:cNvSpPr>
                <a:spLocks noChangeArrowheads="1"/>
              </p:cNvSpPr>
              <p:nvPr/>
            </p:nvSpPr>
            <p:spPr bwMode="auto">
              <a:xfrm>
                <a:off x="2627980" y="3866481"/>
                <a:ext cx="298094" cy="30110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0" name="AutoShape 32"/>
              <p:cNvSpPr>
                <a:spLocks noChangeArrowheads="1"/>
              </p:cNvSpPr>
              <p:nvPr/>
            </p:nvSpPr>
            <p:spPr bwMode="auto">
              <a:xfrm>
                <a:off x="4021658" y="3738069"/>
                <a:ext cx="352292" cy="31881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1" name="AutoShape 30"/>
              <p:cNvSpPr>
                <a:spLocks noChangeArrowheads="1"/>
              </p:cNvSpPr>
              <p:nvPr/>
            </p:nvSpPr>
            <p:spPr bwMode="auto">
              <a:xfrm>
                <a:off x="5124988" y="3419255"/>
                <a:ext cx="352290" cy="318814"/>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2" name="AutoShape 26"/>
              <p:cNvSpPr>
                <a:spLocks noChangeArrowheads="1"/>
              </p:cNvSpPr>
              <p:nvPr/>
            </p:nvSpPr>
            <p:spPr bwMode="auto">
              <a:xfrm>
                <a:off x="6189602" y="4273856"/>
                <a:ext cx="298093" cy="30110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3" name="AutoShape 11"/>
              <p:cNvSpPr>
                <a:spLocks noChangeShapeType="1"/>
              </p:cNvSpPr>
              <p:nvPr/>
            </p:nvSpPr>
            <p:spPr bwMode="auto">
              <a:xfrm flipV="1">
                <a:off x="4373950" y="3581061"/>
                <a:ext cx="707184" cy="32526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9" name="AutoShape 31"/>
              <p:cNvSpPr>
                <a:spLocks noChangeArrowheads="1"/>
              </p:cNvSpPr>
              <p:nvPr/>
            </p:nvSpPr>
            <p:spPr bwMode="auto">
              <a:xfrm>
                <a:off x="3425474" y="4380127"/>
                <a:ext cx="352292" cy="318814"/>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0" name="AutoShape 29"/>
              <p:cNvSpPr>
                <a:spLocks noChangeArrowheads="1"/>
              </p:cNvSpPr>
              <p:nvPr/>
            </p:nvSpPr>
            <p:spPr bwMode="auto">
              <a:xfrm>
                <a:off x="6491565" y="3547668"/>
                <a:ext cx="352292" cy="31881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1" name="AutoShape 28"/>
              <p:cNvSpPr>
                <a:spLocks noChangeArrowheads="1"/>
              </p:cNvSpPr>
              <p:nvPr/>
            </p:nvSpPr>
            <p:spPr bwMode="auto">
              <a:xfrm>
                <a:off x="4826894" y="4273856"/>
                <a:ext cx="298093" cy="301102"/>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2" name="AutoShape 27"/>
              <p:cNvSpPr>
                <a:spLocks noChangeArrowheads="1"/>
              </p:cNvSpPr>
              <p:nvPr/>
            </p:nvSpPr>
            <p:spPr bwMode="auto">
              <a:xfrm>
                <a:off x="7446373" y="4143694"/>
                <a:ext cx="352292" cy="318814"/>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3" name="AutoShape 25"/>
              <p:cNvSpPr>
                <a:spLocks noChangeArrowheads="1"/>
              </p:cNvSpPr>
              <p:nvPr/>
            </p:nvSpPr>
            <p:spPr bwMode="auto">
              <a:xfrm>
                <a:off x="5477277" y="4552817"/>
                <a:ext cx="298093" cy="30110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1" name="AutoShape 15"/>
              <p:cNvSpPr>
                <a:spLocks noChangeShapeType="1"/>
              </p:cNvSpPr>
              <p:nvPr/>
            </p:nvSpPr>
            <p:spPr bwMode="auto">
              <a:xfrm flipV="1">
                <a:off x="2926074" y="3862379"/>
                <a:ext cx="1126694" cy="19450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3" name="AutoShape 12"/>
              <p:cNvSpPr>
                <a:spLocks noChangeShapeType="1"/>
              </p:cNvSpPr>
              <p:nvPr/>
            </p:nvSpPr>
            <p:spPr bwMode="auto">
              <a:xfrm flipV="1">
                <a:off x="3777766" y="4419600"/>
                <a:ext cx="1022834" cy="13321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4" name="AutoShape 10"/>
              <p:cNvSpPr>
                <a:spLocks noChangeShapeType="1"/>
              </p:cNvSpPr>
              <p:nvPr/>
            </p:nvSpPr>
            <p:spPr bwMode="auto">
              <a:xfrm>
                <a:off x="5477277" y="3614086"/>
                <a:ext cx="1043566" cy="607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5" name="AutoShape 6"/>
              <p:cNvSpPr>
                <a:spLocks noChangeShapeType="1"/>
              </p:cNvSpPr>
              <p:nvPr/>
            </p:nvSpPr>
            <p:spPr bwMode="auto">
              <a:xfrm>
                <a:off x="6843857" y="3866482"/>
                <a:ext cx="596185" cy="40737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6" name="AutoShape 4"/>
              <p:cNvSpPr>
                <a:spLocks noChangeShapeType="1"/>
              </p:cNvSpPr>
              <p:nvPr/>
            </p:nvSpPr>
            <p:spPr bwMode="auto">
              <a:xfrm>
                <a:off x="6491565" y="4380127"/>
                <a:ext cx="952347"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8" name="Text Box 37"/>
              <p:cNvSpPr txBox="1">
                <a:spLocks noChangeArrowheads="1"/>
              </p:cNvSpPr>
              <p:nvPr/>
            </p:nvSpPr>
            <p:spPr bwMode="auto">
              <a:xfrm>
                <a:off x="2362200" y="3429000"/>
                <a:ext cx="990600"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600" b="1" dirty="0" smtClean="0">
                    <a:solidFill>
                      <a:prstClr val="black"/>
                    </a:solidFill>
                    <a:ea typeface="Calibri" pitchFamily="34" charset="0"/>
                    <a:cs typeface="Times New Roman" pitchFamily="18" charset="0"/>
                  </a:rPr>
                  <a:t>Packet &amp; </a:t>
                </a:r>
              </a:p>
              <a:p>
                <a:pPr fontAlgn="base">
                  <a:spcBef>
                    <a:spcPct val="0"/>
                  </a:spcBef>
                  <a:spcAft>
                    <a:spcPct val="0"/>
                  </a:spcAft>
                </a:pPr>
                <a:r>
                  <a:rPr lang="en-US" sz="1600" b="1" dirty="0" smtClean="0">
                    <a:solidFill>
                      <a:prstClr val="black"/>
                    </a:solidFill>
                    <a:ea typeface="Calibri" pitchFamily="34" charset="0"/>
                    <a:cs typeface="Times New Roman" pitchFamily="18" charset="0"/>
                  </a:rPr>
                  <a:t>Circuit Switches</a:t>
                </a:r>
              </a:p>
              <a:p>
                <a:pPr fontAlgn="base">
                  <a:spcBef>
                    <a:spcPct val="0"/>
                  </a:spcBef>
                  <a:spcAft>
                    <a:spcPct val="0"/>
                  </a:spcAft>
                </a:pPr>
                <a:endParaRPr lang="en-US" sz="3600" dirty="0" smtClean="0">
                  <a:solidFill>
                    <a:prstClr val="black"/>
                  </a:solidFill>
                  <a:latin typeface="Arial" pitchFamily="34" charset="0"/>
                </a:endParaRPr>
              </a:p>
            </p:txBody>
          </p:sp>
        </p:grpSp>
      </p:grpSp>
      <p:sp>
        <p:nvSpPr>
          <p:cNvPr id="149" name="TextBox 148"/>
          <p:cNvSpPr txBox="1"/>
          <p:nvPr/>
        </p:nvSpPr>
        <p:spPr>
          <a:xfrm>
            <a:off x="2971800" y="5257800"/>
            <a:ext cx="3900713" cy="492374"/>
          </a:xfrm>
          <a:prstGeom prst="rect">
            <a:avLst/>
          </a:prstGeom>
          <a:noFill/>
        </p:spPr>
        <p:txBody>
          <a:bodyPr wrap="square" rtlCol="0">
            <a:spAutoFit/>
          </a:bodyPr>
          <a:lstStyle/>
          <a:p>
            <a:pPr algn="ctr"/>
            <a:r>
              <a:rPr lang="en-US" sz="2000" b="1" dirty="0" smtClean="0">
                <a:solidFill>
                  <a:prstClr val="black"/>
                </a:solidFill>
              </a:rPr>
              <a:t>Converged Network</a:t>
            </a:r>
            <a:endParaRPr lang="en-US" sz="2000" b="1" dirty="0">
              <a:solidFill>
                <a:prstClr val="black"/>
              </a:solidFill>
            </a:endParaRPr>
          </a:p>
        </p:txBody>
      </p:sp>
      <p:grpSp>
        <p:nvGrpSpPr>
          <p:cNvPr id="5" name="Group 225"/>
          <p:cNvGrpSpPr/>
          <p:nvPr/>
        </p:nvGrpSpPr>
        <p:grpSpPr>
          <a:xfrm>
            <a:off x="3949932" y="1143000"/>
            <a:ext cx="1439711" cy="1031488"/>
            <a:chOff x="1470005" y="1226899"/>
            <a:chExt cx="6401203" cy="2485516"/>
          </a:xfrm>
        </p:grpSpPr>
        <p:sp>
          <p:nvSpPr>
            <p:cNvPr id="162" name="Rectangle 161"/>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24"/>
            <p:cNvGrpSpPr/>
            <p:nvPr/>
          </p:nvGrpSpPr>
          <p:grpSpPr>
            <a:xfrm>
              <a:off x="1991001" y="2065099"/>
              <a:ext cx="5514762" cy="796928"/>
              <a:chOff x="2936787" y="2479672"/>
              <a:chExt cx="5514762" cy="796928"/>
            </a:xfrm>
          </p:grpSpPr>
          <p:cxnSp>
            <p:nvCxnSpPr>
              <p:cNvPr id="164" name="Straight Connector 163"/>
              <p:cNvCxnSpPr>
                <a:stCxn id="184" idx="4"/>
                <a:endCxn id="183"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84" idx="4"/>
                <a:endCxn id="187"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85" idx="4"/>
                <a:endCxn id="179"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85" idx="4"/>
                <a:endCxn id="188"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9" idx="7"/>
                <a:endCxn id="188"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96" idx="6"/>
                <a:endCxn id="197"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223"/>
              <p:cNvGrpSpPr/>
              <p:nvPr/>
            </p:nvGrpSpPr>
            <p:grpSpPr>
              <a:xfrm>
                <a:off x="2936787" y="2479672"/>
                <a:ext cx="5514762" cy="796928"/>
                <a:chOff x="2936787" y="2479672"/>
                <a:chExt cx="5514762" cy="796928"/>
              </a:xfrm>
            </p:grpSpPr>
            <p:grpSp>
              <p:nvGrpSpPr>
                <p:cNvPr id="8" name="Group 222"/>
                <p:cNvGrpSpPr/>
                <p:nvPr/>
              </p:nvGrpSpPr>
              <p:grpSpPr>
                <a:xfrm>
                  <a:off x="2936787" y="2479672"/>
                  <a:ext cx="5514762" cy="796928"/>
                  <a:chOff x="2936787" y="2479672"/>
                  <a:chExt cx="5514762" cy="796928"/>
                </a:xfrm>
              </p:grpSpPr>
              <p:grpSp>
                <p:nvGrpSpPr>
                  <p:cNvPr id="9" name="Group 154"/>
                  <p:cNvGrpSpPr/>
                  <p:nvPr/>
                </p:nvGrpSpPr>
                <p:grpSpPr>
                  <a:xfrm>
                    <a:off x="2936787" y="2479672"/>
                    <a:ext cx="5514762" cy="762000"/>
                    <a:chOff x="1946187" y="1489072"/>
                    <a:chExt cx="5514762" cy="762000"/>
                  </a:xfrm>
                </p:grpSpPr>
                <p:sp>
                  <p:nvSpPr>
                    <p:cNvPr id="190" name="Oval 189"/>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p:cNvCxnSpPr>
                      <a:stCxn id="193" idx="0"/>
                      <a:endCxn id="190"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3" idx="5"/>
                      <a:endCxn id="191"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2" idx="2"/>
                      <a:endCxn id="190"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78" idx="0"/>
                      <a:endCxn id="182"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6" idx="0"/>
                      <a:endCxn id="192"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1" idx="6"/>
                      <a:endCxn id="196"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96" idx="7"/>
                      <a:endCxn id="194"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197" idx="2"/>
                      <a:endCxn id="194"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92" idx="6"/>
                      <a:endCxn id="195"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97" idx="6"/>
                      <a:endCxn id="195"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95" idx="5"/>
                      <a:endCxn id="198"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97" idx="6"/>
                      <a:endCxn id="198"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8" name="Oval 177"/>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p:cNvCxnSpPr>
                  <a:stCxn id="180" idx="6"/>
                  <a:endCxn id="178"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80" idx="5"/>
                  <a:endCxn id="181"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81" idx="7"/>
                  <a:endCxn id="178"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8" idx="6"/>
                  <a:endCxn id="183"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91" idx="6"/>
                  <a:endCxn id="183"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03" name="Right Brace 102"/>
          <p:cNvSpPr/>
          <p:nvPr/>
        </p:nvSpPr>
        <p:spPr>
          <a:xfrm rot="10800000">
            <a:off x="3200400" y="1752600"/>
            <a:ext cx="304800" cy="1371600"/>
          </a:xfrm>
          <a:prstGeom prst="rightBrace">
            <a:avLst>
              <a:gd name="adj1" fmla="val 4697"/>
              <a:gd name="adj2" fmla="val 494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 Box 37"/>
          <p:cNvSpPr txBox="1">
            <a:spLocks noChangeArrowheads="1"/>
          </p:cNvSpPr>
          <p:nvPr/>
        </p:nvSpPr>
        <p:spPr bwMode="auto">
          <a:xfrm>
            <a:off x="2438400" y="2057400"/>
            <a:ext cx="1486590"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600" b="1" dirty="0" smtClean="0">
                <a:solidFill>
                  <a:prstClr val="black"/>
                </a:solidFill>
                <a:ea typeface="Calibri" pitchFamily="34" charset="0"/>
                <a:cs typeface="Times New Roman" pitchFamily="18" charset="0"/>
              </a:rPr>
              <a:t>Unified </a:t>
            </a:r>
          </a:p>
          <a:p>
            <a:pPr fontAlgn="base">
              <a:spcBef>
                <a:spcPct val="0"/>
              </a:spcBef>
              <a:spcAft>
                <a:spcPct val="0"/>
              </a:spcAft>
            </a:pPr>
            <a:r>
              <a:rPr lang="en-US" sz="1600" b="1" dirty="0" smtClean="0">
                <a:solidFill>
                  <a:prstClr val="black"/>
                </a:solidFill>
                <a:ea typeface="Calibri" pitchFamily="34" charset="0"/>
                <a:cs typeface="Times New Roman" pitchFamily="18" charset="0"/>
              </a:rPr>
              <a:t>Control</a:t>
            </a:r>
          </a:p>
          <a:p>
            <a:pPr fontAlgn="base">
              <a:spcBef>
                <a:spcPct val="0"/>
              </a:spcBef>
              <a:spcAft>
                <a:spcPct val="0"/>
              </a:spcAft>
            </a:pPr>
            <a:r>
              <a:rPr lang="en-US" sz="1600" b="1" dirty="0" smtClean="0">
                <a:solidFill>
                  <a:prstClr val="black"/>
                </a:solidFill>
                <a:cs typeface="Times New Roman" pitchFamily="18" charset="0"/>
              </a:rPr>
              <a:t>Plane</a:t>
            </a:r>
            <a:endParaRPr lang="en-US" sz="4000" b="1" dirty="0" smtClean="0">
              <a:solidFill>
                <a:prstClr val="black"/>
              </a:solidFill>
            </a:endParaRPr>
          </a:p>
        </p:txBody>
      </p:sp>
      <p:sp>
        <p:nvSpPr>
          <p:cNvPr id="105" name="TextBox 104"/>
          <p:cNvSpPr txBox="1"/>
          <p:nvPr/>
        </p:nvSpPr>
        <p:spPr>
          <a:xfrm>
            <a:off x="304800" y="3581400"/>
            <a:ext cx="2133600" cy="646331"/>
          </a:xfrm>
          <a:prstGeom prst="rect">
            <a:avLst/>
          </a:prstGeom>
          <a:noFill/>
        </p:spPr>
        <p:txBody>
          <a:bodyPr wrap="square" rtlCol="0">
            <a:spAutoFit/>
          </a:bodyPr>
          <a:lstStyle/>
          <a:p>
            <a:pPr marL="342900" indent="-342900">
              <a:buAutoNum type="arabicPeriod"/>
            </a:pPr>
            <a:r>
              <a:rPr lang="en-US" b="1" u="sng" dirty="0" smtClean="0">
                <a:solidFill>
                  <a:srgbClr val="FF0000"/>
                </a:solidFill>
              </a:rPr>
              <a:t>Common</a:t>
            </a:r>
            <a:r>
              <a:rPr lang="en-US" b="1" dirty="0" smtClean="0">
                <a:solidFill>
                  <a:srgbClr val="FF0000"/>
                </a:solidFill>
              </a:rPr>
              <a:t> Flow Abstraction</a:t>
            </a:r>
          </a:p>
        </p:txBody>
      </p:sp>
      <p:sp>
        <p:nvSpPr>
          <p:cNvPr id="106" name="TextBox 105"/>
          <p:cNvSpPr txBox="1"/>
          <p:nvPr/>
        </p:nvSpPr>
        <p:spPr>
          <a:xfrm>
            <a:off x="381000" y="1334869"/>
            <a:ext cx="2133600" cy="646331"/>
          </a:xfrm>
          <a:prstGeom prst="rect">
            <a:avLst/>
          </a:prstGeom>
          <a:noFill/>
        </p:spPr>
        <p:txBody>
          <a:bodyPr wrap="square" rtlCol="0">
            <a:spAutoFit/>
          </a:bodyPr>
          <a:lstStyle/>
          <a:p>
            <a:pPr marL="342900" indent="-342900"/>
            <a:r>
              <a:rPr lang="en-US" b="1" dirty="0" smtClean="0">
                <a:solidFill>
                  <a:srgbClr val="FF0000"/>
                </a:solidFill>
              </a:rPr>
              <a:t>2.   </a:t>
            </a:r>
            <a:r>
              <a:rPr lang="en-US" b="1" u="sng" dirty="0" smtClean="0">
                <a:solidFill>
                  <a:srgbClr val="FF0000"/>
                </a:solidFill>
              </a:rPr>
              <a:t>Common</a:t>
            </a:r>
            <a:r>
              <a:rPr lang="en-US" b="1" dirty="0" smtClean="0">
                <a:solidFill>
                  <a:srgbClr val="FF0000"/>
                </a:solidFill>
              </a:rPr>
              <a:t> Map Abstraction</a:t>
            </a:r>
          </a:p>
        </p:txBody>
      </p:sp>
      <p:sp>
        <p:nvSpPr>
          <p:cNvPr id="95" name="Rounded Rectangle 94"/>
          <p:cNvSpPr/>
          <p:nvPr/>
        </p:nvSpPr>
        <p:spPr>
          <a:xfrm>
            <a:off x="4876800" y="10668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sp>
        <p:nvSpPr>
          <p:cNvPr id="97" name="Text Box 37"/>
          <p:cNvSpPr txBox="1">
            <a:spLocks noChangeArrowheads="1"/>
          </p:cNvSpPr>
          <p:nvPr/>
        </p:nvSpPr>
        <p:spPr bwMode="auto">
          <a:xfrm>
            <a:off x="2514600" y="762000"/>
            <a:ext cx="1905000" cy="489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Application across packet and circuits</a:t>
            </a:r>
            <a:endParaRPr lang="en-US" sz="3600" dirty="0" smtClean="0">
              <a:solidFill>
                <a:prstClr val="black"/>
              </a:solidFill>
              <a:latin typeface="Arial" pitchFamily="34" charset="0"/>
            </a:endParaRPr>
          </a:p>
        </p:txBody>
      </p:sp>
      <p:cxnSp>
        <p:nvCxnSpPr>
          <p:cNvPr id="98" name="Straight Arrow Connector 97"/>
          <p:cNvCxnSpPr/>
          <p:nvPr/>
        </p:nvCxnSpPr>
        <p:spPr>
          <a:xfrm>
            <a:off x="3962400" y="990600"/>
            <a:ext cx="838200" cy="1524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loud 337"/>
          <p:cNvSpPr/>
          <p:nvPr/>
        </p:nvSpPr>
        <p:spPr>
          <a:xfrm>
            <a:off x="2209800" y="3276600"/>
            <a:ext cx="5181600" cy="3505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cxnSp>
        <p:nvCxnSpPr>
          <p:cNvPr id="997" name="Straight Connector 996"/>
          <p:cNvCxnSpPr/>
          <p:nvPr/>
        </p:nvCxnSpPr>
        <p:spPr>
          <a:xfrm>
            <a:off x="1447800" y="3031729"/>
            <a:ext cx="6400800" cy="16271"/>
          </a:xfrm>
          <a:prstGeom prst="line">
            <a:avLst/>
          </a:prstGeom>
          <a:ln w="38100">
            <a:solidFill>
              <a:schemeClr val="accent1"/>
            </a:solidFill>
            <a:prstDash val="sysDash"/>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330" name="Straight Connector 329"/>
          <p:cNvCxnSpPr/>
          <p:nvPr/>
        </p:nvCxnSpPr>
        <p:spPr>
          <a:xfrm>
            <a:off x="1447800" y="2590800"/>
            <a:ext cx="838200" cy="2535235"/>
          </a:xfrm>
          <a:prstGeom prst="line">
            <a:avLst/>
          </a:prstGeom>
          <a:ln w="38100">
            <a:solidFill>
              <a:schemeClr val="accent1"/>
            </a:solidFill>
            <a:prstDash val="solid"/>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331" name="Straight Connector 330"/>
          <p:cNvCxnSpPr/>
          <p:nvPr/>
        </p:nvCxnSpPr>
        <p:spPr>
          <a:xfrm rot="10800000" flipV="1">
            <a:off x="7391402" y="2590800"/>
            <a:ext cx="457198" cy="2530836"/>
          </a:xfrm>
          <a:prstGeom prst="line">
            <a:avLst/>
          </a:prstGeom>
          <a:ln w="38100">
            <a:solidFill>
              <a:schemeClr val="accent1"/>
            </a:solidFill>
            <a:prstDash val="solid"/>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332" name="Straight Connector 331"/>
          <p:cNvCxnSpPr/>
          <p:nvPr/>
        </p:nvCxnSpPr>
        <p:spPr>
          <a:xfrm>
            <a:off x="2286000" y="5105400"/>
            <a:ext cx="5105400" cy="1588"/>
          </a:xfrm>
          <a:prstGeom prst="line">
            <a:avLst/>
          </a:prstGeom>
          <a:ln w="76200">
            <a:solidFill>
              <a:srgbClr val="92D05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grpSp>
        <p:nvGrpSpPr>
          <p:cNvPr id="2" name="Group 111"/>
          <p:cNvGrpSpPr/>
          <p:nvPr/>
        </p:nvGrpSpPr>
        <p:grpSpPr>
          <a:xfrm>
            <a:off x="609600" y="2514600"/>
            <a:ext cx="8077200" cy="864947"/>
            <a:chOff x="609600" y="1268655"/>
            <a:chExt cx="8077200" cy="864947"/>
          </a:xfrm>
        </p:grpSpPr>
        <p:grpSp>
          <p:nvGrpSpPr>
            <p:cNvPr id="3" name="Group 13"/>
            <p:cNvGrpSpPr/>
            <p:nvPr/>
          </p:nvGrpSpPr>
          <p:grpSpPr>
            <a:xfrm>
              <a:off x="609600" y="1268655"/>
              <a:ext cx="1066800" cy="838202"/>
              <a:chOff x="7162800" y="228598"/>
              <a:chExt cx="914400" cy="762002"/>
            </a:xfrm>
            <a:solidFill>
              <a:schemeClr val="accent5"/>
            </a:solidFill>
          </p:grpSpPr>
          <p:sp>
            <p:nvSpPr>
              <p:cNvPr id="101" name="Can 100"/>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02" name="Down Arrow 101"/>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Down Arrow 102"/>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4" name="Right Arrow 103"/>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ight Arrow 104"/>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Group 13"/>
            <p:cNvGrpSpPr/>
            <p:nvPr/>
          </p:nvGrpSpPr>
          <p:grpSpPr>
            <a:xfrm>
              <a:off x="7620000" y="1295400"/>
              <a:ext cx="1066800" cy="838202"/>
              <a:chOff x="7162800" y="228598"/>
              <a:chExt cx="914400" cy="762002"/>
            </a:xfrm>
            <a:solidFill>
              <a:schemeClr val="accent5"/>
            </a:solidFill>
          </p:grpSpPr>
          <p:sp>
            <p:nvSpPr>
              <p:cNvPr id="107" name="Can 106"/>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108" name="Down Arrow 107"/>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Down Arrow 108"/>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0" name="Right Arrow 109"/>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ight Arrow 110"/>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cxnSp>
        <p:nvCxnSpPr>
          <p:cNvPr id="20" name="Straight Connector 19"/>
          <p:cNvCxnSpPr/>
          <p:nvPr/>
        </p:nvCxnSpPr>
        <p:spPr>
          <a:xfrm>
            <a:off x="2286000" y="5105400"/>
            <a:ext cx="5105400" cy="1588"/>
          </a:xfrm>
          <a:prstGeom prst="line">
            <a:avLst/>
          </a:prstGeom>
          <a:ln w="76200">
            <a:solidFill>
              <a:srgbClr val="FFFF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2286000" y="5257800"/>
            <a:ext cx="5105400" cy="1588"/>
          </a:xfrm>
          <a:prstGeom prst="line">
            <a:avLst/>
          </a:prstGeom>
          <a:ln w="76200">
            <a:solidFill>
              <a:srgbClr val="FF00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22" name="Straight Connector 21"/>
          <p:cNvCxnSpPr/>
          <p:nvPr/>
        </p:nvCxnSpPr>
        <p:spPr>
          <a:xfrm>
            <a:off x="2286000" y="4951412"/>
            <a:ext cx="5105400" cy="1588"/>
          </a:xfrm>
          <a:prstGeom prst="line">
            <a:avLst/>
          </a:prstGeom>
          <a:ln w="762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23" name="TextBox 22"/>
          <p:cNvSpPr txBox="1"/>
          <p:nvPr/>
        </p:nvSpPr>
        <p:spPr>
          <a:xfrm>
            <a:off x="3276600" y="4736068"/>
            <a:ext cx="914400" cy="369332"/>
          </a:xfrm>
          <a:prstGeom prst="rect">
            <a:avLst/>
          </a:prstGeom>
          <a:noFill/>
        </p:spPr>
        <p:txBody>
          <a:bodyPr wrap="square" rtlCol="0">
            <a:spAutoFit/>
          </a:bodyPr>
          <a:lstStyle/>
          <a:p>
            <a:r>
              <a:rPr lang="en-US" b="1" dirty="0" smtClean="0">
                <a:solidFill>
                  <a:prstClr val="black"/>
                </a:solidFill>
              </a:rPr>
              <a:t>VOIP</a:t>
            </a:r>
            <a:endParaRPr lang="en-US" b="1" dirty="0">
              <a:solidFill>
                <a:prstClr val="black"/>
              </a:solidFill>
            </a:endParaRPr>
          </a:p>
        </p:txBody>
      </p:sp>
      <p:sp>
        <p:nvSpPr>
          <p:cNvPr id="25" name="TextBox 24"/>
          <p:cNvSpPr txBox="1"/>
          <p:nvPr/>
        </p:nvSpPr>
        <p:spPr>
          <a:xfrm>
            <a:off x="4419600" y="5040868"/>
            <a:ext cx="914400" cy="369332"/>
          </a:xfrm>
          <a:prstGeom prst="rect">
            <a:avLst/>
          </a:prstGeom>
          <a:noFill/>
        </p:spPr>
        <p:txBody>
          <a:bodyPr wrap="square" rtlCol="0">
            <a:spAutoFit/>
          </a:bodyPr>
          <a:lstStyle/>
          <a:p>
            <a:r>
              <a:rPr lang="en-US" b="1" dirty="0" smtClean="0">
                <a:solidFill>
                  <a:prstClr val="black"/>
                </a:solidFill>
              </a:rPr>
              <a:t>HTTP</a:t>
            </a:r>
            <a:endParaRPr lang="en-US" b="1" dirty="0">
              <a:solidFill>
                <a:prstClr val="black"/>
              </a:solidFill>
            </a:endParaRPr>
          </a:p>
        </p:txBody>
      </p:sp>
      <p:cxnSp>
        <p:nvCxnSpPr>
          <p:cNvPr id="38" name="Straight Connector 37"/>
          <p:cNvCxnSpPr/>
          <p:nvPr/>
        </p:nvCxnSpPr>
        <p:spPr>
          <a:xfrm>
            <a:off x="3200400" y="6172200"/>
            <a:ext cx="3124200" cy="1588"/>
          </a:xfrm>
          <a:prstGeom prst="line">
            <a:avLst/>
          </a:prstGeom>
          <a:ln w="76200">
            <a:solidFill>
              <a:srgbClr val="FF00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a:off x="3429000" y="4267200"/>
            <a:ext cx="2895600" cy="1588"/>
          </a:xfrm>
          <a:prstGeom prst="line">
            <a:avLst/>
          </a:prstGeom>
          <a:ln w="762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40" name="TextBox 39"/>
          <p:cNvSpPr txBox="1"/>
          <p:nvPr/>
        </p:nvSpPr>
        <p:spPr>
          <a:xfrm>
            <a:off x="4114800" y="4038600"/>
            <a:ext cx="914400" cy="369332"/>
          </a:xfrm>
          <a:prstGeom prst="rect">
            <a:avLst/>
          </a:prstGeom>
          <a:noFill/>
        </p:spPr>
        <p:txBody>
          <a:bodyPr wrap="square" rtlCol="0">
            <a:spAutoFit/>
          </a:bodyPr>
          <a:lstStyle/>
          <a:p>
            <a:r>
              <a:rPr lang="en-US" b="1" dirty="0" smtClean="0">
                <a:solidFill>
                  <a:prstClr val="black"/>
                </a:solidFill>
              </a:rPr>
              <a:t>VOIP</a:t>
            </a:r>
            <a:endParaRPr lang="en-US" b="1" dirty="0">
              <a:solidFill>
                <a:prstClr val="black"/>
              </a:solidFill>
            </a:endParaRPr>
          </a:p>
        </p:txBody>
      </p:sp>
      <p:sp>
        <p:nvSpPr>
          <p:cNvPr id="41" name="TextBox 40"/>
          <p:cNvSpPr txBox="1"/>
          <p:nvPr/>
        </p:nvSpPr>
        <p:spPr>
          <a:xfrm>
            <a:off x="4343400" y="5867400"/>
            <a:ext cx="914400" cy="369332"/>
          </a:xfrm>
          <a:prstGeom prst="rect">
            <a:avLst/>
          </a:prstGeom>
          <a:noFill/>
        </p:spPr>
        <p:txBody>
          <a:bodyPr wrap="square" rtlCol="0">
            <a:spAutoFit/>
          </a:bodyPr>
          <a:lstStyle/>
          <a:p>
            <a:r>
              <a:rPr lang="en-US" b="1" dirty="0" smtClean="0">
                <a:solidFill>
                  <a:prstClr val="black"/>
                </a:solidFill>
              </a:rPr>
              <a:t>HTTP</a:t>
            </a:r>
            <a:endParaRPr lang="en-US" b="1" dirty="0">
              <a:solidFill>
                <a:prstClr val="black"/>
              </a:solidFill>
            </a:endParaRPr>
          </a:p>
        </p:txBody>
      </p:sp>
      <p:cxnSp>
        <p:nvCxnSpPr>
          <p:cNvPr id="42" name="Straight Connector 41"/>
          <p:cNvCxnSpPr/>
          <p:nvPr/>
        </p:nvCxnSpPr>
        <p:spPr>
          <a:xfrm flipV="1">
            <a:off x="2286000" y="4267200"/>
            <a:ext cx="1143000" cy="762000"/>
          </a:xfrm>
          <a:prstGeom prst="line">
            <a:avLst/>
          </a:prstGeom>
          <a:ln w="762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rot="10800000">
            <a:off x="6324600" y="4267200"/>
            <a:ext cx="1066800" cy="762000"/>
          </a:xfrm>
          <a:prstGeom prst="line">
            <a:avLst/>
          </a:prstGeom>
          <a:ln w="762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4" name="Straight Connector 43"/>
          <p:cNvCxnSpPr/>
          <p:nvPr/>
        </p:nvCxnSpPr>
        <p:spPr>
          <a:xfrm rot="16200000" flipH="1">
            <a:off x="2171700" y="5143500"/>
            <a:ext cx="1066800" cy="990600"/>
          </a:xfrm>
          <a:prstGeom prst="line">
            <a:avLst/>
          </a:prstGeom>
          <a:ln w="76200">
            <a:solidFill>
              <a:srgbClr val="FF00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5" name="Straight Connector 44"/>
          <p:cNvCxnSpPr/>
          <p:nvPr/>
        </p:nvCxnSpPr>
        <p:spPr>
          <a:xfrm rot="5400000" flipH="1" flipV="1">
            <a:off x="6324600" y="5105400"/>
            <a:ext cx="1066800" cy="1066800"/>
          </a:xfrm>
          <a:prstGeom prst="line">
            <a:avLst/>
          </a:prstGeom>
          <a:ln w="76200">
            <a:solidFill>
              <a:srgbClr val="FF00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7" name="Straight Connector 46"/>
          <p:cNvCxnSpPr/>
          <p:nvPr/>
        </p:nvCxnSpPr>
        <p:spPr>
          <a:xfrm>
            <a:off x="3429000" y="4267200"/>
            <a:ext cx="2895600" cy="1588"/>
          </a:xfrm>
          <a:prstGeom prst="line">
            <a:avLst/>
          </a:prstGeom>
          <a:ln w="127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8" name="Straight Connector 47"/>
          <p:cNvCxnSpPr/>
          <p:nvPr/>
        </p:nvCxnSpPr>
        <p:spPr>
          <a:xfrm flipV="1">
            <a:off x="2286000" y="4267200"/>
            <a:ext cx="1143000" cy="762000"/>
          </a:xfrm>
          <a:prstGeom prst="line">
            <a:avLst/>
          </a:prstGeom>
          <a:ln w="127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9" name="Straight Connector 48"/>
          <p:cNvCxnSpPr/>
          <p:nvPr/>
        </p:nvCxnSpPr>
        <p:spPr>
          <a:xfrm rot="10800000">
            <a:off x="6324600" y="4267200"/>
            <a:ext cx="1066800" cy="762000"/>
          </a:xfrm>
          <a:prstGeom prst="line">
            <a:avLst/>
          </a:prstGeom>
          <a:ln w="12700">
            <a:solidFill>
              <a:srgbClr val="00B0F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50" name="Straight Connector 49"/>
          <p:cNvCxnSpPr/>
          <p:nvPr/>
        </p:nvCxnSpPr>
        <p:spPr>
          <a:xfrm>
            <a:off x="2286000" y="5103812"/>
            <a:ext cx="5105400" cy="1588"/>
          </a:xfrm>
          <a:prstGeom prst="line">
            <a:avLst/>
          </a:prstGeom>
          <a:ln w="254000">
            <a:solidFill>
              <a:srgbClr val="FFFF00"/>
            </a:solidFill>
          </a:ln>
          <a:effectLst>
            <a:glow rad="63500">
              <a:schemeClr val="accent1">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24" name="TextBox 23"/>
          <p:cNvSpPr txBox="1"/>
          <p:nvPr/>
        </p:nvSpPr>
        <p:spPr>
          <a:xfrm>
            <a:off x="3810000" y="4888468"/>
            <a:ext cx="914400" cy="369332"/>
          </a:xfrm>
          <a:prstGeom prst="rect">
            <a:avLst/>
          </a:prstGeom>
          <a:noFill/>
        </p:spPr>
        <p:txBody>
          <a:bodyPr wrap="square" rtlCol="0">
            <a:spAutoFit/>
          </a:bodyPr>
          <a:lstStyle/>
          <a:p>
            <a:r>
              <a:rPr lang="en-US" b="1" dirty="0" smtClean="0">
                <a:solidFill>
                  <a:prstClr val="black"/>
                </a:solidFill>
              </a:rPr>
              <a:t>VIDEO</a:t>
            </a:r>
            <a:endParaRPr lang="en-US" b="1" dirty="0">
              <a:solidFill>
                <a:prstClr val="black"/>
              </a:solidFill>
            </a:endParaRPr>
          </a:p>
        </p:txBody>
      </p:sp>
      <p:sp>
        <p:nvSpPr>
          <p:cNvPr id="52" name="Explosion 2 51"/>
          <p:cNvSpPr/>
          <p:nvPr/>
        </p:nvSpPr>
        <p:spPr>
          <a:xfrm>
            <a:off x="5562600" y="4648200"/>
            <a:ext cx="914400" cy="9144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Explosion 2 53"/>
          <p:cNvSpPr/>
          <p:nvPr/>
        </p:nvSpPr>
        <p:spPr>
          <a:xfrm>
            <a:off x="5562600" y="5562600"/>
            <a:ext cx="914400" cy="9144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Explosion 2 54"/>
          <p:cNvSpPr/>
          <p:nvPr/>
        </p:nvSpPr>
        <p:spPr>
          <a:xfrm>
            <a:off x="5562600" y="2590800"/>
            <a:ext cx="914400" cy="91440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itle 1"/>
          <p:cNvSpPr>
            <a:spLocks/>
          </p:cNvSpPr>
          <p:nvPr/>
        </p:nvSpPr>
        <p:spPr bwMode="auto">
          <a:xfrm>
            <a:off x="228600" y="0"/>
            <a:ext cx="8534400" cy="6096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latinLnBrk="1">
              <a:defRPr/>
            </a:pPr>
            <a:r>
              <a:rPr kumimoji="1" lang="en-US" sz="4000" kern="0" dirty="0" smtClean="0">
                <a:solidFill>
                  <a:srgbClr val="FFFF00"/>
                </a:solidFill>
                <a:latin typeface="Calibri"/>
              </a:rPr>
              <a:t>Example Network Application</a:t>
            </a:r>
            <a:endParaRPr kumimoji="1" lang="en-US" sz="4000" kern="0" dirty="0">
              <a:solidFill>
                <a:srgbClr val="FFFF00"/>
              </a:solidFill>
              <a:latin typeface="Calibri"/>
            </a:endParaRPr>
          </a:p>
        </p:txBody>
      </p:sp>
      <p:sp>
        <p:nvSpPr>
          <p:cNvPr id="57" name="TextBox 56"/>
          <p:cNvSpPr txBox="1"/>
          <p:nvPr/>
        </p:nvSpPr>
        <p:spPr>
          <a:xfrm>
            <a:off x="1295400" y="538877"/>
            <a:ext cx="6553200" cy="2585323"/>
          </a:xfrm>
          <a:prstGeom prst="rect">
            <a:avLst/>
          </a:prstGeom>
          <a:noFill/>
        </p:spPr>
        <p:txBody>
          <a:bodyPr wrap="square" rtlCol="0">
            <a:spAutoFit/>
          </a:bodyPr>
          <a:lstStyle/>
          <a:p>
            <a:pPr algn="ctr"/>
            <a:r>
              <a:rPr lang="en-US" b="1" u="sng" dirty="0" smtClean="0">
                <a:solidFill>
                  <a:prstClr val="white"/>
                </a:solidFill>
              </a:rPr>
              <a:t>Control Function</a:t>
            </a:r>
            <a:r>
              <a:rPr lang="en-US" b="1" dirty="0" smtClean="0">
                <a:solidFill>
                  <a:prstClr val="white"/>
                </a:solidFill>
              </a:rPr>
              <a:t>:   </a:t>
            </a:r>
            <a:r>
              <a:rPr lang="en-US" dirty="0" smtClean="0">
                <a:solidFill>
                  <a:prstClr val="white"/>
                </a:solidFill>
              </a:rPr>
              <a:t>Treat different </a:t>
            </a:r>
            <a:r>
              <a:rPr lang="en-US" u="sng" dirty="0" smtClean="0">
                <a:solidFill>
                  <a:prstClr val="white"/>
                </a:solidFill>
              </a:rPr>
              <a:t>kinds</a:t>
            </a:r>
            <a:r>
              <a:rPr lang="en-US" dirty="0" smtClean="0">
                <a:solidFill>
                  <a:prstClr val="white"/>
                </a:solidFill>
              </a:rPr>
              <a:t> of traffic </a:t>
            </a:r>
            <a:r>
              <a:rPr lang="en-US" u="sng" dirty="0" smtClean="0">
                <a:solidFill>
                  <a:prstClr val="white"/>
                </a:solidFill>
              </a:rPr>
              <a:t>differently</a:t>
            </a:r>
          </a:p>
          <a:p>
            <a:pPr lvl="1"/>
            <a:endParaRPr lang="en-US" u="sng" dirty="0" smtClean="0">
              <a:solidFill>
                <a:prstClr val="white"/>
              </a:solidFill>
            </a:endParaRPr>
          </a:p>
          <a:p>
            <a:pPr lvl="1"/>
            <a:endParaRPr lang="en-US" u="sng" dirty="0" smtClean="0">
              <a:solidFill>
                <a:prstClr val="white"/>
              </a:solidFill>
            </a:endParaRPr>
          </a:p>
          <a:p>
            <a:pPr lvl="1"/>
            <a:endParaRPr lang="en-US" u="sng" dirty="0" smtClean="0">
              <a:solidFill>
                <a:prstClr val="white"/>
              </a:solidFill>
            </a:endParaRPr>
          </a:p>
          <a:p>
            <a:pPr lvl="1"/>
            <a:endParaRPr lang="en-US" u="sng" dirty="0" smtClean="0">
              <a:solidFill>
                <a:prstClr val="white"/>
              </a:solidFill>
            </a:endParaRPr>
          </a:p>
          <a:p>
            <a:pPr lvl="1"/>
            <a:endParaRPr lang="en-US" u="sng" dirty="0" smtClean="0">
              <a:solidFill>
                <a:prstClr val="white"/>
              </a:solidFill>
            </a:endParaRPr>
          </a:p>
          <a:p>
            <a:pPr lvl="1"/>
            <a:endParaRPr lang="en-US" u="sng" dirty="0" smtClean="0">
              <a:solidFill>
                <a:prstClr val="white"/>
              </a:solidFill>
            </a:endParaRPr>
          </a:p>
          <a:p>
            <a:r>
              <a:rPr lang="en-US" b="1" dirty="0" smtClean="0">
                <a:solidFill>
                  <a:prstClr val="white"/>
                </a:solidFill>
              </a:rPr>
              <a:t>        </a:t>
            </a:r>
            <a:r>
              <a:rPr lang="en-US" b="1" u="sng" dirty="0" smtClean="0">
                <a:solidFill>
                  <a:prstClr val="white"/>
                </a:solidFill>
              </a:rPr>
              <a:t>Function </a:t>
            </a:r>
            <a:r>
              <a:rPr lang="en-US" b="1" u="sng" dirty="0" err="1" smtClean="0">
                <a:solidFill>
                  <a:prstClr val="white"/>
                </a:solidFill>
              </a:rPr>
              <a:t>Impl</a:t>
            </a:r>
            <a:r>
              <a:rPr lang="en-US" b="1" u="sng" dirty="0" smtClean="0">
                <a:solidFill>
                  <a:prstClr val="white"/>
                </a:solidFill>
              </a:rPr>
              <a:t>.</a:t>
            </a:r>
            <a:r>
              <a:rPr lang="en-US" u="sng" dirty="0" smtClean="0">
                <a:solidFill>
                  <a:prstClr val="white"/>
                </a:solidFill>
              </a:rPr>
              <a:t>:</a:t>
            </a:r>
            <a:r>
              <a:rPr lang="en-US" dirty="0" smtClean="0">
                <a:solidFill>
                  <a:prstClr val="white"/>
                </a:solidFill>
              </a:rPr>
              <a:t>  Use </a:t>
            </a:r>
            <a:r>
              <a:rPr lang="en-US" u="sng" dirty="0" smtClean="0">
                <a:solidFill>
                  <a:prstClr val="white"/>
                </a:solidFill>
              </a:rPr>
              <a:t>both</a:t>
            </a:r>
            <a:r>
              <a:rPr lang="en-US" dirty="0" smtClean="0">
                <a:solidFill>
                  <a:prstClr val="white"/>
                </a:solidFill>
              </a:rPr>
              <a:t> packets and circuits,</a:t>
            </a:r>
          </a:p>
          <a:p>
            <a:r>
              <a:rPr lang="en-US" dirty="0" smtClean="0">
                <a:solidFill>
                  <a:prstClr val="white"/>
                </a:solidFill>
              </a:rPr>
              <a:t>		    </a:t>
            </a:r>
            <a:r>
              <a:rPr lang="en-US" u="sng" dirty="0" smtClean="0">
                <a:solidFill>
                  <a:prstClr val="white"/>
                </a:solidFill>
              </a:rPr>
              <a:t>at the same time</a:t>
            </a:r>
            <a:r>
              <a:rPr lang="en-US" dirty="0" smtClean="0">
                <a:solidFill>
                  <a:prstClr val="white"/>
                </a:solidFill>
              </a:rPr>
              <a:t>.</a:t>
            </a:r>
            <a:endParaRPr lang="en-US" u="sng" dirty="0">
              <a:solidFill>
                <a:prstClr val="white"/>
              </a:solidFill>
            </a:endParaRPr>
          </a:p>
        </p:txBody>
      </p:sp>
      <p:grpSp>
        <p:nvGrpSpPr>
          <p:cNvPr id="78" name="Group 77"/>
          <p:cNvGrpSpPr/>
          <p:nvPr/>
        </p:nvGrpSpPr>
        <p:grpSpPr>
          <a:xfrm>
            <a:off x="1447800" y="3200400"/>
            <a:ext cx="792800" cy="1515858"/>
            <a:chOff x="1127600" y="3587969"/>
            <a:chExt cx="792800" cy="1515858"/>
          </a:xfrm>
          <a:solidFill>
            <a:schemeClr val="accent5"/>
          </a:solidFill>
        </p:grpSpPr>
        <p:sp>
          <p:nvSpPr>
            <p:cNvPr id="59" name="Rectangle 58"/>
            <p:cNvSpPr/>
            <p:nvPr/>
          </p:nvSpPr>
          <p:spPr>
            <a:xfrm rot="20859869">
              <a:off x="1127600" y="3740368"/>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20859869">
              <a:off x="1309920" y="3892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20859869">
              <a:off x="1309920" y="41213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20859869">
              <a:off x="1462320" y="40451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20859869">
              <a:off x="1462320" y="38165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20859869">
              <a:off x="1309920" y="36641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20859869">
              <a:off x="1386120" y="44211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20859869">
              <a:off x="1508600" y="4273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20859869">
              <a:off x="1538520" y="44973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20859869">
              <a:off x="1690920" y="4725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20859869">
              <a:off x="1432400" y="4725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20859869">
              <a:off x="1737200" y="4344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20859869">
              <a:off x="1614720" y="3892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20859869">
              <a:off x="1614720" y="41213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rot="20859869">
              <a:off x="1614720" y="4954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rot="20859869">
              <a:off x="1813400" y="4954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20859869">
              <a:off x="1843320" y="4573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20859869">
              <a:off x="1538520" y="35879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20859869">
              <a:off x="1462320" y="4959568"/>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rot="1470466">
            <a:off x="7158112" y="3296548"/>
            <a:ext cx="792800" cy="1515858"/>
            <a:chOff x="1127600" y="3587969"/>
            <a:chExt cx="792800" cy="1515858"/>
          </a:xfrm>
          <a:solidFill>
            <a:schemeClr val="accent5"/>
          </a:solidFill>
        </p:grpSpPr>
        <p:sp>
          <p:nvSpPr>
            <p:cNvPr id="81" name="Rectangle 80"/>
            <p:cNvSpPr/>
            <p:nvPr/>
          </p:nvSpPr>
          <p:spPr>
            <a:xfrm rot="20859869">
              <a:off x="1127600" y="3740368"/>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20859869">
              <a:off x="1309920" y="3892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20859869">
              <a:off x="1309920" y="41213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20859869">
              <a:off x="1462320" y="40451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20859869">
              <a:off x="1462320" y="38165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rot="20859869">
              <a:off x="1309920" y="36641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rot="20859869">
              <a:off x="1386120" y="44211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rot="20859869">
              <a:off x="1508600" y="4273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rot="20859869">
              <a:off x="1538520" y="44973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20859869">
              <a:off x="1690920" y="4725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rot="20859869">
              <a:off x="1432400" y="4725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rot="20859869">
              <a:off x="1737200" y="43449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20859869">
              <a:off x="1614720" y="38927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0859869">
              <a:off x="1614720" y="41213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20859869">
              <a:off x="1614720" y="4954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20859869">
              <a:off x="1813400" y="4954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20859869">
              <a:off x="1843320" y="4573572"/>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20859869">
              <a:off x="1538520" y="3587969"/>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20859869">
              <a:off x="1462320" y="4959568"/>
              <a:ext cx="77080" cy="144259"/>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p:cNvGrpSpPr/>
          <p:nvPr/>
        </p:nvGrpSpPr>
        <p:grpSpPr>
          <a:xfrm>
            <a:off x="1524000" y="3200400"/>
            <a:ext cx="686680" cy="1656693"/>
            <a:chOff x="776520" y="3594538"/>
            <a:chExt cx="686680" cy="1656693"/>
          </a:xfrm>
        </p:grpSpPr>
        <p:grpSp>
          <p:nvGrpSpPr>
            <p:cNvPr id="100" name="Group 99"/>
            <p:cNvGrpSpPr/>
            <p:nvPr/>
          </p:nvGrpSpPr>
          <p:grpSpPr>
            <a:xfrm>
              <a:off x="776520" y="3594538"/>
              <a:ext cx="686680" cy="1587062"/>
              <a:chOff x="1218320" y="3518338"/>
              <a:chExt cx="686680" cy="1587062"/>
            </a:xfrm>
            <a:solidFill>
              <a:schemeClr val="accent5"/>
            </a:solidFill>
          </p:grpSpPr>
          <p:sp>
            <p:nvSpPr>
              <p:cNvPr id="106" name="Rectangle 105"/>
              <p:cNvSpPr/>
              <p:nvPr/>
            </p:nvSpPr>
            <p:spPr>
              <a:xfrm rot="20859869">
                <a:off x="1218320" y="3665741"/>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rot="20859869">
                <a:off x="1264600" y="3892769"/>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rot="20859869">
                <a:off x="1294520" y="4121369"/>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rot="20859869">
                <a:off x="1462320" y="4045169"/>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rot="20859869">
                <a:off x="1417000" y="38231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rot="20859869">
                <a:off x="1370720" y="35945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rot="20859869">
                <a:off x="1370720" y="43565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rot="20859869">
                <a:off x="1508600" y="4273769"/>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rot="20859869">
                <a:off x="1538520" y="4497372"/>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rot="20859869">
                <a:off x="1690920" y="4961141"/>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rot="20859869">
                <a:off x="1432400" y="45851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rot="20859869">
                <a:off x="1675520" y="44277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rot="20859869">
                <a:off x="1599320" y="39705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rot="20859869">
                <a:off x="1645600" y="41991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rot="20859869">
                <a:off x="1614720" y="47375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rot="20859869">
                <a:off x="1827920" y="48899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rot="20859869">
                <a:off x="1751720" y="46613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rot="20859869">
                <a:off x="1538520" y="35183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rot="20859869">
                <a:off x="1462320" y="48137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Rectangle 149"/>
            <p:cNvSpPr/>
            <p:nvPr/>
          </p:nvSpPr>
          <p:spPr>
            <a:xfrm rot="20859869">
              <a:off x="1127600" y="3810000"/>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rot="20859869">
              <a:off x="1081320" y="5106972"/>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rot="1552490">
            <a:off x="7292044" y="3229513"/>
            <a:ext cx="686680" cy="1656693"/>
            <a:chOff x="776520" y="3594538"/>
            <a:chExt cx="686680" cy="1656693"/>
          </a:xfrm>
        </p:grpSpPr>
        <p:grpSp>
          <p:nvGrpSpPr>
            <p:cNvPr id="174" name="Group 99"/>
            <p:cNvGrpSpPr/>
            <p:nvPr/>
          </p:nvGrpSpPr>
          <p:grpSpPr>
            <a:xfrm>
              <a:off x="776520" y="3594538"/>
              <a:ext cx="686680" cy="1587062"/>
              <a:chOff x="1218320" y="3518338"/>
              <a:chExt cx="686680" cy="1587062"/>
            </a:xfrm>
            <a:solidFill>
              <a:schemeClr val="accent5"/>
            </a:solidFill>
          </p:grpSpPr>
          <p:sp>
            <p:nvSpPr>
              <p:cNvPr id="177" name="Rectangle 176"/>
              <p:cNvSpPr/>
              <p:nvPr/>
            </p:nvSpPr>
            <p:spPr>
              <a:xfrm rot="20859869">
                <a:off x="1218320" y="3665741"/>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rot="20859869">
                <a:off x="1264600" y="3892769"/>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20859869">
                <a:off x="1294520" y="4121369"/>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rot="20859869">
                <a:off x="1462320" y="4045169"/>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rot="20859869">
                <a:off x="1417000" y="38231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rot="20859869">
                <a:off x="1370720" y="35945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rot="20859869">
                <a:off x="1370720" y="43565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rot="20859869">
                <a:off x="1508600" y="4273769"/>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rot="20859869">
                <a:off x="1538520" y="4497372"/>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rot="20859869">
                <a:off x="1690920" y="4961141"/>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rot="20859869">
                <a:off x="1432400" y="45851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rot="20859869">
                <a:off x="1675520" y="44277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rot="20859869">
                <a:off x="1599320" y="39705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20859869">
                <a:off x="1645600" y="4199141"/>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rot="20859869">
                <a:off x="1614720" y="4737538"/>
                <a:ext cx="77080" cy="1442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rot="20859869">
                <a:off x="1827920" y="48899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rot="20859869">
                <a:off x="1751720" y="46613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rot="20859869">
                <a:off x="1538520" y="3518338"/>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20859869">
                <a:off x="1462320" y="4813738"/>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rot="20859869">
              <a:off x="1127600" y="3810000"/>
              <a:ext cx="77080" cy="144259"/>
            </a:xfrm>
            <a:prstGeom prst="rect">
              <a:avLst/>
            </a:prstGeom>
            <a:solidFill>
              <a:srgbClr val="0070C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rot="20859869">
              <a:off x="1081320" y="5106972"/>
              <a:ext cx="77080" cy="14425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152400" y="2438400"/>
            <a:ext cx="88392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smtClean="0">
              <a:solidFill>
                <a:prstClr val="white"/>
              </a:solidFill>
            </a:endParaRPr>
          </a:p>
        </p:txBody>
      </p:sp>
      <p:graphicFrame>
        <p:nvGraphicFramePr>
          <p:cNvPr id="130" name="Table 129"/>
          <p:cNvGraphicFramePr>
            <a:graphicFrameLocks noGrp="1"/>
          </p:cNvGraphicFramePr>
          <p:nvPr/>
        </p:nvGraphicFramePr>
        <p:xfrm>
          <a:off x="1447800" y="1031240"/>
          <a:ext cx="6096000" cy="1371600"/>
        </p:xfrm>
        <a:graphic>
          <a:graphicData uri="http://schemas.openxmlformats.org/drawingml/2006/table">
            <a:tbl>
              <a:tblPr firstRow="1" bandRow="1">
                <a:tableStyleId>{5C22544A-7EE6-4342-B048-85BDC9FD1C3A}</a:tableStyleId>
              </a:tblPr>
              <a:tblGrid>
                <a:gridCol w="1524000"/>
                <a:gridCol w="1524000"/>
                <a:gridCol w="1524000"/>
                <a:gridCol w="1524000"/>
              </a:tblGrid>
              <a:tr h="332740">
                <a:tc>
                  <a:txBody>
                    <a:bodyPr/>
                    <a:lstStyle/>
                    <a:p>
                      <a:pPr algn="ctr"/>
                      <a:r>
                        <a:rPr lang="en-US" dirty="0" smtClean="0"/>
                        <a:t>Traffic-type</a:t>
                      </a:r>
                      <a:endParaRPr lang="en-US" dirty="0"/>
                    </a:p>
                  </a:txBody>
                  <a:tcPr/>
                </a:tc>
                <a:tc>
                  <a:txBody>
                    <a:bodyPr/>
                    <a:lstStyle/>
                    <a:p>
                      <a:pPr algn="ctr"/>
                      <a:r>
                        <a:rPr lang="en-US" dirty="0" smtClean="0"/>
                        <a:t>Delay/Jitter</a:t>
                      </a:r>
                      <a:endParaRPr lang="en-US" dirty="0"/>
                    </a:p>
                  </a:txBody>
                  <a:tcPr/>
                </a:tc>
                <a:tc>
                  <a:txBody>
                    <a:bodyPr/>
                    <a:lstStyle/>
                    <a:p>
                      <a:pPr algn="ctr"/>
                      <a:r>
                        <a:rPr lang="en-US" dirty="0" smtClean="0"/>
                        <a:t>Bandwidth</a:t>
                      </a:r>
                      <a:endParaRPr lang="en-US" dirty="0"/>
                    </a:p>
                  </a:txBody>
                  <a:tcPr/>
                </a:tc>
                <a:tc>
                  <a:txBody>
                    <a:bodyPr/>
                    <a:lstStyle/>
                    <a:p>
                      <a:pPr algn="ctr"/>
                      <a:r>
                        <a:rPr lang="en-US" dirty="0" smtClean="0"/>
                        <a:t>Recovery </a:t>
                      </a:r>
                      <a:r>
                        <a:rPr lang="en-US" baseline="0" dirty="0" smtClean="0"/>
                        <a:t> </a:t>
                      </a:r>
                      <a:endParaRPr lang="en-US" dirty="0"/>
                    </a:p>
                  </a:txBody>
                  <a:tcPr/>
                </a:tc>
              </a:tr>
              <a:tr h="332740">
                <a:tc>
                  <a:txBody>
                    <a:bodyPr/>
                    <a:lstStyle/>
                    <a:p>
                      <a:pPr algn="ctr"/>
                      <a:r>
                        <a:rPr lang="en-US" sz="1600" b="1" dirty="0" smtClean="0"/>
                        <a:t>VoIP</a:t>
                      </a:r>
                      <a:endParaRPr lang="en-US" sz="1600" b="1" dirty="0"/>
                    </a:p>
                  </a:txBody>
                  <a:tcPr/>
                </a:tc>
                <a:tc>
                  <a:txBody>
                    <a:bodyPr/>
                    <a:lstStyle/>
                    <a:p>
                      <a:pPr algn="ctr"/>
                      <a:r>
                        <a:rPr lang="en-US" sz="1600" b="1" dirty="0" smtClean="0"/>
                        <a:t>Lowest Delay</a:t>
                      </a:r>
                      <a:endParaRPr lang="en-US" sz="1600" b="1" dirty="0"/>
                    </a:p>
                  </a:txBody>
                  <a:tcPr/>
                </a:tc>
                <a:tc>
                  <a:txBody>
                    <a:bodyPr/>
                    <a:lstStyle/>
                    <a:p>
                      <a:pPr algn="ctr"/>
                      <a:r>
                        <a:rPr lang="en-US" sz="1600" b="1" dirty="0" smtClean="0"/>
                        <a:t>Low</a:t>
                      </a:r>
                      <a:endParaRPr lang="en-US" sz="1600" b="1" dirty="0"/>
                    </a:p>
                  </a:txBody>
                  <a:tcPr/>
                </a:tc>
                <a:tc>
                  <a:txBody>
                    <a:bodyPr/>
                    <a:lstStyle/>
                    <a:p>
                      <a:pPr algn="ctr"/>
                      <a:r>
                        <a:rPr lang="en-US" sz="1600" b="1" dirty="0" smtClean="0"/>
                        <a:t>Medium</a:t>
                      </a:r>
                      <a:endParaRPr lang="en-US" sz="1600" b="1" dirty="0"/>
                    </a:p>
                  </a:txBody>
                  <a:tcPr/>
                </a:tc>
              </a:tr>
              <a:tr h="332740">
                <a:tc>
                  <a:txBody>
                    <a:bodyPr/>
                    <a:lstStyle/>
                    <a:p>
                      <a:pPr algn="ctr"/>
                      <a:r>
                        <a:rPr lang="en-US" sz="1600" b="1" dirty="0" smtClean="0"/>
                        <a:t>Video</a:t>
                      </a:r>
                      <a:endParaRPr lang="en-US" sz="1600" b="1" dirty="0"/>
                    </a:p>
                  </a:txBody>
                  <a:tcPr/>
                </a:tc>
                <a:tc>
                  <a:txBody>
                    <a:bodyPr/>
                    <a:lstStyle/>
                    <a:p>
                      <a:pPr algn="ctr"/>
                      <a:r>
                        <a:rPr lang="en-US" sz="1600" b="1" dirty="0" smtClean="0"/>
                        <a:t>Zero Jitter</a:t>
                      </a:r>
                      <a:endParaRPr lang="en-US" sz="1600" b="1" dirty="0"/>
                    </a:p>
                  </a:txBody>
                  <a:tcPr/>
                </a:tc>
                <a:tc>
                  <a:txBody>
                    <a:bodyPr/>
                    <a:lstStyle/>
                    <a:p>
                      <a:pPr algn="ctr"/>
                      <a:r>
                        <a:rPr lang="en-US" sz="1600" b="1" dirty="0" smtClean="0"/>
                        <a:t>High </a:t>
                      </a:r>
                      <a:endParaRPr lang="en-US" sz="1600" b="1" dirty="0"/>
                    </a:p>
                  </a:txBody>
                  <a:tcPr/>
                </a:tc>
                <a:tc>
                  <a:txBody>
                    <a:bodyPr/>
                    <a:lstStyle/>
                    <a:p>
                      <a:pPr algn="ctr"/>
                      <a:r>
                        <a:rPr lang="en-US" sz="1600" b="1" dirty="0" smtClean="0"/>
                        <a:t>Highest</a:t>
                      </a:r>
                      <a:endParaRPr lang="en-US" sz="1600" b="1" dirty="0"/>
                    </a:p>
                  </a:txBody>
                  <a:tcPr/>
                </a:tc>
              </a:tr>
              <a:tr h="332740">
                <a:tc>
                  <a:txBody>
                    <a:bodyPr/>
                    <a:lstStyle/>
                    <a:p>
                      <a:pPr algn="ctr"/>
                      <a:r>
                        <a:rPr lang="en-US" sz="1600" b="1" dirty="0" smtClean="0"/>
                        <a:t>Web</a:t>
                      </a:r>
                      <a:endParaRPr lang="en-US" sz="1600" b="1" dirty="0"/>
                    </a:p>
                  </a:txBody>
                  <a:tcPr/>
                </a:tc>
                <a:tc>
                  <a:txBody>
                    <a:bodyPr/>
                    <a:lstStyle/>
                    <a:p>
                      <a:pPr algn="ctr"/>
                      <a:r>
                        <a:rPr lang="en-US" sz="1600" b="1" dirty="0" smtClean="0"/>
                        <a:t>Best-effort</a:t>
                      </a:r>
                      <a:endParaRPr lang="en-US" sz="1600" b="1" dirty="0"/>
                    </a:p>
                  </a:txBody>
                  <a:tcPr/>
                </a:tc>
                <a:tc>
                  <a:txBody>
                    <a:bodyPr/>
                    <a:lstStyle/>
                    <a:p>
                      <a:pPr algn="ctr"/>
                      <a:r>
                        <a:rPr lang="en-US" sz="1600" b="1" dirty="0" smtClean="0"/>
                        <a:t>Medium</a:t>
                      </a:r>
                      <a:endParaRPr lang="en-US" sz="1600" b="1" dirty="0"/>
                    </a:p>
                  </a:txBody>
                  <a:tcPr/>
                </a:tc>
                <a:tc>
                  <a:txBody>
                    <a:bodyPr/>
                    <a:lstStyle/>
                    <a:p>
                      <a:pPr algn="ctr"/>
                      <a:r>
                        <a:rPr lang="en-US" sz="1600" b="1" dirty="0" smtClean="0"/>
                        <a:t>Lowest</a:t>
                      </a:r>
                      <a:endParaRPr lang="en-US" sz="16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10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2000"/>
                                        <p:tgtEl>
                                          <p:spTgt spid="58"/>
                                        </p:tgtEl>
                                      </p:cBhvr>
                                    </p:animEffect>
                                    <p:set>
                                      <p:cBhvr>
                                        <p:cTn id="16" dur="1" fill="hold">
                                          <p:stCondLst>
                                            <p:cond delay="1999"/>
                                          </p:stCondLst>
                                        </p:cTn>
                                        <p:tgtEl>
                                          <p:spTgt spid="5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8"/>
                                        </p:tgtEl>
                                        <p:attrNameLst>
                                          <p:attrName>style.visibility</p:attrName>
                                        </p:attrNameLst>
                                      </p:cBhvr>
                                      <p:to>
                                        <p:strVal val="visible"/>
                                      </p:to>
                                    </p:set>
                                    <p:animEffect transition="in" filter="fade">
                                      <p:cBhvr>
                                        <p:cTn id="21" dur="1000"/>
                                        <p:tgtEl>
                                          <p:spTgt spid="78"/>
                                        </p:tgtEl>
                                      </p:cBhvr>
                                    </p:animEffect>
                                  </p:childTnLst>
                                </p:cTn>
                              </p:par>
                              <p:par>
                                <p:cTn id="22" presetID="10" presetClass="entr" presetSubtype="0" fill="hold"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1000"/>
                                        <p:tgtEl>
                                          <p:spTgt spid="8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2"/>
                                        </p:tgtEl>
                                        <p:attrNameLst>
                                          <p:attrName>style.visibility</p:attrName>
                                        </p:attrNameLst>
                                      </p:cBhvr>
                                      <p:to>
                                        <p:strVal val="visible"/>
                                      </p:to>
                                    </p:set>
                                    <p:animEffect transition="in" filter="fade">
                                      <p:cBhvr>
                                        <p:cTn id="29" dur="1000"/>
                                        <p:tgtEl>
                                          <p:spTgt spid="172"/>
                                        </p:tgtEl>
                                      </p:cBhvr>
                                    </p:animEffect>
                                  </p:childTnLst>
                                </p:cTn>
                              </p:par>
                              <p:par>
                                <p:cTn id="30" presetID="10" presetClass="entr" presetSubtype="0" fill="hold" nodeType="withEffect">
                                  <p:stCondLst>
                                    <p:cond delay="0"/>
                                  </p:stCondLst>
                                  <p:childTnLst>
                                    <p:set>
                                      <p:cBhvr>
                                        <p:cTn id="31" dur="1" fill="hold">
                                          <p:stCondLst>
                                            <p:cond delay="0"/>
                                          </p:stCondLst>
                                        </p:cTn>
                                        <p:tgtEl>
                                          <p:spTgt spid="173"/>
                                        </p:tgtEl>
                                        <p:attrNameLst>
                                          <p:attrName>style.visibility</p:attrName>
                                        </p:attrNameLst>
                                      </p:cBhvr>
                                      <p:to>
                                        <p:strVal val="visible"/>
                                      </p:to>
                                    </p:set>
                                    <p:animEffect transition="in" filter="fade">
                                      <p:cBhvr>
                                        <p:cTn id="32" dur="1000"/>
                                        <p:tgtEl>
                                          <p:spTgt spid="173"/>
                                        </p:tgtEl>
                                      </p:cBhvr>
                                    </p:animEffect>
                                  </p:childTnLst>
                                </p:cTn>
                              </p:par>
                              <p:par>
                                <p:cTn id="33" presetID="10" presetClass="exit" presetSubtype="0" fill="hold" nodeType="withEffect">
                                  <p:stCondLst>
                                    <p:cond delay="0"/>
                                  </p:stCondLst>
                                  <p:childTnLst>
                                    <p:animEffect transition="out" filter="fade">
                                      <p:cBhvr>
                                        <p:cTn id="34" dur="2000"/>
                                        <p:tgtEl>
                                          <p:spTgt spid="78"/>
                                        </p:tgtEl>
                                      </p:cBhvr>
                                    </p:animEffect>
                                    <p:set>
                                      <p:cBhvr>
                                        <p:cTn id="35" dur="1" fill="hold">
                                          <p:stCondLst>
                                            <p:cond delay="1999"/>
                                          </p:stCondLst>
                                        </p:cTn>
                                        <p:tgtEl>
                                          <p:spTgt spid="7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80"/>
                                        </p:tgtEl>
                                      </p:cBhvr>
                                    </p:animEffect>
                                    <p:set>
                                      <p:cBhvr>
                                        <p:cTn id="38" dur="1" fill="hold">
                                          <p:stCondLst>
                                            <p:cond delay="1999"/>
                                          </p:stCondLst>
                                        </p:cTn>
                                        <p:tgtEl>
                                          <p:spTgt spid="8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10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childTnLst>
                                </p:cTn>
                              </p:par>
                              <p:par>
                                <p:cTn id="59" presetID="1" presetClass="exit" presetSubtype="0" fill="hold" nodeType="withEffect">
                                  <p:stCondLst>
                                    <p:cond delay="0"/>
                                  </p:stCondLst>
                                  <p:childTnLst>
                                    <p:set>
                                      <p:cBhvr>
                                        <p:cTn id="60" dur="1" fill="hold">
                                          <p:stCondLst>
                                            <p:cond delay="0"/>
                                          </p:stCondLst>
                                        </p:cTn>
                                        <p:tgtEl>
                                          <p:spTgt spid="33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childTnLst>
                                </p:cTn>
                              </p:par>
                              <p:par>
                                <p:cTn id="66" presetID="10" presetClass="entr" presetSubtype="0"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1000"/>
                                        <p:tgtEl>
                                          <p:spTgt spid="40"/>
                                        </p:tgtEl>
                                      </p:cBhvr>
                                    </p:animEffect>
                                  </p:childTnLst>
                                </p:cTn>
                              </p:par>
                              <p:par>
                                <p:cTn id="72" presetID="10" presetClass="entr" presetSubtype="0"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childTnLst>
                                </p:cTn>
                              </p:par>
                              <p:par>
                                <p:cTn id="75" presetID="10" presetClass="entr" presetSubtype="0"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childTnLst>
                                </p:cTn>
                              </p:par>
                              <p:par>
                                <p:cTn id="78" presetID="10" presetClass="entr" presetSubtype="0" fill="hold"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1000"/>
                                        <p:tgtEl>
                                          <p:spTgt spid="3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1000"/>
                                        <p:tgtEl>
                                          <p:spTgt spid="41"/>
                                        </p:tgtEl>
                                      </p:cBhvr>
                                    </p:animEffect>
                                  </p:childTnLst>
                                </p:cTn>
                              </p:par>
                              <p:par>
                                <p:cTn id="84" presetID="10" presetClass="entr" presetSubtype="0" fill="hold"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childTnLst>
                                </p:cTn>
                              </p:par>
                              <p:par>
                                <p:cTn id="87" presetID="10" presetClass="exit" presetSubtype="0" fill="hold" grpId="1" nodeType="with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2"/>
                                        </p:tgtEl>
                                      </p:cBhvr>
                                    </p:animEffect>
                                    <p:set>
                                      <p:cBhvr>
                                        <p:cTn id="92" dur="1" fill="hold">
                                          <p:stCondLst>
                                            <p:cond delay="499"/>
                                          </p:stCondLst>
                                        </p:cTn>
                                        <p:tgtEl>
                                          <p:spTgt spid="22"/>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25"/>
                                        </p:tgtEl>
                                      </p:cBhvr>
                                    </p:animEffect>
                                    <p:set>
                                      <p:cBhvr>
                                        <p:cTn id="95" dur="1" fill="hold">
                                          <p:stCondLst>
                                            <p:cond delay="499"/>
                                          </p:stCondLst>
                                        </p:cTn>
                                        <p:tgtEl>
                                          <p:spTgt spid="25"/>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21"/>
                                        </p:tgtEl>
                                      </p:cBhvr>
                                    </p:animEffect>
                                    <p:set>
                                      <p:cBhvr>
                                        <p:cTn id="98" dur="1" fill="hold">
                                          <p:stCondLst>
                                            <p:cond delay="499"/>
                                          </p:stCondLst>
                                        </p:cTn>
                                        <p:tgtEl>
                                          <p:spTgt spid="2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4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39"/>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43"/>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par>
                                <p:cTn id="113" presetID="10" presetClass="entr" presetSubtype="0" fill="hold" nodeType="with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500"/>
                                        <p:tgtEl>
                                          <p:spTgt spid="49"/>
                                        </p:tgtEl>
                                      </p:cBhvr>
                                    </p:animEffect>
                                  </p:childTnLst>
                                </p:cTn>
                              </p:par>
                              <p:par>
                                <p:cTn id="116" presetID="1" presetClass="exit" presetSubtype="0" fill="hold" nodeType="withEffect">
                                  <p:stCondLst>
                                    <p:cond delay="0"/>
                                  </p:stCondLst>
                                  <p:childTnLst>
                                    <p:set>
                                      <p:cBhvr>
                                        <p:cTn id="117" dur="1" fill="hold">
                                          <p:stCondLst>
                                            <p:cond delay="0"/>
                                          </p:stCondLst>
                                        </p:cTn>
                                        <p:tgtEl>
                                          <p:spTgt spid="20"/>
                                        </p:tgtEl>
                                        <p:attrNameLst>
                                          <p:attrName>style.visibility</p:attrName>
                                        </p:attrNameLst>
                                      </p:cBhvr>
                                      <p:to>
                                        <p:strVal val="hidden"/>
                                      </p:to>
                                    </p:set>
                                  </p:childTnLst>
                                </p:cTn>
                              </p:par>
                              <p:par>
                                <p:cTn id="118" presetID="10" presetClass="entr" presetSubtype="0" fill="hold"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transition="in" filter="fade">
                                      <p:cBhvr>
                                        <p:cTn id="120" dur="500"/>
                                        <p:tgtEl>
                                          <p:spTgt spid="5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2"/>
                                        </p:tgtEl>
                                        <p:attrNameLst>
                                          <p:attrName>style.visibility</p:attrName>
                                        </p:attrNameLst>
                                      </p:cBhvr>
                                      <p:to>
                                        <p:strVal val="visible"/>
                                      </p:to>
                                    </p:set>
                                    <p:animEffect transition="in" filter="fade">
                                      <p:cBhvr>
                                        <p:cTn id="125" dur="500"/>
                                        <p:tgtEl>
                                          <p:spTgt spid="52"/>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4"/>
                                        </p:tgtEl>
                                        <p:attrNameLst>
                                          <p:attrName>style.visibility</p:attrName>
                                        </p:attrNameLst>
                                      </p:cBhvr>
                                      <p:to>
                                        <p:strVal val="visible"/>
                                      </p:to>
                                    </p:set>
                                    <p:animEffect transition="in" filter="fade">
                                      <p:cBhvr>
                                        <p:cTn id="128" dur="500"/>
                                        <p:tgtEl>
                                          <p:spTgt spid="5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5" grpId="0"/>
      <p:bldP spid="25" grpId="1"/>
      <p:bldP spid="40" grpId="0"/>
      <p:bldP spid="41" grpId="0"/>
      <p:bldP spid="24" grpId="0"/>
      <p:bldP spid="52" grpId="0" animBg="1"/>
      <p:bldP spid="54" grpId="0" animBg="1"/>
      <p:bldP spid="55" grpId="0" animBg="1"/>
      <p:bldP spid="57" grpId="0" uiExpand="1" build="allAtOnce"/>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438400"/>
            <a:ext cx="4800600" cy="2062103"/>
          </a:xfrm>
          <a:prstGeom prst="rect">
            <a:avLst/>
          </a:prstGeom>
          <a:noFill/>
        </p:spPr>
        <p:txBody>
          <a:bodyPr wrap="square" rtlCol="0">
            <a:spAutoFit/>
          </a:bodyPr>
          <a:lstStyle/>
          <a:p>
            <a:pPr algn="ctr"/>
            <a:r>
              <a:rPr lang="en-US" sz="3200" u="sng" dirty="0" smtClean="0">
                <a:solidFill>
                  <a:srgbClr val="FFFF00"/>
                </a:solidFill>
              </a:rPr>
              <a:t>Video</a:t>
            </a:r>
            <a:r>
              <a:rPr lang="en-US" sz="3200" dirty="0" smtClean="0">
                <a:solidFill>
                  <a:srgbClr val="FFFF00"/>
                </a:solidFill>
              </a:rPr>
              <a:t> of a </a:t>
            </a:r>
          </a:p>
          <a:p>
            <a:pPr algn="ctr"/>
            <a:r>
              <a:rPr lang="en-US" sz="3200" dirty="0" smtClean="0">
                <a:solidFill>
                  <a:srgbClr val="FFFF00"/>
                </a:solidFill>
              </a:rPr>
              <a:t>Demonstration</a:t>
            </a:r>
          </a:p>
          <a:p>
            <a:pPr algn="ctr"/>
            <a:r>
              <a:rPr lang="en-US" sz="3200" dirty="0" smtClean="0">
                <a:solidFill>
                  <a:srgbClr val="FFFF00"/>
                </a:solidFill>
              </a:rPr>
              <a:t>of network application</a:t>
            </a:r>
          </a:p>
          <a:p>
            <a:pPr algn="ctr"/>
            <a:r>
              <a:rPr lang="en-US" sz="3200" dirty="0" smtClean="0">
                <a:solidFill>
                  <a:srgbClr val="FFFF00"/>
                </a:solidFill>
              </a:rPr>
              <a:t>on Prototype</a:t>
            </a:r>
            <a:endParaRPr lang="en-US" sz="3200" dirty="0">
              <a:solidFill>
                <a:srgbClr val="FFFF00"/>
              </a:solidFill>
            </a:endParaRPr>
          </a:p>
        </p:txBody>
      </p:sp>
      <p:sp>
        <p:nvSpPr>
          <p:cNvPr id="5" name="Slide Number Placeholder 4"/>
          <p:cNvSpPr>
            <a:spLocks noGrp="1"/>
          </p:cNvSpPr>
          <p:nvPr>
            <p:ph type="sldNum" sz="quarter" idx="12"/>
          </p:nvPr>
        </p:nvSpPr>
        <p:spPr/>
        <p:txBody>
          <a:bodyPr/>
          <a:lstStyle/>
          <a:p>
            <a:fld id="{81C256F2-8016-4B24-AF78-7FA03D20BBBE}" type="slidenum">
              <a:rPr lang="en-US" smtClean="0"/>
              <a:pPr/>
              <a:t>28</a:t>
            </a:fld>
            <a:endParaRPr lang="en-US"/>
          </a:p>
        </p:txBody>
      </p:sp>
      <p:sp>
        <p:nvSpPr>
          <p:cNvPr id="4" name="Rectangle 3"/>
          <p:cNvSpPr/>
          <p:nvPr/>
        </p:nvSpPr>
        <p:spPr>
          <a:xfrm>
            <a:off x="1524000" y="4724400"/>
            <a:ext cx="7391400" cy="646331"/>
          </a:xfrm>
          <a:prstGeom prst="rect">
            <a:avLst/>
          </a:prstGeom>
        </p:spPr>
        <p:txBody>
          <a:bodyPr wrap="square">
            <a:spAutoFit/>
          </a:bodyPr>
          <a:lstStyle/>
          <a:p>
            <a:r>
              <a:rPr lang="en-US" dirty="0" smtClean="0">
                <a:hlinkClick r:id="rId2"/>
              </a:rPr>
              <a:t>http://</a:t>
            </a:r>
            <a:r>
              <a:rPr lang="en-US" dirty="0" smtClean="0">
                <a:hlinkClick r:id="rId2"/>
              </a:rPr>
              <a:t>www.youtube.com/watch?v=Yq3yLPtOxpc&amp;feature=relmfu</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450" name="Straight Connector 449"/>
          <p:cNvCxnSpPr>
            <a:endCxn id="482" idx="3"/>
          </p:cNvCxnSpPr>
          <p:nvPr/>
        </p:nvCxnSpPr>
        <p:spPr bwMode="auto">
          <a:xfrm rot="16200000" flipV="1">
            <a:off x="4343402" y="2743198"/>
            <a:ext cx="3581402" cy="76205"/>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93" name="Text Box 27"/>
          <p:cNvSpPr txBox="1">
            <a:spLocks noChangeArrowheads="1"/>
          </p:cNvSpPr>
          <p:nvPr/>
        </p:nvSpPr>
        <p:spPr bwMode="auto">
          <a:xfrm>
            <a:off x="7162800" y="6019800"/>
            <a:ext cx="762000" cy="461665"/>
          </a:xfrm>
          <a:prstGeom prst="rect">
            <a:avLst/>
          </a:prstGeom>
          <a:noFill/>
          <a:ln w="9525">
            <a:noFill/>
            <a:miter lim="800000"/>
            <a:headEnd/>
            <a:tailEnd/>
          </a:ln>
        </p:spPr>
        <p:txBody>
          <a:bodyPr wrap="square">
            <a:spAutoFit/>
          </a:bodyPr>
          <a:lstStyle/>
          <a:p>
            <a:r>
              <a:rPr lang="en-US" altLang="ko-KR" sz="1200" b="1" dirty="0" smtClean="0">
                <a:solidFill>
                  <a:prstClr val="white"/>
                </a:solidFill>
                <a:latin typeface="Times New Roman" pitchFamily="18" charset="0"/>
                <a:cs typeface="Times New Roman" pitchFamily="18" charset="0"/>
              </a:rPr>
              <a:t>TDM ports</a:t>
            </a:r>
            <a:endParaRPr lang="en-US" altLang="ko-KR" sz="1200" b="1" dirty="0">
              <a:solidFill>
                <a:prstClr val="white"/>
              </a:solidFill>
            </a:endParaRPr>
          </a:p>
        </p:txBody>
      </p:sp>
      <p:sp>
        <p:nvSpPr>
          <p:cNvPr id="94" name="Rectangle 42"/>
          <p:cNvSpPr>
            <a:spLocks noChangeArrowheads="1"/>
          </p:cNvSpPr>
          <p:nvPr/>
        </p:nvSpPr>
        <p:spPr bwMode="auto">
          <a:xfrm>
            <a:off x="-76200" y="4479926"/>
            <a:ext cx="9144000" cy="0"/>
          </a:xfrm>
          <a:prstGeom prst="rect">
            <a:avLst/>
          </a:prstGeom>
          <a:noFill/>
          <a:ln w="9525">
            <a:noFill/>
            <a:miter lim="800000"/>
            <a:headEnd/>
            <a:tailEnd/>
          </a:ln>
          <a:effectLst/>
        </p:spPr>
        <p:txBody>
          <a:bodyPr wrap="none" anchor="ctr">
            <a:spAutoFit/>
          </a:bodyPr>
          <a:lstStyle/>
          <a:p>
            <a:endParaRPr lang="en-US">
              <a:solidFill>
                <a:prstClr val="black"/>
              </a:solidFill>
            </a:endParaRPr>
          </a:p>
        </p:txBody>
      </p:sp>
      <p:sp>
        <p:nvSpPr>
          <p:cNvPr id="95" name="Rectangle 43"/>
          <p:cNvSpPr>
            <a:spLocks noChangeArrowheads="1"/>
          </p:cNvSpPr>
          <p:nvPr/>
        </p:nvSpPr>
        <p:spPr bwMode="auto">
          <a:xfrm>
            <a:off x="-76200" y="4479926"/>
            <a:ext cx="9144000" cy="0"/>
          </a:xfrm>
          <a:prstGeom prst="rect">
            <a:avLst/>
          </a:prstGeom>
          <a:noFill/>
          <a:ln w="9525">
            <a:noFill/>
            <a:miter lim="800000"/>
            <a:headEnd/>
            <a:tailEnd/>
          </a:ln>
          <a:effectLst/>
        </p:spPr>
        <p:txBody>
          <a:bodyPr wrap="none" anchor="ctr">
            <a:spAutoFit/>
          </a:bodyPr>
          <a:lstStyle/>
          <a:p>
            <a:endParaRPr lang="en-US">
              <a:solidFill>
                <a:prstClr val="black"/>
              </a:solidFill>
            </a:endParaRPr>
          </a:p>
        </p:txBody>
      </p:sp>
      <p:sp>
        <p:nvSpPr>
          <p:cNvPr id="292" name="Title 1"/>
          <p:cNvSpPr>
            <a:spLocks/>
          </p:cNvSpPr>
          <p:nvPr/>
        </p:nvSpPr>
        <p:spPr bwMode="auto">
          <a:xfrm>
            <a:off x="228600" y="0"/>
            <a:ext cx="8534400" cy="609600"/>
          </a:xfrm>
          <a:prstGeom prst="rect">
            <a:avLst/>
          </a:prstGeom>
          <a:noFill/>
          <a:ln w="9525">
            <a:noFill/>
            <a:miter lim="800000"/>
            <a:headEnd/>
            <a:tailEnd/>
          </a:ln>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latinLnBrk="1">
              <a:defRPr/>
            </a:pPr>
            <a:r>
              <a:rPr kumimoji="1" lang="en-US" sz="4000" kern="0" dirty="0" smtClean="0">
                <a:solidFill>
                  <a:srgbClr val="FFFF00"/>
                </a:solidFill>
                <a:latin typeface="Calibri"/>
              </a:rPr>
              <a:t>Programming Flow </a:t>
            </a:r>
            <a:r>
              <a:rPr kumimoji="1" lang="en-US" sz="4000" kern="0" dirty="0" smtClean="0">
                <a:solidFill>
                  <a:srgbClr val="FFFF00"/>
                </a:solidFill>
                <a:latin typeface="Calibri"/>
              </a:rPr>
              <a:t>Tables</a:t>
            </a:r>
            <a:endParaRPr kumimoji="1" lang="en-US" sz="4000" kern="0" dirty="0">
              <a:solidFill>
                <a:srgbClr val="FFFF00"/>
              </a:solidFill>
              <a:latin typeface="Calibri"/>
            </a:endParaRPr>
          </a:p>
        </p:txBody>
      </p:sp>
      <p:sp>
        <p:nvSpPr>
          <p:cNvPr id="223" name="Rectangle 222"/>
          <p:cNvSpPr/>
          <p:nvPr/>
        </p:nvSpPr>
        <p:spPr bwMode="auto">
          <a:xfrm flipV="1">
            <a:off x="2667000" y="5486399"/>
            <a:ext cx="2590800" cy="762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pPr>
            <a:endParaRPr kumimoji="1" lang="en-US" smtClean="0">
              <a:solidFill>
                <a:prstClr val="black"/>
              </a:solidFill>
              <a:latin typeface="Berlin Sans FB" pitchFamily="34" charset="0"/>
              <a:ea typeface="굴림" pitchFamily="50" charset="-127"/>
            </a:endParaRPr>
          </a:p>
        </p:txBody>
      </p:sp>
      <p:sp>
        <p:nvSpPr>
          <p:cNvPr id="19" name="Rectangle 18"/>
          <p:cNvSpPr/>
          <p:nvPr/>
        </p:nvSpPr>
        <p:spPr bwMode="auto">
          <a:xfrm>
            <a:off x="2743200" y="5257800"/>
            <a:ext cx="2509719" cy="762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pPr>
            <a:endParaRPr kumimoji="1" lang="en-US" smtClean="0">
              <a:solidFill>
                <a:prstClr val="black"/>
              </a:solidFill>
              <a:latin typeface="Berlin Sans FB" pitchFamily="34" charset="0"/>
              <a:ea typeface="굴림" pitchFamily="50" charset="-127"/>
            </a:endParaRPr>
          </a:p>
        </p:txBody>
      </p:sp>
      <p:sp>
        <p:nvSpPr>
          <p:cNvPr id="20" name="Rectangle 21"/>
          <p:cNvSpPr>
            <a:spLocks noChangeArrowheads="1"/>
          </p:cNvSpPr>
          <p:nvPr/>
        </p:nvSpPr>
        <p:spPr bwMode="auto">
          <a:xfrm>
            <a:off x="6184455" y="4136450"/>
            <a:ext cx="985212" cy="1938187"/>
          </a:xfrm>
          <a:prstGeom prst="rect">
            <a:avLst/>
          </a:prstGeom>
          <a:noFill/>
          <a:ln w="9525">
            <a:solidFill>
              <a:srgbClr val="000000"/>
            </a:solidFill>
            <a:miter lim="800000"/>
            <a:headEnd/>
            <a:tailEnd/>
          </a:ln>
        </p:spPr>
        <p:txBody>
          <a:bodyPr/>
          <a:lstStyle/>
          <a:p>
            <a:endParaRPr lang="en-US">
              <a:solidFill>
                <a:prstClr val="black"/>
              </a:solidFill>
            </a:endParaRPr>
          </a:p>
        </p:txBody>
      </p:sp>
      <p:sp>
        <p:nvSpPr>
          <p:cNvPr id="21" name="Rectangle 25"/>
          <p:cNvSpPr>
            <a:spLocks noChangeArrowheads="1"/>
          </p:cNvSpPr>
          <p:nvPr/>
        </p:nvSpPr>
        <p:spPr bwMode="auto">
          <a:xfrm>
            <a:off x="5297764" y="3886200"/>
            <a:ext cx="1871903" cy="2188439"/>
          </a:xfrm>
          <a:prstGeom prst="rect">
            <a:avLst/>
          </a:prstGeom>
          <a:gradFill rotWithShape="1">
            <a:gsLst>
              <a:gs pos="0">
                <a:srgbClr val="99CC00"/>
              </a:gs>
              <a:gs pos="100000">
                <a:srgbClr val="BBE0E3"/>
              </a:gs>
            </a:gsLst>
            <a:lin ang="5400000" scaled="1"/>
          </a:gradFill>
          <a:ln w="9525">
            <a:solidFill>
              <a:srgbClr val="000000"/>
            </a:solidFill>
            <a:miter lim="800000"/>
            <a:headEnd/>
            <a:tailEnd/>
          </a:ln>
        </p:spPr>
        <p:txBody>
          <a:bodyPr wrap="none" anchor="ctr"/>
          <a:lstStyle/>
          <a:p>
            <a:endParaRPr lang="en-US">
              <a:solidFill>
                <a:prstClr val="black"/>
              </a:solidFill>
            </a:endParaRPr>
          </a:p>
        </p:txBody>
      </p:sp>
      <p:sp>
        <p:nvSpPr>
          <p:cNvPr id="87" name="Rectangle 22"/>
          <p:cNvSpPr>
            <a:spLocks noChangeArrowheads="1"/>
          </p:cNvSpPr>
          <p:nvPr/>
        </p:nvSpPr>
        <p:spPr bwMode="auto">
          <a:xfrm>
            <a:off x="5297764" y="3886200"/>
            <a:ext cx="1871903" cy="2188437"/>
          </a:xfrm>
          <a:prstGeom prst="rect">
            <a:avLst/>
          </a:prstGeom>
          <a:noFill/>
          <a:ln w="9525">
            <a:solidFill>
              <a:srgbClr val="000000"/>
            </a:solidFill>
            <a:miter lim="800000"/>
            <a:headEnd/>
            <a:tailEnd/>
          </a:ln>
        </p:spPr>
        <p:txBody>
          <a:bodyPr/>
          <a:lstStyle/>
          <a:p>
            <a:endParaRPr lang="en-US">
              <a:solidFill>
                <a:prstClr val="black"/>
              </a:solidFill>
            </a:endParaRPr>
          </a:p>
        </p:txBody>
      </p:sp>
      <p:sp>
        <p:nvSpPr>
          <p:cNvPr id="89" name="Rectangle 16"/>
          <p:cNvSpPr>
            <a:spLocks noChangeArrowheads="1"/>
          </p:cNvSpPr>
          <p:nvPr/>
        </p:nvSpPr>
        <p:spPr bwMode="auto">
          <a:xfrm>
            <a:off x="5223873" y="5465493"/>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90" name="Rectangle 15"/>
          <p:cNvSpPr>
            <a:spLocks noChangeArrowheads="1"/>
          </p:cNvSpPr>
          <p:nvPr/>
        </p:nvSpPr>
        <p:spPr bwMode="auto">
          <a:xfrm>
            <a:off x="5223873" y="5659311"/>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91" name="Rectangle 14"/>
          <p:cNvSpPr>
            <a:spLocks noChangeArrowheads="1"/>
          </p:cNvSpPr>
          <p:nvPr/>
        </p:nvSpPr>
        <p:spPr bwMode="auto">
          <a:xfrm>
            <a:off x="5223873" y="5880819"/>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92" name="Text Box 11"/>
          <p:cNvSpPr txBox="1">
            <a:spLocks noChangeArrowheads="1"/>
          </p:cNvSpPr>
          <p:nvPr/>
        </p:nvSpPr>
        <p:spPr bwMode="auto">
          <a:xfrm>
            <a:off x="4953000" y="6068539"/>
            <a:ext cx="533400" cy="332261"/>
          </a:xfrm>
          <a:prstGeom prst="rect">
            <a:avLst/>
          </a:prstGeom>
          <a:noFill/>
          <a:ln w="9525">
            <a:noFill/>
            <a:miter lim="800000"/>
            <a:headEnd/>
            <a:tailEnd/>
          </a:ln>
        </p:spPr>
        <p:txBody>
          <a:bodyPr/>
          <a:lstStyle/>
          <a:p>
            <a:r>
              <a:rPr lang="en-US" altLang="ko-KR" sz="1200" b="1" dirty="0" smtClean="0">
                <a:solidFill>
                  <a:prstClr val="white"/>
                </a:solidFill>
                <a:latin typeface="Times New Roman" pitchFamily="18" charset="0"/>
                <a:ea typeface="MS Gothic"/>
                <a:cs typeface="Times New Roman" pitchFamily="18" charset="0"/>
              </a:rPr>
              <a:t>GE</a:t>
            </a:r>
          </a:p>
          <a:p>
            <a:r>
              <a:rPr lang="en-US" altLang="ko-KR" sz="1200" b="1" dirty="0" smtClean="0">
                <a:solidFill>
                  <a:prstClr val="white"/>
                </a:solidFill>
                <a:latin typeface="Times New Roman" pitchFamily="18" charset="0"/>
                <a:cs typeface="Times New Roman" pitchFamily="18" charset="0"/>
              </a:rPr>
              <a:t>ports</a:t>
            </a:r>
            <a:endParaRPr lang="en-US" altLang="ko-KR" sz="2000" b="1" dirty="0">
              <a:solidFill>
                <a:prstClr val="white"/>
              </a:solidFill>
              <a:cs typeface="Times New Roman" pitchFamily="18" charset="0"/>
            </a:endParaRPr>
          </a:p>
        </p:txBody>
      </p:sp>
      <p:sp>
        <p:nvSpPr>
          <p:cNvPr id="114" name="Rectangle 16"/>
          <p:cNvSpPr>
            <a:spLocks noChangeArrowheads="1"/>
          </p:cNvSpPr>
          <p:nvPr/>
        </p:nvSpPr>
        <p:spPr bwMode="auto">
          <a:xfrm>
            <a:off x="5223873" y="5243986"/>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115" name="Text Box 18"/>
          <p:cNvSpPr txBox="1">
            <a:spLocks noChangeArrowheads="1"/>
          </p:cNvSpPr>
          <p:nvPr/>
        </p:nvSpPr>
        <p:spPr bwMode="auto">
          <a:xfrm>
            <a:off x="5297764" y="4967102"/>
            <a:ext cx="886691" cy="110753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eaLnBrk="0" hangingPunct="0"/>
            <a:endParaRPr lang="en-US" altLang="ko-KR" sz="1200" b="1" dirty="0" smtClean="0">
              <a:solidFill>
                <a:prstClr val="black"/>
              </a:solidFill>
              <a:latin typeface="Times New Roman" pitchFamily="18" charset="0"/>
              <a:ea typeface="MS Gothic"/>
              <a:cs typeface="Times New Roman" pitchFamily="18" charset="0"/>
            </a:endParaRPr>
          </a:p>
          <a:p>
            <a:pPr algn="ctr" eaLnBrk="0" hangingPunct="0"/>
            <a:endParaRPr lang="en-US" altLang="ko-KR" sz="1200" b="1" dirty="0" smtClean="0">
              <a:solidFill>
                <a:prstClr val="black"/>
              </a:solidFill>
              <a:latin typeface="Times New Roman" pitchFamily="18" charset="0"/>
              <a:ea typeface="MS Gothic"/>
              <a:cs typeface="Times New Roman" pitchFamily="18" charset="0"/>
            </a:endParaRPr>
          </a:p>
          <a:p>
            <a:pPr algn="ctr" eaLnBrk="0" hangingPunct="0"/>
            <a:endParaRPr lang="en-US" altLang="ko-KR" sz="1200" b="1" dirty="0" smtClean="0">
              <a:solidFill>
                <a:prstClr val="black"/>
              </a:solidFill>
              <a:latin typeface="Times New Roman" pitchFamily="18" charset="0"/>
              <a:ea typeface="MS Gothic"/>
              <a:cs typeface="Times New Roman" pitchFamily="18" charset="0"/>
            </a:endParaRPr>
          </a:p>
          <a:p>
            <a:pPr algn="ctr" eaLnBrk="0" hangingPunct="0"/>
            <a:r>
              <a:rPr lang="en-US" altLang="ko-KR" sz="1200" b="1" dirty="0" smtClean="0">
                <a:solidFill>
                  <a:prstClr val="black"/>
                </a:solidFill>
                <a:latin typeface="Times New Roman" pitchFamily="18" charset="0"/>
                <a:ea typeface="MS Gothic"/>
                <a:cs typeface="Times New Roman" pitchFamily="18" charset="0"/>
              </a:rPr>
              <a:t>Packet</a:t>
            </a:r>
            <a:endParaRPr lang="en-US" altLang="ko-KR" sz="1200" b="1" dirty="0">
              <a:solidFill>
                <a:prstClr val="black"/>
              </a:solidFill>
              <a:latin typeface="Times New Roman" pitchFamily="18" charset="0"/>
              <a:cs typeface="Times New Roman" pitchFamily="18" charset="0"/>
            </a:endParaRPr>
          </a:p>
          <a:p>
            <a:pPr algn="ctr" eaLnBrk="0" hangingPunct="0"/>
            <a:r>
              <a:rPr lang="en-US" altLang="ko-KR" sz="1200" b="1" dirty="0" smtClean="0">
                <a:solidFill>
                  <a:prstClr val="black"/>
                </a:solidFill>
                <a:latin typeface="Times New Roman" pitchFamily="18" charset="0"/>
                <a:cs typeface="Times New Roman" pitchFamily="18" charset="0"/>
              </a:rPr>
              <a:t>Switch Fabric</a:t>
            </a:r>
          </a:p>
        </p:txBody>
      </p:sp>
      <p:cxnSp>
        <p:nvCxnSpPr>
          <p:cNvPr id="199" name="Straight Connector 198"/>
          <p:cNvCxnSpPr>
            <a:endCxn id="481" idx="1"/>
          </p:cNvCxnSpPr>
          <p:nvPr/>
        </p:nvCxnSpPr>
        <p:spPr bwMode="auto">
          <a:xfrm rot="16200000" flipV="1">
            <a:off x="2933701" y="1714499"/>
            <a:ext cx="3124200" cy="1676401"/>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88" name="Text Box 17"/>
          <p:cNvSpPr txBox="1">
            <a:spLocks noChangeArrowheads="1"/>
          </p:cNvSpPr>
          <p:nvPr/>
        </p:nvSpPr>
        <p:spPr bwMode="auto">
          <a:xfrm>
            <a:off x="6184455" y="4967102"/>
            <a:ext cx="985212" cy="1107535"/>
          </a:xfrm>
          <a:prstGeom prst="rect">
            <a:avLst/>
          </a:prstGeom>
          <a:solidFill>
            <a:srgbClr val="99FF66"/>
          </a:solidFill>
          <a:ln w="9525">
            <a:solidFill>
              <a:srgbClr val="000000"/>
            </a:solidFill>
            <a:miter lim="800000"/>
            <a:headEnd/>
            <a:tailEnd/>
          </a:ln>
        </p:spPr>
        <p:txBody>
          <a:bodyPr/>
          <a:lstStyle/>
          <a:p>
            <a:pPr algn="ctr"/>
            <a:endParaRPr lang="en-US" altLang="ko-KR" sz="1200" b="1" dirty="0" smtClean="0">
              <a:solidFill>
                <a:prstClr val="black"/>
              </a:solidFill>
              <a:latin typeface="Times New Roman" pitchFamily="18" charset="0"/>
              <a:ea typeface="MS Gothic"/>
              <a:cs typeface="Times New Roman" pitchFamily="18" charset="0"/>
            </a:endParaRPr>
          </a:p>
          <a:p>
            <a:pPr algn="ctr"/>
            <a:endParaRPr lang="en-US" altLang="ko-KR" sz="1200" b="1" dirty="0" smtClean="0">
              <a:solidFill>
                <a:prstClr val="black"/>
              </a:solidFill>
              <a:latin typeface="Times New Roman" pitchFamily="18" charset="0"/>
              <a:ea typeface="MS Gothic"/>
              <a:cs typeface="Times New Roman" pitchFamily="18" charset="0"/>
            </a:endParaRPr>
          </a:p>
          <a:p>
            <a:pPr algn="ctr"/>
            <a:endParaRPr lang="en-US" altLang="ko-KR" sz="1200" b="1" dirty="0" smtClean="0">
              <a:solidFill>
                <a:prstClr val="black"/>
              </a:solidFill>
              <a:latin typeface="Times New Roman" pitchFamily="18" charset="0"/>
              <a:ea typeface="MS Gothic"/>
              <a:cs typeface="Times New Roman" pitchFamily="18" charset="0"/>
            </a:endParaRPr>
          </a:p>
          <a:p>
            <a:pPr algn="ctr"/>
            <a:r>
              <a:rPr lang="en-US" altLang="ko-KR" sz="1200" b="1" dirty="0" smtClean="0">
                <a:solidFill>
                  <a:prstClr val="black"/>
                </a:solidFill>
                <a:latin typeface="Times New Roman" pitchFamily="18" charset="0"/>
                <a:ea typeface="MS Gothic"/>
                <a:cs typeface="Times New Roman" pitchFamily="18" charset="0"/>
              </a:rPr>
              <a:t>TDM</a:t>
            </a:r>
          </a:p>
          <a:p>
            <a:pPr algn="ctr" eaLnBrk="0" hangingPunct="0"/>
            <a:r>
              <a:rPr lang="en-US" altLang="ko-KR" sz="1200" b="1" dirty="0" smtClean="0">
                <a:solidFill>
                  <a:prstClr val="black"/>
                </a:solidFill>
                <a:latin typeface="Times New Roman" pitchFamily="18" charset="0"/>
                <a:ea typeface="MS Gothic"/>
                <a:cs typeface="Times New Roman" pitchFamily="18" charset="0"/>
              </a:rPr>
              <a:t>Switch Fabric</a:t>
            </a:r>
          </a:p>
        </p:txBody>
      </p:sp>
      <p:cxnSp>
        <p:nvCxnSpPr>
          <p:cNvPr id="238" name="Straight Connector 237"/>
          <p:cNvCxnSpPr>
            <a:stCxn id="299" idx="6"/>
            <a:endCxn id="108" idx="1"/>
          </p:cNvCxnSpPr>
          <p:nvPr/>
        </p:nvCxnSpPr>
        <p:spPr>
          <a:xfrm>
            <a:off x="6324600" y="5787882"/>
            <a:ext cx="845067" cy="987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Group 264"/>
          <p:cNvGrpSpPr/>
          <p:nvPr/>
        </p:nvGrpSpPr>
        <p:grpSpPr>
          <a:xfrm>
            <a:off x="7169667" y="5532406"/>
            <a:ext cx="591127" cy="110754"/>
            <a:chOff x="7848600" y="4800600"/>
            <a:chExt cx="914400" cy="152400"/>
          </a:xfrm>
        </p:grpSpPr>
        <p:grpSp>
          <p:nvGrpSpPr>
            <p:cNvPr id="3" name="Group 257"/>
            <p:cNvGrpSpPr/>
            <p:nvPr/>
          </p:nvGrpSpPr>
          <p:grpSpPr>
            <a:xfrm>
              <a:off x="7848600" y="4800600"/>
              <a:ext cx="914400" cy="152400"/>
              <a:chOff x="7696200" y="5165725"/>
              <a:chExt cx="914400" cy="152400"/>
            </a:xfrm>
          </p:grpSpPr>
          <p:sp>
            <p:nvSpPr>
              <p:cNvPr id="259" name="Rectangle 50"/>
              <p:cNvSpPr>
                <a:spLocks noChangeArrowheads="1"/>
              </p:cNvSpPr>
              <p:nvPr/>
            </p:nvSpPr>
            <p:spPr bwMode="auto">
              <a:xfrm>
                <a:off x="76962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sp>
            <p:nvSpPr>
              <p:cNvPr id="260" name="Rectangle 51"/>
              <p:cNvSpPr>
                <a:spLocks noChangeArrowheads="1"/>
              </p:cNvSpPr>
              <p:nvPr/>
            </p:nvSpPr>
            <p:spPr bwMode="auto">
              <a:xfrm>
                <a:off x="7848600" y="5165725"/>
                <a:ext cx="152400" cy="152400"/>
              </a:xfrm>
              <a:prstGeom prst="rect">
                <a:avLst/>
              </a:prstGeom>
              <a:solidFill>
                <a:schemeClr val="bg1"/>
              </a:solidFill>
              <a:ln w="9525">
                <a:solidFill>
                  <a:schemeClr val="tx1"/>
                </a:solidFill>
                <a:miter lim="800000"/>
                <a:headEnd/>
                <a:tailEnd/>
              </a:ln>
              <a:effectLst/>
            </p:spPr>
            <p:txBody>
              <a:bodyPr wrap="none" anchor="ctr"/>
              <a:lstStyle/>
              <a:p>
                <a:pPr algn="ctr"/>
                <a:endParaRPr lang="en-US">
                  <a:solidFill>
                    <a:prstClr val="black"/>
                  </a:solidFill>
                  <a:latin typeface="Arial" pitchFamily="34" charset="0"/>
                </a:endParaRPr>
              </a:p>
            </p:txBody>
          </p:sp>
          <p:sp>
            <p:nvSpPr>
              <p:cNvPr id="261" name="Rectangle 52"/>
              <p:cNvSpPr>
                <a:spLocks noChangeArrowheads="1"/>
              </p:cNvSpPr>
              <p:nvPr/>
            </p:nvSpPr>
            <p:spPr bwMode="auto">
              <a:xfrm>
                <a:off x="80010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dirty="0">
                  <a:solidFill>
                    <a:prstClr val="white"/>
                  </a:solidFill>
                </a:endParaRPr>
              </a:p>
            </p:txBody>
          </p:sp>
          <p:sp>
            <p:nvSpPr>
              <p:cNvPr id="262" name="Rectangle 53"/>
              <p:cNvSpPr>
                <a:spLocks noChangeArrowheads="1"/>
              </p:cNvSpPr>
              <p:nvPr/>
            </p:nvSpPr>
            <p:spPr bwMode="auto">
              <a:xfrm>
                <a:off x="81534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sp>
            <p:nvSpPr>
              <p:cNvPr id="263" name="Rectangle 55"/>
              <p:cNvSpPr>
                <a:spLocks noChangeArrowheads="1"/>
              </p:cNvSpPr>
              <p:nvPr/>
            </p:nvSpPr>
            <p:spPr bwMode="auto">
              <a:xfrm>
                <a:off x="84582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grpSp>
        <p:sp>
          <p:nvSpPr>
            <p:cNvPr id="264" name="Rectangle 54"/>
            <p:cNvSpPr>
              <a:spLocks noChangeArrowheads="1"/>
            </p:cNvSpPr>
            <p:nvPr/>
          </p:nvSpPr>
          <p:spPr bwMode="auto">
            <a:xfrm>
              <a:off x="8458200" y="480060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grpSp>
      <p:grpSp>
        <p:nvGrpSpPr>
          <p:cNvPr id="4" name="Group 265"/>
          <p:cNvGrpSpPr/>
          <p:nvPr/>
        </p:nvGrpSpPr>
        <p:grpSpPr>
          <a:xfrm>
            <a:off x="7169667" y="5753913"/>
            <a:ext cx="591127" cy="110754"/>
            <a:chOff x="7848600" y="4800600"/>
            <a:chExt cx="914400" cy="152400"/>
          </a:xfrm>
        </p:grpSpPr>
        <p:grpSp>
          <p:nvGrpSpPr>
            <p:cNvPr id="5" name="Group 257"/>
            <p:cNvGrpSpPr/>
            <p:nvPr/>
          </p:nvGrpSpPr>
          <p:grpSpPr>
            <a:xfrm>
              <a:off x="7848600" y="4800600"/>
              <a:ext cx="914400" cy="152400"/>
              <a:chOff x="7696200" y="5165725"/>
              <a:chExt cx="914400" cy="152400"/>
            </a:xfrm>
          </p:grpSpPr>
          <p:sp>
            <p:nvSpPr>
              <p:cNvPr id="269" name="Rectangle 50"/>
              <p:cNvSpPr>
                <a:spLocks noChangeArrowheads="1"/>
              </p:cNvSpPr>
              <p:nvPr/>
            </p:nvSpPr>
            <p:spPr bwMode="auto">
              <a:xfrm>
                <a:off x="76962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sp>
            <p:nvSpPr>
              <p:cNvPr id="270" name="Rectangle 51"/>
              <p:cNvSpPr>
                <a:spLocks noChangeArrowheads="1"/>
              </p:cNvSpPr>
              <p:nvPr/>
            </p:nvSpPr>
            <p:spPr bwMode="auto">
              <a:xfrm>
                <a:off x="7848600" y="5165725"/>
                <a:ext cx="152400" cy="152400"/>
              </a:xfrm>
              <a:prstGeom prst="rect">
                <a:avLst/>
              </a:prstGeom>
              <a:solidFill>
                <a:schemeClr val="bg1"/>
              </a:solidFill>
              <a:ln w="9525">
                <a:solidFill>
                  <a:schemeClr val="tx1"/>
                </a:solidFill>
                <a:miter lim="800000"/>
                <a:headEnd/>
                <a:tailEnd/>
              </a:ln>
              <a:effectLst/>
            </p:spPr>
            <p:txBody>
              <a:bodyPr wrap="none" anchor="ctr"/>
              <a:lstStyle/>
              <a:p>
                <a:pPr algn="ctr"/>
                <a:endParaRPr lang="en-US">
                  <a:solidFill>
                    <a:prstClr val="black"/>
                  </a:solidFill>
                  <a:latin typeface="Arial" pitchFamily="34" charset="0"/>
                </a:endParaRPr>
              </a:p>
            </p:txBody>
          </p:sp>
          <p:sp>
            <p:nvSpPr>
              <p:cNvPr id="271" name="Rectangle 52"/>
              <p:cNvSpPr>
                <a:spLocks noChangeArrowheads="1"/>
              </p:cNvSpPr>
              <p:nvPr/>
            </p:nvSpPr>
            <p:spPr bwMode="auto">
              <a:xfrm>
                <a:off x="80010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dirty="0">
                  <a:solidFill>
                    <a:prstClr val="white"/>
                  </a:solidFill>
                </a:endParaRPr>
              </a:p>
            </p:txBody>
          </p:sp>
          <p:sp>
            <p:nvSpPr>
              <p:cNvPr id="272" name="Rectangle 53"/>
              <p:cNvSpPr>
                <a:spLocks noChangeArrowheads="1"/>
              </p:cNvSpPr>
              <p:nvPr/>
            </p:nvSpPr>
            <p:spPr bwMode="auto">
              <a:xfrm>
                <a:off x="81534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sp>
            <p:nvSpPr>
              <p:cNvPr id="273" name="Rectangle 55"/>
              <p:cNvSpPr>
                <a:spLocks noChangeArrowheads="1"/>
              </p:cNvSpPr>
              <p:nvPr/>
            </p:nvSpPr>
            <p:spPr bwMode="auto">
              <a:xfrm>
                <a:off x="84582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grpSp>
        <p:sp>
          <p:nvSpPr>
            <p:cNvPr id="268" name="Rectangle 54"/>
            <p:cNvSpPr>
              <a:spLocks noChangeArrowheads="1"/>
            </p:cNvSpPr>
            <p:nvPr/>
          </p:nvSpPr>
          <p:spPr bwMode="auto">
            <a:xfrm>
              <a:off x="8458200" y="480060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grpSp>
      <p:grpSp>
        <p:nvGrpSpPr>
          <p:cNvPr id="8" name="Group 273"/>
          <p:cNvGrpSpPr/>
          <p:nvPr/>
        </p:nvGrpSpPr>
        <p:grpSpPr>
          <a:xfrm>
            <a:off x="7169667" y="5310899"/>
            <a:ext cx="591127" cy="110754"/>
            <a:chOff x="7848600" y="4800600"/>
            <a:chExt cx="914400" cy="152400"/>
          </a:xfrm>
        </p:grpSpPr>
        <p:grpSp>
          <p:nvGrpSpPr>
            <p:cNvPr id="18" name="Group 257"/>
            <p:cNvGrpSpPr/>
            <p:nvPr/>
          </p:nvGrpSpPr>
          <p:grpSpPr>
            <a:xfrm>
              <a:off x="7848600" y="4800600"/>
              <a:ext cx="914400" cy="152400"/>
              <a:chOff x="7696200" y="5165725"/>
              <a:chExt cx="914400" cy="152400"/>
            </a:xfrm>
          </p:grpSpPr>
          <p:sp>
            <p:nvSpPr>
              <p:cNvPr id="277" name="Rectangle 50"/>
              <p:cNvSpPr>
                <a:spLocks noChangeArrowheads="1"/>
              </p:cNvSpPr>
              <p:nvPr/>
            </p:nvSpPr>
            <p:spPr bwMode="auto">
              <a:xfrm>
                <a:off x="76962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sp>
            <p:nvSpPr>
              <p:cNvPr id="278" name="Rectangle 51"/>
              <p:cNvSpPr>
                <a:spLocks noChangeArrowheads="1"/>
              </p:cNvSpPr>
              <p:nvPr/>
            </p:nvSpPr>
            <p:spPr bwMode="auto">
              <a:xfrm>
                <a:off x="7848600" y="5165725"/>
                <a:ext cx="152400" cy="152400"/>
              </a:xfrm>
              <a:prstGeom prst="rect">
                <a:avLst/>
              </a:prstGeom>
              <a:solidFill>
                <a:schemeClr val="bg1"/>
              </a:solidFill>
              <a:ln w="9525">
                <a:solidFill>
                  <a:schemeClr val="tx1"/>
                </a:solidFill>
                <a:miter lim="800000"/>
                <a:headEnd/>
                <a:tailEnd/>
              </a:ln>
              <a:effectLst/>
            </p:spPr>
            <p:txBody>
              <a:bodyPr wrap="none" anchor="ctr"/>
              <a:lstStyle/>
              <a:p>
                <a:pPr algn="ctr"/>
                <a:endParaRPr lang="en-US">
                  <a:solidFill>
                    <a:prstClr val="black"/>
                  </a:solidFill>
                  <a:latin typeface="Arial" pitchFamily="34" charset="0"/>
                </a:endParaRPr>
              </a:p>
            </p:txBody>
          </p:sp>
          <p:sp>
            <p:nvSpPr>
              <p:cNvPr id="279" name="Rectangle 52"/>
              <p:cNvSpPr>
                <a:spLocks noChangeArrowheads="1"/>
              </p:cNvSpPr>
              <p:nvPr/>
            </p:nvSpPr>
            <p:spPr bwMode="auto">
              <a:xfrm>
                <a:off x="80010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dirty="0">
                  <a:solidFill>
                    <a:prstClr val="white"/>
                  </a:solidFill>
                </a:endParaRPr>
              </a:p>
            </p:txBody>
          </p:sp>
          <p:sp>
            <p:nvSpPr>
              <p:cNvPr id="280" name="Rectangle 53"/>
              <p:cNvSpPr>
                <a:spLocks noChangeArrowheads="1"/>
              </p:cNvSpPr>
              <p:nvPr/>
            </p:nvSpPr>
            <p:spPr bwMode="auto">
              <a:xfrm>
                <a:off x="81534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sp>
            <p:nvSpPr>
              <p:cNvPr id="281" name="Rectangle 55"/>
              <p:cNvSpPr>
                <a:spLocks noChangeArrowheads="1"/>
              </p:cNvSpPr>
              <p:nvPr/>
            </p:nvSpPr>
            <p:spPr bwMode="auto">
              <a:xfrm>
                <a:off x="84582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grpSp>
        <p:sp>
          <p:nvSpPr>
            <p:cNvPr id="276" name="Rectangle 54"/>
            <p:cNvSpPr>
              <a:spLocks noChangeArrowheads="1"/>
            </p:cNvSpPr>
            <p:nvPr/>
          </p:nvSpPr>
          <p:spPr bwMode="auto">
            <a:xfrm>
              <a:off x="8458200" y="4800600"/>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grpSp>
      <p:grpSp>
        <p:nvGrpSpPr>
          <p:cNvPr id="22" name="Group 281"/>
          <p:cNvGrpSpPr/>
          <p:nvPr/>
        </p:nvGrpSpPr>
        <p:grpSpPr>
          <a:xfrm>
            <a:off x="7169667" y="5299362"/>
            <a:ext cx="591127" cy="110754"/>
            <a:chOff x="7696200" y="5165725"/>
            <a:chExt cx="914400" cy="152400"/>
          </a:xfrm>
        </p:grpSpPr>
        <p:sp>
          <p:nvSpPr>
            <p:cNvPr id="100" name="Rectangle 54"/>
            <p:cNvSpPr>
              <a:spLocks noChangeArrowheads="1"/>
            </p:cNvSpPr>
            <p:nvPr/>
          </p:nvSpPr>
          <p:spPr bwMode="auto">
            <a:xfrm>
              <a:off x="83058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grpSp>
          <p:nvGrpSpPr>
            <p:cNvPr id="23" name="Group 256"/>
            <p:cNvGrpSpPr/>
            <p:nvPr/>
          </p:nvGrpSpPr>
          <p:grpSpPr>
            <a:xfrm>
              <a:off x="7696200" y="5165725"/>
              <a:ext cx="914400" cy="152400"/>
              <a:chOff x="7696200" y="5165725"/>
              <a:chExt cx="914400" cy="152400"/>
            </a:xfrm>
          </p:grpSpPr>
          <p:sp>
            <p:nvSpPr>
              <p:cNvPr id="96" name="Rectangle 50"/>
              <p:cNvSpPr>
                <a:spLocks noChangeArrowheads="1"/>
              </p:cNvSpPr>
              <p:nvPr/>
            </p:nvSpPr>
            <p:spPr bwMode="auto">
              <a:xfrm>
                <a:off x="7696200" y="5165725"/>
                <a:ext cx="152400" cy="152400"/>
              </a:xfrm>
              <a:prstGeom prst="rect">
                <a:avLst/>
              </a:prstGeom>
              <a:solidFill>
                <a:schemeClr val="accent2">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97" name="Rectangle 51"/>
              <p:cNvSpPr>
                <a:spLocks noChangeArrowheads="1"/>
              </p:cNvSpPr>
              <p:nvPr/>
            </p:nvSpPr>
            <p:spPr bwMode="auto">
              <a:xfrm>
                <a:off x="7848600" y="5165725"/>
                <a:ext cx="152400" cy="152400"/>
              </a:xfrm>
              <a:prstGeom prst="rect">
                <a:avLst/>
              </a:prstGeom>
              <a:solidFill>
                <a:schemeClr val="accent2">
                  <a:lumMod val="75000"/>
                </a:schemeClr>
              </a:solidFill>
              <a:ln w="9525">
                <a:solidFill>
                  <a:schemeClr val="tx2">
                    <a:lumMod val="75000"/>
                  </a:schemeClr>
                </a:solidFill>
                <a:miter lim="800000"/>
                <a:headEnd/>
                <a:tailEnd/>
              </a:ln>
              <a:effectLst/>
            </p:spPr>
            <p:txBody>
              <a:bodyPr wrap="none" anchor="ctr"/>
              <a:lstStyle/>
              <a:p>
                <a:pPr algn="ctr"/>
                <a:endParaRPr lang="en-US">
                  <a:solidFill>
                    <a:prstClr val="black"/>
                  </a:solidFill>
                  <a:latin typeface="Arial" pitchFamily="34" charset="0"/>
                </a:endParaRPr>
              </a:p>
            </p:txBody>
          </p:sp>
          <p:sp>
            <p:nvSpPr>
              <p:cNvPr id="98" name="Rectangle 52"/>
              <p:cNvSpPr>
                <a:spLocks noChangeArrowheads="1"/>
              </p:cNvSpPr>
              <p:nvPr/>
            </p:nvSpPr>
            <p:spPr bwMode="auto">
              <a:xfrm>
                <a:off x="8001000" y="5165725"/>
                <a:ext cx="152400" cy="152400"/>
              </a:xfrm>
              <a:prstGeom prst="rect">
                <a:avLst/>
              </a:prstGeom>
              <a:solidFill>
                <a:schemeClr val="accent2">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99" name="Rectangle 53"/>
              <p:cNvSpPr>
                <a:spLocks noChangeArrowheads="1"/>
              </p:cNvSpPr>
              <p:nvPr/>
            </p:nvSpPr>
            <p:spPr bwMode="auto">
              <a:xfrm>
                <a:off x="81534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sp>
            <p:nvSpPr>
              <p:cNvPr id="101" name="Rectangle 55"/>
              <p:cNvSpPr>
                <a:spLocks noChangeArrowheads="1"/>
              </p:cNvSpPr>
              <p:nvPr/>
            </p:nvSpPr>
            <p:spPr bwMode="auto">
              <a:xfrm>
                <a:off x="8458200" y="5165725"/>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grpSp>
      </p:grpSp>
      <p:grpSp>
        <p:nvGrpSpPr>
          <p:cNvPr id="24" name="Group 283"/>
          <p:cNvGrpSpPr/>
          <p:nvPr/>
        </p:nvGrpSpPr>
        <p:grpSpPr>
          <a:xfrm>
            <a:off x="7169667" y="5742377"/>
            <a:ext cx="591127" cy="110754"/>
            <a:chOff x="7696200" y="5775326"/>
            <a:chExt cx="914400" cy="152400"/>
          </a:xfrm>
        </p:grpSpPr>
        <p:sp>
          <p:nvSpPr>
            <p:cNvPr id="108" name="Rectangle 62"/>
            <p:cNvSpPr>
              <a:spLocks noChangeArrowheads="1"/>
            </p:cNvSpPr>
            <p:nvPr/>
          </p:nvSpPr>
          <p:spPr bwMode="auto">
            <a:xfrm>
              <a:off x="7696200" y="5775326"/>
              <a:ext cx="152400" cy="152400"/>
            </a:xfrm>
            <a:prstGeom prst="rect">
              <a:avLst/>
            </a:prstGeom>
            <a:solidFill>
              <a:schemeClr val="accent6">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09" name="Rectangle 63"/>
            <p:cNvSpPr>
              <a:spLocks noChangeArrowheads="1"/>
            </p:cNvSpPr>
            <p:nvPr/>
          </p:nvSpPr>
          <p:spPr bwMode="auto">
            <a:xfrm>
              <a:off x="7848600" y="5775326"/>
              <a:ext cx="152400" cy="152400"/>
            </a:xfrm>
            <a:prstGeom prst="rect">
              <a:avLst/>
            </a:prstGeom>
            <a:solidFill>
              <a:schemeClr val="accent6">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0" name="Rectangle 64"/>
            <p:cNvSpPr>
              <a:spLocks noChangeArrowheads="1"/>
            </p:cNvSpPr>
            <p:nvPr/>
          </p:nvSpPr>
          <p:spPr bwMode="auto">
            <a:xfrm>
              <a:off x="8001000" y="5775326"/>
              <a:ext cx="152400" cy="152400"/>
            </a:xfrm>
            <a:prstGeom prst="rect">
              <a:avLst/>
            </a:prstGeom>
            <a:solidFill>
              <a:schemeClr val="accent6">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1" name="Rectangle 65"/>
            <p:cNvSpPr>
              <a:spLocks noChangeArrowheads="1"/>
            </p:cNvSpPr>
            <p:nvPr/>
          </p:nvSpPr>
          <p:spPr bwMode="auto">
            <a:xfrm>
              <a:off x="8153400" y="5775326"/>
              <a:ext cx="152400" cy="152400"/>
            </a:xfrm>
            <a:prstGeom prst="rect">
              <a:avLst/>
            </a:prstGeom>
            <a:solidFill>
              <a:schemeClr val="accent6">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2" name="Rectangle 66"/>
            <p:cNvSpPr>
              <a:spLocks noChangeArrowheads="1"/>
            </p:cNvSpPr>
            <p:nvPr/>
          </p:nvSpPr>
          <p:spPr bwMode="auto">
            <a:xfrm>
              <a:off x="8305800" y="5775326"/>
              <a:ext cx="152400" cy="152400"/>
            </a:xfrm>
            <a:prstGeom prst="rect">
              <a:avLst/>
            </a:prstGeom>
            <a:solidFill>
              <a:schemeClr val="accent6">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13" name="Rectangle 67"/>
            <p:cNvSpPr>
              <a:spLocks noChangeArrowheads="1"/>
            </p:cNvSpPr>
            <p:nvPr/>
          </p:nvSpPr>
          <p:spPr bwMode="auto">
            <a:xfrm>
              <a:off x="8458200" y="5775326"/>
              <a:ext cx="152400" cy="152400"/>
            </a:xfrm>
            <a:prstGeom prst="rect">
              <a:avLst/>
            </a:prstGeom>
            <a:solidFill>
              <a:schemeClr val="accent6">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grpSp>
      <p:grpSp>
        <p:nvGrpSpPr>
          <p:cNvPr id="25" name="Group 282"/>
          <p:cNvGrpSpPr/>
          <p:nvPr/>
        </p:nvGrpSpPr>
        <p:grpSpPr>
          <a:xfrm>
            <a:off x="7169667" y="5520870"/>
            <a:ext cx="591127" cy="110754"/>
            <a:chOff x="7696200" y="5470526"/>
            <a:chExt cx="914400" cy="152400"/>
          </a:xfrm>
        </p:grpSpPr>
        <p:sp>
          <p:nvSpPr>
            <p:cNvPr id="102" name="Rectangle 56"/>
            <p:cNvSpPr>
              <a:spLocks noChangeArrowheads="1"/>
            </p:cNvSpPr>
            <p:nvPr/>
          </p:nvSpPr>
          <p:spPr bwMode="auto">
            <a:xfrm>
              <a:off x="7696200" y="5470526"/>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sp>
          <p:nvSpPr>
            <p:cNvPr id="103" name="Rectangle 57"/>
            <p:cNvSpPr>
              <a:spLocks noChangeArrowheads="1"/>
            </p:cNvSpPr>
            <p:nvPr/>
          </p:nvSpPr>
          <p:spPr bwMode="auto">
            <a:xfrm>
              <a:off x="7848600" y="5470526"/>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sp>
          <p:nvSpPr>
            <p:cNvPr id="104" name="Rectangle 58"/>
            <p:cNvSpPr>
              <a:spLocks noChangeArrowheads="1"/>
            </p:cNvSpPr>
            <p:nvPr/>
          </p:nvSpPr>
          <p:spPr bwMode="auto">
            <a:xfrm>
              <a:off x="8001000" y="5470526"/>
              <a:ext cx="152400" cy="152400"/>
            </a:xfrm>
            <a:prstGeom prst="rect">
              <a:avLst/>
            </a:prstGeom>
            <a:solidFill>
              <a:schemeClr val="bg1"/>
            </a:solidFill>
            <a:ln w="9525">
              <a:solidFill>
                <a:schemeClr val="tx1"/>
              </a:solidFill>
              <a:miter lim="800000"/>
              <a:headEnd/>
              <a:tailEnd/>
            </a:ln>
            <a:effectLst/>
          </p:spPr>
          <p:txBody>
            <a:bodyPr wrap="none" anchor="ctr"/>
            <a:lstStyle/>
            <a:p>
              <a:endParaRPr lang="en-US">
                <a:solidFill>
                  <a:prstClr val="black"/>
                </a:solidFill>
              </a:endParaRPr>
            </a:p>
          </p:txBody>
        </p:sp>
        <p:sp>
          <p:nvSpPr>
            <p:cNvPr id="105" name="Rectangle 59"/>
            <p:cNvSpPr>
              <a:spLocks noChangeArrowheads="1"/>
            </p:cNvSpPr>
            <p:nvPr/>
          </p:nvSpPr>
          <p:spPr bwMode="auto">
            <a:xfrm>
              <a:off x="8153400" y="5470526"/>
              <a:ext cx="152400" cy="152400"/>
            </a:xfrm>
            <a:prstGeom prst="rect">
              <a:avLst/>
            </a:prstGeom>
            <a:solidFill>
              <a:schemeClr val="accent2"/>
            </a:solidFill>
            <a:ln w="9525">
              <a:solidFill>
                <a:schemeClr val="tx1"/>
              </a:solidFill>
              <a:miter lim="800000"/>
              <a:headEnd/>
              <a:tailEnd/>
            </a:ln>
            <a:effectLst/>
          </p:spPr>
          <p:txBody>
            <a:bodyPr wrap="none" anchor="ctr"/>
            <a:lstStyle/>
            <a:p>
              <a:endParaRPr lang="en-US">
                <a:solidFill>
                  <a:prstClr val="black"/>
                </a:solidFill>
              </a:endParaRPr>
            </a:p>
          </p:txBody>
        </p:sp>
        <p:sp>
          <p:nvSpPr>
            <p:cNvPr id="107" name="Rectangle 61"/>
            <p:cNvSpPr>
              <a:spLocks noChangeArrowheads="1"/>
            </p:cNvSpPr>
            <p:nvPr/>
          </p:nvSpPr>
          <p:spPr bwMode="auto">
            <a:xfrm>
              <a:off x="8458200" y="5470526"/>
              <a:ext cx="152400" cy="152400"/>
            </a:xfrm>
            <a:prstGeom prst="rect">
              <a:avLst/>
            </a:prstGeom>
            <a:solidFill>
              <a:schemeClr val="accent2">
                <a:lumMod val="75000"/>
              </a:schemeClr>
            </a:solidFill>
            <a:ln w="9525">
              <a:solidFill>
                <a:schemeClr val="tx1"/>
              </a:solidFill>
              <a:miter lim="800000"/>
              <a:headEnd/>
              <a:tailEnd/>
            </a:ln>
            <a:effectLst/>
          </p:spPr>
          <p:txBody>
            <a:bodyPr wrap="none" anchor="ctr"/>
            <a:lstStyle/>
            <a:p>
              <a:endParaRPr lang="en-US">
                <a:solidFill>
                  <a:prstClr val="black"/>
                </a:solidFill>
              </a:endParaRPr>
            </a:p>
          </p:txBody>
        </p:sp>
        <p:sp>
          <p:nvSpPr>
            <p:cNvPr id="106" name="Rectangle 60"/>
            <p:cNvSpPr>
              <a:spLocks noChangeArrowheads="1"/>
            </p:cNvSpPr>
            <p:nvPr/>
          </p:nvSpPr>
          <p:spPr bwMode="auto">
            <a:xfrm>
              <a:off x="8305800" y="5470526"/>
              <a:ext cx="152400" cy="152400"/>
            </a:xfrm>
            <a:prstGeom prst="rect">
              <a:avLst/>
            </a:prstGeom>
            <a:solidFill>
              <a:schemeClr val="accent2"/>
            </a:solidFill>
            <a:ln w="9525">
              <a:solidFill>
                <a:schemeClr val="tx1"/>
              </a:solidFill>
              <a:miter lim="800000"/>
              <a:headEnd/>
              <a:tailEnd/>
            </a:ln>
            <a:effectLst/>
          </p:spPr>
          <p:txBody>
            <a:bodyPr wrap="none" anchor="ctr"/>
            <a:lstStyle/>
            <a:p>
              <a:endParaRPr lang="en-US">
                <a:solidFill>
                  <a:prstClr val="black"/>
                </a:solidFill>
              </a:endParaRPr>
            </a:p>
          </p:txBody>
        </p:sp>
      </p:grpSp>
      <p:cxnSp>
        <p:nvCxnSpPr>
          <p:cNvPr id="7" name="Straight Connector 6"/>
          <p:cNvCxnSpPr>
            <a:endCxn id="13" idx="3"/>
          </p:cNvCxnSpPr>
          <p:nvPr/>
        </p:nvCxnSpPr>
        <p:spPr bwMode="auto">
          <a:xfrm rot="5400000" flipH="1" flipV="1">
            <a:off x="6193024" y="2002024"/>
            <a:ext cx="3463553" cy="1524000"/>
          </a:xfrm>
          <a:prstGeom prst="line">
            <a:avLst/>
          </a:prstGeom>
          <a:ln>
            <a:solidFill>
              <a:schemeClr val="tx2"/>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9" name="Rectangle 9"/>
          <p:cNvSpPr>
            <a:spLocks/>
          </p:cNvSpPr>
          <p:nvPr/>
        </p:nvSpPr>
        <p:spPr bwMode="auto">
          <a:xfrm>
            <a:off x="6579664" y="921493"/>
            <a:ext cx="592632" cy="221506"/>
          </a:xfrm>
          <a:prstGeom prst="rect">
            <a:avLst/>
          </a:prstGeom>
          <a:solidFill>
            <a:srgbClr val="99FF66"/>
          </a:solidFill>
          <a:ln w="12700">
            <a:solidFill>
              <a:schemeClr val="tx2"/>
            </a:solidFill>
            <a:miter lim="800000"/>
            <a:headEnd/>
            <a:tailEnd/>
          </a:ln>
        </p:spPr>
        <p:txBody>
          <a:bodyPr lIns="0" tIns="0" rIns="0" bIns="0"/>
          <a:lstStyle/>
          <a:p>
            <a:r>
              <a:rPr lang="en-US" sz="1200" b="1" dirty="0" smtClean="0">
                <a:solidFill>
                  <a:srgbClr val="1F497D"/>
                </a:solidFill>
              </a:rPr>
              <a:t>VPort3</a:t>
            </a:r>
            <a:endParaRPr lang="en-US" sz="1100" b="1" dirty="0">
              <a:solidFill>
                <a:srgbClr val="1F497D"/>
              </a:solidFill>
            </a:endParaRPr>
          </a:p>
        </p:txBody>
      </p:sp>
      <p:sp>
        <p:nvSpPr>
          <p:cNvPr id="10" name="Rectangle 9"/>
          <p:cNvSpPr>
            <a:spLocks/>
          </p:cNvSpPr>
          <p:nvPr/>
        </p:nvSpPr>
        <p:spPr bwMode="auto">
          <a:xfrm>
            <a:off x="7106448" y="921493"/>
            <a:ext cx="592632" cy="221506"/>
          </a:xfrm>
          <a:prstGeom prst="rect">
            <a:avLst/>
          </a:prstGeom>
          <a:solidFill>
            <a:srgbClr val="99FF66"/>
          </a:solidFill>
          <a:ln w="12700">
            <a:solidFill>
              <a:schemeClr val="tx2"/>
            </a:solidFill>
            <a:miter lim="800000"/>
            <a:headEnd/>
            <a:tailEnd/>
          </a:ln>
        </p:spPr>
        <p:txBody>
          <a:bodyPr lIns="0" tIns="0" rIns="0" bIns="0"/>
          <a:lstStyle/>
          <a:p>
            <a:endParaRPr lang="en-US" sz="1400" b="1" dirty="0">
              <a:solidFill>
                <a:srgbClr val="1F497D"/>
              </a:solidFill>
            </a:endParaRPr>
          </a:p>
        </p:txBody>
      </p:sp>
      <p:sp>
        <p:nvSpPr>
          <p:cNvPr id="11" name="Rectangle 9"/>
          <p:cNvSpPr>
            <a:spLocks/>
          </p:cNvSpPr>
          <p:nvPr/>
        </p:nvSpPr>
        <p:spPr bwMode="auto">
          <a:xfrm>
            <a:off x="7567384" y="921493"/>
            <a:ext cx="460936" cy="209970"/>
          </a:xfrm>
          <a:prstGeom prst="rect">
            <a:avLst/>
          </a:prstGeom>
          <a:solidFill>
            <a:srgbClr val="99FF66"/>
          </a:solidFill>
          <a:ln w="12700">
            <a:solidFill>
              <a:schemeClr val="tx2"/>
            </a:solidFill>
            <a:miter lim="800000"/>
            <a:headEnd/>
            <a:tailEnd/>
          </a:ln>
        </p:spPr>
        <p:txBody>
          <a:bodyPr lIns="0" tIns="0" rIns="0" bIns="0"/>
          <a:lstStyle/>
          <a:p>
            <a:r>
              <a:rPr lang="en-US" sz="1400" b="1" dirty="0" smtClean="0">
                <a:solidFill>
                  <a:srgbClr val="1F497D"/>
                </a:solidFill>
              </a:rPr>
              <a:t>  P11</a:t>
            </a:r>
            <a:endParaRPr lang="en-US" sz="1200" b="1" dirty="0">
              <a:solidFill>
                <a:srgbClr val="1F497D"/>
              </a:solidFill>
            </a:endParaRPr>
          </a:p>
        </p:txBody>
      </p:sp>
      <p:sp>
        <p:nvSpPr>
          <p:cNvPr id="12" name="Rectangle 9"/>
          <p:cNvSpPr>
            <a:spLocks/>
          </p:cNvSpPr>
          <p:nvPr/>
        </p:nvSpPr>
        <p:spPr bwMode="auto">
          <a:xfrm>
            <a:off x="7962472" y="921493"/>
            <a:ext cx="460936" cy="209970"/>
          </a:xfrm>
          <a:prstGeom prst="rect">
            <a:avLst/>
          </a:prstGeom>
          <a:solidFill>
            <a:srgbClr val="99FF66"/>
          </a:solidFill>
          <a:ln w="12700">
            <a:solidFill>
              <a:schemeClr val="tx2"/>
            </a:solidFill>
            <a:miter lim="800000"/>
            <a:headEnd/>
            <a:tailEnd/>
          </a:ln>
        </p:spPr>
        <p:txBody>
          <a:bodyPr lIns="0" tIns="0" rIns="0" bIns="0"/>
          <a:lstStyle/>
          <a:p>
            <a:r>
              <a:rPr lang="en-US" sz="1400" b="1" dirty="0" smtClean="0">
                <a:solidFill>
                  <a:srgbClr val="1F497D"/>
                </a:solidFill>
              </a:rPr>
              <a:t> </a:t>
            </a:r>
            <a:r>
              <a:rPr lang="en-US" sz="1200" b="1" dirty="0" smtClean="0">
                <a:solidFill>
                  <a:srgbClr val="1F497D"/>
                </a:solidFill>
              </a:rPr>
              <a:t>VC4</a:t>
            </a:r>
            <a:endParaRPr lang="en-US" sz="1400" b="1" dirty="0">
              <a:solidFill>
                <a:srgbClr val="1F497D"/>
              </a:solidFill>
            </a:endParaRPr>
          </a:p>
        </p:txBody>
      </p:sp>
      <p:sp>
        <p:nvSpPr>
          <p:cNvPr id="13" name="Rectangle 9"/>
          <p:cNvSpPr>
            <a:spLocks/>
          </p:cNvSpPr>
          <p:nvPr/>
        </p:nvSpPr>
        <p:spPr bwMode="auto">
          <a:xfrm>
            <a:off x="8357560" y="921493"/>
            <a:ext cx="329240" cy="221507"/>
          </a:xfrm>
          <a:prstGeom prst="rect">
            <a:avLst/>
          </a:prstGeom>
          <a:solidFill>
            <a:srgbClr val="99FF66"/>
          </a:solidFill>
          <a:ln w="12700">
            <a:solidFill>
              <a:schemeClr val="tx2"/>
            </a:solidFill>
            <a:miter lim="800000"/>
            <a:headEnd/>
            <a:tailEnd/>
          </a:ln>
        </p:spPr>
        <p:txBody>
          <a:bodyPr lIns="0" tIns="0" rIns="0" bIns="0"/>
          <a:lstStyle/>
          <a:p>
            <a:pPr algn="ctr"/>
            <a:r>
              <a:rPr lang="en-US" sz="1400" b="1" dirty="0" smtClean="0">
                <a:solidFill>
                  <a:srgbClr val="1F497D"/>
                </a:solidFill>
              </a:rPr>
              <a:t>  1</a:t>
            </a:r>
            <a:endParaRPr lang="en-US" sz="1400" b="1" dirty="0">
              <a:solidFill>
                <a:srgbClr val="1F497D"/>
              </a:solidFill>
            </a:endParaRPr>
          </a:p>
        </p:txBody>
      </p:sp>
      <p:cxnSp>
        <p:nvCxnSpPr>
          <p:cNvPr id="14" name="Straight Arrow Connector 13"/>
          <p:cNvCxnSpPr/>
          <p:nvPr/>
        </p:nvCxnSpPr>
        <p:spPr bwMode="auto">
          <a:xfrm>
            <a:off x="7162800" y="1066800"/>
            <a:ext cx="263392" cy="1"/>
          </a:xfrm>
          <a:prstGeom prst="straightConnector1">
            <a:avLst/>
          </a:prstGeom>
          <a:ln>
            <a:solidFill>
              <a:schemeClr val="tx2"/>
            </a:solidFill>
            <a:headEnd type="arrow"/>
            <a:tailEnd type="arrow"/>
          </a:ln>
        </p:spPr>
        <p:style>
          <a:lnRef idx="2">
            <a:schemeClr val="accent4"/>
          </a:lnRef>
          <a:fillRef idx="0">
            <a:schemeClr val="accent4"/>
          </a:fillRef>
          <a:effectRef idx="1">
            <a:schemeClr val="accent4"/>
          </a:effectRef>
          <a:fontRef idx="minor">
            <a:schemeClr val="tx1"/>
          </a:fontRef>
        </p:style>
      </p:cxnSp>
      <p:sp>
        <p:nvSpPr>
          <p:cNvPr id="15" name="Rectangle 9"/>
          <p:cNvSpPr>
            <a:spLocks/>
          </p:cNvSpPr>
          <p:nvPr/>
        </p:nvSpPr>
        <p:spPr bwMode="auto">
          <a:xfrm>
            <a:off x="7543800" y="1600200"/>
            <a:ext cx="460936" cy="223416"/>
          </a:xfrm>
          <a:prstGeom prst="rect">
            <a:avLst/>
          </a:prstGeom>
          <a:solidFill>
            <a:srgbClr val="99FF66"/>
          </a:solidFill>
          <a:ln w="12700">
            <a:solidFill>
              <a:schemeClr val="tx2"/>
            </a:solidFill>
            <a:miter lim="800000"/>
            <a:headEnd/>
            <a:tailEnd/>
          </a:ln>
        </p:spPr>
        <p:txBody>
          <a:bodyPr lIns="0" tIns="0" rIns="0" bIns="0"/>
          <a:lstStyle/>
          <a:p>
            <a:r>
              <a:rPr lang="en-US" sz="1400" b="1" dirty="0" smtClean="0">
                <a:solidFill>
                  <a:srgbClr val="1F497D"/>
                </a:solidFill>
              </a:rPr>
              <a:t>  P22</a:t>
            </a:r>
            <a:endParaRPr lang="en-US" sz="1200" b="1" dirty="0">
              <a:solidFill>
                <a:srgbClr val="1F497D"/>
              </a:solidFill>
            </a:endParaRPr>
          </a:p>
        </p:txBody>
      </p:sp>
      <p:sp>
        <p:nvSpPr>
          <p:cNvPr id="16" name="Rectangle 9"/>
          <p:cNvSpPr>
            <a:spLocks/>
          </p:cNvSpPr>
          <p:nvPr/>
        </p:nvSpPr>
        <p:spPr bwMode="auto">
          <a:xfrm>
            <a:off x="7924800" y="1600200"/>
            <a:ext cx="460936" cy="223416"/>
          </a:xfrm>
          <a:prstGeom prst="rect">
            <a:avLst/>
          </a:prstGeom>
          <a:solidFill>
            <a:srgbClr val="99FF66"/>
          </a:solidFill>
          <a:ln w="12700">
            <a:solidFill>
              <a:schemeClr val="tx2"/>
            </a:solidFill>
            <a:miter lim="800000"/>
            <a:headEnd/>
            <a:tailEnd/>
          </a:ln>
        </p:spPr>
        <p:txBody>
          <a:bodyPr lIns="0" tIns="0" rIns="0" bIns="0"/>
          <a:lstStyle/>
          <a:p>
            <a:r>
              <a:rPr lang="en-US" sz="1400" b="1" dirty="0" smtClean="0">
                <a:solidFill>
                  <a:srgbClr val="1F497D"/>
                </a:solidFill>
              </a:rPr>
              <a:t> </a:t>
            </a:r>
            <a:r>
              <a:rPr lang="en-US" sz="1200" b="1" dirty="0" smtClean="0">
                <a:solidFill>
                  <a:srgbClr val="1F497D"/>
                </a:solidFill>
              </a:rPr>
              <a:t>VC4</a:t>
            </a:r>
            <a:endParaRPr lang="en-US" sz="1400" b="1" dirty="0">
              <a:solidFill>
                <a:srgbClr val="1F497D"/>
              </a:solidFill>
            </a:endParaRPr>
          </a:p>
        </p:txBody>
      </p:sp>
      <p:sp>
        <p:nvSpPr>
          <p:cNvPr id="17" name="Rectangle 9"/>
          <p:cNvSpPr>
            <a:spLocks/>
          </p:cNvSpPr>
          <p:nvPr/>
        </p:nvSpPr>
        <p:spPr bwMode="auto">
          <a:xfrm>
            <a:off x="8382000" y="1600200"/>
            <a:ext cx="329240" cy="221507"/>
          </a:xfrm>
          <a:prstGeom prst="rect">
            <a:avLst/>
          </a:prstGeom>
          <a:solidFill>
            <a:srgbClr val="99FF66"/>
          </a:solidFill>
          <a:ln w="12700">
            <a:solidFill>
              <a:schemeClr val="tx2"/>
            </a:solidFill>
            <a:miter lim="800000"/>
            <a:headEnd/>
            <a:tailEnd/>
          </a:ln>
        </p:spPr>
        <p:txBody>
          <a:bodyPr lIns="0" tIns="0" rIns="0" bIns="0"/>
          <a:lstStyle/>
          <a:p>
            <a:pPr algn="ctr"/>
            <a:r>
              <a:rPr lang="en-US" sz="1400" b="1" dirty="0" smtClean="0">
                <a:solidFill>
                  <a:srgbClr val="1F497D"/>
                </a:solidFill>
              </a:rPr>
              <a:t>4</a:t>
            </a:r>
            <a:endParaRPr lang="en-US" sz="1400" b="1" dirty="0">
              <a:solidFill>
                <a:srgbClr val="1F497D"/>
              </a:solidFill>
            </a:endParaRPr>
          </a:p>
        </p:txBody>
      </p:sp>
      <p:cxnSp>
        <p:nvCxnSpPr>
          <p:cNvPr id="6" name="Straight Connector 5"/>
          <p:cNvCxnSpPr>
            <a:stCxn id="87" idx="0"/>
            <a:endCxn id="9" idx="1"/>
          </p:cNvCxnSpPr>
          <p:nvPr/>
        </p:nvCxnSpPr>
        <p:spPr bwMode="auto">
          <a:xfrm rot="5400000" flipH="1" flipV="1">
            <a:off x="4979713" y="2286249"/>
            <a:ext cx="2853954" cy="345948"/>
          </a:xfrm>
          <a:prstGeom prst="line">
            <a:avLst/>
          </a:prstGeom>
          <a:ln>
            <a:solidFill>
              <a:schemeClr val="tx2"/>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99" name="Oval 298"/>
          <p:cNvSpPr/>
          <p:nvPr/>
        </p:nvSpPr>
        <p:spPr>
          <a:xfrm>
            <a:off x="6019800" y="5632163"/>
            <a:ext cx="304800" cy="311437"/>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1F497D"/>
              </a:solidFill>
            </a:endParaRPr>
          </a:p>
        </p:txBody>
      </p:sp>
      <p:sp>
        <p:nvSpPr>
          <p:cNvPr id="300" name="Rectangle 299"/>
          <p:cNvSpPr/>
          <p:nvPr/>
        </p:nvSpPr>
        <p:spPr>
          <a:xfrm>
            <a:off x="5624505" y="6196928"/>
            <a:ext cx="1047402" cy="307777"/>
          </a:xfrm>
          <a:prstGeom prst="rect">
            <a:avLst/>
          </a:prstGeom>
        </p:spPr>
        <p:txBody>
          <a:bodyPr wrap="none">
            <a:spAutoFit/>
          </a:bodyPr>
          <a:lstStyle/>
          <a:p>
            <a:pPr algn="ctr"/>
            <a:r>
              <a:rPr lang="en-US" sz="1400" b="1" dirty="0" smtClean="0">
                <a:solidFill>
                  <a:prstClr val="white"/>
                </a:solidFill>
              </a:rPr>
              <a:t>Virtual Port</a:t>
            </a:r>
            <a:endParaRPr lang="en-US" sz="1400" b="1" dirty="0">
              <a:solidFill>
                <a:prstClr val="white"/>
              </a:solidFill>
            </a:endParaRPr>
          </a:p>
        </p:txBody>
      </p:sp>
      <p:cxnSp>
        <p:nvCxnSpPr>
          <p:cNvPr id="303" name="Straight Arrow Connector 302"/>
          <p:cNvCxnSpPr/>
          <p:nvPr/>
        </p:nvCxnSpPr>
        <p:spPr>
          <a:xfrm rot="16200000" flipV="1">
            <a:off x="5932553" y="5932013"/>
            <a:ext cx="506870" cy="2295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3" name="Rectangle 192"/>
          <p:cNvSpPr>
            <a:spLocks noChangeArrowheads="1"/>
          </p:cNvSpPr>
          <p:nvPr/>
        </p:nvSpPr>
        <p:spPr bwMode="auto">
          <a:xfrm>
            <a:off x="1562100" y="3886200"/>
            <a:ext cx="1104900" cy="2286000"/>
          </a:xfrm>
          <a:prstGeom prst="rect">
            <a:avLst/>
          </a:prstGeom>
          <a:gradFill rotWithShape="1">
            <a:gsLst>
              <a:gs pos="0">
                <a:srgbClr val="99CC00"/>
              </a:gs>
              <a:gs pos="100000">
                <a:srgbClr val="BBE0E3"/>
              </a:gs>
            </a:gsLst>
            <a:lin ang="5400000" scaled="1"/>
          </a:gradFill>
          <a:ln w="9525">
            <a:solidFill>
              <a:srgbClr val="000000"/>
            </a:solidFill>
            <a:miter lim="800000"/>
            <a:headEnd/>
            <a:tailEnd/>
          </a:ln>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white"/>
              </a:solidFill>
            </a:endParaRPr>
          </a:p>
        </p:txBody>
      </p:sp>
      <p:sp>
        <p:nvSpPr>
          <p:cNvPr id="204" name="Rectangle 203"/>
          <p:cNvSpPr/>
          <p:nvPr/>
        </p:nvSpPr>
        <p:spPr>
          <a:xfrm>
            <a:off x="1581150" y="3962400"/>
            <a:ext cx="108585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graphicFrame>
        <p:nvGraphicFramePr>
          <p:cNvPr id="286" name="Table 285"/>
          <p:cNvGraphicFramePr>
            <a:graphicFrameLocks noGrp="1"/>
          </p:cNvGraphicFramePr>
          <p:nvPr/>
        </p:nvGraphicFramePr>
        <p:xfrm>
          <a:off x="1600200" y="3886200"/>
          <a:ext cx="1066800" cy="934720"/>
        </p:xfrm>
        <a:graphic>
          <a:graphicData uri="http://schemas.openxmlformats.org/drawingml/2006/table">
            <a:tbl>
              <a:tblPr firstRow="1" bandRow="1">
                <a:tableStyleId>{3C2FFA5D-87B4-456A-9821-1D502468CF0F}</a:tableStyleId>
              </a:tblPr>
              <a:tblGrid>
                <a:gridCol w="533400"/>
                <a:gridCol w="533400"/>
              </a:tblGrid>
              <a:tr h="0">
                <a:tc>
                  <a:txBody>
                    <a:bodyPr/>
                    <a:lstStyle/>
                    <a:p>
                      <a:endParaRPr lang="en-US" sz="100" dirty="0"/>
                    </a:p>
                  </a:txBody>
                  <a:tcPr/>
                </a:tc>
                <a:tc>
                  <a:txBody>
                    <a:bodyPr/>
                    <a:lstStyle/>
                    <a:p>
                      <a:endParaRPr lang="en-US" sz="100" dirty="0"/>
                    </a:p>
                  </a:txBody>
                  <a:tcPr/>
                </a:tc>
              </a:tr>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dirty="0"/>
                    </a:p>
                  </a:txBody>
                  <a:tcPr/>
                </a:tc>
                <a:tc>
                  <a:txBody>
                    <a:bodyPr/>
                    <a:lstStyle/>
                    <a:p>
                      <a:endParaRPr lang="en-US" sz="100" dirty="0"/>
                    </a:p>
                  </a:txBody>
                  <a:tcPr/>
                </a:tc>
              </a:tr>
            </a:tbl>
          </a:graphicData>
        </a:graphic>
      </p:graphicFrame>
      <p:sp>
        <p:nvSpPr>
          <p:cNvPr id="297" name="Rectangle 296"/>
          <p:cNvSpPr/>
          <p:nvPr/>
        </p:nvSpPr>
        <p:spPr>
          <a:xfrm>
            <a:off x="5334000" y="3886200"/>
            <a:ext cx="838200" cy="1066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graphicFrame>
        <p:nvGraphicFramePr>
          <p:cNvPr id="298" name="Table 297"/>
          <p:cNvGraphicFramePr>
            <a:graphicFrameLocks noGrp="1"/>
          </p:cNvGraphicFramePr>
          <p:nvPr/>
        </p:nvGraphicFramePr>
        <p:xfrm>
          <a:off x="5410200" y="3942080"/>
          <a:ext cx="700618" cy="934720"/>
        </p:xfrm>
        <a:graphic>
          <a:graphicData uri="http://schemas.openxmlformats.org/drawingml/2006/table">
            <a:tbl>
              <a:tblPr firstRow="1" bandRow="1">
                <a:tableStyleId>{3C2FFA5D-87B4-456A-9821-1D502468CF0F}</a:tableStyleId>
              </a:tblPr>
              <a:tblGrid>
                <a:gridCol w="350309"/>
                <a:gridCol w="350309"/>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dirty="0"/>
                    </a:p>
                  </a:txBody>
                  <a:tcPr/>
                </a:tc>
                <a:tc>
                  <a:txBody>
                    <a:bodyPr/>
                    <a:lstStyle/>
                    <a:p>
                      <a:endParaRPr lang="en-US" sz="100" dirty="0"/>
                    </a:p>
                  </a:txBody>
                  <a:tcPr/>
                </a:tc>
              </a:tr>
            </a:tbl>
          </a:graphicData>
        </a:graphic>
      </p:graphicFrame>
      <p:graphicFrame>
        <p:nvGraphicFramePr>
          <p:cNvPr id="301" name="Table 300"/>
          <p:cNvGraphicFramePr>
            <a:graphicFrameLocks noGrp="1"/>
          </p:cNvGraphicFramePr>
          <p:nvPr/>
        </p:nvGraphicFramePr>
        <p:xfrm>
          <a:off x="6248400" y="3962400"/>
          <a:ext cx="838200" cy="934720"/>
        </p:xfrm>
        <a:graphic>
          <a:graphicData uri="http://schemas.openxmlformats.org/drawingml/2006/table">
            <a:tbl>
              <a:tblPr firstRow="1" bandRow="1">
                <a:tableStyleId>{69C7853C-536D-4A76-A0AE-DD22124D55A5}</a:tableStyleId>
              </a:tblPr>
              <a:tblGrid>
                <a:gridCol w="419100"/>
                <a:gridCol w="4191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dirty="0"/>
                    </a:p>
                  </a:txBody>
                  <a:tcPr/>
                </a:tc>
                <a:tc>
                  <a:txBody>
                    <a:bodyPr/>
                    <a:lstStyle/>
                    <a:p>
                      <a:endParaRPr lang="en-US" sz="100" dirty="0"/>
                    </a:p>
                  </a:txBody>
                  <a:tcPr/>
                </a:tc>
              </a:tr>
            </a:tbl>
          </a:graphicData>
        </a:graphic>
      </p:graphicFrame>
      <p:sp>
        <p:nvSpPr>
          <p:cNvPr id="304" name="Rectangle 16"/>
          <p:cNvSpPr>
            <a:spLocks noChangeArrowheads="1"/>
          </p:cNvSpPr>
          <p:nvPr/>
        </p:nvSpPr>
        <p:spPr bwMode="auto">
          <a:xfrm>
            <a:off x="2514600" y="5479307"/>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305" name="Rectangle 15"/>
          <p:cNvSpPr>
            <a:spLocks noChangeArrowheads="1"/>
          </p:cNvSpPr>
          <p:nvPr/>
        </p:nvSpPr>
        <p:spPr bwMode="auto">
          <a:xfrm>
            <a:off x="2514600" y="5673125"/>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306" name="Rectangle 14"/>
          <p:cNvSpPr>
            <a:spLocks noChangeArrowheads="1"/>
          </p:cNvSpPr>
          <p:nvPr/>
        </p:nvSpPr>
        <p:spPr bwMode="auto">
          <a:xfrm>
            <a:off x="2514600" y="5894633"/>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307" name="Rectangle 16"/>
          <p:cNvSpPr>
            <a:spLocks noChangeArrowheads="1"/>
          </p:cNvSpPr>
          <p:nvPr/>
        </p:nvSpPr>
        <p:spPr bwMode="auto">
          <a:xfrm>
            <a:off x="2514600" y="5257800"/>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308" name="Rectangle 16"/>
          <p:cNvSpPr>
            <a:spLocks noChangeArrowheads="1"/>
          </p:cNvSpPr>
          <p:nvPr/>
        </p:nvSpPr>
        <p:spPr bwMode="auto">
          <a:xfrm>
            <a:off x="1447800" y="5479307"/>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315" name="Rectangle 15"/>
          <p:cNvSpPr>
            <a:spLocks noChangeArrowheads="1"/>
          </p:cNvSpPr>
          <p:nvPr/>
        </p:nvSpPr>
        <p:spPr bwMode="auto">
          <a:xfrm>
            <a:off x="1447800" y="5673125"/>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316" name="Rectangle 14"/>
          <p:cNvSpPr>
            <a:spLocks noChangeArrowheads="1"/>
          </p:cNvSpPr>
          <p:nvPr/>
        </p:nvSpPr>
        <p:spPr bwMode="auto">
          <a:xfrm>
            <a:off x="1447800" y="5894633"/>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320" name="Rectangle 16"/>
          <p:cNvSpPr>
            <a:spLocks noChangeArrowheads="1"/>
          </p:cNvSpPr>
          <p:nvPr/>
        </p:nvSpPr>
        <p:spPr bwMode="auto">
          <a:xfrm>
            <a:off x="1447800" y="5257800"/>
            <a:ext cx="221673" cy="83065"/>
          </a:xfrm>
          <a:prstGeom prst="rect">
            <a:avLst/>
          </a:prstGeom>
          <a:solidFill>
            <a:srgbClr val="3366FF"/>
          </a:solidFill>
          <a:ln w="9525">
            <a:solidFill>
              <a:srgbClr val="0000FF"/>
            </a:solidFill>
            <a:miter lim="800000"/>
            <a:headEnd/>
            <a:tailEnd/>
          </a:ln>
        </p:spPr>
        <p:txBody>
          <a:bodyPr/>
          <a:lstStyle/>
          <a:p>
            <a:endParaRPr lang="en-US">
              <a:solidFill>
                <a:prstClr val="black"/>
              </a:solidFill>
            </a:endParaRPr>
          </a:p>
        </p:txBody>
      </p:sp>
      <p:sp>
        <p:nvSpPr>
          <p:cNvPr id="285" name="Text Box 18"/>
          <p:cNvSpPr txBox="1">
            <a:spLocks noChangeArrowheads="1"/>
          </p:cNvSpPr>
          <p:nvPr/>
        </p:nvSpPr>
        <p:spPr bwMode="auto">
          <a:xfrm>
            <a:off x="1562100" y="4876799"/>
            <a:ext cx="1104900" cy="129539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endParaRPr lang="en-US" altLang="ko-KR" sz="1600" b="1" dirty="0" smtClean="0">
              <a:solidFill>
                <a:prstClr val="white"/>
              </a:solidFill>
              <a:latin typeface="Times New Roman" pitchFamily="18" charset="0"/>
              <a:ea typeface="MS Gothic"/>
              <a:cs typeface="Times New Roman" pitchFamily="18" charset="0"/>
            </a:endParaRPr>
          </a:p>
          <a:p>
            <a:pPr algn="ctr" eaLnBrk="0" hangingPunct="0"/>
            <a:endParaRPr lang="en-US" altLang="ko-KR" sz="1200" b="1" dirty="0" smtClean="0">
              <a:solidFill>
                <a:prstClr val="black"/>
              </a:solidFill>
              <a:latin typeface="Times New Roman" pitchFamily="18" charset="0"/>
              <a:ea typeface="MS Gothic"/>
              <a:cs typeface="Times New Roman" pitchFamily="18" charset="0"/>
            </a:endParaRPr>
          </a:p>
          <a:p>
            <a:pPr algn="ctr" eaLnBrk="0" hangingPunct="0"/>
            <a:endParaRPr lang="en-US" altLang="ko-KR" sz="1200" b="1" dirty="0" smtClean="0">
              <a:solidFill>
                <a:prstClr val="black"/>
              </a:solidFill>
              <a:latin typeface="Times New Roman" pitchFamily="18" charset="0"/>
              <a:ea typeface="MS Gothic"/>
              <a:cs typeface="Times New Roman" pitchFamily="18" charset="0"/>
            </a:endParaRPr>
          </a:p>
          <a:p>
            <a:pPr algn="ctr" eaLnBrk="0" hangingPunct="0"/>
            <a:endParaRPr lang="en-US" altLang="ko-KR" sz="1200" b="1" dirty="0" smtClean="0">
              <a:solidFill>
                <a:prstClr val="black"/>
              </a:solidFill>
              <a:latin typeface="Times New Roman" pitchFamily="18" charset="0"/>
              <a:ea typeface="MS Gothic"/>
              <a:cs typeface="Times New Roman" pitchFamily="18" charset="0"/>
            </a:endParaRPr>
          </a:p>
          <a:p>
            <a:pPr algn="ctr" eaLnBrk="0" hangingPunct="0"/>
            <a:r>
              <a:rPr lang="en-US" altLang="ko-KR" sz="1200" b="1" dirty="0" smtClean="0">
                <a:solidFill>
                  <a:prstClr val="black"/>
                </a:solidFill>
                <a:latin typeface="Times New Roman" pitchFamily="18" charset="0"/>
                <a:ea typeface="MS Gothic"/>
                <a:cs typeface="Times New Roman" pitchFamily="18" charset="0"/>
              </a:rPr>
              <a:t>Packet </a:t>
            </a:r>
          </a:p>
          <a:p>
            <a:pPr algn="ctr" eaLnBrk="0" hangingPunct="0"/>
            <a:r>
              <a:rPr lang="en-US" altLang="ko-KR" sz="1200" b="1" dirty="0" smtClean="0">
                <a:solidFill>
                  <a:prstClr val="black"/>
                </a:solidFill>
                <a:latin typeface="Times New Roman" pitchFamily="18" charset="0"/>
                <a:cs typeface="Times New Roman" pitchFamily="18" charset="0"/>
              </a:rPr>
              <a:t>Switch Fabric</a:t>
            </a:r>
          </a:p>
        </p:txBody>
      </p:sp>
      <p:sp>
        <p:nvSpPr>
          <p:cNvPr id="456" name="Freeform 455"/>
          <p:cNvSpPr/>
          <p:nvPr/>
        </p:nvSpPr>
        <p:spPr>
          <a:xfrm>
            <a:off x="906087" y="5279967"/>
            <a:ext cx="5170517" cy="347749"/>
          </a:xfrm>
          <a:custGeom>
            <a:avLst/>
            <a:gdLst>
              <a:gd name="connsiteX0" fmla="*/ 0 w 5170517"/>
              <a:gd name="connsiteY0" fmla="*/ 48491 h 347749"/>
              <a:gd name="connsiteX1" fmla="*/ 997528 w 5170517"/>
              <a:gd name="connsiteY1" fmla="*/ 31866 h 347749"/>
              <a:gd name="connsiteX2" fmla="*/ 1820488 w 5170517"/>
              <a:gd name="connsiteY2" fmla="*/ 239684 h 347749"/>
              <a:gd name="connsiteX3" fmla="*/ 3898669 w 5170517"/>
              <a:gd name="connsiteY3" fmla="*/ 239684 h 347749"/>
              <a:gd name="connsiteX4" fmla="*/ 5170517 w 5170517"/>
              <a:gd name="connsiteY4" fmla="*/ 347749 h 34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0517" h="347749">
                <a:moveTo>
                  <a:pt x="0" y="48491"/>
                </a:moveTo>
                <a:cubicBezTo>
                  <a:pt x="347056" y="24245"/>
                  <a:pt x="694113" y="0"/>
                  <a:pt x="997528" y="31866"/>
                </a:cubicBezTo>
                <a:cubicBezTo>
                  <a:pt x="1300943" y="63732"/>
                  <a:pt x="1336965" y="205048"/>
                  <a:pt x="1820488" y="239684"/>
                </a:cubicBezTo>
                <a:cubicBezTo>
                  <a:pt x="2304011" y="274320"/>
                  <a:pt x="3340331" y="221673"/>
                  <a:pt x="3898669" y="239684"/>
                </a:cubicBezTo>
                <a:cubicBezTo>
                  <a:pt x="4457007" y="257695"/>
                  <a:pt x="4813762" y="302722"/>
                  <a:pt x="5170517" y="347749"/>
                </a:cubicBezTo>
              </a:path>
            </a:pathLst>
          </a:cu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457" name="Freeform 456"/>
          <p:cNvSpPr/>
          <p:nvPr/>
        </p:nvSpPr>
        <p:spPr>
          <a:xfrm>
            <a:off x="1039091" y="5511339"/>
            <a:ext cx="5045825" cy="482137"/>
          </a:xfrm>
          <a:custGeom>
            <a:avLst/>
            <a:gdLst>
              <a:gd name="connsiteX0" fmla="*/ 0 w 5045825"/>
              <a:gd name="connsiteY0" fmla="*/ 482137 h 482137"/>
              <a:gd name="connsiteX1" fmla="*/ 723207 w 5045825"/>
              <a:gd name="connsiteY1" fmla="*/ 407323 h 482137"/>
              <a:gd name="connsiteX2" fmla="*/ 1271847 w 5045825"/>
              <a:gd name="connsiteY2" fmla="*/ 116377 h 482137"/>
              <a:gd name="connsiteX3" fmla="*/ 2269374 w 5045825"/>
              <a:gd name="connsiteY3" fmla="*/ 16625 h 482137"/>
              <a:gd name="connsiteX4" fmla="*/ 4247804 w 5045825"/>
              <a:gd name="connsiteY4" fmla="*/ 16625 h 482137"/>
              <a:gd name="connsiteX5" fmla="*/ 5045825 w 5045825"/>
              <a:gd name="connsiteY5" fmla="*/ 99752 h 4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5825" h="482137">
                <a:moveTo>
                  <a:pt x="0" y="482137"/>
                </a:moveTo>
                <a:cubicBezTo>
                  <a:pt x="255616" y="475210"/>
                  <a:pt x="511233" y="468283"/>
                  <a:pt x="723207" y="407323"/>
                </a:cubicBezTo>
                <a:cubicBezTo>
                  <a:pt x="935181" y="346363"/>
                  <a:pt x="1014153" y="181493"/>
                  <a:pt x="1271847" y="116377"/>
                </a:cubicBezTo>
                <a:cubicBezTo>
                  <a:pt x="1529541" y="51261"/>
                  <a:pt x="1773381" y="33250"/>
                  <a:pt x="2269374" y="16625"/>
                </a:cubicBezTo>
                <a:cubicBezTo>
                  <a:pt x="2765367" y="0"/>
                  <a:pt x="3785062" y="2770"/>
                  <a:pt x="4247804" y="16625"/>
                </a:cubicBezTo>
                <a:cubicBezTo>
                  <a:pt x="4710546" y="30480"/>
                  <a:pt x="4878185" y="65116"/>
                  <a:pt x="5045825" y="99752"/>
                </a:cubicBezTo>
              </a:path>
            </a:pathLst>
          </a:cu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sp>
        <p:nvSpPr>
          <p:cNvPr id="458" name="Freeform 457"/>
          <p:cNvSpPr/>
          <p:nvPr/>
        </p:nvSpPr>
        <p:spPr>
          <a:xfrm>
            <a:off x="847898" y="5497483"/>
            <a:ext cx="5195455" cy="180110"/>
          </a:xfrm>
          <a:custGeom>
            <a:avLst/>
            <a:gdLst>
              <a:gd name="connsiteX0" fmla="*/ 0 w 5195455"/>
              <a:gd name="connsiteY0" fmla="*/ 88670 h 180110"/>
              <a:gd name="connsiteX1" fmla="*/ 581891 w 5195455"/>
              <a:gd name="connsiteY1" fmla="*/ 30481 h 180110"/>
              <a:gd name="connsiteX2" fmla="*/ 581891 w 5195455"/>
              <a:gd name="connsiteY2" fmla="*/ 30481 h 180110"/>
              <a:gd name="connsiteX3" fmla="*/ 1221971 w 5195455"/>
              <a:gd name="connsiteY3" fmla="*/ 5542 h 180110"/>
              <a:gd name="connsiteX4" fmla="*/ 1886989 w 5195455"/>
              <a:gd name="connsiteY4" fmla="*/ 63732 h 180110"/>
              <a:gd name="connsiteX5" fmla="*/ 2959331 w 5195455"/>
              <a:gd name="connsiteY5" fmla="*/ 63732 h 180110"/>
              <a:gd name="connsiteX6" fmla="*/ 3715789 w 5195455"/>
              <a:gd name="connsiteY6" fmla="*/ 13855 h 180110"/>
              <a:gd name="connsiteX7" fmla="*/ 4688378 w 5195455"/>
              <a:gd name="connsiteY7" fmla="*/ 113608 h 180110"/>
              <a:gd name="connsiteX8" fmla="*/ 5195455 w 5195455"/>
              <a:gd name="connsiteY8" fmla="*/ 180110 h 18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5455" h="180110">
                <a:moveTo>
                  <a:pt x="0" y="88670"/>
                </a:moveTo>
                <a:lnTo>
                  <a:pt x="581891" y="30481"/>
                </a:lnTo>
                <a:lnTo>
                  <a:pt x="581891" y="30481"/>
                </a:lnTo>
                <a:cubicBezTo>
                  <a:pt x="688571" y="26325"/>
                  <a:pt x="1004455" y="0"/>
                  <a:pt x="1221971" y="5542"/>
                </a:cubicBezTo>
                <a:cubicBezTo>
                  <a:pt x="1439487" y="11084"/>
                  <a:pt x="1597429" y="54034"/>
                  <a:pt x="1886989" y="63732"/>
                </a:cubicBezTo>
                <a:cubicBezTo>
                  <a:pt x="2176549" y="73430"/>
                  <a:pt x="2654531" y="72045"/>
                  <a:pt x="2959331" y="63732"/>
                </a:cubicBezTo>
                <a:cubicBezTo>
                  <a:pt x="3264131" y="55419"/>
                  <a:pt x="3427615" y="5542"/>
                  <a:pt x="3715789" y="13855"/>
                </a:cubicBezTo>
                <a:cubicBezTo>
                  <a:pt x="4003963" y="22168"/>
                  <a:pt x="4441767" y="85899"/>
                  <a:pt x="4688378" y="113608"/>
                </a:cubicBezTo>
                <a:cubicBezTo>
                  <a:pt x="4934989" y="141317"/>
                  <a:pt x="5065222" y="160713"/>
                  <a:pt x="5195455" y="180110"/>
                </a:cubicBezTo>
              </a:path>
            </a:pathLst>
          </a:custGeom>
          <a:ln w="381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F497D"/>
              </a:solidFill>
            </a:endParaRPr>
          </a:p>
        </p:txBody>
      </p:sp>
      <p:grpSp>
        <p:nvGrpSpPr>
          <p:cNvPr id="26" name="Group 485"/>
          <p:cNvGrpSpPr/>
          <p:nvPr/>
        </p:nvGrpSpPr>
        <p:grpSpPr>
          <a:xfrm>
            <a:off x="228600" y="838200"/>
            <a:ext cx="3041072" cy="3048000"/>
            <a:chOff x="228600" y="838200"/>
            <a:chExt cx="3041072" cy="3048000"/>
          </a:xfrm>
        </p:grpSpPr>
        <p:sp>
          <p:nvSpPr>
            <p:cNvPr id="459" name="Rounded Rectangle 458"/>
            <p:cNvSpPr/>
            <p:nvPr/>
          </p:nvSpPr>
          <p:spPr>
            <a:xfrm>
              <a:off x="228600" y="838200"/>
              <a:ext cx="19812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IP_dst</a:t>
              </a:r>
              <a:r>
                <a:rPr lang="en-US" sz="1200" b="1" dirty="0" smtClean="0">
                  <a:solidFill>
                    <a:prstClr val="black"/>
                  </a:solidFill>
                </a:rPr>
                <a:t> = 10.3.3.1/32</a:t>
              </a:r>
              <a:endParaRPr lang="en-US" sz="1200" b="1" dirty="0">
                <a:solidFill>
                  <a:prstClr val="black"/>
                </a:solidFill>
              </a:endParaRPr>
            </a:p>
          </p:txBody>
        </p:sp>
        <p:sp>
          <p:nvSpPr>
            <p:cNvPr id="460" name="Rounded Rectangle 459"/>
            <p:cNvSpPr/>
            <p:nvPr/>
          </p:nvSpPr>
          <p:spPr>
            <a:xfrm>
              <a:off x="2209800" y="838200"/>
              <a:ext cx="1059872"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61" name="Rounded Rectangle 460"/>
            <p:cNvSpPr/>
            <p:nvPr/>
          </p:nvSpPr>
          <p:spPr>
            <a:xfrm>
              <a:off x="228600" y="1143000"/>
              <a:ext cx="19812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IP_dst</a:t>
              </a:r>
              <a:r>
                <a:rPr lang="en-US" sz="1200" b="1" dirty="0" smtClean="0">
                  <a:solidFill>
                    <a:prstClr val="black"/>
                  </a:solidFill>
                </a:rPr>
                <a:t> = 10.3.2.0/20</a:t>
              </a:r>
              <a:endParaRPr lang="en-US" sz="1200" b="1" dirty="0">
                <a:solidFill>
                  <a:prstClr val="black"/>
                </a:solidFill>
              </a:endParaRPr>
            </a:p>
          </p:txBody>
        </p:sp>
        <p:sp>
          <p:nvSpPr>
            <p:cNvPr id="462" name="Rounded Rectangle 461"/>
            <p:cNvSpPr/>
            <p:nvPr/>
          </p:nvSpPr>
          <p:spPr>
            <a:xfrm>
              <a:off x="2209800" y="1143000"/>
              <a:ext cx="1059872"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63" name="Rounded Rectangle 462"/>
            <p:cNvSpPr/>
            <p:nvPr/>
          </p:nvSpPr>
          <p:spPr>
            <a:xfrm>
              <a:off x="228600" y="1447800"/>
              <a:ext cx="19812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IP_dst</a:t>
              </a:r>
              <a:r>
                <a:rPr lang="en-US" sz="1200" b="1" dirty="0" smtClean="0">
                  <a:solidFill>
                    <a:prstClr val="black"/>
                  </a:solidFill>
                </a:rPr>
                <a:t> = 10.3.36.1/24</a:t>
              </a:r>
              <a:endParaRPr lang="en-US" sz="1200" b="1" dirty="0">
                <a:solidFill>
                  <a:prstClr val="black"/>
                </a:solidFill>
              </a:endParaRPr>
            </a:p>
          </p:txBody>
        </p:sp>
        <p:sp>
          <p:nvSpPr>
            <p:cNvPr id="464" name="Rounded Rectangle 463"/>
            <p:cNvSpPr/>
            <p:nvPr/>
          </p:nvSpPr>
          <p:spPr>
            <a:xfrm>
              <a:off x="2209800" y="1447800"/>
              <a:ext cx="1059872"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65" name="Rounded Rectangle 464"/>
            <p:cNvSpPr/>
            <p:nvPr/>
          </p:nvSpPr>
          <p:spPr>
            <a:xfrm>
              <a:off x="228600" y="1752600"/>
              <a:ext cx="19812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IP_dst</a:t>
              </a:r>
              <a:r>
                <a:rPr lang="en-US" sz="1200" b="1" dirty="0" smtClean="0">
                  <a:solidFill>
                    <a:prstClr val="black"/>
                  </a:solidFill>
                </a:rPr>
                <a:t> = 10.3.13.24/28</a:t>
              </a:r>
              <a:endParaRPr lang="en-US" sz="1200" b="1" dirty="0">
                <a:solidFill>
                  <a:prstClr val="black"/>
                </a:solidFill>
              </a:endParaRPr>
            </a:p>
          </p:txBody>
        </p:sp>
        <p:sp>
          <p:nvSpPr>
            <p:cNvPr id="466" name="Rounded Rectangle 465"/>
            <p:cNvSpPr/>
            <p:nvPr/>
          </p:nvSpPr>
          <p:spPr>
            <a:xfrm>
              <a:off x="2209800" y="1752600"/>
              <a:ext cx="1059872"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67" name="Rounded Rectangle 466"/>
            <p:cNvSpPr/>
            <p:nvPr/>
          </p:nvSpPr>
          <p:spPr>
            <a:xfrm>
              <a:off x="228600" y="2057400"/>
              <a:ext cx="19812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IP_dst</a:t>
              </a:r>
              <a:r>
                <a:rPr lang="en-US" sz="1200" b="1" dirty="0" smtClean="0">
                  <a:solidFill>
                    <a:prstClr val="black"/>
                  </a:solidFill>
                </a:rPr>
                <a:t> = 10.3.100.1/24</a:t>
              </a:r>
              <a:endParaRPr lang="en-US" sz="1200" b="1" dirty="0">
                <a:solidFill>
                  <a:prstClr val="black"/>
                </a:solidFill>
              </a:endParaRPr>
            </a:p>
          </p:txBody>
        </p:sp>
        <p:sp>
          <p:nvSpPr>
            <p:cNvPr id="468" name="Rounded Rectangle 467"/>
            <p:cNvSpPr/>
            <p:nvPr/>
          </p:nvSpPr>
          <p:spPr>
            <a:xfrm>
              <a:off x="2209800" y="2057400"/>
              <a:ext cx="1059872"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69" name="Rounded Rectangle 468"/>
            <p:cNvSpPr/>
            <p:nvPr/>
          </p:nvSpPr>
          <p:spPr>
            <a:xfrm>
              <a:off x="228600" y="2362200"/>
              <a:ext cx="19812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IP_dst</a:t>
              </a:r>
              <a:r>
                <a:rPr lang="en-US" sz="1200" b="1" dirty="0" smtClean="0">
                  <a:solidFill>
                    <a:prstClr val="black"/>
                  </a:solidFill>
                </a:rPr>
                <a:t> = 10.3.66.60/32</a:t>
              </a:r>
              <a:endParaRPr lang="en-US" sz="1200" b="1" dirty="0">
                <a:solidFill>
                  <a:prstClr val="black"/>
                </a:solidFill>
              </a:endParaRPr>
            </a:p>
          </p:txBody>
        </p:sp>
        <p:sp>
          <p:nvSpPr>
            <p:cNvPr id="470" name="Rounded Rectangle 469"/>
            <p:cNvSpPr/>
            <p:nvPr/>
          </p:nvSpPr>
          <p:spPr>
            <a:xfrm>
              <a:off x="2209800" y="2362200"/>
              <a:ext cx="1059872"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71" name="Rounded Rectangle 470"/>
            <p:cNvSpPr/>
            <p:nvPr/>
          </p:nvSpPr>
          <p:spPr>
            <a:xfrm>
              <a:off x="228600" y="2667000"/>
              <a:ext cx="19812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IP_dst</a:t>
              </a:r>
              <a:r>
                <a:rPr lang="en-US" sz="1200" b="1" dirty="0" smtClean="0">
                  <a:solidFill>
                    <a:prstClr val="black"/>
                  </a:solidFill>
                </a:rPr>
                <a:t> = 10.3.55.200/32</a:t>
              </a:r>
              <a:endParaRPr lang="en-US" sz="1200" b="1" dirty="0">
                <a:solidFill>
                  <a:prstClr val="black"/>
                </a:solidFill>
              </a:endParaRPr>
            </a:p>
          </p:txBody>
        </p:sp>
        <p:sp>
          <p:nvSpPr>
            <p:cNvPr id="472" name="Rounded Rectangle 471"/>
            <p:cNvSpPr/>
            <p:nvPr/>
          </p:nvSpPr>
          <p:spPr>
            <a:xfrm>
              <a:off x="2209800" y="2667000"/>
              <a:ext cx="1059872"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73" name="Rounded Rectangle 472"/>
            <p:cNvSpPr/>
            <p:nvPr/>
          </p:nvSpPr>
          <p:spPr>
            <a:xfrm>
              <a:off x="228600" y="2971800"/>
              <a:ext cx="19812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IP_dst</a:t>
              </a:r>
              <a:r>
                <a:rPr lang="en-US" sz="1200" b="1" dirty="0" smtClean="0">
                  <a:solidFill>
                    <a:prstClr val="black"/>
                  </a:solidFill>
                </a:rPr>
                <a:t> = 10.3.0.0/16</a:t>
              </a:r>
              <a:endParaRPr lang="en-US" sz="1200" b="1" dirty="0">
                <a:solidFill>
                  <a:prstClr val="black"/>
                </a:solidFill>
              </a:endParaRPr>
            </a:p>
          </p:txBody>
        </p:sp>
        <p:sp>
          <p:nvSpPr>
            <p:cNvPr id="474" name="Rounded Rectangle 473"/>
            <p:cNvSpPr/>
            <p:nvPr/>
          </p:nvSpPr>
          <p:spPr>
            <a:xfrm>
              <a:off x="2209800" y="2971800"/>
              <a:ext cx="1059872"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75" name="Rounded Rectangle 474"/>
            <p:cNvSpPr/>
            <p:nvPr/>
          </p:nvSpPr>
          <p:spPr>
            <a:xfrm>
              <a:off x="228600" y="3276600"/>
              <a:ext cx="19812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IP_dst</a:t>
              </a:r>
              <a:r>
                <a:rPr lang="en-US" sz="1200" b="1" dirty="0" smtClean="0">
                  <a:solidFill>
                    <a:prstClr val="black"/>
                  </a:solidFill>
                </a:rPr>
                <a:t> = 10.3.78.80/27</a:t>
              </a:r>
              <a:endParaRPr lang="en-US" sz="1200" b="1" dirty="0">
                <a:solidFill>
                  <a:prstClr val="black"/>
                </a:solidFill>
              </a:endParaRPr>
            </a:p>
          </p:txBody>
        </p:sp>
        <p:sp>
          <p:nvSpPr>
            <p:cNvPr id="476" name="Rounded Rectangle 475"/>
            <p:cNvSpPr/>
            <p:nvPr/>
          </p:nvSpPr>
          <p:spPr>
            <a:xfrm>
              <a:off x="2209800" y="3276600"/>
              <a:ext cx="1059872"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77" name="Rounded Rectangle 476"/>
            <p:cNvSpPr/>
            <p:nvPr/>
          </p:nvSpPr>
          <p:spPr>
            <a:xfrm>
              <a:off x="228600" y="3581400"/>
              <a:ext cx="19812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IP_dst</a:t>
              </a:r>
              <a:r>
                <a:rPr lang="en-US" sz="1200" b="1" dirty="0" smtClean="0">
                  <a:solidFill>
                    <a:prstClr val="black"/>
                  </a:solidFill>
                </a:rPr>
                <a:t> = 10.3.3.189/32</a:t>
              </a:r>
              <a:endParaRPr lang="en-US" sz="1200" b="1" dirty="0">
                <a:solidFill>
                  <a:prstClr val="black"/>
                </a:solidFill>
              </a:endParaRPr>
            </a:p>
          </p:txBody>
        </p:sp>
        <p:sp>
          <p:nvSpPr>
            <p:cNvPr id="478" name="Rounded Rectangle 477"/>
            <p:cNvSpPr/>
            <p:nvPr/>
          </p:nvSpPr>
          <p:spPr>
            <a:xfrm>
              <a:off x="2209800" y="3581400"/>
              <a:ext cx="1059872"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grpSp>
      <p:sp>
        <p:nvSpPr>
          <p:cNvPr id="481" name="Rounded Rectangle 480"/>
          <p:cNvSpPr/>
          <p:nvPr/>
        </p:nvSpPr>
        <p:spPr>
          <a:xfrm>
            <a:off x="3657600" y="838200"/>
            <a:ext cx="14478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p2</a:t>
            </a:r>
            <a:endParaRPr lang="en-US" sz="1200" b="1" dirty="0">
              <a:solidFill>
                <a:prstClr val="black"/>
              </a:solidFill>
            </a:endParaRPr>
          </a:p>
        </p:txBody>
      </p:sp>
      <p:sp>
        <p:nvSpPr>
          <p:cNvPr id="482" name="Rounded Rectangle 481"/>
          <p:cNvSpPr/>
          <p:nvPr/>
        </p:nvSpPr>
        <p:spPr>
          <a:xfrm>
            <a:off x="5105400" y="838200"/>
            <a:ext cx="9906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VPort3</a:t>
            </a:r>
            <a:endParaRPr lang="en-US" b="1" dirty="0">
              <a:solidFill>
                <a:prstClr val="black"/>
              </a:solidFill>
            </a:endParaRPr>
          </a:p>
        </p:txBody>
      </p:sp>
      <p:sp>
        <p:nvSpPr>
          <p:cNvPr id="487" name="Rounded Rectangle 486"/>
          <p:cNvSpPr/>
          <p:nvPr/>
        </p:nvSpPr>
        <p:spPr>
          <a:xfrm>
            <a:off x="228600" y="838200"/>
            <a:ext cx="19812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IP_src</a:t>
            </a:r>
            <a:r>
              <a:rPr lang="en-US" sz="1200" b="1" dirty="0" smtClean="0">
                <a:solidFill>
                  <a:prstClr val="black"/>
                </a:solidFill>
              </a:rPr>
              <a:t> = 10.44.0.10/16</a:t>
            </a:r>
            <a:endParaRPr lang="en-US" sz="1200" b="1" dirty="0">
              <a:solidFill>
                <a:prstClr val="black"/>
              </a:solidFill>
            </a:endParaRPr>
          </a:p>
        </p:txBody>
      </p:sp>
      <p:sp>
        <p:nvSpPr>
          <p:cNvPr id="488" name="Rounded Rectangle 487"/>
          <p:cNvSpPr/>
          <p:nvPr/>
        </p:nvSpPr>
        <p:spPr>
          <a:xfrm>
            <a:off x="2209800" y="838200"/>
            <a:ext cx="1059872"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89" name="Rounded Rectangle 488"/>
          <p:cNvSpPr/>
          <p:nvPr/>
        </p:nvSpPr>
        <p:spPr>
          <a:xfrm>
            <a:off x="228600" y="838200"/>
            <a:ext cx="19812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solidFill>
              </a:rPr>
              <a:t>IP_src</a:t>
            </a:r>
            <a:r>
              <a:rPr lang="en-US" sz="1100" b="1" dirty="0" smtClean="0">
                <a:solidFill>
                  <a:prstClr val="black"/>
                </a:solidFill>
              </a:rPr>
              <a:t> = 10.44.0.10/16,</a:t>
            </a:r>
          </a:p>
          <a:p>
            <a:pPr algn="ctr"/>
            <a:r>
              <a:rPr lang="en-US" sz="1100" b="1" dirty="0" smtClean="0">
                <a:solidFill>
                  <a:prstClr val="black"/>
                </a:solidFill>
              </a:rPr>
              <a:t> TCP 80</a:t>
            </a:r>
            <a:endParaRPr lang="en-US" sz="1100" b="1" dirty="0">
              <a:solidFill>
                <a:prstClr val="black"/>
              </a:solidFill>
            </a:endParaRPr>
          </a:p>
        </p:txBody>
      </p:sp>
      <p:sp>
        <p:nvSpPr>
          <p:cNvPr id="490" name="Rounded Rectangle 489"/>
          <p:cNvSpPr/>
          <p:nvPr/>
        </p:nvSpPr>
        <p:spPr>
          <a:xfrm>
            <a:off x="2209800" y="838200"/>
            <a:ext cx="1059872"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91" name="Rounded Rectangle 490"/>
          <p:cNvSpPr/>
          <p:nvPr/>
        </p:nvSpPr>
        <p:spPr>
          <a:xfrm>
            <a:off x="235528" y="1143000"/>
            <a:ext cx="19812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solidFill>
              </a:rPr>
              <a:t>IP_src</a:t>
            </a:r>
            <a:r>
              <a:rPr lang="en-US" sz="1100" b="1" dirty="0" smtClean="0">
                <a:solidFill>
                  <a:prstClr val="black"/>
                </a:solidFill>
              </a:rPr>
              <a:t> = 10.44.0.10/16, </a:t>
            </a:r>
          </a:p>
          <a:p>
            <a:pPr algn="ctr"/>
            <a:r>
              <a:rPr lang="en-US" sz="1100" b="1" dirty="0" smtClean="0">
                <a:solidFill>
                  <a:prstClr val="black"/>
                </a:solidFill>
              </a:rPr>
              <a:t>UDP 1234</a:t>
            </a:r>
            <a:endParaRPr lang="en-US" sz="1100" b="1" dirty="0">
              <a:solidFill>
                <a:prstClr val="black"/>
              </a:solidFill>
            </a:endParaRPr>
          </a:p>
        </p:txBody>
      </p:sp>
      <p:sp>
        <p:nvSpPr>
          <p:cNvPr id="492" name="Rounded Rectangle 491"/>
          <p:cNvSpPr/>
          <p:nvPr/>
        </p:nvSpPr>
        <p:spPr>
          <a:xfrm>
            <a:off x="2216728" y="1143000"/>
            <a:ext cx="1059872"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93" name="Rounded Rectangle 492"/>
          <p:cNvSpPr/>
          <p:nvPr/>
        </p:nvSpPr>
        <p:spPr>
          <a:xfrm>
            <a:off x="228600" y="1447800"/>
            <a:ext cx="19812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smtClean="0">
                <a:solidFill>
                  <a:prstClr val="black"/>
                </a:solidFill>
              </a:rPr>
              <a:t>IP_src</a:t>
            </a:r>
            <a:r>
              <a:rPr lang="en-US" sz="1100" b="1" dirty="0" smtClean="0">
                <a:solidFill>
                  <a:prstClr val="black"/>
                </a:solidFill>
              </a:rPr>
              <a:t> = 10.44.0.10/16,</a:t>
            </a:r>
          </a:p>
          <a:p>
            <a:pPr algn="ctr"/>
            <a:r>
              <a:rPr lang="en-US" sz="1100" b="1" dirty="0" smtClean="0">
                <a:solidFill>
                  <a:prstClr val="black"/>
                </a:solidFill>
              </a:rPr>
              <a:t> TCP 5060</a:t>
            </a:r>
            <a:endParaRPr lang="en-US" sz="1100" b="1" dirty="0">
              <a:solidFill>
                <a:prstClr val="black"/>
              </a:solidFill>
            </a:endParaRPr>
          </a:p>
        </p:txBody>
      </p:sp>
      <p:sp>
        <p:nvSpPr>
          <p:cNvPr id="494" name="Rounded Rectangle 493"/>
          <p:cNvSpPr/>
          <p:nvPr/>
        </p:nvSpPr>
        <p:spPr>
          <a:xfrm>
            <a:off x="2209800" y="1447800"/>
            <a:ext cx="1059872"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p2</a:t>
            </a:r>
            <a:endParaRPr lang="en-US" b="1" dirty="0">
              <a:solidFill>
                <a:prstClr val="black"/>
              </a:solidFill>
            </a:endParaRPr>
          </a:p>
        </p:txBody>
      </p:sp>
      <p:sp>
        <p:nvSpPr>
          <p:cNvPr id="495" name="Rounded Rectangle 494"/>
          <p:cNvSpPr/>
          <p:nvPr/>
        </p:nvSpPr>
        <p:spPr>
          <a:xfrm>
            <a:off x="2209800" y="838200"/>
            <a:ext cx="1059872"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rPr>
              <a:t>+vlan30,</a:t>
            </a:r>
          </a:p>
          <a:p>
            <a:pPr algn="ctr"/>
            <a:r>
              <a:rPr lang="en-US" sz="1100" b="1" dirty="0" smtClean="0">
                <a:solidFill>
                  <a:prstClr val="black"/>
                </a:solidFill>
              </a:rPr>
              <a:t>Out p2</a:t>
            </a:r>
            <a:endParaRPr lang="en-US" sz="1600" b="1" dirty="0">
              <a:solidFill>
                <a:prstClr val="black"/>
              </a:solidFill>
            </a:endParaRPr>
          </a:p>
        </p:txBody>
      </p:sp>
      <p:sp>
        <p:nvSpPr>
          <p:cNvPr id="496" name="Rounded Rectangle 495"/>
          <p:cNvSpPr/>
          <p:nvPr/>
        </p:nvSpPr>
        <p:spPr>
          <a:xfrm>
            <a:off x="2216728" y="1143000"/>
            <a:ext cx="1059872"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rPr>
              <a:t>+vlan50,</a:t>
            </a:r>
          </a:p>
          <a:p>
            <a:pPr algn="ctr"/>
            <a:r>
              <a:rPr lang="en-US" sz="1100" b="1" dirty="0" smtClean="0">
                <a:solidFill>
                  <a:prstClr val="black"/>
                </a:solidFill>
              </a:rPr>
              <a:t>Out p2</a:t>
            </a:r>
            <a:endParaRPr lang="en-US" sz="1600" b="1" dirty="0">
              <a:solidFill>
                <a:prstClr val="black"/>
              </a:solidFill>
            </a:endParaRPr>
          </a:p>
        </p:txBody>
      </p:sp>
      <p:sp>
        <p:nvSpPr>
          <p:cNvPr id="497" name="Rounded Rectangle 496"/>
          <p:cNvSpPr/>
          <p:nvPr/>
        </p:nvSpPr>
        <p:spPr>
          <a:xfrm>
            <a:off x="2209800" y="1447800"/>
            <a:ext cx="1059872"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black"/>
                </a:solidFill>
              </a:rPr>
              <a:t>+vlan75,</a:t>
            </a:r>
          </a:p>
          <a:p>
            <a:pPr algn="ctr"/>
            <a:r>
              <a:rPr lang="en-US" sz="1100" b="1" dirty="0" smtClean="0">
                <a:solidFill>
                  <a:prstClr val="black"/>
                </a:solidFill>
              </a:rPr>
              <a:t>Out p2</a:t>
            </a:r>
            <a:endParaRPr lang="en-US" sz="1600" b="1" dirty="0">
              <a:solidFill>
                <a:prstClr val="black"/>
              </a:solidFill>
            </a:endParaRPr>
          </a:p>
        </p:txBody>
      </p:sp>
      <p:sp>
        <p:nvSpPr>
          <p:cNvPr id="498" name="Rounded Rectangle 497"/>
          <p:cNvSpPr/>
          <p:nvPr/>
        </p:nvSpPr>
        <p:spPr>
          <a:xfrm>
            <a:off x="3657600" y="838200"/>
            <a:ext cx="14478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P2, vlan30</a:t>
            </a:r>
            <a:endParaRPr lang="en-US" sz="1200" b="1" dirty="0">
              <a:solidFill>
                <a:prstClr val="black"/>
              </a:solidFill>
            </a:endParaRPr>
          </a:p>
        </p:txBody>
      </p:sp>
      <p:sp>
        <p:nvSpPr>
          <p:cNvPr id="499" name="Rounded Rectangle 498"/>
          <p:cNvSpPr/>
          <p:nvPr/>
        </p:nvSpPr>
        <p:spPr>
          <a:xfrm>
            <a:off x="3657600" y="1143000"/>
            <a:ext cx="1447800" cy="30480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P2, vlan50</a:t>
            </a:r>
            <a:endParaRPr lang="en-US" sz="1200" b="1" dirty="0">
              <a:solidFill>
                <a:prstClr val="black"/>
              </a:solidFill>
            </a:endParaRPr>
          </a:p>
        </p:txBody>
      </p:sp>
      <p:sp>
        <p:nvSpPr>
          <p:cNvPr id="500" name="Rounded Rectangle 499"/>
          <p:cNvSpPr/>
          <p:nvPr/>
        </p:nvSpPr>
        <p:spPr>
          <a:xfrm>
            <a:off x="3657600" y="1447800"/>
            <a:ext cx="14478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P2, vlan75</a:t>
            </a:r>
            <a:endParaRPr lang="en-US" sz="1200" b="1" dirty="0">
              <a:solidFill>
                <a:prstClr val="black"/>
              </a:solidFill>
            </a:endParaRPr>
          </a:p>
        </p:txBody>
      </p:sp>
      <p:sp>
        <p:nvSpPr>
          <p:cNvPr id="501" name="Rounded Rectangle 500"/>
          <p:cNvSpPr/>
          <p:nvPr/>
        </p:nvSpPr>
        <p:spPr>
          <a:xfrm>
            <a:off x="5105400" y="1143000"/>
            <a:ext cx="9906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VPort7</a:t>
            </a:r>
            <a:endParaRPr lang="en-US" b="1" dirty="0">
              <a:solidFill>
                <a:prstClr val="black"/>
              </a:solidFill>
            </a:endParaRPr>
          </a:p>
        </p:txBody>
      </p:sp>
      <p:sp>
        <p:nvSpPr>
          <p:cNvPr id="502" name="Rounded Rectangle 501"/>
          <p:cNvSpPr/>
          <p:nvPr/>
        </p:nvSpPr>
        <p:spPr>
          <a:xfrm>
            <a:off x="5105400" y="1447800"/>
            <a:ext cx="9906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VPort9</a:t>
            </a:r>
            <a:endParaRPr lang="en-US" b="1" dirty="0">
              <a:solidFill>
                <a:prstClr val="black"/>
              </a:solidFill>
            </a:endParaRPr>
          </a:p>
        </p:txBody>
      </p:sp>
      <p:sp>
        <p:nvSpPr>
          <p:cNvPr id="503" name="Rounded Rectangle 502"/>
          <p:cNvSpPr/>
          <p:nvPr/>
        </p:nvSpPr>
        <p:spPr>
          <a:xfrm>
            <a:off x="5105400" y="838200"/>
            <a:ext cx="990600" cy="304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Out VPort3</a:t>
            </a:r>
            <a:endParaRPr lang="en-US" b="1" dirty="0">
              <a:solidFill>
                <a:prstClr val="black"/>
              </a:solidFill>
            </a:endParaRPr>
          </a:p>
        </p:txBody>
      </p:sp>
      <p:sp>
        <p:nvSpPr>
          <p:cNvPr id="504" name="Rectangle 9"/>
          <p:cNvSpPr>
            <a:spLocks/>
          </p:cNvSpPr>
          <p:nvPr/>
        </p:nvSpPr>
        <p:spPr bwMode="auto">
          <a:xfrm>
            <a:off x="6579664" y="1378693"/>
            <a:ext cx="592632" cy="221506"/>
          </a:xfrm>
          <a:prstGeom prst="rect">
            <a:avLst/>
          </a:prstGeom>
          <a:solidFill>
            <a:srgbClr val="99FF66"/>
          </a:solidFill>
          <a:ln w="12700">
            <a:solidFill>
              <a:schemeClr val="tx2"/>
            </a:solidFill>
            <a:miter lim="800000"/>
            <a:headEnd/>
            <a:tailEnd/>
          </a:ln>
        </p:spPr>
        <p:txBody>
          <a:bodyPr lIns="0" tIns="0" rIns="0" bIns="0"/>
          <a:lstStyle/>
          <a:p>
            <a:r>
              <a:rPr lang="en-US" sz="1200" b="1" dirty="0" smtClean="0">
                <a:solidFill>
                  <a:srgbClr val="1F497D"/>
                </a:solidFill>
              </a:rPr>
              <a:t>VPort7</a:t>
            </a:r>
            <a:endParaRPr lang="en-US" sz="1100" b="1" dirty="0">
              <a:solidFill>
                <a:srgbClr val="1F497D"/>
              </a:solidFill>
            </a:endParaRPr>
          </a:p>
        </p:txBody>
      </p:sp>
      <p:sp>
        <p:nvSpPr>
          <p:cNvPr id="507" name="Rectangle 9"/>
          <p:cNvSpPr>
            <a:spLocks/>
          </p:cNvSpPr>
          <p:nvPr/>
        </p:nvSpPr>
        <p:spPr bwMode="auto">
          <a:xfrm>
            <a:off x="8357560" y="1378693"/>
            <a:ext cx="329240" cy="221507"/>
          </a:xfrm>
          <a:prstGeom prst="rect">
            <a:avLst/>
          </a:prstGeom>
          <a:solidFill>
            <a:srgbClr val="99FF66"/>
          </a:solidFill>
          <a:ln w="12700">
            <a:solidFill>
              <a:schemeClr val="tx2"/>
            </a:solidFill>
            <a:miter lim="800000"/>
            <a:headEnd/>
            <a:tailEnd/>
          </a:ln>
        </p:spPr>
        <p:txBody>
          <a:bodyPr lIns="0" tIns="0" rIns="0" bIns="0"/>
          <a:lstStyle/>
          <a:p>
            <a:pPr algn="ctr"/>
            <a:r>
              <a:rPr lang="en-US" sz="1400" b="1" dirty="0" smtClean="0">
                <a:solidFill>
                  <a:srgbClr val="1F497D"/>
                </a:solidFill>
              </a:rPr>
              <a:t>  7</a:t>
            </a:r>
            <a:endParaRPr lang="en-US" sz="1400" b="1" dirty="0">
              <a:solidFill>
                <a:srgbClr val="1F497D"/>
              </a:solidFill>
            </a:endParaRPr>
          </a:p>
        </p:txBody>
      </p:sp>
      <p:sp>
        <p:nvSpPr>
          <p:cNvPr id="509" name="Rectangle 508"/>
          <p:cNvSpPr>
            <a:spLocks/>
          </p:cNvSpPr>
          <p:nvPr/>
        </p:nvSpPr>
        <p:spPr bwMode="auto">
          <a:xfrm>
            <a:off x="7106448" y="1371600"/>
            <a:ext cx="592632" cy="221506"/>
          </a:xfrm>
          <a:prstGeom prst="rect">
            <a:avLst/>
          </a:prstGeom>
          <a:solidFill>
            <a:srgbClr val="99FF66"/>
          </a:solidFill>
          <a:ln w="12700">
            <a:solidFill>
              <a:schemeClr val="tx2"/>
            </a:solidFill>
            <a:miter lim="800000"/>
            <a:headEnd/>
            <a:tailEnd/>
          </a:ln>
        </p:spPr>
        <p:txBody>
          <a:bodyPr lIns="0" tIns="0" rIns="0" bIns="0"/>
          <a:lstStyle/>
          <a:p>
            <a:endParaRPr lang="en-US" sz="1400" b="1" dirty="0">
              <a:solidFill>
                <a:srgbClr val="1F497D"/>
              </a:solidFill>
            </a:endParaRPr>
          </a:p>
        </p:txBody>
      </p:sp>
      <p:cxnSp>
        <p:nvCxnSpPr>
          <p:cNvPr id="508" name="Straight Arrow Connector 507"/>
          <p:cNvCxnSpPr/>
          <p:nvPr/>
        </p:nvCxnSpPr>
        <p:spPr bwMode="auto">
          <a:xfrm>
            <a:off x="7162800" y="1447800"/>
            <a:ext cx="263392" cy="1"/>
          </a:xfrm>
          <a:prstGeom prst="straightConnector1">
            <a:avLst/>
          </a:prstGeom>
          <a:ln>
            <a:solidFill>
              <a:schemeClr val="tx2"/>
            </a:solidFill>
            <a:headEnd type="arrow"/>
            <a:tailEnd type="arrow"/>
          </a:ln>
        </p:spPr>
        <p:style>
          <a:lnRef idx="2">
            <a:schemeClr val="accent4"/>
          </a:lnRef>
          <a:fillRef idx="0">
            <a:schemeClr val="accent4"/>
          </a:fillRef>
          <a:effectRef idx="1">
            <a:schemeClr val="accent4"/>
          </a:effectRef>
          <a:fontRef idx="minor">
            <a:schemeClr val="tx1"/>
          </a:fontRef>
        </p:style>
      </p:cxnSp>
      <p:sp>
        <p:nvSpPr>
          <p:cNvPr id="505" name="Rectangle 9"/>
          <p:cNvSpPr>
            <a:spLocks/>
          </p:cNvSpPr>
          <p:nvPr/>
        </p:nvSpPr>
        <p:spPr bwMode="auto">
          <a:xfrm>
            <a:off x="7567384" y="1378693"/>
            <a:ext cx="460936" cy="209970"/>
          </a:xfrm>
          <a:prstGeom prst="rect">
            <a:avLst/>
          </a:prstGeom>
          <a:solidFill>
            <a:srgbClr val="99FF66"/>
          </a:solidFill>
          <a:ln w="12700">
            <a:solidFill>
              <a:schemeClr val="tx2"/>
            </a:solidFill>
            <a:miter lim="800000"/>
            <a:headEnd/>
            <a:tailEnd/>
          </a:ln>
        </p:spPr>
        <p:txBody>
          <a:bodyPr lIns="0" tIns="0" rIns="0" bIns="0"/>
          <a:lstStyle/>
          <a:p>
            <a:r>
              <a:rPr lang="en-US" sz="1400" b="1" dirty="0" smtClean="0">
                <a:solidFill>
                  <a:srgbClr val="1F497D"/>
                </a:solidFill>
              </a:rPr>
              <a:t>  P22</a:t>
            </a:r>
            <a:endParaRPr lang="en-US" sz="1200" b="1" dirty="0">
              <a:solidFill>
                <a:srgbClr val="1F497D"/>
              </a:solidFill>
            </a:endParaRPr>
          </a:p>
        </p:txBody>
      </p:sp>
      <p:sp>
        <p:nvSpPr>
          <p:cNvPr id="506" name="Rectangle 9"/>
          <p:cNvSpPr>
            <a:spLocks/>
          </p:cNvSpPr>
          <p:nvPr/>
        </p:nvSpPr>
        <p:spPr bwMode="auto">
          <a:xfrm>
            <a:off x="7962472" y="1378693"/>
            <a:ext cx="460936" cy="209970"/>
          </a:xfrm>
          <a:prstGeom prst="rect">
            <a:avLst/>
          </a:prstGeom>
          <a:solidFill>
            <a:srgbClr val="99FF66"/>
          </a:solidFill>
          <a:ln w="12700">
            <a:solidFill>
              <a:schemeClr val="tx2"/>
            </a:solidFill>
            <a:miter lim="800000"/>
            <a:headEnd/>
            <a:tailEnd/>
          </a:ln>
        </p:spPr>
        <p:txBody>
          <a:bodyPr lIns="0" tIns="0" rIns="0" bIns="0"/>
          <a:lstStyle/>
          <a:p>
            <a:r>
              <a:rPr lang="en-US" sz="1400" b="1" dirty="0" smtClean="0">
                <a:solidFill>
                  <a:srgbClr val="1F497D"/>
                </a:solidFill>
              </a:rPr>
              <a:t> </a:t>
            </a:r>
            <a:r>
              <a:rPr lang="en-US" sz="1200" b="1" dirty="0" smtClean="0">
                <a:solidFill>
                  <a:srgbClr val="1F497D"/>
                </a:solidFill>
              </a:rPr>
              <a:t>VC4</a:t>
            </a:r>
            <a:endParaRPr lang="en-US" sz="1400" b="1" dirty="0">
              <a:solidFill>
                <a:srgbClr val="1F497D"/>
              </a:solidFill>
            </a:endParaRPr>
          </a:p>
        </p:txBody>
      </p:sp>
      <p:sp>
        <p:nvSpPr>
          <p:cNvPr id="510" name="Rectangle 9"/>
          <p:cNvSpPr>
            <a:spLocks/>
          </p:cNvSpPr>
          <p:nvPr/>
        </p:nvSpPr>
        <p:spPr bwMode="auto">
          <a:xfrm>
            <a:off x="6579664" y="2293093"/>
            <a:ext cx="592632" cy="221506"/>
          </a:xfrm>
          <a:prstGeom prst="rect">
            <a:avLst/>
          </a:prstGeom>
          <a:solidFill>
            <a:srgbClr val="99FF66"/>
          </a:solidFill>
          <a:ln w="12700">
            <a:solidFill>
              <a:schemeClr val="tx2"/>
            </a:solidFill>
            <a:miter lim="800000"/>
            <a:headEnd/>
            <a:tailEnd/>
          </a:ln>
        </p:spPr>
        <p:txBody>
          <a:bodyPr lIns="0" tIns="0" rIns="0" bIns="0"/>
          <a:lstStyle/>
          <a:p>
            <a:r>
              <a:rPr lang="en-US" sz="1200" b="1" dirty="0" smtClean="0">
                <a:solidFill>
                  <a:srgbClr val="1F497D"/>
                </a:solidFill>
              </a:rPr>
              <a:t>VPort9</a:t>
            </a:r>
            <a:endParaRPr lang="en-US" sz="1100" b="1" dirty="0">
              <a:solidFill>
                <a:srgbClr val="1F497D"/>
              </a:solidFill>
            </a:endParaRPr>
          </a:p>
        </p:txBody>
      </p:sp>
      <p:sp>
        <p:nvSpPr>
          <p:cNvPr id="511" name="Rectangle 9"/>
          <p:cNvSpPr>
            <a:spLocks/>
          </p:cNvSpPr>
          <p:nvPr/>
        </p:nvSpPr>
        <p:spPr bwMode="auto">
          <a:xfrm>
            <a:off x="8357560" y="2293093"/>
            <a:ext cx="329240" cy="221507"/>
          </a:xfrm>
          <a:prstGeom prst="rect">
            <a:avLst/>
          </a:prstGeom>
          <a:solidFill>
            <a:srgbClr val="99FF66"/>
          </a:solidFill>
          <a:ln w="12700">
            <a:solidFill>
              <a:schemeClr val="tx2"/>
            </a:solidFill>
            <a:miter lim="800000"/>
            <a:headEnd/>
            <a:tailEnd/>
          </a:ln>
        </p:spPr>
        <p:txBody>
          <a:bodyPr lIns="0" tIns="0" rIns="0" bIns="0"/>
          <a:lstStyle/>
          <a:p>
            <a:pPr algn="ctr"/>
            <a:r>
              <a:rPr lang="en-US" sz="1400" b="1" dirty="0" smtClean="0">
                <a:solidFill>
                  <a:srgbClr val="1F497D"/>
                </a:solidFill>
              </a:rPr>
              <a:t>  1</a:t>
            </a:r>
            <a:endParaRPr lang="en-US" sz="1400" b="1" dirty="0">
              <a:solidFill>
                <a:srgbClr val="1F497D"/>
              </a:solidFill>
            </a:endParaRPr>
          </a:p>
        </p:txBody>
      </p:sp>
      <p:sp>
        <p:nvSpPr>
          <p:cNvPr id="512" name="Rectangle 511"/>
          <p:cNvSpPr>
            <a:spLocks/>
          </p:cNvSpPr>
          <p:nvPr/>
        </p:nvSpPr>
        <p:spPr bwMode="auto">
          <a:xfrm>
            <a:off x="7106448" y="2286000"/>
            <a:ext cx="592632" cy="221506"/>
          </a:xfrm>
          <a:prstGeom prst="rect">
            <a:avLst/>
          </a:prstGeom>
          <a:solidFill>
            <a:srgbClr val="99FF66"/>
          </a:solidFill>
          <a:ln w="12700">
            <a:solidFill>
              <a:schemeClr val="tx2"/>
            </a:solidFill>
            <a:miter lim="800000"/>
            <a:headEnd/>
            <a:tailEnd/>
          </a:ln>
        </p:spPr>
        <p:txBody>
          <a:bodyPr lIns="0" tIns="0" rIns="0" bIns="0"/>
          <a:lstStyle/>
          <a:p>
            <a:endParaRPr lang="en-US" sz="1400" b="1" dirty="0">
              <a:solidFill>
                <a:srgbClr val="1F497D"/>
              </a:solidFill>
            </a:endParaRPr>
          </a:p>
        </p:txBody>
      </p:sp>
      <p:cxnSp>
        <p:nvCxnSpPr>
          <p:cNvPr id="513" name="Straight Arrow Connector 512"/>
          <p:cNvCxnSpPr/>
          <p:nvPr/>
        </p:nvCxnSpPr>
        <p:spPr bwMode="auto">
          <a:xfrm>
            <a:off x="7162800" y="2355105"/>
            <a:ext cx="263392" cy="1"/>
          </a:xfrm>
          <a:prstGeom prst="straightConnector1">
            <a:avLst/>
          </a:prstGeom>
          <a:ln>
            <a:solidFill>
              <a:schemeClr val="tx2"/>
            </a:solidFill>
            <a:headEnd type="arrow"/>
            <a:tailEnd type="arrow"/>
          </a:ln>
        </p:spPr>
        <p:style>
          <a:lnRef idx="2">
            <a:schemeClr val="accent4"/>
          </a:lnRef>
          <a:fillRef idx="0">
            <a:schemeClr val="accent4"/>
          </a:fillRef>
          <a:effectRef idx="1">
            <a:schemeClr val="accent4"/>
          </a:effectRef>
          <a:fontRef idx="minor">
            <a:schemeClr val="tx1"/>
          </a:fontRef>
        </p:style>
      </p:cxnSp>
      <p:sp>
        <p:nvSpPr>
          <p:cNvPr id="514" name="Rectangle 9"/>
          <p:cNvSpPr>
            <a:spLocks/>
          </p:cNvSpPr>
          <p:nvPr/>
        </p:nvSpPr>
        <p:spPr bwMode="auto">
          <a:xfrm>
            <a:off x="7567384" y="2293093"/>
            <a:ext cx="460936" cy="209970"/>
          </a:xfrm>
          <a:prstGeom prst="rect">
            <a:avLst/>
          </a:prstGeom>
          <a:solidFill>
            <a:srgbClr val="99FF66"/>
          </a:solidFill>
          <a:ln w="12700">
            <a:solidFill>
              <a:schemeClr val="tx2"/>
            </a:solidFill>
            <a:miter lim="800000"/>
            <a:headEnd/>
            <a:tailEnd/>
          </a:ln>
        </p:spPr>
        <p:txBody>
          <a:bodyPr lIns="0" tIns="0" rIns="0" bIns="0"/>
          <a:lstStyle/>
          <a:p>
            <a:r>
              <a:rPr lang="en-US" sz="1400" b="1" dirty="0" smtClean="0">
                <a:solidFill>
                  <a:srgbClr val="1F497D"/>
                </a:solidFill>
              </a:rPr>
              <a:t>  P33</a:t>
            </a:r>
            <a:endParaRPr lang="en-US" sz="1200" b="1" dirty="0">
              <a:solidFill>
                <a:srgbClr val="1F497D"/>
              </a:solidFill>
            </a:endParaRPr>
          </a:p>
        </p:txBody>
      </p:sp>
      <p:sp>
        <p:nvSpPr>
          <p:cNvPr id="515" name="Rectangle 9"/>
          <p:cNvSpPr>
            <a:spLocks/>
          </p:cNvSpPr>
          <p:nvPr/>
        </p:nvSpPr>
        <p:spPr bwMode="auto">
          <a:xfrm>
            <a:off x="7962472" y="2293093"/>
            <a:ext cx="460936" cy="209970"/>
          </a:xfrm>
          <a:prstGeom prst="rect">
            <a:avLst/>
          </a:prstGeom>
          <a:solidFill>
            <a:srgbClr val="99FF66"/>
          </a:solidFill>
          <a:ln w="12700">
            <a:solidFill>
              <a:schemeClr val="tx2"/>
            </a:solidFill>
            <a:miter lim="800000"/>
            <a:headEnd/>
            <a:tailEnd/>
          </a:ln>
        </p:spPr>
        <p:txBody>
          <a:bodyPr lIns="0" tIns="0" rIns="0" bIns="0"/>
          <a:lstStyle/>
          <a:p>
            <a:r>
              <a:rPr lang="en-US" sz="1400" b="1" dirty="0" smtClean="0">
                <a:solidFill>
                  <a:srgbClr val="1F497D"/>
                </a:solidFill>
              </a:rPr>
              <a:t> </a:t>
            </a:r>
            <a:r>
              <a:rPr lang="en-US" sz="1200" b="1" dirty="0" smtClean="0">
                <a:solidFill>
                  <a:srgbClr val="1F497D"/>
                </a:solidFill>
              </a:rPr>
              <a:t>VC4</a:t>
            </a:r>
            <a:endParaRPr lang="en-US" sz="1400" b="1" dirty="0">
              <a:solidFill>
                <a:srgbClr val="1F497D"/>
              </a:solidFill>
            </a:endParaRPr>
          </a:p>
        </p:txBody>
      </p:sp>
      <p:sp>
        <p:nvSpPr>
          <p:cNvPr id="516" name="Rectangle 9"/>
          <p:cNvSpPr>
            <a:spLocks/>
          </p:cNvSpPr>
          <p:nvPr/>
        </p:nvSpPr>
        <p:spPr bwMode="auto">
          <a:xfrm>
            <a:off x="7543800" y="1828800"/>
            <a:ext cx="460936" cy="223416"/>
          </a:xfrm>
          <a:prstGeom prst="rect">
            <a:avLst/>
          </a:prstGeom>
          <a:solidFill>
            <a:srgbClr val="99FF66"/>
          </a:solidFill>
          <a:ln w="12700">
            <a:solidFill>
              <a:schemeClr val="tx2"/>
            </a:solidFill>
            <a:miter lim="800000"/>
            <a:headEnd/>
            <a:tailEnd/>
          </a:ln>
        </p:spPr>
        <p:txBody>
          <a:bodyPr lIns="0" tIns="0" rIns="0" bIns="0"/>
          <a:lstStyle/>
          <a:p>
            <a:r>
              <a:rPr lang="en-US" sz="1400" b="1" dirty="0" smtClean="0">
                <a:solidFill>
                  <a:srgbClr val="1F497D"/>
                </a:solidFill>
              </a:rPr>
              <a:t>  P33</a:t>
            </a:r>
            <a:endParaRPr lang="en-US" sz="1200" b="1" dirty="0">
              <a:solidFill>
                <a:srgbClr val="1F497D"/>
              </a:solidFill>
            </a:endParaRPr>
          </a:p>
        </p:txBody>
      </p:sp>
      <p:sp>
        <p:nvSpPr>
          <p:cNvPr id="517" name="Rectangle 9"/>
          <p:cNvSpPr>
            <a:spLocks/>
          </p:cNvSpPr>
          <p:nvPr/>
        </p:nvSpPr>
        <p:spPr bwMode="auto">
          <a:xfrm>
            <a:off x="7924800" y="1828800"/>
            <a:ext cx="460936" cy="223416"/>
          </a:xfrm>
          <a:prstGeom prst="rect">
            <a:avLst/>
          </a:prstGeom>
          <a:solidFill>
            <a:srgbClr val="99FF66"/>
          </a:solidFill>
          <a:ln w="12700">
            <a:solidFill>
              <a:schemeClr val="tx2"/>
            </a:solidFill>
            <a:miter lim="800000"/>
            <a:headEnd/>
            <a:tailEnd/>
          </a:ln>
        </p:spPr>
        <p:txBody>
          <a:bodyPr lIns="0" tIns="0" rIns="0" bIns="0"/>
          <a:lstStyle/>
          <a:p>
            <a:r>
              <a:rPr lang="en-US" sz="1400" b="1" dirty="0" smtClean="0">
                <a:solidFill>
                  <a:srgbClr val="1F497D"/>
                </a:solidFill>
              </a:rPr>
              <a:t> </a:t>
            </a:r>
            <a:r>
              <a:rPr lang="en-US" sz="1200" b="1" dirty="0" smtClean="0">
                <a:solidFill>
                  <a:srgbClr val="1F497D"/>
                </a:solidFill>
              </a:rPr>
              <a:t>VC4</a:t>
            </a:r>
            <a:endParaRPr lang="en-US" sz="1400" b="1" dirty="0">
              <a:solidFill>
                <a:srgbClr val="1F497D"/>
              </a:solidFill>
            </a:endParaRPr>
          </a:p>
        </p:txBody>
      </p:sp>
      <p:sp>
        <p:nvSpPr>
          <p:cNvPr id="518" name="Rectangle 9"/>
          <p:cNvSpPr>
            <a:spLocks/>
          </p:cNvSpPr>
          <p:nvPr/>
        </p:nvSpPr>
        <p:spPr bwMode="auto">
          <a:xfrm>
            <a:off x="8382000" y="1828800"/>
            <a:ext cx="329240" cy="221507"/>
          </a:xfrm>
          <a:prstGeom prst="rect">
            <a:avLst/>
          </a:prstGeom>
          <a:solidFill>
            <a:srgbClr val="99FF66"/>
          </a:solidFill>
          <a:ln w="12700">
            <a:solidFill>
              <a:schemeClr val="tx2"/>
            </a:solidFill>
            <a:miter lim="800000"/>
            <a:headEnd/>
            <a:tailEnd/>
          </a:ln>
        </p:spPr>
        <p:txBody>
          <a:bodyPr lIns="0" tIns="0" rIns="0" bIns="0"/>
          <a:lstStyle/>
          <a:p>
            <a:pPr algn="ctr"/>
            <a:r>
              <a:rPr lang="en-US" sz="1400" b="1" dirty="0" smtClean="0">
                <a:solidFill>
                  <a:srgbClr val="1F497D"/>
                </a:solidFill>
              </a:rPr>
              <a:t>10</a:t>
            </a:r>
            <a:endParaRPr lang="en-US" sz="1400" b="1" dirty="0">
              <a:solidFill>
                <a:srgbClr val="1F497D"/>
              </a:solidFill>
            </a:endParaRPr>
          </a:p>
        </p:txBody>
      </p:sp>
      <p:sp>
        <p:nvSpPr>
          <p:cNvPr id="519" name="Oval 518"/>
          <p:cNvSpPr/>
          <p:nvPr/>
        </p:nvSpPr>
        <p:spPr>
          <a:xfrm>
            <a:off x="6019800" y="5327363"/>
            <a:ext cx="304800" cy="311437"/>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1F497D"/>
              </a:solidFill>
            </a:endParaRPr>
          </a:p>
        </p:txBody>
      </p:sp>
      <p:sp>
        <p:nvSpPr>
          <p:cNvPr id="521" name="Oval 520"/>
          <p:cNvSpPr/>
          <p:nvPr/>
        </p:nvSpPr>
        <p:spPr>
          <a:xfrm>
            <a:off x="6019800" y="5022563"/>
            <a:ext cx="304800" cy="311437"/>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rgbClr val="1F497D"/>
              </a:solidFill>
            </a:endParaRPr>
          </a:p>
        </p:txBody>
      </p:sp>
      <p:cxnSp>
        <p:nvCxnSpPr>
          <p:cNvPr id="522" name="Straight Connector 521"/>
          <p:cNvCxnSpPr>
            <a:endCxn id="108" idx="1"/>
          </p:cNvCxnSpPr>
          <p:nvPr/>
        </p:nvCxnSpPr>
        <p:spPr>
          <a:xfrm>
            <a:off x="6324600" y="5486400"/>
            <a:ext cx="845067" cy="31135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a:stCxn id="519" idx="6"/>
            <a:endCxn id="102" idx="1"/>
          </p:cNvCxnSpPr>
          <p:nvPr/>
        </p:nvCxnSpPr>
        <p:spPr>
          <a:xfrm>
            <a:off x="6324600" y="5483082"/>
            <a:ext cx="845067" cy="9316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a:stCxn id="521" idx="6"/>
            <a:endCxn id="96" idx="1"/>
          </p:cNvCxnSpPr>
          <p:nvPr/>
        </p:nvCxnSpPr>
        <p:spPr>
          <a:xfrm>
            <a:off x="6324600" y="5178282"/>
            <a:ext cx="845067" cy="17645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a:stCxn id="519" idx="6"/>
          </p:cNvCxnSpPr>
          <p:nvPr/>
        </p:nvCxnSpPr>
        <p:spPr>
          <a:xfrm flipV="1">
            <a:off x="6324600" y="5410200"/>
            <a:ext cx="838200" cy="7288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537" name="Freeform 536"/>
          <p:cNvSpPr/>
          <p:nvPr/>
        </p:nvSpPr>
        <p:spPr>
          <a:xfrm>
            <a:off x="955964" y="5284123"/>
            <a:ext cx="5104014" cy="314499"/>
          </a:xfrm>
          <a:custGeom>
            <a:avLst/>
            <a:gdLst>
              <a:gd name="connsiteX0" fmla="*/ 0 w 5104014"/>
              <a:gd name="connsiteY0" fmla="*/ 69273 h 314499"/>
              <a:gd name="connsiteX1" fmla="*/ 831272 w 5104014"/>
              <a:gd name="connsiteY1" fmla="*/ 36022 h 314499"/>
              <a:gd name="connsiteX2" fmla="*/ 1695796 w 5104014"/>
              <a:gd name="connsiteY2" fmla="*/ 285404 h 314499"/>
              <a:gd name="connsiteX3" fmla="*/ 4463934 w 5104014"/>
              <a:gd name="connsiteY3" fmla="*/ 210590 h 314499"/>
              <a:gd name="connsiteX4" fmla="*/ 5104014 w 5104014"/>
              <a:gd name="connsiteY4" fmla="*/ 135775 h 314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314499">
                <a:moveTo>
                  <a:pt x="0" y="69273"/>
                </a:moveTo>
                <a:cubicBezTo>
                  <a:pt x="274319" y="34636"/>
                  <a:pt x="548639" y="0"/>
                  <a:pt x="831272" y="36022"/>
                </a:cubicBezTo>
                <a:cubicBezTo>
                  <a:pt x="1113905" y="72044"/>
                  <a:pt x="1090352" y="256309"/>
                  <a:pt x="1695796" y="285404"/>
                </a:cubicBezTo>
                <a:cubicBezTo>
                  <a:pt x="2301240" y="314499"/>
                  <a:pt x="3895898" y="235528"/>
                  <a:pt x="4463934" y="210590"/>
                </a:cubicBezTo>
                <a:cubicBezTo>
                  <a:pt x="5031970" y="185652"/>
                  <a:pt x="5067992" y="160713"/>
                  <a:pt x="5104014" y="135775"/>
                </a:cubicBez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8" name="Freeform 537"/>
          <p:cNvSpPr/>
          <p:nvPr/>
        </p:nvSpPr>
        <p:spPr>
          <a:xfrm>
            <a:off x="955964" y="5212080"/>
            <a:ext cx="5062451" cy="789709"/>
          </a:xfrm>
          <a:custGeom>
            <a:avLst/>
            <a:gdLst>
              <a:gd name="connsiteX0" fmla="*/ 0 w 5062451"/>
              <a:gd name="connsiteY0" fmla="*/ 789709 h 789709"/>
              <a:gd name="connsiteX1" fmla="*/ 681643 w 5062451"/>
              <a:gd name="connsiteY1" fmla="*/ 756458 h 789709"/>
              <a:gd name="connsiteX2" fmla="*/ 1230283 w 5062451"/>
              <a:gd name="connsiteY2" fmla="*/ 440575 h 789709"/>
              <a:gd name="connsiteX3" fmla="*/ 2061556 w 5062451"/>
              <a:gd name="connsiteY3" fmla="*/ 340822 h 789709"/>
              <a:gd name="connsiteX4" fmla="*/ 3740727 w 5062451"/>
              <a:gd name="connsiteY4" fmla="*/ 324196 h 789709"/>
              <a:gd name="connsiteX5" fmla="*/ 4488872 w 5062451"/>
              <a:gd name="connsiteY5" fmla="*/ 249382 h 789709"/>
              <a:gd name="connsiteX6" fmla="*/ 5062451 w 5062451"/>
              <a:gd name="connsiteY6" fmla="*/ 0 h 789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2451" h="789709">
                <a:moveTo>
                  <a:pt x="0" y="789709"/>
                </a:moveTo>
                <a:lnTo>
                  <a:pt x="681643" y="756458"/>
                </a:lnTo>
                <a:cubicBezTo>
                  <a:pt x="886690" y="698269"/>
                  <a:pt x="1000298" y="509848"/>
                  <a:pt x="1230283" y="440575"/>
                </a:cubicBezTo>
                <a:cubicBezTo>
                  <a:pt x="1460268" y="371302"/>
                  <a:pt x="1643149" y="360218"/>
                  <a:pt x="2061556" y="340822"/>
                </a:cubicBezTo>
                <a:cubicBezTo>
                  <a:pt x="2479963" y="321426"/>
                  <a:pt x="3336174" y="339436"/>
                  <a:pt x="3740727" y="324196"/>
                </a:cubicBezTo>
                <a:cubicBezTo>
                  <a:pt x="4145280" y="308956"/>
                  <a:pt x="4268585" y="303415"/>
                  <a:pt x="4488872" y="249382"/>
                </a:cubicBezTo>
                <a:cubicBezTo>
                  <a:pt x="4709159" y="195349"/>
                  <a:pt x="4885805" y="97674"/>
                  <a:pt x="5062451" y="0"/>
                </a:cubicBezTo>
              </a:path>
            </a:pathLst>
          </a:custGeom>
          <a:ln w="3810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nodeType="clickEffect">
                                  <p:stCondLst>
                                    <p:cond delay="0"/>
                                  </p:stCondLst>
                                  <p:childTnLst>
                                    <p:animEffect transition="out" filter="wipe(down)">
                                      <p:cBhvr>
                                        <p:cTn id="38" dur="1000"/>
                                        <p:tgtEl>
                                          <p:spTgt spid="26"/>
                                        </p:tgtEl>
                                      </p:cBhvr>
                                    </p:animEffect>
                                    <p:set>
                                      <p:cBhvr>
                                        <p:cTn id="39" dur="1" fill="hold">
                                          <p:stCondLst>
                                            <p:cond delay="999"/>
                                          </p:stCondLst>
                                        </p:cTn>
                                        <p:tgtEl>
                                          <p:spTgt spid="26"/>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488"/>
                                        </p:tgtEl>
                                        <p:attrNameLst>
                                          <p:attrName>style.visibility</p:attrName>
                                        </p:attrNameLst>
                                      </p:cBhvr>
                                      <p:to>
                                        <p:strVal val="visible"/>
                                      </p:to>
                                    </p:set>
                                    <p:animEffect transition="in" filter="fade">
                                      <p:cBhvr>
                                        <p:cTn id="42" dur="2000"/>
                                        <p:tgtEl>
                                          <p:spTgt spid="48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7"/>
                                        </p:tgtEl>
                                        <p:attrNameLst>
                                          <p:attrName>style.visibility</p:attrName>
                                        </p:attrNameLst>
                                      </p:cBhvr>
                                      <p:to>
                                        <p:strVal val="visible"/>
                                      </p:to>
                                    </p:set>
                                    <p:animEffect transition="in" filter="fade">
                                      <p:cBhvr>
                                        <p:cTn id="45" dur="2000"/>
                                        <p:tgtEl>
                                          <p:spTgt spid="48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90"/>
                                        </p:tgtEl>
                                        <p:attrNameLst>
                                          <p:attrName>style.visibility</p:attrName>
                                        </p:attrNameLst>
                                      </p:cBhvr>
                                      <p:to>
                                        <p:strVal val="visible"/>
                                      </p:to>
                                    </p:set>
                                    <p:animEffect transition="in" filter="fade">
                                      <p:cBhvr>
                                        <p:cTn id="50" dur="2000"/>
                                        <p:tgtEl>
                                          <p:spTgt spid="49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89"/>
                                        </p:tgtEl>
                                        <p:attrNameLst>
                                          <p:attrName>style.visibility</p:attrName>
                                        </p:attrNameLst>
                                      </p:cBhvr>
                                      <p:to>
                                        <p:strVal val="visible"/>
                                      </p:to>
                                    </p:set>
                                    <p:animEffect transition="in" filter="fade">
                                      <p:cBhvr>
                                        <p:cTn id="53" dur="2000"/>
                                        <p:tgtEl>
                                          <p:spTgt spid="48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2"/>
                                        </p:tgtEl>
                                        <p:attrNameLst>
                                          <p:attrName>style.visibility</p:attrName>
                                        </p:attrNameLst>
                                      </p:cBhvr>
                                      <p:to>
                                        <p:strVal val="visible"/>
                                      </p:to>
                                    </p:set>
                                    <p:animEffect transition="in" filter="fade">
                                      <p:cBhvr>
                                        <p:cTn id="56" dur="2000"/>
                                        <p:tgtEl>
                                          <p:spTgt spid="49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91"/>
                                        </p:tgtEl>
                                        <p:attrNameLst>
                                          <p:attrName>style.visibility</p:attrName>
                                        </p:attrNameLst>
                                      </p:cBhvr>
                                      <p:to>
                                        <p:strVal val="visible"/>
                                      </p:to>
                                    </p:set>
                                    <p:animEffect transition="in" filter="fade">
                                      <p:cBhvr>
                                        <p:cTn id="59" dur="2000"/>
                                        <p:tgtEl>
                                          <p:spTgt spid="49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4"/>
                                        </p:tgtEl>
                                        <p:attrNameLst>
                                          <p:attrName>style.visibility</p:attrName>
                                        </p:attrNameLst>
                                      </p:cBhvr>
                                      <p:to>
                                        <p:strVal val="visible"/>
                                      </p:to>
                                    </p:set>
                                    <p:animEffect transition="in" filter="fade">
                                      <p:cBhvr>
                                        <p:cTn id="62" dur="2000"/>
                                        <p:tgtEl>
                                          <p:spTgt spid="49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93"/>
                                        </p:tgtEl>
                                        <p:attrNameLst>
                                          <p:attrName>style.visibility</p:attrName>
                                        </p:attrNameLst>
                                      </p:cBhvr>
                                      <p:to>
                                        <p:strVal val="visible"/>
                                      </p:to>
                                    </p:set>
                                    <p:animEffect transition="in" filter="fade">
                                      <p:cBhvr>
                                        <p:cTn id="65" dur="2000"/>
                                        <p:tgtEl>
                                          <p:spTgt spid="493"/>
                                        </p:tgtEl>
                                      </p:cBhvr>
                                    </p:animEffect>
                                  </p:childTnLst>
                                </p:cTn>
                              </p:par>
                              <p:par>
                                <p:cTn id="66" presetID="10" presetClass="exit" presetSubtype="0" fill="hold" grpId="1" nodeType="withEffect">
                                  <p:stCondLst>
                                    <p:cond delay="0"/>
                                  </p:stCondLst>
                                  <p:childTnLst>
                                    <p:animEffect transition="out" filter="fade">
                                      <p:cBhvr>
                                        <p:cTn id="67" dur="2000"/>
                                        <p:tgtEl>
                                          <p:spTgt spid="487"/>
                                        </p:tgtEl>
                                      </p:cBhvr>
                                    </p:animEffect>
                                    <p:set>
                                      <p:cBhvr>
                                        <p:cTn id="68" dur="1" fill="hold">
                                          <p:stCondLst>
                                            <p:cond delay="1999"/>
                                          </p:stCondLst>
                                        </p:cTn>
                                        <p:tgtEl>
                                          <p:spTgt spid="48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488"/>
                                        </p:tgtEl>
                                      </p:cBhvr>
                                    </p:animEffect>
                                    <p:set>
                                      <p:cBhvr>
                                        <p:cTn id="71" dur="1" fill="hold">
                                          <p:stCondLst>
                                            <p:cond delay="1999"/>
                                          </p:stCondLst>
                                        </p:cTn>
                                        <p:tgtEl>
                                          <p:spTgt spid="48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95"/>
                                        </p:tgtEl>
                                        <p:attrNameLst>
                                          <p:attrName>style.visibility</p:attrName>
                                        </p:attrNameLst>
                                      </p:cBhvr>
                                      <p:to>
                                        <p:strVal val="visible"/>
                                      </p:to>
                                    </p:set>
                                    <p:animEffect transition="in" filter="fade">
                                      <p:cBhvr>
                                        <p:cTn id="76" dur="1000"/>
                                        <p:tgtEl>
                                          <p:spTgt spid="49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96"/>
                                        </p:tgtEl>
                                        <p:attrNameLst>
                                          <p:attrName>style.visibility</p:attrName>
                                        </p:attrNameLst>
                                      </p:cBhvr>
                                      <p:to>
                                        <p:strVal val="visible"/>
                                      </p:to>
                                    </p:set>
                                    <p:animEffect transition="in" filter="fade">
                                      <p:cBhvr>
                                        <p:cTn id="79" dur="1000"/>
                                        <p:tgtEl>
                                          <p:spTgt spid="49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7"/>
                                        </p:tgtEl>
                                        <p:attrNameLst>
                                          <p:attrName>style.visibility</p:attrName>
                                        </p:attrNameLst>
                                      </p:cBhvr>
                                      <p:to>
                                        <p:strVal val="visible"/>
                                      </p:to>
                                    </p:set>
                                    <p:animEffect transition="in" filter="fade">
                                      <p:cBhvr>
                                        <p:cTn id="82" dur="1000"/>
                                        <p:tgtEl>
                                          <p:spTgt spid="497"/>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98"/>
                                        </p:tgtEl>
                                        <p:attrNameLst>
                                          <p:attrName>style.visibility</p:attrName>
                                        </p:attrNameLst>
                                      </p:cBhvr>
                                      <p:to>
                                        <p:strVal val="visible"/>
                                      </p:to>
                                    </p:set>
                                    <p:animEffect transition="in" filter="fade">
                                      <p:cBhvr>
                                        <p:cTn id="87" dur="1000"/>
                                        <p:tgtEl>
                                          <p:spTgt spid="49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9"/>
                                        </p:tgtEl>
                                        <p:attrNameLst>
                                          <p:attrName>style.visibility</p:attrName>
                                        </p:attrNameLst>
                                      </p:cBhvr>
                                      <p:to>
                                        <p:strVal val="visible"/>
                                      </p:to>
                                    </p:set>
                                    <p:animEffect transition="in" filter="fade">
                                      <p:cBhvr>
                                        <p:cTn id="90" dur="1000"/>
                                        <p:tgtEl>
                                          <p:spTgt spid="49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00"/>
                                        </p:tgtEl>
                                        <p:attrNameLst>
                                          <p:attrName>style.visibility</p:attrName>
                                        </p:attrNameLst>
                                      </p:cBhvr>
                                      <p:to>
                                        <p:strVal val="visible"/>
                                      </p:to>
                                    </p:set>
                                    <p:animEffect transition="in" filter="fade">
                                      <p:cBhvr>
                                        <p:cTn id="93" dur="1000"/>
                                        <p:tgtEl>
                                          <p:spTgt spid="50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01"/>
                                        </p:tgtEl>
                                        <p:attrNameLst>
                                          <p:attrName>style.visibility</p:attrName>
                                        </p:attrNameLst>
                                      </p:cBhvr>
                                      <p:to>
                                        <p:strVal val="visible"/>
                                      </p:to>
                                    </p:set>
                                    <p:animEffect transition="in" filter="fade">
                                      <p:cBhvr>
                                        <p:cTn id="96" dur="1000"/>
                                        <p:tgtEl>
                                          <p:spTgt spid="50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02"/>
                                        </p:tgtEl>
                                        <p:attrNameLst>
                                          <p:attrName>style.visibility</p:attrName>
                                        </p:attrNameLst>
                                      </p:cBhvr>
                                      <p:to>
                                        <p:strVal val="visible"/>
                                      </p:to>
                                    </p:set>
                                    <p:animEffect transition="in" filter="fade">
                                      <p:cBhvr>
                                        <p:cTn id="99" dur="1000"/>
                                        <p:tgtEl>
                                          <p:spTgt spid="50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03"/>
                                        </p:tgtEl>
                                        <p:attrNameLst>
                                          <p:attrName>style.visibility</p:attrName>
                                        </p:attrNameLst>
                                      </p:cBhvr>
                                      <p:to>
                                        <p:strVal val="visible"/>
                                      </p:to>
                                    </p:set>
                                    <p:animEffect transition="in" filter="fade">
                                      <p:cBhvr>
                                        <p:cTn id="102" dur="1000"/>
                                        <p:tgtEl>
                                          <p:spTgt spid="503"/>
                                        </p:tgtEl>
                                      </p:cBhvr>
                                    </p:animEffect>
                                  </p:childTnLst>
                                </p:cTn>
                              </p:par>
                              <p:par>
                                <p:cTn id="103" presetID="1" presetClass="entr" presetSubtype="0" fill="hold" grpId="0" nodeType="withEffect">
                                  <p:stCondLst>
                                    <p:cond delay="0"/>
                                  </p:stCondLst>
                                  <p:childTnLst>
                                    <p:set>
                                      <p:cBhvr>
                                        <p:cTn id="104" dur="1" fill="hold">
                                          <p:stCondLst>
                                            <p:cond delay="0"/>
                                          </p:stCondLst>
                                        </p:cTn>
                                        <p:tgtEl>
                                          <p:spTgt spid="519"/>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21"/>
                                        </p:tgtEl>
                                        <p:attrNameLst>
                                          <p:attrName>style.visibility</p:attrName>
                                        </p:attrNameLst>
                                      </p:cBhvr>
                                      <p:to>
                                        <p:strVal val="visible"/>
                                      </p:to>
                                    </p:set>
                                  </p:childTnLst>
                                </p:cTn>
                              </p:par>
                              <p:par>
                                <p:cTn id="107" presetID="1" presetClass="exit" presetSubtype="0" fill="hold" grpId="0" nodeType="withEffect">
                                  <p:stCondLst>
                                    <p:cond delay="0"/>
                                  </p:stCondLst>
                                  <p:childTnLst>
                                    <p:set>
                                      <p:cBhvr>
                                        <p:cTn id="108" dur="1" fill="hold">
                                          <p:stCondLst>
                                            <p:cond delay="0"/>
                                          </p:stCondLst>
                                        </p:cTn>
                                        <p:tgtEl>
                                          <p:spTgt spid="458"/>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456"/>
                                        </p:tgtEl>
                                        <p:attrNameLst>
                                          <p:attrName>style.visibility</p:attrName>
                                        </p:attrNameLst>
                                      </p:cBhvr>
                                      <p:to>
                                        <p:strVal val="hidden"/>
                                      </p:to>
                                    </p:set>
                                  </p:childTnLst>
                                </p:cTn>
                              </p:par>
                              <p:par>
                                <p:cTn id="111" presetID="1" presetClass="entr" presetSubtype="0" fill="hold" grpId="0" nodeType="withEffect">
                                  <p:stCondLst>
                                    <p:cond delay="0"/>
                                  </p:stCondLst>
                                  <p:childTnLst>
                                    <p:set>
                                      <p:cBhvr>
                                        <p:cTn id="112" dur="1" fill="hold">
                                          <p:stCondLst>
                                            <p:cond delay="0"/>
                                          </p:stCondLst>
                                        </p:cTn>
                                        <p:tgtEl>
                                          <p:spTgt spid="53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3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04"/>
                                        </p:tgtEl>
                                        <p:attrNameLst>
                                          <p:attrName>style.visibility</p:attrName>
                                        </p:attrNameLst>
                                      </p:cBhvr>
                                      <p:to>
                                        <p:strVal val="visible"/>
                                      </p:to>
                                    </p:set>
                                    <p:animEffect transition="in" filter="fade">
                                      <p:cBhvr>
                                        <p:cTn id="119" dur="1000"/>
                                        <p:tgtEl>
                                          <p:spTgt spid="50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05"/>
                                        </p:tgtEl>
                                        <p:attrNameLst>
                                          <p:attrName>style.visibility</p:attrName>
                                        </p:attrNameLst>
                                      </p:cBhvr>
                                      <p:to>
                                        <p:strVal val="visible"/>
                                      </p:to>
                                    </p:set>
                                    <p:animEffect transition="in" filter="fade">
                                      <p:cBhvr>
                                        <p:cTn id="122" dur="1000"/>
                                        <p:tgtEl>
                                          <p:spTgt spid="50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06"/>
                                        </p:tgtEl>
                                        <p:attrNameLst>
                                          <p:attrName>style.visibility</p:attrName>
                                        </p:attrNameLst>
                                      </p:cBhvr>
                                      <p:to>
                                        <p:strVal val="visible"/>
                                      </p:to>
                                    </p:set>
                                    <p:animEffect transition="in" filter="fade">
                                      <p:cBhvr>
                                        <p:cTn id="125" dur="1000"/>
                                        <p:tgtEl>
                                          <p:spTgt spid="50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507"/>
                                        </p:tgtEl>
                                        <p:attrNameLst>
                                          <p:attrName>style.visibility</p:attrName>
                                        </p:attrNameLst>
                                      </p:cBhvr>
                                      <p:to>
                                        <p:strVal val="visible"/>
                                      </p:to>
                                    </p:set>
                                    <p:animEffect transition="in" filter="fade">
                                      <p:cBhvr>
                                        <p:cTn id="128" dur="1000"/>
                                        <p:tgtEl>
                                          <p:spTgt spid="507"/>
                                        </p:tgtEl>
                                      </p:cBhvr>
                                    </p:animEffect>
                                  </p:childTnLst>
                                </p:cTn>
                              </p:par>
                              <p:par>
                                <p:cTn id="129" presetID="10" presetClass="entr" presetSubtype="0" fill="hold" nodeType="withEffect">
                                  <p:stCondLst>
                                    <p:cond delay="0"/>
                                  </p:stCondLst>
                                  <p:childTnLst>
                                    <p:set>
                                      <p:cBhvr>
                                        <p:cTn id="130" dur="1" fill="hold">
                                          <p:stCondLst>
                                            <p:cond delay="0"/>
                                          </p:stCondLst>
                                        </p:cTn>
                                        <p:tgtEl>
                                          <p:spTgt spid="508"/>
                                        </p:tgtEl>
                                        <p:attrNameLst>
                                          <p:attrName>style.visibility</p:attrName>
                                        </p:attrNameLst>
                                      </p:cBhvr>
                                      <p:to>
                                        <p:strVal val="visible"/>
                                      </p:to>
                                    </p:set>
                                    <p:animEffect transition="in" filter="fade">
                                      <p:cBhvr>
                                        <p:cTn id="131" dur="1000"/>
                                        <p:tgtEl>
                                          <p:spTgt spid="50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509"/>
                                        </p:tgtEl>
                                        <p:attrNameLst>
                                          <p:attrName>style.visibility</p:attrName>
                                        </p:attrNameLst>
                                      </p:cBhvr>
                                      <p:to>
                                        <p:strVal val="visible"/>
                                      </p:to>
                                    </p:set>
                                    <p:animEffect transition="in" filter="fade">
                                      <p:cBhvr>
                                        <p:cTn id="134" dur="1000"/>
                                        <p:tgtEl>
                                          <p:spTgt spid="50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510"/>
                                        </p:tgtEl>
                                        <p:attrNameLst>
                                          <p:attrName>style.visibility</p:attrName>
                                        </p:attrNameLst>
                                      </p:cBhvr>
                                      <p:to>
                                        <p:strVal val="visible"/>
                                      </p:to>
                                    </p:set>
                                    <p:animEffect transition="in" filter="fade">
                                      <p:cBhvr>
                                        <p:cTn id="137" dur="1000"/>
                                        <p:tgtEl>
                                          <p:spTgt spid="51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14"/>
                                        </p:tgtEl>
                                        <p:attrNameLst>
                                          <p:attrName>style.visibility</p:attrName>
                                        </p:attrNameLst>
                                      </p:cBhvr>
                                      <p:to>
                                        <p:strVal val="visible"/>
                                      </p:to>
                                    </p:set>
                                    <p:animEffect transition="in" filter="fade">
                                      <p:cBhvr>
                                        <p:cTn id="140" dur="1000"/>
                                        <p:tgtEl>
                                          <p:spTgt spid="514"/>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15"/>
                                        </p:tgtEl>
                                        <p:attrNameLst>
                                          <p:attrName>style.visibility</p:attrName>
                                        </p:attrNameLst>
                                      </p:cBhvr>
                                      <p:to>
                                        <p:strVal val="visible"/>
                                      </p:to>
                                    </p:set>
                                    <p:animEffect transition="in" filter="fade">
                                      <p:cBhvr>
                                        <p:cTn id="143" dur="1000"/>
                                        <p:tgtEl>
                                          <p:spTgt spid="515"/>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11"/>
                                        </p:tgtEl>
                                        <p:attrNameLst>
                                          <p:attrName>style.visibility</p:attrName>
                                        </p:attrNameLst>
                                      </p:cBhvr>
                                      <p:to>
                                        <p:strVal val="visible"/>
                                      </p:to>
                                    </p:set>
                                    <p:animEffect transition="in" filter="fade">
                                      <p:cBhvr>
                                        <p:cTn id="146" dur="1000"/>
                                        <p:tgtEl>
                                          <p:spTgt spid="511"/>
                                        </p:tgtEl>
                                      </p:cBhvr>
                                    </p:animEffect>
                                  </p:childTnLst>
                                </p:cTn>
                              </p:par>
                              <p:par>
                                <p:cTn id="147" presetID="10" presetClass="entr" presetSubtype="0" fill="hold" nodeType="withEffect">
                                  <p:stCondLst>
                                    <p:cond delay="0"/>
                                  </p:stCondLst>
                                  <p:childTnLst>
                                    <p:set>
                                      <p:cBhvr>
                                        <p:cTn id="148" dur="1" fill="hold">
                                          <p:stCondLst>
                                            <p:cond delay="0"/>
                                          </p:stCondLst>
                                        </p:cTn>
                                        <p:tgtEl>
                                          <p:spTgt spid="513"/>
                                        </p:tgtEl>
                                        <p:attrNameLst>
                                          <p:attrName>style.visibility</p:attrName>
                                        </p:attrNameLst>
                                      </p:cBhvr>
                                      <p:to>
                                        <p:strVal val="visible"/>
                                      </p:to>
                                    </p:set>
                                    <p:animEffect transition="in" filter="fade">
                                      <p:cBhvr>
                                        <p:cTn id="149" dur="1000"/>
                                        <p:tgtEl>
                                          <p:spTgt spid="513"/>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12"/>
                                        </p:tgtEl>
                                        <p:attrNameLst>
                                          <p:attrName>style.visibility</p:attrName>
                                        </p:attrNameLst>
                                      </p:cBhvr>
                                      <p:to>
                                        <p:strVal val="visible"/>
                                      </p:to>
                                    </p:set>
                                    <p:animEffect transition="in" filter="fade">
                                      <p:cBhvr>
                                        <p:cTn id="152" dur="1000"/>
                                        <p:tgtEl>
                                          <p:spTgt spid="51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5"/>
                                        </p:tgtEl>
                                        <p:attrNameLst>
                                          <p:attrName>style.visibility</p:attrName>
                                        </p:attrNameLst>
                                      </p:cBhvr>
                                      <p:to>
                                        <p:strVal val="visible"/>
                                      </p:to>
                                    </p:set>
                                    <p:animEffect transition="in" filter="fade">
                                      <p:cBhvr>
                                        <p:cTn id="155" dur="1000"/>
                                        <p:tgtEl>
                                          <p:spTgt spid="1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6"/>
                                        </p:tgtEl>
                                        <p:attrNameLst>
                                          <p:attrName>style.visibility</p:attrName>
                                        </p:attrNameLst>
                                      </p:cBhvr>
                                      <p:to>
                                        <p:strVal val="visible"/>
                                      </p:to>
                                    </p:set>
                                    <p:animEffect transition="in" filter="fade">
                                      <p:cBhvr>
                                        <p:cTn id="158" dur="1000"/>
                                        <p:tgtEl>
                                          <p:spTgt spid="16"/>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7"/>
                                        </p:tgtEl>
                                        <p:attrNameLst>
                                          <p:attrName>style.visibility</p:attrName>
                                        </p:attrNameLst>
                                      </p:cBhvr>
                                      <p:to>
                                        <p:strVal val="visible"/>
                                      </p:to>
                                    </p:set>
                                    <p:animEffect transition="in" filter="fade">
                                      <p:cBhvr>
                                        <p:cTn id="161" dur="1000"/>
                                        <p:tgtEl>
                                          <p:spTgt spid="17"/>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518"/>
                                        </p:tgtEl>
                                        <p:attrNameLst>
                                          <p:attrName>style.visibility</p:attrName>
                                        </p:attrNameLst>
                                      </p:cBhvr>
                                      <p:to>
                                        <p:strVal val="visible"/>
                                      </p:to>
                                    </p:set>
                                    <p:animEffect transition="in" filter="fade">
                                      <p:cBhvr>
                                        <p:cTn id="164" dur="1000"/>
                                        <p:tgtEl>
                                          <p:spTgt spid="518"/>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517"/>
                                        </p:tgtEl>
                                        <p:attrNameLst>
                                          <p:attrName>style.visibility</p:attrName>
                                        </p:attrNameLst>
                                      </p:cBhvr>
                                      <p:to>
                                        <p:strVal val="visible"/>
                                      </p:to>
                                    </p:set>
                                    <p:animEffect transition="in" filter="fade">
                                      <p:cBhvr>
                                        <p:cTn id="167" dur="1000"/>
                                        <p:tgtEl>
                                          <p:spTgt spid="517"/>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516"/>
                                        </p:tgtEl>
                                        <p:attrNameLst>
                                          <p:attrName>style.visibility</p:attrName>
                                        </p:attrNameLst>
                                      </p:cBhvr>
                                      <p:to>
                                        <p:strVal val="visible"/>
                                      </p:to>
                                    </p:set>
                                    <p:animEffect transition="in" filter="fade">
                                      <p:cBhvr>
                                        <p:cTn id="170" dur="1000"/>
                                        <p:tgtEl>
                                          <p:spTgt spid="516"/>
                                        </p:tgtEl>
                                      </p:cBhvr>
                                    </p:animEffect>
                                  </p:childTnLst>
                                </p:cTn>
                              </p:par>
                              <p:par>
                                <p:cTn id="171" presetID="1" presetClass="entr" presetSubtype="0" fill="hold" nodeType="withEffect">
                                  <p:stCondLst>
                                    <p:cond delay="0"/>
                                  </p:stCondLst>
                                  <p:childTnLst>
                                    <p:set>
                                      <p:cBhvr>
                                        <p:cTn id="172" dur="1" fill="hold">
                                          <p:stCondLst>
                                            <p:cond delay="0"/>
                                          </p:stCondLst>
                                        </p:cTn>
                                        <p:tgtEl>
                                          <p:spTgt spid="528"/>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525"/>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52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456" grpId="0" animBg="1"/>
      <p:bldP spid="458" grpId="0" animBg="1"/>
      <p:bldP spid="481" grpId="0" animBg="1"/>
      <p:bldP spid="482" grpId="0" animBg="1"/>
      <p:bldP spid="487" grpId="0" animBg="1"/>
      <p:bldP spid="487" grpId="1" animBg="1"/>
      <p:bldP spid="488" grpId="0" animBg="1"/>
      <p:bldP spid="488" grpId="1"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7" grpId="0" animBg="1"/>
      <p:bldP spid="509" grpId="0" animBg="1"/>
      <p:bldP spid="505" grpId="0" animBg="1"/>
      <p:bldP spid="506" grpId="0" animBg="1"/>
      <p:bldP spid="510" grpId="0" animBg="1"/>
      <p:bldP spid="511" grpId="0" animBg="1"/>
      <p:bldP spid="512" grpId="0" animBg="1"/>
      <p:bldP spid="514" grpId="0" animBg="1"/>
      <p:bldP spid="515" grpId="0" animBg="1"/>
      <p:bldP spid="516" grpId="0" animBg="1"/>
      <p:bldP spid="517" grpId="0" animBg="1"/>
      <p:bldP spid="518" grpId="0" animBg="1"/>
      <p:bldP spid="519" grpId="0" animBg="1"/>
      <p:bldP spid="521" grpId="0" animBg="1"/>
      <p:bldP spid="537" grpId="0" animBg="1"/>
      <p:bldP spid="5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1569660"/>
          </a:xfrm>
          <a:prstGeom prst="rect">
            <a:avLst/>
          </a:prstGeom>
        </p:spPr>
        <p:txBody>
          <a:bodyPr wrap="square">
            <a:spAutoFit/>
          </a:bodyPr>
          <a:lstStyle/>
          <a:p>
            <a:pPr lvl="1">
              <a:spcBef>
                <a:spcPts val="1200"/>
              </a:spcBef>
              <a:spcAft>
                <a:spcPts val="1200"/>
              </a:spcAft>
              <a:buFont typeface="Arial" pitchFamily="34" charset="0"/>
              <a:buChar char="•"/>
            </a:pPr>
            <a:r>
              <a:rPr lang="en-US" sz="2800" dirty="0" smtClean="0"/>
              <a:t>   2 Abstractions</a:t>
            </a:r>
          </a:p>
          <a:p>
            <a:pPr marL="1371600" lvl="2" indent="-457200">
              <a:spcBef>
                <a:spcPts val="600"/>
              </a:spcBef>
              <a:buFont typeface="+mj-lt"/>
              <a:buAutoNum type="arabicPeriod"/>
            </a:pPr>
            <a:r>
              <a:rPr lang="en-US" sz="2400" u="sng" dirty="0" smtClean="0"/>
              <a:t>Flow </a:t>
            </a:r>
            <a:r>
              <a:rPr lang="en-US" sz="2400" dirty="0" smtClean="0"/>
              <a:t>Abstraction</a:t>
            </a:r>
          </a:p>
          <a:p>
            <a:pPr marL="1371600" lvl="2" indent="-457200">
              <a:spcBef>
                <a:spcPts val="600"/>
              </a:spcBef>
              <a:buFont typeface="+mj-lt"/>
              <a:buAutoNum type="arabicPeriod"/>
            </a:pPr>
            <a:r>
              <a:rPr lang="en-US" sz="2400" u="sng" dirty="0" smtClean="0"/>
              <a:t>Map</a:t>
            </a:r>
            <a:r>
              <a:rPr lang="en-US" sz="2400" dirty="0" smtClean="0"/>
              <a:t> </a:t>
            </a:r>
            <a:r>
              <a:rPr lang="en-US" sz="2400" dirty="0" smtClean="0"/>
              <a:t>Abstraction</a:t>
            </a:r>
            <a:endParaRPr lang="en-US" sz="2800" dirty="0" smtClean="0"/>
          </a:p>
        </p:txBody>
      </p:sp>
      <p:sp>
        <p:nvSpPr>
          <p:cNvPr id="4" name="Down Arrow 3"/>
          <p:cNvSpPr/>
          <p:nvPr/>
        </p:nvSpPr>
        <p:spPr>
          <a:xfrm rot="5400000">
            <a:off x="3924300" y="1333500"/>
            <a:ext cx="533400"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304800" y="762000"/>
            <a:ext cx="8534400" cy="563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Why is it Simpler?</a:t>
            </a:r>
            <a:endParaRPr kumimoji="1" lang="en-US" sz="3600" kern="0" dirty="0" smtClean="0">
              <a:solidFill>
                <a:srgbClr val="FFFF00"/>
              </a:solidFill>
            </a:endParaRPr>
          </a:p>
        </p:txBody>
      </p:sp>
      <p:sp>
        <p:nvSpPr>
          <p:cNvPr id="109" name="Slide Number Placeholder 108"/>
          <p:cNvSpPr>
            <a:spLocks noGrp="1"/>
          </p:cNvSpPr>
          <p:nvPr>
            <p:ph type="sldNum" sz="quarter" idx="12"/>
          </p:nvPr>
        </p:nvSpPr>
        <p:spPr/>
        <p:txBody>
          <a:bodyPr/>
          <a:lstStyle/>
          <a:p>
            <a:fld id="{81C256F2-8016-4B24-AF78-7FA03D20BBBE}" type="slidenum">
              <a:rPr lang="en-US" smtClean="0">
                <a:solidFill>
                  <a:prstClr val="white">
                    <a:tint val="75000"/>
                  </a:prstClr>
                </a:solidFill>
              </a:rPr>
              <a:pPr/>
              <a:t>30</a:t>
            </a:fld>
            <a:endParaRPr lang="en-US">
              <a:solidFill>
                <a:prstClr val="white">
                  <a:tint val="75000"/>
                </a:prstClr>
              </a:solidFill>
            </a:endParaRPr>
          </a:p>
        </p:txBody>
      </p:sp>
      <p:sp>
        <p:nvSpPr>
          <p:cNvPr id="108" name="AutoShape 14"/>
          <p:cNvSpPr>
            <a:spLocks noChangeShapeType="1"/>
          </p:cNvSpPr>
          <p:nvPr/>
        </p:nvSpPr>
        <p:spPr bwMode="auto">
          <a:xfrm flipV="1">
            <a:off x="3911029" y="3657600"/>
            <a:ext cx="279971" cy="40506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0" name="AutoShape 5"/>
          <p:cNvSpPr>
            <a:spLocks noChangeShapeType="1"/>
          </p:cNvSpPr>
          <p:nvPr/>
        </p:nvSpPr>
        <p:spPr bwMode="auto">
          <a:xfrm flipH="1">
            <a:off x="5921904" y="3505200"/>
            <a:ext cx="174095" cy="42072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2" name="AutoShape 21"/>
          <p:cNvSpPr>
            <a:spLocks noChangeShapeType="1"/>
          </p:cNvSpPr>
          <p:nvPr/>
        </p:nvSpPr>
        <p:spPr bwMode="auto">
          <a:xfrm flipH="1" flipV="1">
            <a:off x="4510561" y="2303127"/>
            <a:ext cx="570849" cy="83838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4" name="AutoShape 9"/>
          <p:cNvSpPr>
            <a:spLocks noChangeShapeType="1"/>
          </p:cNvSpPr>
          <p:nvPr/>
        </p:nvSpPr>
        <p:spPr bwMode="auto">
          <a:xfrm>
            <a:off x="4909295" y="4066258"/>
            <a:ext cx="261040" cy="12234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5" name="AutoShape 8"/>
          <p:cNvSpPr>
            <a:spLocks noChangeShapeType="1"/>
          </p:cNvSpPr>
          <p:nvPr/>
        </p:nvSpPr>
        <p:spPr bwMode="auto">
          <a:xfrm flipV="1">
            <a:off x="5394084" y="3962399"/>
            <a:ext cx="244715" cy="22260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6" name="AutoShape 7"/>
          <p:cNvSpPr>
            <a:spLocks noChangeShapeType="1"/>
          </p:cNvSpPr>
          <p:nvPr/>
        </p:nvSpPr>
        <p:spPr bwMode="auto">
          <a:xfrm flipH="1" flipV="1">
            <a:off x="5081410" y="3404185"/>
            <a:ext cx="189327" cy="60450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8" name="AutoShape 33"/>
          <p:cNvSpPr>
            <a:spLocks noChangeArrowheads="1"/>
          </p:cNvSpPr>
          <p:nvPr/>
        </p:nvSpPr>
        <p:spPr bwMode="auto">
          <a:xfrm>
            <a:off x="3059058" y="3508534"/>
            <a:ext cx="220882" cy="244679"/>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2" name="Group 103"/>
          <p:cNvGrpSpPr/>
          <p:nvPr/>
        </p:nvGrpSpPr>
        <p:grpSpPr>
          <a:xfrm>
            <a:off x="2364861" y="1766993"/>
            <a:ext cx="5014286" cy="3553275"/>
            <a:chOff x="3657600" y="4197350"/>
            <a:chExt cx="2774950" cy="1567668"/>
          </a:xfrm>
        </p:grpSpPr>
        <p:sp>
          <p:nvSpPr>
            <p:cNvPr id="120" name="AutoShape 32"/>
            <p:cNvSpPr>
              <a:spLocks noChangeArrowheads="1"/>
            </p:cNvSpPr>
            <p:nvPr/>
          </p:nvSpPr>
          <p:spPr bwMode="auto">
            <a:xfrm>
              <a:off x="4613275" y="4919662"/>
              <a:ext cx="144463" cy="114300"/>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1" name="AutoShape 30"/>
            <p:cNvSpPr>
              <a:spLocks noChangeArrowheads="1"/>
            </p:cNvSpPr>
            <p:nvPr/>
          </p:nvSpPr>
          <p:spPr bwMode="auto">
            <a:xfrm>
              <a:off x="5065713" y="4805362"/>
              <a:ext cx="144462"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2" name="AutoShape 26"/>
            <p:cNvSpPr>
              <a:spLocks noChangeArrowheads="1"/>
            </p:cNvSpPr>
            <p:nvPr/>
          </p:nvSpPr>
          <p:spPr bwMode="auto">
            <a:xfrm>
              <a:off x="5502275" y="5111750"/>
              <a:ext cx="122238" cy="10795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3" name="AutoShape 11"/>
            <p:cNvSpPr>
              <a:spLocks noChangeShapeType="1"/>
            </p:cNvSpPr>
            <p:nvPr/>
          </p:nvSpPr>
          <p:spPr bwMode="auto">
            <a:xfrm flipV="1">
              <a:off x="4757738" y="4863372"/>
              <a:ext cx="289992" cy="11661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3" name="Group 102"/>
            <p:cNvGrpSpPr/>
            <p:nvPr/>
          </p:nvGrpSpPr>
          <p:grpSpPr>
            <a:xfrm>
              <a:off x="3657600" y="4197350"/>
              <a:ext cx="2774950" cy="1567668"/>
              <a:chOff x="3657600" y="4197350"/>
              <a:chExt cx="2774950" cy="1567668"/>
            </a:xfrm>
          </p:grpSpPr>
          <p:sp>
            <p:nvSpPr>
              <p:cNvPr id="125" name="AutoShape 20"/>
              <p:cNvSpPr>
                <a:spLocks noChangeShapeType="1"/>
              </p:cNvSpPr>
              <p:nvPr/>
            </p:nvSpPr>
            <p:spPr bwMode="auto">
              <a:xfrm flipH="1" flipV="1">
                <a:off x="4900613" y="4433887"/>
                <a:ext cx="781050" cy="36988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4" name="Group 101"/>
              <p:cNvGrpSpPr/>
              <p:nvPr/>
            </p:nvGrpSpPr>
            <p:grpSpPr>
              <a:xfrm>
                <a:off x="3657600" y="4197350"/>
                <a:ext cx="2774950" cy="1567668"/>
                <a:chOff x="3657600" y="4197350"/>
                <a:chExt cx="2774950" cy="1567668"/>
              </a:xfrm>
            </p:grpSpPr>
            <p:sp>
              <p:nvSpPr>
                <p:cNvPr id="127" name="AutoShape 35"/>
                <p:cNvSpPr>
                  <a:spLocks noChangeArrowheads="1"/>
                </p:cNvSpPr>
                <p:nvPr/>
              </p:nvSpPr>
              <p:spPr bwMode="auto">
                <a:xfrm>
                  <a:off x="4613275" y="4197350"/>
                  <a:ext cx="547688" cy="19367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algn="ctr"/>
                  <a:r>
                    <a:rPr lang="en-US" b="1" dirty="0" smtClean="0">
                      <a:solidFill>
                        <a:schemeClr val="bg1"/>
                      </a:solidFill>
                    </a:rPr>
                    <a:t>NOX</a:t>
                  </a:r>
                  <a:endParaRPr lang="en-US" sz="3200" b="1" dirty="0">
                    <a:solidFill>
                      <a:schemeClr val="bg1"/>
                    </a:solidFill>
                  </a:endParaRPr>
                </a:p>
              </p:txBody>
            </p:sp>
            <p:sp>
              <p:nvSpPr>
                <p:cNvPr id="128" name="Oval 34"/>
                <p:cNvSpPr>
                  <a:spLocks noChangeArrowheads="1"/>
                </p:cNvSpPr>
                <p:nvPr/>
              </p:nvSpPr>
              <p:spPr bwMode="auto">
                <a:xfrm>
                  <a:off x="3657600" y="4724400"/>
                  <a:ext cx="2774950" cy="639762"/>
                </a:xfrm>
                <a:prstGeom prst="ellipse">
                  <a:avLst/>
                </a:prstGeom>
                <a:noFill/>
                <a:ln w="9525">
                  <a:solidFill>
                    <a:srgbClr val="7030A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29" name="AutoShape 31"/>
                <p:cNvSpPr>
                  <a:spLocks noChangeArrowheads="1"/>
                </p:cNvSpPr>
                <p:nvPr/>
              </p:nvSpPr>
              <p:spPr bwMode="auto">
                <a:xfrm>
                  <a:off x="4368800" y="5149850"/>
                  <a:ext cx="144463"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0" name="AutoShape 29"/>
                <p:cNvSpPr>
                  <a:spLocks noChangeArrowheads="1"/>
                </p:cNvSpPr>
                <p:nvPr/>
              </p:nvSpPr>
              <p:spPr bwMode="auto">
                <a:xfrm>
                  <a:off x="5626100" y="4851400"/>
                  <a:ext cx="144463" cy="114300"/>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1" name="AutoShape 28"/>
                <p:cNvSpPr>
                  <a:spLocks noChangeArrowheads="1"/>
                </p:cNvSpPr>
                <p:nvPr/>
              </p:nvSpPr>
              <p:spPr bwMode="auto">
                <a:xfrm>
                  <a:off x="4943475" y="5111750"/>
                  <a:ext cx="122238" cy="10795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2" name="AutoShape 27"/>
                <p:cNvSpPr>
                  <a:spLocks noChangeArrowheads="1"/>
                </p:cNvSpPr>
                <p:nvPr/>
              </p:nvSpPr>
              <p:spPr bwMode="auto">
                <a:xfrm>
                  <a:off x="6017634" y="5065085"/>
                  <a:ext cx="144463"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3" name="AutoShape 25"/>
                <p:cNvSpPr>
                  <a:spLocks noChangeArrowheads="1"/>
                </p:cNvSpPr>
                <p:nvPr/>
              </p:nvSpPr>
              <p:spPr bwMode="auto">
                <a:xfrm>
                  <a:off x="5210175" y="5211762"/>
                  <a:ext cx="122238" cy="10795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4" name="AutoShape 24"/>
                <p:cNvSpPr>
                  <a:spLocks noChangeShapeType="1"/>
                </p:cNvSpPr>
                <p:nvPr/>
              </p:nvSpPr>
              <p:spPr bwMode="auto">
                <a:xfrm flipV="1">
                  <a:off x="4110038" y="4433887"/>
                  <a:ext cx="735012" cy="4857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5" name="AutoShape 23"/>
                <p:cNvSpPr>
                  <a:spLocks noChangeShapeType="1"/>
                </p:cNvSpPr>
                <p:nvPr/>
              </p:nvSpPr>
              <p:spPr bwMode="auto">
                <a:xfrm flipV="1">
                  <a:off x="4676775" y="4433887"/>
                  <a:ext cx="168275" cy="4857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6" name="AutoShape 22"/>
                <p:cNvSpPr>
                  <a:spLocks noChangeShapeType="1"/>
                </p:cNvSpPr>
                <p:nvPr/>
              </p:nvSpPr>
              <p:spPr bwMode="auto">
                <a:xfrm flipV="1">
                  <a:off x="4416425" y="4433887"/>
                  <a:ext cx="428625"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7" name="AutoShape 19"/>
                <p:cNvSpPr>
                  <a:spLocks noChangeShapeType="1"/>
                </p:cNvSpPr>
                <p:nvPr/>
              </p:nvSpPr>
              <p:spPr bwMode="auto">
                <a:xfrm flipH="1" flipV="1">
                  <a:off x="4900613" y="4433887"/>
                  <a:ext cx="661987"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38" name="AutoShape 18"/>
                <p:cNvSpPr>
                  <a:spLocks noChangeShapeType="1"/>
                </p:cNvSpPr>
                <p:nvPr/>
              </p:nvSpPr>
              <p:spPr bwMode="auto">
                <a:xfrm flipH="1" flipV="1">
                  <a:off x="4845050" y="4433887"/>
                  <a:ext cx="174625"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1" name="AutoShape 15"/>
                <p:cNvSpPr>
                  <a:spLocks noChangeShapeType="1"/>
                </p:cNvSpPr>
                <p:nvPr/>
              </p:nvSpPr>
              <p:spPr bwMode="auto">
                <a:xfrm flipV="1">
                  <a:off x="4164013" y="4964229"/>
                  <a:ext cx="462019" cy="6973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2" name="AutoShape 13"/>
                <p:cNvSpPr>
                  <a:spLocks noChangeShapeType="1"/>
                </p:cNvSpPr>
                <p:nvPr/>
              </p:nvSpPr>
              <p:spPr bwMode="auto">
                <a:xfrm flipH="1" flipV="1">
                  <a:off x="4164013" y="5073650"/>
                  <a:ext cx="152400" cy="11271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3" name="AutoShape 12"/>
                <p:cNvSpPr>
                  <a:spLocks noChangeShapeType="1"/>
                </p:cNvSpPr>
                <p:nvPr/>
              </p:nvSpPr>
              <p:spPr bwMode="auto">
                <a:xfrm flipV="1">
                  <a:off x="4513263" y="5187950"/>
                  <a:ext cx="387350" cy="2381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4" name="AutoShape 10"/>
                <p:cNvSpPr>
                  <a:spLocks noChangeShapeType="1"/>
                </p:cNvSpPr>
                <p:nvPr/>
              </p:nvSpPr>
              <p:spPr bwMode="auto">
                <a:xfrm>
                  <a:off x="5210175" y="4875212"/>
                  <a:ext cx="427931" cy="2178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5" name="AutoShape 6"/>
                <p:cNvSpPr>
                  <a:spLocks noChangeShapeType="1"/>
                </p:cNvSpPr>
                <p:nvPr/>
              </p:nvSpPr>
              <p:spPr bwMode="auto">
                <a:xfrm>
                  <a:off x="5770563" y="4965700"/>
                  <a:ext cx="244475" cy="1460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6" name="AutoShape 4"/>
                <p:cNvSpPr>
                  <a:spLocks noChangeShapeType="1"/>
                </p:cNvSpPr>
                <p:nvPr/>
              </p:nvSpPr>
              <p:spPr bwMode="auto">
                <a:xfrm>
                  <a:off x="5626100" y="5149850"/>
                  <a:ext cx="3905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48" name="Text Box 37"/>
                <p:cNvSpPr txBox="1">
                  <a:spLocks noChangeArrowheads="1"/>
                </p:cNvSpPr>
                <p:nvPr/>
              </p:nvSpPr>
              <p:spPr bwMode="auto">
                <a:xfrm>
                  <a:off x="3782637" y="4882803"/>
                  <a:ext cx="609600"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Packet and Circuit Switches</a:t>
                  </a:r>
                </a:p>
                <a:p>
                  <a:pPr fontAlgn="base">
                    <a:spcBef>
                      <a:spcPct val="0"/>
                    </a:spcBef>
                    <a:spcAft>
                      <a:spcPct val="0"/>
                    </a:spcAft>
                  </a:pPr>
                  <a:endParaRPr lang="en-US" sz="3600" dirty="0" smtClean="0">
                    <a:solidFill>
                      <a:prstClr val="black"/>
                    </a:solidFill>
                    <a:latin typeface="Arial" pitchFamily="34" charset="0"/>
                  </a:endParaRPr>
                </a:p>
              </p:txBody>
            </p:sp>
            <p:sp>
              <p:nvSpPr>
                <p:cNvPr id="149" name="TextBox 148"/>
                <p:cNvSpPr txBox="1"/>
                <p:nvPr/>
              </p:nvSpPr>
              <p:spPr>
                <a:xfrm>
                  <a:off x="4291576" y="5588494"/>
                  <a:ext cx="1599550" cy="176524"/>
                </a:xfrm>
                <a:prstGeom prst="rect">
                  <a:avLst/>
                </a:prstGeom>
                <a:noFill/>
              </p:spPr>
              <p:txBody>
                <a:bodyPr wrap="square" rtlCol="0">
                  <a:spAutoFit/>
                </a:bodyPr>
                <a:lstStyle/>
                <a:p>
                  <a:pPr algn="ctr"/>
                  <a:r>
                    <a:rPr lang="en-US" sz="2000" b="1" dirty="0" smtClean="0">
                      <a:solidFill>
                        <a:prstClr val="black"/>
                      </a:solidFill>
                    </a:rPr>
                    <a:t>Converged Network</a:t>
                  </a:r>
                  <a:endParaRPr lang="en-US" sz="2000" b="1" dirty="0">
                    <a:solidFill>
                      <a:prstClr val="black"/>
                    </a:solidFill>
                  </a:endParaRPr>
                </a:p>
              </p:txBody>
            </p:sp>
          </p:grpSp>
        </p:grpSp>
      </p:grpSp>
      <p:sp>
        <p:nvSpPr>
          <p:cNvPr id="155" name="Rounded Rectangle 154"/>
          <p:cNvSpPr/>
          <p:nvPr/>
        </p:nvSpPr>
        <p:spPr>
          <a:xfrm>
            <a:off x="4724400" y="12192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cxnSp>
        <p:nvCxnSpPr>
          <p:cNvPr id="159" name="Straight Arrow Connector 158"/>
          <p:cNvCxnSpPr/>
          <p:nvPr/>
        </p:nvCxnSpPr>
        <p:spPr>
          <a:xfrm rot="10800000" flipV="1">
            <a:off x="5029200" y="1219200"/>
            <a:ext cx="723900" cy="762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5715000" y="990600"/>
            <a:ext cx="2362200" cy="369332"/>
          </a:xfrm>
          <a:prstGeom prst="rect">
            <a:avLst/>
          </a:prstGeom>
          <a:noFill/>
        </p:spPr>
        <p:txBody>
          <a:bodyPr wrap="square" rtlCol="0">
            <a:spAutoFit/>
          </a:bodyPr>
          <a:lstStyle/>
          <a:p>
            <a:r>
              <a:rPr lang="en-US" dirty="0" smtClean="0">
                <a:solidFill>
                  <a:schemeClr val="bg1"/>
                </a:solidFill>
              </a:rPr>
              <a:t>2000 lines of code</a:t>
            </a:r>
            <a:endParaRPr lang="en-US" dirty="0">
              <a:solidFill>
                <a:schemeClr val="bg1"/>
              </a:solidFill>
            </a:endParaRPr>
          </a:p>
        </p:txBody>
      </p:sp>
      <p:grpSp>
        <p:nvGrpSpPr>
          <p:cNvPr id="5" name="Group 225"/>
          <p:cNvGrpSpPr/>
          <p:nvPr/>
        </p:nvGrpSpPr>
        <p:grpSpPr>
          <a:xfrm>
            <a:off x="4038600" y="1295400"/>
            <a:ext cx="1066800" cy="838200"/>
            <a:chOff x="1470005" y="1226899"/>
            <a:chExt cx="6401203" cy="2485516"/>
          </a:xfrm>
        </p:grpSpPr>
        <p:sp>
          <p:nvSpPr>
            <p:cNvPr id="162" name="Rectangle 161"/>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24"/>
            <p:cNvGrpSpPr/>
            <p:nvPr/>
          </p:nvGrpSpPr>
          <p:grpSpPr>
            <a:xfrm>
              <a:off x="1991001" y="2065099"/>
              <a:ext cx="5514762" cy="796928"/>
              <a:chOff x="2936787" y="2479672"/>
              <a:chExt cx="5514762" cy="796928"/>
            </a:xfrm>
          </p:grpSpPr>
          <p:cxnSp>
            <p:nvCxnSpPr>
              <p:cNvPr id="164" name="Straight Connector 163"/>
              <p:cNvCxnSpPr>
                <a:stCxn id="184" idx="4"/>
                <a:endCxn id="183"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84" idx="4"/>
                <a:endCxn id="187"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85" idx="4"/>
                <a:endCxn id="179"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stCxn id="185" idx="4"/>
                <a:endCxn id="188"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9" idx="7"/>
                <a:endCxn id="188"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a:stCxn id="196" idx="6"/>
                <a:endCxn id="197"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223"/>
              <p:cNvGrpSpPr/>
              <p:nvPr/>
            </p:nvGrpSpPr>
            <p:grpSpPr>
              <a:xfrm>
                <a:off x="2936787" y="2479672"/>
                <a:ext cx="5514762" cy="796928"/>
                <a:chOff x="2936787" y="2479672"/>
                <a:chExt cx="5514762" cy="796928"/>
              </a:xfrm>
            </p:grpSpPr>
            <p:grpSp>
              <p:nvGrpSpPr>
                <p:cNvPr id="8" name="Group 222"/>
                <p:cNvGrpSpPr/>
                <p:nvPr/>
              </p:nvGrpSpPr>
              <p:grpSpPr>
                <a:xfrm>
                  <a:off x="2936787" y="2479672"/>
                  <a:ext cx="5514762" cy="796928"/>
                  <a:chOff x="2936787" y="2479672"/>
                  <a:chExt cx="5514762" cy="796928"/>
                </a:xfrm>
              </p:grpSpPr>
              <p:grpSp>
                <p:nvGrpSpPr>
                  <p:cNvPr id="9" name="Group 154"/>
                  <p:cNvGrpSpPr/>
                  <p:nvPr/>
                </p:nvGrpSpPr>
                <p:grpSpPr>
                  <a:xfrm>
                    <a:off x="2936787" y="2479672"/>
                    <a:ext cx="5514762" cy="762000"/>
                    <a:chOff x="1946187" y="1489072"/>
                    <a:chExt cx="5514762" cy="762000"/>
                  </a:xfrm>
                </p:grpSpPr>
                <p:sp>
                  <p:nvSpPr>
                    <p:cNvPr id="190" name="Oval 189"/>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p:cNvCxnSpPr>
                      <a:stCxn id="193" idx="0"/>
                      <a:endCxn id="190"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stCxn id="193" idx="5"/>
                      <a:endCxn id="191"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92" idx="2"/>
                      <a:endCxn id="190"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178" idx="0"/>
                      <a:endCxn id="182"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6" idx="0"/>
                      <a:endCxn id="192"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91" idx="6"/>
                      <a:endCxn id="196"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a:stCxn id="196" idx="7"/>
                      <a:endCxn id="194"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stCxn id="197" idx="2"/>
                      <a:endCxn id="194"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a:stCxn id="192" idx="6"/>
                      <a:endCxn id="195"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97" idx="6"/>
                      <a:endCxn id="195"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stCxn id="195" idx="5"/>
                      <a:endCxn id="198"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a:stCxn id="197" idx="6"/>
                      <a:endCxn id="198"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8" name="Oval 177"/>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2" name="Straight Connector 171"/>
                <p:cNvCxnSpPr>
                  <a:stCxn id="180" idx="6"/>
                  <a:endCxn id="178"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80" idx="5"/>
                  <a:endCxn id="181"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stCxn id="181" idx="7"/>
                  <a:endCxn id="178"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stCxn id="178" idx="6"/>
                  <a:endCxn id="183"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91" idx="6"/>
                  <a:endCxn id="183"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102" name="Right Brace 101"/>
          <p:cNvSpPr/>
          <p:nvPr/>
        </p:nvSpPr>
        <p:spPr>
          <a:xfrm rot="10800000">
            <a:off x="3200400" y="1828800"/>
            <a:ext cx="304800" cy="1295400"/>
          </a:xfrm>
          <a:prstGeom prst="rightBrace">
            <a:avLst>
              <a:gd name="adj1" fmla="val 4697"/>
              <a:gd name="adj2" fmla="val 494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3" name="Text Box 37"/>
          <p:cNvSpPr txBox="1">
            <a:spLocks noChangeArrowheads="1"/>
          </p:cNvSpPr>
          <p:nvPr/>
        </p:nvSpPr>
        <p:spPr bwMode="auto">
          <a:xfrm>
            <a:off x="2438400" y="2057400"/>
            <a:ext cx="1486590"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Unified </a:t>
            </a:r>
          </a:p>
          <a:p>
            <a:pPr fontAlgn="base">
              <a:spcBef>
                <a:spcPct val="0"/>
              </a:spcBef>
              <a:spcAft>
                <a:spcPct val="0"/>
              </a:spcAft>
            </a:pPr>
            <a:r>
              <a:rPr lang="en-US" sz="1400" b="1" dirty="0" smtClean="0">
                <a:solidFill>
                  <a:prstClr val="black"/>
                </a:solidFill>
                <a:ea typeface="Calibri" pitchFamily="34" charset="0"/>
                <a:cs typeface="Times New Roman" pitchFamily="18" charset="0"/>
              </a:rPr>
              <a:t>Control</a:t>
            </a:r>
          </a:p>
          <a:p>
            <a:pPr fontAlgn="base">
              <a:spcBef>
                <a:spcPct val="0"/>
              </a:spcBef>
              <a:spcAft>
                <a:spcPct val="0"/>
              </a:spcAft>
            </a:pPr>
            <a:r>
              <a:rPr lang="en-US" sz="1400" b="1" dirty="0" smtClean="0">
                <a:solidFill>
                  <a:prstClr val="black"/>
                </a:solidFill>
                <a:cs typeface="Times New Roman" pitchFamily="18" charset="0"/>
              </a:rPr>
              <a:t>Plane</a:t>
            </a:r>
            <a:endParaRPr lang="en-US" sz="3600" b="1" dirty="0" smtClean="0">
              <a:solidFill>
                <a:prstClr val="black"/>
              </a:solidFill>
            </a:endParaRPr>
          </a:p>
        </p:txBody>
      </p:sp>
      <p:sp>
        <p:nvSpPr>
          <p:cNvPr id="104" name="TextBox 103"/>
          <p:cNvSpPr txBox="1"/>
          <p:nvPr/>
        </p:nvSpPr>
        <p:spPr>
          <a:xfrm>
            <a:off x="304800" y="3581400"/>
            <a:ext cx="2133600" cy="646331"/>
          </a:xfrm>
          <a:prstGeom prst="rect">
            <a:avLst/>
          </a:prstGeom>
          <a:noFill/>
        </p:spPr>
        <p:txBody>
          <a:bodyPr wrap="square" rtlCol="0">
            <a:spAutoFit/>
          </a:bodyPr>
          <a:lstStyle/>
          <a:p>
            <a:pPr marL="342900" indent="-342900">
              <a:buAutoNum type="arabicPeriod"/>
            </a:pPr>
            <a:r>
              <a:rPr lang="en-US" b="1" u="sng" dirty="0" smtClean="0">
                <a:solidFill>
                  <a:srgbClr val="FF0000"/>
                </a:solidFill>
              </a:rPr>
              <a:t>Common</a:t>
            </a:r>
            <a:r>
              <a:rPr lang="en-US" b="1" dirty="0" smtClean="0">
                <a:solidFill>
                  <a:srgbClr val="FF0000"/>
                </a:solidFill>
              </a:rPr>
              <a:t> Flow Abstraction</a:t>
            </a:r>
          </a:p>
        </p:txBody>
      </p:sp>
      <p:sp>
        <p:nvSpPr>
          <p:cNvPr id="105" name="TextBox 104"/>
          <p:cNvSpPr txBox="1"/>
          <p:nvPr/>
        </p:nvSpPr>
        <p:spPr>
          <a:xfrm>
            <a:off x="381000" y="1334869"/>
            <a:ext cx="2133600" cy="646331"/>
          </a:xfrm>
          <a:prstGeom prst="rect">
            <a:avLst/>
          </a:prstGeom>
          <a:noFill/>
        </p:spPr>
        <p:txBody>
          <a:bodyPr wrap="square" rtlCol="0">
            <a:spAutoFit/>
          </a:bodyPr>
          <a:lstStyle/>
          <a:p>
            <a:pPr marL="342900" indent="-342900"/>
            <a:r>
              <a:rPr lang="en-US" b="1" dirty="0" smtClean="0">
                <a:solidFill>
                  <a:srgbClr val="FF0000"/>
                </a:solidFill>
              </a:rPr>
              <a:t>2.   </a:t>
            </a:r>
            <a:r>
              <a:rPr lang="en-US" b="1" u="sng" dirty="0" smtClean="0">
                <a:solidFill>
                  <a:srgbClr val="FF0000"/>
                </a:solidFill>
              </a:rPr>
              <a:t>Common</a:t>
            </a:r>
            <a:r>
              <a:rPr lang="en-US" b="1" dirty="0" smtClean="0">
                <a:solidFill>
                  <a:srgbClr val="FF0000"/>
                </a:solidFill>
              </a:rPr>
              <a:t> Map Abstraction</a:t>
            </a:r>
          </a:p>
        </p:txBody>
      </p:sp>
      <p:sp>
        <p:nvSpPr>
          <p:cNvPr id="106" name="Text Box 37"/>
          <p:cNvSpPr txBox="1">
            <a:spLocks noChangeArrowheads="1"/>
          </p:cNvSpPr>
          <p:nvPr/>
        </p:nvSpPr>
        <p:spPr bwMode="auto">
          <a:xfrm>
            <a:off x="2514600" y="762000"/>
            <a:ext cx="1905000" cy="4893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Application across packet and circuits</a:t>
            </a:r>
            <a:endParaRPr lang="en-US" sz="3600" dirty="0" smtClean="0">
              <a:solidFill>
                <a:prstClr val="black"/>
              </a:solidFill>
              <a:latin typeface="Arial" pitchFamily="34" charset="0"/>
            </a:endParaRPr>
          </a:p>
        </p:txBody>
      </p:sp>
      <p:cxnSp>
        <p:nvCxnSpPr>
          <p:cNvPr id="107" name="Straight Arrow Connector 106"/>
          <p:cNvCxnSpPr/>
          <p:nvPr/>
        </p:nvCxnSpPr>
        <p:spPr>
          <a:xfrm>
            <a:off x="3962400" y="990600"/>
            <a:ext cx="685800" cy="2286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11" name="Text Box 16"/>
          <p:cNvSpPr txBox="1">
            <a:spLocks noChangeArrowheads="1"/>
          </p:cNvSpPr>
          <p:nvPr/>
        </p:nvSpPr>
        <p:spPr bwMode="auto">
          <a:xfrm>
            <a:off x="3048000" y="2438400"/>
            <a:ext cx="3321599"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600" b="1" dirty="0" smtClean="0">
                <a:solidFill>
                  <a:srgbClr val="FF0000"/>
                </a:solidFill>
                <a:ea typeface="Calibri" pitchFamily="34" charset="0"/>
                <a:cs typeface="Times New Roman" pitchFamily="18" charset="0"/>
              </a:rPr>
              <a:t>       </a:t>
            </a:r>
            <a:r>
              <a:rPr lang="en-US" sz="1400" b="1" dirty="0" smtClean="0">
                <a:solidFill>
                  <a:schemeClr val="bg1"/>
                </a:solidFill>
                <a:ea typeface="Calibri" pitchFamily="34" charset="0"/>
                <a:cs typeface="Times New Roman" pitchFamily="18" charset="0"/>
              </a:rPr>
              <a:t>Interface: </a:t>
            </a:r>
            <a:r>
              <a:rPr lang="en-US" sz="1400" b="1" dirty="0" err="1" smtClean="0">
                <a:solidFill>
                  <a:schemeClr val="bg1"/>
                </a:solidFill>
                <a:ea typeface="Calibri" pitchFamily="34" charset="0"/>
                <a:cs typeface="Times New Roman" pitchFamily="18" charset="0"/>
              </a:rPr>
              <a:t>OpenFlow</a:t>
            </a:r>
            <a:r>
              <a:rPr lang="en-US" sz="1400" b="1" dirty="0" smtClean="0">
                <a:solidFill>
                  <a:schemeClr val="bg1"/>
                </a:solidFill>
                <a:ea typeface="Calibri" pitchFamily="34" charset="0"/>
                <a:cs typeface="Times New Roman" pitchFamily="18" charset="0"/>
              </a:rPr>
              <a:t> Protocol</a:t>
            </a:r>
            <a:endParaRPr lang="en-US" sz="3600" dirty="0" smtClean="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3477875"/>
          </a:xfrm>
          <a:prstGeom prst="rect">
            <a:avLst/>
          </a:prstGeom>
        </p:spPr>
        <p:txBody>
          <a:bodyPr wrap="square">
            <a:spAutoFit/>
          </a:bodyPr>
          <a:lstStyle/>
          <a:p>
            <a:pPr lvl="1">
              <a:spcBef>
                <a:spcPts val="1200"/>
              </a:spcBef>
              <a:spcAft>
                <a:spcPts val="1200"/>
              </a:spcAft>
              <a:buFont typeface="Arial" pitchFamily="34" charset="0"/>
              <a:buChar char="•"/>
            </a:pPr>
            <a:r>
              <a:rPr lang="en-US" sz="2800" dirty="0" smtClean="0"/>
              <a:t>   2 Abstractions &amp; SDN</a:t>
            </a:r>
          </a:p>
          <a:p>
            <a:pPr lvl="1">
              <a:spcBef>
                <a:spcPts val="1200"/>
              </a:spcBef>
              <a:spcAft>
                <a:spcPts val="1200"/>
              </a:spcAft>
              <a:buFont typeface="Arial" pitchFamily="34" charset="0"/>
              <a:buChar char="•"/>
            </a:pPr>
            <a:r>
              <a:rPr lang="en-US" sz="2800" dirty="0" smtClean="0"/>
              <a:t>   2 Research Examples – MPLS &amp; Packet-Optical</a:t>
            </a:r>
          </a:p>
          <a:p>
            <a:pPr lvl="1">
              <a:spcBef>
                <a:spcPts val="1200"/>
              </a:spcBef>
              <a:spcAft>
                <a:spcPts val="1200"/>
              </a:spcAft>
              <a:buFont typeface="Arial" pitchFamily="34" charset="0"/>
              <a:buChar char="•"/>
            </a:pPr>
            <a:r>
              <a:rPr lang="en-US" sz="2800" dirty="0" smtClean="0"/>
              <a:t> </a:t>
            </a:r>
            <a:r>
              <a:rPr lang="en-US" sz="2800" dirty="0" smtClean="0"/>
              <a:t>  2 Burning Questions</a:t>
            </a:r>
            <a:endParaRPr lang="en-US" sz="2800" dirty="0" smtClean="0"/>
          </a:p>
          <a:p>
            <a:pPr marL="1371600" lvl="2" indent="-457200">
              <a:spcBef>
                <a:spcPts val="1200"/>
              </a:spcBef>
              <a:spcAft>
                <a:spcPts val="1200"/>
              </a:spcAft>
              <a:buFont typeface="+mj-lt"/>
              <a:buAutoNum type="arabicPeriod"/>
            </a:pPr>
            <a:r>
              <a:rPr lang="en-US" sz="2400" dirty="0" smtClean="0"/>
              <a:t>  Is Common Map practical?</a:t>
            </a:r>
          </a:p>
          <a:p>
            <a:pPr marL="1371600" lvl="2" indent="-457200">
              <a:spcBef>
                <a:spcPts val="1200"/>
              </a:spcBef>
              <a:spcAft>
                <a:spcPts val="1200"/>
              </a:spcAft>
              <a:buFont typeface="+mj-lt"/>
              <a:buAutoNum type="arabicPeriod"/>
            </a:pPr>
            <a:r>
              <a:rPr lang="en-US" sz="2400" dirty="0" smtClean="0"/>
              <a:t> </a:t>
            </a:r>
            <a:r>
              <a:rPr lang="en-US" sz="2400" dirty="0" smtClean="0"/>
              <a:t> </a:t>
            </a:r>
            <a:r>
              <a:rPr lang="en-US" sz="2400" dirty="0" smtClean="0"/>
              <a:t>What about Scale?</a:t>
            </a:r>
          </a:p>
        </p:txBody>
      </p:sp>
      <p:sp>
        <p:nvSpPr>
          <p:cNvPr id="4" name="Down Arrow 3"/>
          <p:cNvSpPr/>
          <p:nvPr/>
        </p:nvSpPr>
        <p:spPr>
          <a:xfrm rot="5400000">
            <a:off x="5600700" y="2857500"/>
            <a:ext cx="533400"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
                                            <p:txEl>
                                              <p:pRg st="1" end="1"/>
                                            </p:txEl>
                                          </p:spTgt>
                                        </p:tgtEl>
                                        <p:attrNameLst>
                                          <p:attrName>style.opacity</p:attrName>
                                        </p:attrNameLst>
                                      </p:cBhvr>
                                      <p:to>
                                        <p:strVal val="0.25"/>
                                      </p:to>
                                    </p:set>
                                    <p:animEffect filter="image" prLst="opacity: 0.25">
                                      <p:cBhvr rctx="IE">
                                        <p:cTn id="12" dur="indefinite"/>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a:xfrm>
            <a:off x="304800" y="762000"/>
            <a:ext cx="8534400" cy="56388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endParaRPr lang="en-US" b="1" dirty="0" smtClean="0">
              <a:solidFill>
                <a:schemeClr val="bg1"/>
              </a:solidFill>
            </a:endParaRPr>
          </a:p>
        </p:txBody>
      </p:sp>
      <p:sp>
        <p:nvSpPr>
          <p:cNvPr id="109" name="Slide Number Placeholder 108"/>
          <p:cNvSpPr>
            <a:spLocks noGrp="1"/>
          </p:cNvSpPr>
          <p:nvPr>
            <p:ph type="sldNum" sz="quarter" idx="12"/>
          </p:nvPr>
        </p:nvSpPr>
        <p:spPr/>
        <p:txBody>
          <a:bodyPr/>
          <a:lstStyle/>
          <a:p>
            <a:fld id="{81C256F2-8016-4B24-AF78-7FA03D20BBBE}" type="slidenum">
              <a:rPr lang="en-US" smtClean="0">
                <a:solidFill>
                  <a:prstClr val="white">
                    <a:tint val="75000"/>
                  </a:prstClr>
                </a:solidFill>
              </a:rPr>
              <a:pPr/>
              <a:t>32</a:t>
            </a:fld>
            <a:endParaRPr lang="en-US">
              <a:solidFill>
                <a:prstClr val="white">
                  <a:tint val="75000"/>
                </a:prstClr>
              </a:solidFill>
            </a:endParaRPr>
          </a:p>
        </p:txBody>
      </p:sp>
      <p:sp>
        <p:nvSpPr>
          <p:cNvPr id="153" name="Rounded Rectangle 152"/>
          <p:cNvSpPr/>
          <p:nvPr/>
        </p:nvSpPr>
        <p:spPr>
          <a:xfrm>
            <a:off x="4267200" y="1219200"/>
            <a:ext cx="228600" cy="22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4" name="Rounded Rectangle 153"/>
          <p:cNvSpPr/>
          <p:nvPr/>
        </p:nvSpPr>
        <p:spPr>
          <a:xfrm>
            <a:off x="4572000" y="1219200"/>
            <a:ext cx="228600" cy="228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5" name="Rounded Rectangle 154"/>
          <p:cNvSpPr/>
          <p:nvPr/>
        </p:nvSpPr>
        <p:spPr>
          <a:xfrm>
            <a:off x="4876800" y="1219200"/>
            <a:ext cx="228600"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500" dirty="0"/>
          </a:p>
        </p:txBody>
      </p:sp>
      <p:sp>
        <p:nvSpPr>
          <p:cNvPr id="156" name="Rounded Rectangle 155"/>
          <p:cNvSpPr/>
          <p:nvPr/>
        </p:nvSpPr>
        <p:spPr>
          <a:xfrm>
            <a:off x="3962400" y="1219200"/>
            <a:ext cx="228600" cy="228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a:p>
        </p:txBody>
      </p:sp>
      <p:sp>
        <p:nvSpPr>
          <p:cNvPr id="224" name="Rectangle 1"/>
          <p:cNvSpPr txBox="1">
            <a:spLocks noChangeArrowheads="1"/>
          </p:cNvSpPr>
          <p:nvPr/>
        </p:nvSpPr>
        <p:spPr>
          <a:xfrm>
            <a:off x="6096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1. Is Common Map practical?</a:t>
            </a:r>
            <a:endParaRPr kumimoji="1" lang="en-US" sz="3600" kern="0" dirty="0" smtClean="0">
              <a:solidFill>
                <a:srgbClr val="FFFF00"/>
              </a:solidFill>
            </a:endParaRPr>
          </a:p>
        </p:txBody>
      </p:sp>
      <p:sp>
        <p:nvSpPr>
          <p:cNvPr id="103" name="TextBox 102"/>
          <p:cNvSpPr txBox="1"/>
          <p:nvPr/>
        </p:nvSpPr>
        <p:spPr>
          <a:xfrm>
            <a:off x="3810000" y="838200"/>
            <a:ext cx="1447800" cy="369332"/>
          </a:xfrm>
          <a:prstGeom prst="rect">
            <a:avLst/>
          </a:prstGeom>
          <a:noFill/>
        </p:spPr>
        <p:txBody>
          <a:bodyPr wrap="square" rtlCol="0">
            <a:spAutoFit/>
          </a:bodyPr>
          <a:lstStyle/>
          <a:p>
            <a:r>
              <a:rPr lang="en-US" b="1" dirty="0" smtClean="0">
                <a:solidFill>
                  <a:schemeClr val="bg1"/>
                </a:solidFill>
              </a:rPr>
              <a:t>Extensibility</a:t>
            </a:r>
            <a:endParaRPr lang="en-US" b="1" dirty="0">
              <a:solidFill>
                <a:schemeClr val="bg1"/>
              </a:solidFill>
            </a:endParaRPr>
          </a:p>
        </p:txBody>
      </p:sp>
      <p:sp>
        <p:nvSpPr>
          <p:cNvPr id="97" name="AutoShape 14"/>
          <p:cNvSpPr>
            <a:spLocks noChangeShapeType="1"/>
          </p:cNvSpPr>
          <p:nvPr/>
        </p:nvSpPr>
        <p:spPr bwMode="auto">
          <a:xfrm flipV="1">
            <a:off x="3911029" y="3657600"/>
            <a:ext cx="279971" cy="40506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98" name="AutoShape 5"/>
          <p:cNvSpPr>
            <a:spLocks noChangeShapeType="1"/>
          </p:cNvSpPr>
          <p:nvPr/>
        </p:nvSpPr>
        <p:spPr bwMode="auto">
          <a:xfrm flipH="1">
            <a:off x="5921904" y="3505200"/>
            <a:ext cx="174095" cy="420729"/>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99" name="AutoShape 21"/>
          <p:cNvSpPr>
            <a:spLocks noChangeShapeType="1"/>
          </p:cNvSpPr>
          <p:nvPr/>
        </p:nvSpPr>
        <p:spPr bwMode="auto">
          <a:xfrm flipH="1" flipV="1">
            <a:off x="4510561" y="2303127"/>
            <a:ext cx="570849" cy="83838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01" name="AutoShape 9"/>
          <p:cNvSpPr>
            <a:spLocks noChangeShapeType="1"/>
          </p:cNvSpPr>
          <p:nvPr/>
        </p:nvSpPr>
        <p:spPr bwMode="auto">
          <a:xfrm>
            <a:off x="4909295" y="4066258"/>
            <a:ext cx="261040" cy="12234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04" name="AutoShape 8"/>
          <p:cNvSpPr>
            <a:spLocks noChangeShapeType="1"/>
          </p:cNvSpPr>
          <p:nvPr/>
        </p:nvSpPr>
        <p:spPr bwMode="auto">
          <a:xfrm flipV="1">
            <a:off x="5394084" y="3962399"/>
            <a:ext cx="244715" cy="22260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05" name="AutoShape 7"/>
          <p:cNvSpPr>
            <a:spLocks noChangeShapeType="1"/>
          </p:cNvSpPr>
          <p:nvPr/>
        </p:nvSpPr>
        <p:spPr bwMode="auto">
          <a:xfrm flipH="1" flipV="1">
            <a:off x="5081410" y="3404185"/>
            <a:ext cx="189327" cy="60450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06" name="AutoShape 33"/>
          <p:cNvSpPr>
            <a:spLocks noChangeArrowheads="1"/>
          </p:cNvSpPr>
          <p:nvPr/>
        </p:nvSpPr>
        <p:spPr bwMode="auto">
          <a:xfrm>
            <a:off x="3059058" y="3508534"/>
            <a:ext cx="220882" cy="244679"/>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107" name="Group 103"/>
          <p:cNvGrpSpPr/>
          <p:nvPr/>
        </p:nvGrpSpPr>
        <p:grpSpPr>
          <a:xfrm>
            <a:off x="2364861" y="1766993"/>
            <a:ext cx="5014286" cy="3553275"/>
            <a:chOff x="3657600" y="4197350"/>
            <a:chExt cx="2774950" cy="1567668"/>
          </a:xfrm>
        </p:grpSpPr>
        <p:sp>
          <p:nvSpPr>
            <p:cNvPr id="111" name="AutoShape 32"/>
            <p:cNvSpPr>
              <a:spLocks noChangeArrowheads="1"/>
            </p:cNvSpPr>
            <p:nvPr/>
          </p:nvSpPr>
          <p:spPr bwMode="auto">
            <a:xfrm>
              <a:off x="4613275" y="4919662"/>
              <a:ext cx="144463" cy="114300"/>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3" name="AutoShape 30"/>
            <p:cNvSpPr>
              <a:spLocks noChangeArrowheads="1"/>
            </p:cNvSpPr>
            <p:nvPr/>
          </p:nvSpPr>
          <p:spPr bwMode="auto">
            <a:xfrm>
              <a:off x="5065713" y="4805362"/>
              <a:ext cx="144462"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7" name="AutoShape 26"/>
            <p:cNvSpPr>
              <a:spLocks noChangeArrowheads="1"/>
            </p:cNvSpPr>
            <p:nvPr/>
          </p:nvSpPr>
          <p:spPr bwMode="auto">
            <a:xfrm>
              <a:off x="5502275" y="5111750"/>
              <a:ext cx="122238" cy="10795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19" name="AutoShape 11"/>
            <p:cNvSpPr>
              <a:spLocks noChangeShapeType="1"/>
            </p:cNvSpPr>
            <p:nvPr/>
          </p:nvSpPr>
          <p:spPr bwMode="auto">
            <a:xfrm flipV="1">
              <a:off x="4757738" y="4863372"/>
              <a:ext cx="289992" cy="11661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124" name="Group 102"/>
            <p:cNvGrpSpPr/>
            <p:nvPr/>
          </p:nvGrpSpPr>
          <p:grpSpPr>
            <a:xfrm>
              <a:off x="3657600" y="4197350"/>
              <a:ext cx="2774950" cy="1567668"/>
              <a:chOff x="3657600" y="4197350"/>
              <a:chExt cx="2774950" cy="1567668"/>
            </a:xfrm>
          </p:grpSpPr>
          <p:sp>
            <p:nvSpPr>
              <p:cNvPr id="126" name="AutoShape 20"/>
              <p:cNvSpPr>
                <a:spLocks noChangeShapeType="1"/>
              </p:cNvSpPr>
              <p:nvPr/>
            </p:nvSpPr>
            <p:spPr bwMode="auto">
              <a:xfrm flipH="1" flipV="1">
                <a:off x="4900613" y="4433887"/>
                <a:ext cx="781050" cy="369888"/>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grpSp>
            <p:nvGrpSpPr>
              <p:cNvPr id="139" name="Group 101"/>
              <p:cNvGrpSpPr/>
              <p:nvPr/>
            </p:nvGrpSpPr>
            <p:grpSpPr>
              <a:xfrm>
                <a:off x="3657600" y="4197350"/>
                <a:ext cx="2774950" cy="1567668"/>
                <a:chOff x="3657600" y="4197350"/>
                <a:chExt cx="2774950" cy="1567668"/>
              </a:xfrm>
            </p:grpSpPr>
            <p:sp>
              <p:nvSpPr>
                <p:cNvPr id="147" name="AutoShape 35"/>
                <p:cNvSpPr>
                  <a:spLocks noChangeArrowheads="1"/>
                </p:cNvSpPr>
                <p:nvPr/>
              </p:nvSpPr>
              <p:spPr bwMode="auto">
                <a:xfrm>
                  <a:off x="4613275" y="4197350"/>
                  <a:ext cx="547688" cy="19367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pPr algn="ctr"/>
                  <a:r>
                    <a:rPr lang="en-US" b="1" dirty="0" smtClean="0">
                      <a:solidFill>
                        <a:schemeClr val="bg1"/>
                      </a:solidFill>
                    </a:rPr>
                    <a:t>NOX</a:t>
                  </a:r>
                  <a:endParaRPr lang="en-US" sz="3200" b="1" dirty="0">
                    <a:solidFill>
                      <a:schemeClr val="bg1"/>
                    </a:solidFill>
                  </a:endParaRPr>
                </a:p>
              </p:txBody>
            </p:sp>
            <p:sp>
              <p:nvSpPr>
                <p:cNvPr id="148" name="Oval 34"/>
                <p:cNvSpPr>
                  <a:spLocks noChangeArrowheads="1"/>
                </p:cNvSpPr>
                <p:nvPr/>
              </p:nvSpPr>
              <p:spPr bwMode="auto">
                <a:xfrm>
                  <a:off x="3657600" y="4724400"/>
                  <a:ext cx="2774950" cy="639762"/>
                </a:xfrm>
                <a:prstGeom prst="ellipse">
                  <a:avLst/>
                </a:prstGeom>
                <a:noFill/>
                <a:ln w="9525">
                  <a:solidFill>
                    <a:srgbClr val="7030A0"/>
                  </a:solidFill>
                  <a:prstDash val="dash"/>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0" name="AutoShape 31"/>
                <p:cNvSpPr>
                  <a:spLocks noChangeArrowheads="1"/>
                </p:cNvSpPr>
                <p:nvPr/>
              </p:nvSpPr>
              <p:spPr bwMode="auto">
                <a:xfrm>
                  <a:off x="4368800" y="5149850"/>
                  <a:ext cx="144463"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1" name="AutoShape 29"/>
                <p:cNvSpPr>
                  <a:spLocks noChangeArrowheads="1"/>
                </p:cNvSpPr>
                <p:nvPr/>
              </p:nvSpPr>
              <p:spPr bwMode="auto">
                <a:xfrm>
                  <a:off x="5626100" y="4851400"/>
                  <a:ext cx="144463" cy="114300"/>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2" name="AutoShape 28"/>
                <p:cNvSpPr>
                  <a:spLocks noChangeArrowheads="1"/>
                </p:cNvSpPr>
                <p:nvPr/>
              </p:nvSpPr>
              <p:spPr bwMode="auto">
                <a:xfrm>
                  <a:off x="4943475" y="5111750"/>
                  <a:ext cx="122238" cy="10795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7" name="AutoShape 27"/>
                <p:cNvSpPr>
                  <a:spLocks noChangeArrowheads="1"/>
                </p:cNvSpPr>
                <p:nvPr/>
              </p:nvSpPr>
              <p:spPr bwMode="auto">
                <a:xfrm>
                  <a:off x="6017634" y="5065085"/>
                  <a:ext cx="144463" cy="1143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8" name="AutoShape 25"/>
                <p:cNvSpPr>
                  <a:spLocks noChangeArrowheads="1"/>
                </p:cNvSpPr>
                <p:nvPr/>
              </p:nvSpPr>
              <p:spPr bwMode="auto">
                <a:xfrm>
                  <a:off x="5210175" y="5211762"/>
                  <a:ext cx="122238" cy="10795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59" name="AutoShape 24"/>
                <p:cNvSpPr>
                  <a:spLocks noChangeShapeType="1"/>
                </p:cNvSpPr>
                <p:nvPr/>
              </p:nvSpPr>
              <p:spPr bwMode="auto">
                <a:xfrm flipV="1">
                  <a:off x="4110038" y="4433887"/>
                  <a:ext cx="735012" cy="4857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61" name="AutoShape 23"/>
                <p:cNvSpPr>
                  <a:spLocks noChangeShapeType="1"/>
                </p:cNvSpPr>
                <p:nvPr/>
              </p:nvSpPr>
              <p:spPr bwMode="auto">
                <a:xfrm flipV="1">
                  <a:off x="4676775" y="4433887"/>
                  <a:ext cx="168275" cy="4857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63" name="AutoShape 22"/>
                <p:cNvSpPr>
                  <a:spLocks noChangeShapeType="1"/>
                </p:cNvSpPr>
                <p:nvPr/>
              </p:nvSpPr>
              <p:spPr bwMode="auto">
                <a:xfrm flipV="1">
                  <a:off x="4416425" y="4433887"/>
                  <a:ext cx="428625"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0" name="AutoShape 19"/>
                <p:cNvSpPr>
                  <a:spLocks noChangeShapeType="1"/>
                </p:cNvSpPr>
                <p:nvPr/>
              </p:nvSpPr>
              <p:spPr bwMode="auto">
                <a:xfrm flipH="1" flipV="1">
                  <a:off x="4900613" y="4433887"/>
                  <a:ext cx="661987"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1" name="AutoShape 18"/>
                <p:cNvSpPr>
                  <a:spLocks noChangeShapeType="1"/>
                </p:cNvSpPr>
                <p:nvPr/>
              </p:nvSpPr>
              <p:spPr bwMode="auto">
                <a:xfrm flipH="1" flipV="1">
                  <a:off x="4845050" y="4433887"/>
                  <a:ext cx="174625" cy="676275"/>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177" name="AutoShape 15"/>
                <p:cNvSpPr>
                  <a:spLocks noChangeShapeType="1"/>
                </p:cNvSpPr>
                <p:nvPr/>
              </p:nvSpPr>
              <p:spPr bwMode="auto">
                <a:xfrm flipV="1">
                  <a:off x="4164013" y="4964229"/>
                  <a:ext cx="462019" cy="6973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1" name="AutoShape 13"/>
                <p:cNvSpPr>
                  <a:spLocks noChangeShapeType="1"/>
                </p:cNvSpPr>
                <p:nvPr/>
              </p:nvSpPr>
              <p:spPr bwMode="auto">
                <a:xfrm flipH="1" flipV="1">
                  <a:off x="4164013" y="5073650"/>
                  <a:ext cx="152400" cy="11271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2" name="AutoShape 12"/>
                <p:cNvSpPr>
                  <a:spLocks noChangeShapeType="1"/>
                </p:cNvSpPr>
                <p:nvPr/>
              </p:nvSpPr>
              <p:spPr bwMode="auto">
                <a:xfrm flipV="1">
                  <a:off x="4513263" y="5187950"/>
                  <a:ext cx="387350" cy="23812"/>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3" name="AutoShape 10"/>
                <p:cNvSpPr>
                  <a:spLocks noChangeShapeType="1"/>
                </p:cNvSpPr>
                <p:nvPr/>
              </p:nvSpPr>
              <p:spPr bwMode="auto">
                <a:xfrm>
                  <a:off x="5210175" y="4875212"/>
                  <a:ext cx="427931" cy="2178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4" name="AutoShape 6"/>
                <p:cNvSpPr>
                  <a:spLocks noChangeShapeType="1"/>
                </p:cNvSpPr>
                <p:nvPr/>
              </p:nvSpPr>
              <p:spPr bwMode="auto">
                <a:xfrm>
                  <a:off x="5770563" y="4965700"/>
                  <a:ext cx="244475" cy="1460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5" name="AutoShape 4"/>
                <p:cNvSpPr>
                  <a:spLocks noChangeShapeType="1"/>
                </p:cNvSpPr>
                <p:nvPr/>
              </p:nvSpPr>
              <p:spPr bwMode="auto">
                <a:xfrm>
                  <a:off x="5626100" y="5149850"/>
                  <a:ext cx="390525"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216" name="Text Box 37"/>
                <p:cNvSpPr txBox="1">
                  <a:spLocks noChangeArrowheads="1"/>
                </p:cNvSpPr>
                <p:nvPr/>
              </p:nvSpPr>
              <p:spPr bwMode="auto">
                <a:xfrm>
                  <a:off x="3782637" y="4882803"/>
                  <a:ext cx="609600"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Packet and Circuit Switches</a:t>
                  </a:r>
                </a:p>
                <a:p>
                  <a:pPr fontAlgn="base">
                    <a:spcBef>
                      <a:spcPct val="0"/>
                    </a:spcBef>
                    <a:spcAft>
                      <a:spcPct val="0"/>
                    </a:spcAft>
                  </a:pPr>
                  <a:endParaRPr lang="en-US" sz="3600" dirty="0" smtClean="0">
                    <a:solidFill>
                      <a:prstClr val="black"/>
                    </a:solidFill>
                    <a:latin typeface="Arial" pitchFamily="34" charset="0"/>
                  </a:endParaRPr>
                </a:p>
              </p:txBody>
            </p:sp>
            <p:sp>
              <p:nvSpPr>
                <p:cNvPr id="217" name="TextBox 216"/>
                <p:cNvSpPr txBox="1"/>
                <p:nvPr/>
              </p:nvSpPr>
              <p:spPr>
                <a:xfrm>
                  <a:off x="4291576" y="5588494"/>
                  <a:ext cx="1599550" cy="176524"/>
                </a:xfrm>
                <a:prstGeom prst="rect">
                  <a:avLst/>
                </a:prstGeom>
                <a:noFill/>
              </p:spPr>
              <p:txBody>
                <a:bodyPr wrap="square" rtlCol="0">
                  <a:spAutoFit/>
                </a:bodyPr>
                <a:lstStyle/>
                <a:p>
                  <a:pPr algn="ctr"/>
                  <a:r>
                    <a:rPr lang="en-US" sz="2000" b="1" dirty="0" smtClean="0">
                      <a:solidFill>
                        <a:prstClr val="black"/>
                      </a:solidFill>
                    </a:rPr>
                    <a:t>Converged Network</a:t>
                  </a:r>
                  <a:endParaRPr lang="en-US" sz="2000" b="1" dirty="0">
                    <a:solidFill>
                      <a:prstClr val="black"/>
                    </a:solidFill>
                  </a:endParaRPr>
                </a:p>
              </p:txBody>
            </p:sp>
          </p:grpSp>
        </p:grpSp>
      </p:grpSp>
      <p:grpSp>
        <p:nvGrpSpPr>
          <p:cNvPr id="221" name="Group 225"/>
          <p:cNvGrpSpPr/>
          <p:nvPr/>
        </p:nvGrpSpPr>
        <p:grpSpPr>
          <a:xfrm>
            <a:off x="4038600" y="1295400"/>
            <a:ext cx="1066800" cy="838200"/>
            <a:chOff x="1470005" y="1226899"/>
            <a:chExt cx="6401203" cy="2485516"/>
          </a:xfrm>
        </p:grpSpPr>
        <p:sp>
          <p:nvSpPr>
            <p:cNvPr id="222" name="Rectangle 221"/>
            <p:cNvSpPr/>
            <p:nvPr/>
          </p:nvSpPr>
          <p:spPr>
            <a:xfrm rot="21171009">
              <a:off x="1470005" y="1226899"/>
              <a:ext cx="6401203" cy="2485516"/>
            </a:xfrm>
            <a:prstGeom prst="rect">
              <a:avLst/>
            </a:prstGeom>
            <a:solidFill>
              <a:schemeClr val="tx1">
                <a:lumMod val="65000"/>
              </a:schemeClr>
            </a:solidFill>
            <a:effectLst>
              <a:glow rad="228600">
                <a:schemeClr val="accent1">
                  <a:satMod val="175000"/>
                  <a:alpha val="40000"/>
                </a:schemeClr>
              </a:glow>
            </a:effectLst>
            <a:scene3d>
              <a:camera prst="isometricOffAxis2Top">
                <a:rot lat="18048692" lon="18917394" rev="204050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224"/>
            <p:cNvGrpSpPr/>
            <p:nvPr/>
          </p:nvGrpSpPr>
          <p:grpSpPr>
            <a:xfrm>
              <a:off x="1991001" y="2065099"/>
              <a:ext cx="5514762" cy="796928"/>
              <a:chOff x="2936787" y="2479672"/>
              <a:chExt cx="5514762" cy="796928"/>
            </a:xfrm>
          </p:grpSpPr>
          <p:cxnSp>
            <p:nvCxnSpPr>
              <p:cNvPr id="225" name="Straight Connector 224"/>
              <p:cNvCxnSpPr>
                <a:stCxn id="245" idx="4"/>
                <a:endCxn id="244" idx="6"/>
              </p:cNvCxnSpPr>
              <p:nvPr/>
            </p:nvCxnSpPr>
            <p:spPr>
              <a:xfrm rot="5400000">
                <a:off x="5197508" y="2571780"/>
                <a:ext cx="193672" cy="3841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45" idx="4"/>
                <a:endCxn id="248" idx="0"/>
              </p:cNvCxnSpPr>
              <p:nvPr/>
            </p:nvCxnSpPr>
            <p:spPr>
              <a:xfrm rot="16200000" flipH="1">
                <a:off x="5448300" y="2705100"/>
                <a:ext cx="228600" cy="1524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46" idx="4"/>
                <a:endCxn id="240" idx="0"/>
              </p:cNvCxnSpPr>
              <p:nvPr/>
            </p:nvCxnSpPr>
            <p:spPr>
              <a:xfrm rot="5400000">
                <a:off x="6436716" y="2596156"/>
                <a:ext cx="263528" cy="3353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46" idx="4"/>
                <a:endCxn id="249" idx="1"/>
              </p:cNvCxnSpPr>
              <p:nvPr/>
            </p:nvCxnSpPr>
            <p:spPr>
              <a:xfrm rot="16200000" flipH="1">
                <a:off x="6887937" y="2480294"/>
                <a:ext cx="109678" cy="413233"/>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40" idx="7"/>
                <a:endCxn id="249" idx="2"/>
              </p:cNvCxnSpPr>
              <p:nvPr/>
            </p:nvCxnSpPr>
            <p:spPr>
              <a:xfrm rot="5400000" flipH="1" flipV="1">
                <a:off x="6758986" y="2572149"/>
                <a:ext cx="95346" cy="59619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57" idx="6"/>
                <a:endCxn id="258" idx="3"/>
              </p:cNvCxnSpPr>
              <p:nvPr/>
            </p:nvCxnSpPr>
            <p:spPr>
              <a:xfrm>
                <a:off x="5325572" y="3165472"/>
                <a:ext cx="1424665" cy="12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1" name="Group 223"/>
              <p:cNvGrpSpPr/>
              <p:nvPr/>
            </p:nvGrpSpPr>
            <p:grpSpPr>
              <a:xfrm>
                <a:off x="2936787" y="2479672"/>
                <a:ext cx="5514762" cy="796928"/>
                <a:chOff x="2936787" y="2479672"/>
                <a:chExt cx="5514762" cy="796928"/>
              </a:xfrm>
            </p:grpSpPr>
            <p:grpSp>
              <p:nvGrpSpPr>
                <p:cNvPr id="232" name="Group 222"/>
                <p:cNvGrpSpPr/>
                <p:nvPr/>
              </p:nvGrpSpPr>
              <p:grpSpPr>
                <a:xfrm>
                  <a:off x="2936787" y="2479672"/>
                  <a:ext cx="5514762" cy="796928"/>
                  <a:chOff x="2936787" y="2479672"/>
                  <a:chExt cx="5514762" cy="796928"/>
                </a:xfrm>
              </p:grpSpPr>
              <p:grpSp>
                <p:nvGrpSpPr>
                  <p:cNvPr id="238" name="Group 154"/>
                  <p:cNvGrpSpPr/>
                  <p:nvPr/>
                </p:nvGrpSpPr>
                <p:grpSpPr>
                  <a:xfrm>
                    <a:off x="2936787" y="2479672"/>
                    <a:ext cx="5514762" cy="762000"/>
                    <a:chOff x="1946187" y="1489072"/>
                    <a:chExt cx="5514762" cy="762000"/>
                  </a:xfrm>
                </p:grpSpPr>
                <p:sp>
                  <p:nvSpPr>
                    <p:cNvPr id="251" name="Oval 250"/>
                    <p:cNvSpPr/>
                    <p:nvPr/>
                  </p:nvSpPr>
                  <p:spPr>
                    <a:xfrm>
                      <a:off x="1946187"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32766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3733800" y="15240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2095043"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4800600" y="17526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6263012" y="14890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4030171" y="20986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5715000" y="2057400"/>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7156149" y="1946272"/>
                      <a:ext cx="304800" cy="152400"/>
                    </a:xfrm>
                    <a:prstGeom prst="ellipse">
                      <a:avLst/>
                    </a:prstGeom>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 name="Straight Connector 259"/>
                    <p:cNvCxnSpPr>
                      <a:stCxn id="254" idx="0"/>
                      <a:endCxn id="251" idx="3"/>
                    </p:cNvCxnSpPr>
                    <p:nvPr/>
                  </p:nvCxnSpPr>
                  <p:spPr>
                    <a:xfrm rot="16200000" flipV="1">
                      <a:off x="1879375" y="1730603"/>
                      <a:ext cx="479518" cy="25661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254" idx="5"/>
                      <a:endCxn id="252" idx="3"/>
                    </p:cNvCxnSpPr>
                    <p:nvPr/>
                  </p:nvCxnSpPr>
                  <p:spPr>
                    <a:xfrm rot="5400000" flipH="1" flipV="1">
                      <a:off x="2817585" y="1725103"/>
                      <a:ext cx="41272" cy="966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stCxn id="253" idx="2"/>
                      <a:endCxn id="251" idx="6"/>
                    </p:cNvCxnSpPr>
                    <p:nvPr/>
                  </p:nvCxnSpPr>
                  <p:spPr>
                    <a:xfrm rot="10800000">
                      <a:off x="2250988" y="1565272"/>
                      <a:ext cx="14828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a:stCxn id="239" idx="0"/>
                      <a:endCxn id="243" idx="4"/>
                    </p:cNvCxnSpPr>
                    <p:nvPr/>
                  </p:nvCxnSpPr>
                  <p:spPr>
                    <a:xfrm rot="16200000" flipV="1">
                      <a:off x="2952738" y="1680458"/>
                      <a:ext cx="152400" cy="744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a:stCxn id="257" idx="0"/>
                      <a:endCxn id="253" idx="4"/>
                    </p:cNvCxnSpPr>
                    <p:nvPr/>
                  </p:nvCxnSpPr>
                  <p:spPr>
                    <a:xfrm rot="16200000" flipV="1">
                      <a:off x="3823251" y="1739350"/>
                      <a:ext cx="422272" cy="29637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a:stCxn id="252" idx="6"/>
                      <a:endCxn id="257" idx="3"/>
                    </p:cNvCxnSpPr>
                    <p:nvPr/>
                  </p:nvCxnSpPr>
                  <p:spPr>
                    <a:xfrm>
                      <a:off x="3581400" y="2133600"/>
                      <a:ext cx="493409" cy="9515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57" idx="7"/>
                      <a:endCxn id="255" idx="3"/>
                    </p:cNvCxnSpPr>
                    <p:nvPr/>
                  </p:nvCxnSpPr>
                  <p:spPr>
                    <a:xfrm rot="5400000" flipH="1" flipV="1">
                      <a:off x="4448632" y="1724385"/>
                      <a:ext cx="238308" cy="55490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58" idx="2"/>
                      <a:endCxn id="255" idx="6"/>
                    </p:cNvCxnSpPr>
                    <p:nvPr/>
                  </p:nvCxnSpPr>
                  <p:spPr>
                    <a:xfrm rot="10800000">
                      <a:off x="5105400" y="1828800"/>
                      <a:ext cx="609600" cy="3048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a:stCxn id="253" idx="6"/>
                      <a:endCxn id="256" idx="2"/>
                    </p:cNvCxnSpPr>
                    <p:nvPr/>
                  </p:nvCxnSpPr>
                  <p:spPr>
                    <a:xfrm flipV="1">
                      <a:off x="4038600" y="1565272"/>
                      <a:ext cx="2224412" cy="3492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a:stCxn id="258" idx="6"/>
                      <a:endCxn id="256" idx="4"/>
                    </p:cNvCxnSpPr>
                    <p:nvPr/>
                  </p:nvCxnSpPr>
                  <p:spPr>
                    <a:xfrm flipV="1">
                      <a:off x="6019800" y="1641472"/>
                      <a:ext cx="395612" cy="492128"/>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stCxn id="256" idx="5"/>
                      <a:endCxn id="259" idx="3"/>
                    </p:cNvCxnSpPr>
                    <p:nvPr/>
                  </p:nvCxnSpPr>
                  <p:spPr>
                    <a:xfrm rot="16200000" flipH="1">
                      <a:off x="6633379" y="1508948"/>
                      <a:ext cx="457200" cy="67761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58" idx="6"/>
                      <a:endCxn id="259" idx="3"/>
                    </p:cNvCxnSpPr>
                    <p:nvPr/>
                  </p:nvCxnSpPr>
                  <p:spPr>
                    <a:xfrm flipV="1">
                      <a:off x="6019800" y="2076354"/>
                      <a:ext cx="1180985" cy="572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9" name="Oval 238"/>
                  <p:cNvSpPr/>
                  <p:nvPr/>
                </p:nvSpPr>
                <p:spPr>
                  <a:xfrm>
                    <a:off x="3904351"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248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29367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3657600" y="31242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82992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797487" y="27844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5334000" y="2514600"/>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6583759"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a:off x="6062763" y="2479672"/>
                    <a:ext cx="304800" cy="152400"/>
                  </a:xfrm>
                  <a:prstGeom prst="ellipse">
                    <a:avLst/>
                  </a:prstGeom>
                  <a:solidFill>
                    <a:srgbClr val="92D05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a:off x="5486400" y="2895600"/>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7104756" y="2708272"/>
                    <a:ext cx="304800" cy="2286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7700180" y="2784472"/>
                    <a:ext cx="304800" cy="152400"/>
                  </a:xfrm>
                  <a:prstGeom prst="ellipse">
                    <a:avLst/>
                  </a:prstGeom>
                  <a:solidFill>
                    <a:schemeClr val="accent6">
                      <a:lumMod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3" name="Straight Connector 232"/>
                <p:cNvCxnSpPr>
                  <a:stCxn id="241" idx="6"/>
                  <a:endCxn id="239" idx="2"/>
                </p:cNvCxnSpPr>
                <p:nvPr/>
              </p:nvCxnSpPr>
              <p:spPr>
                <a:xfrm>
                  <a:off x="3241587" y="2860672"/>
                  <a:ext cx="6627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stCxn id="241" idx="5"/>
                  <a:endCxn id="242" idx="1"/>
                </p:cNvCxnSpPr>
                <p:nvPr/>
              </p:nvCxnSpPr>
              <p:spPr>
                <a:xfrm rot="16200000" flipH="1">
                  <a:off x="3333611" y="2777892"/>
                  <a:ext cx="231964" cy="50528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42" idx="7"/>
                  <a:endCxn id="239" idx="4"/>
                </p:cNvCxnSpPr>
                <p:nvPr/>
              </p:nvCxnSpPr>
              <p:spPr>
                <a:xfrm rot="5400000" flipH="1" flipV="1">
                  <a:off x="3882434" y="2972201"/>
                  <a:ext cx="209646" cy="13898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a:stCxn id="239" idx="6"/>
                  <a:endCxn id="244" idx="3"/>
                </p:cNvCxnSpPr>
                <p:nvPr/>
              </p:nvCxnSpPr>
              <p:spPr>
                <a:xfrm>
                  <a:off x="4209151" y="2860672"/>
                  <a:ext cx="632973" cy="53882"/>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stCxn id="252" idx="6"/>
                  <a:endCxn id="244" idx="3"/>
                </p:cNvCxnSpPr>
                <p:nvPr/>
              </p:nvCxnSpPr>
              <p:spPr>
                <a:xfrm flipV="1">
                  <a:off x="4572000" y="2914554"/>
                  <a:ext cx="270125" cy="209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272" name="Right Brace 271"/>
          <p:cNvSpPr/>
          <p:nvPr/>
        </p:nvSpPr>
        <p:spPr>
          <a:xfrm rot="10800000">
            <a:off x="3200400" y="1828800"/>
            <a:ext cx="304800" cy="1295400"/>
          </a:xfrm>
          <a:prstGeom prst="rightBrace">
            <a:avLst>
              <a:gd name="adj1" fmla="val 4697"/>
              <a:gd name="adj2" fmla="val 494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Text Box 37"/>
          <p:cNvSpPr txBox="1">
            <a:spLocks noChangeArrowheads="1"/>
          </p:cNvSpPr>
          <p:nvPr/>
        </p:nvSpPr>
        <p:spPr bwMode="auto">
          <a:xfrm>
            <a:off x="2438400" y="2057400"/>
            <a:ext cx="1486590"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400" b="1" dirty="0" smtClean="0">
                <a:solidFill>
                  <a:prstClr val="black"/>
                </a:solidFill>
                <a:ea typeface="Calibri" pitchFamily="34" charset="0"/>
                <a:cs typeface="Times New Roman" pitchFamily="18" charset="0"/>
              </a:rPr>
              <a:t>Unified </a:t>
            </a:r>
          </a:p>
          <a:p>
            <a:pPr fontAlgn="base">
              <a:spcBef>
                <a:spcPct val="0"/>
              </a:spcBef>
              <a:spcAft>
                <a:spcPct val="0"/>
              </a:spcAft>
            </a:pPr>
            <a:r>
              <a:rPr lang="en-US" sz="1400" b="1" dirty="0" smtClean="0">
                <a:solidFill>
                  <a:prstClr val="black"/>
                </a:solidFill>
                <a:ea typeface="Calibri" pitchFamily="34" charset="0"/>
                <a:cs typeface="Times New Roman" pitchFamily="18" charset="0"/>
              </a:rPr>
              <a:t>Control</a:t>
            </a:r>
          </a:p>
          <a:p>
            <a:pPr fontAlgn="base">
              <a:spcBef>
                <a:spcPct val="0"/>
              </a:spcBef>
              <a:spcAft>
                <a:spcPct val="0"/>
              </a:spcAft>
            </a:pPr>
            <a:r>
              <a:rPr lang="en-US" sz="1400" b="1" dirty="0" smtClean="0">
                <a:solidFill>
                  <a:prstClr val="black"/>
                </a:solidFill>
                <a:cs typeface="Times New Roman" pitchFamily="18" charset="0"/>
              </a:rPr>
              <a:t>Plane</a:t>
            </a:r>
            <a:endParaRPr lang="en-US" sz="3600" b="1" dirty="0" smtClean="0">
              <a:solidFill>
                <a:prstClr val="black"/>
              </a:solidFill>
            </a:endParaRPr>
          </a:p>
        </p:txBody>
      </p:sp>
      <p:sp>
        <p:nvSpPr>
          <p:cNvPr id="274" name="TextBox 273"/>
          <p:cNvSpPr txBox="1"/>
          <p:nvPr/>
        </p:nvSpPr>
        <p:spPr>
          <a:xfrm>
            <a:off x="304800" y="3581400"/>
            <a:ext cx="2133600" cy="646331"/>
          </a:xfrm>
          <a:prstGeom prst="rect">
            <a:avLst/>
          </a:prstGeom>
          <a:noFill/>
        </p:spPr>
        <p:txBody>
          <a:bodyPr wrap="square" rtlCol="0">
            <a:spAutoFit/>
          </a:bodyPr>
          <a:lstStyle/>
          <a:p>
            <a:pPr marL="342900" indent="-342900">
              <a:buAutoNum type="arabicPeriod"/>
            </a:pPr>
            <a:r>
              <a:rPr lang="en-US" b="1" u="sng" dirty="0" smtClean="0">
                <a:solidFill>
                  <a:srgbClr val="FF0000"/>
                </a:solidFill>
              </a:rPr>
              <a:t>Common</a:t>
            </a:r>
            <a:r>
              <a:rPr lang="en-US" b="1" dirty="0" smtClean="0">
                <a:solidFill>
                  <a:srgbClr val="FF0000"/>
                </a:solidFill>
              </a:rPr>
              <a:t> Flow Abstraction</a:t>
            </a:r>
          </a:p>
        </p:txBody>
      </p:sp>
      <p:sp>
        <p:nvSpPr>
          <p:cNvPr id="275" name="TextBox 274"/>
          <p:cNvSpPr txBox="1"/>
          <p:nvPr/>
        </p:nvSpPr>
        <p:spPr>
          <a:xfrm>
            <a:off x="381000" y="1334869"/>
            <a:ext cx="2133600" cy="646331"/>
          </a:xfrm>
          <a:prstGeom prst="rect">
            <a:avLst/>
          </a:prstGeom>
          <a:noFill/>
        </p:spPr>
        <p:txBody>
          <a:bodyPr wrap="square" rtlCol="0">
            <a:spAutoFit/>
          </a:bodyPr>
          <a:lstStyle/>
          <a:p>
            <a:pPr marL="342900" indent="-342900"/>
            <a:r>
              <a:rPr lang="en-US" b="1" dirty="0" smtClean="0">
                <a:solidFill>
                  <a:srgbClr val="FF0000"/>
                </a:solidFill>
              </a:rPr>
              <a:t>2.   </a:t>
            </a:r>
            <a:r>
              <a:rPr lang="en-US" b="1" u="sng" dirty="0" smtClean="0">
                <a:solidFill>
                  <a:srgbClr val="FF0000"/>
                </a:solidFill>
              </a:rPr>
              <a:t>Common</a:t>
            </a:r>
            <a:r>
              <a:rPr lang="en-US" b="1" dirty="0" smtClean="0">
                <a:solidFill>
                  <a:srgbClr val="FF0000"/>
                </a:solidFill>
              </a:rPr>
              <a:t> Map Abstraction</a:t>
            </a:r>
          </a:p>
        </p:txBody>
      </p:sp>
      <p:sp>
        <p:nvSpPr>
          <p:cNvPr id="278" name="Text Box 16"/>
          <p:cNvSpPr txBox="1">
            <a:spLocks noChangeArrowheads="1"/>
          </p:cNvSpPr>
          <p:nvPr/>
        </p:nvSpPr>
        <p:spPr bwMode="auto">
          <a:xfrm>
            <a:off x="3048000" y="2438400"/>
            <a:ext cx="3321599" cy="6022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sz="1600" b="1" dirty="0" smtClean="0">
                <a:solidFill>
                  <a:srgbClr val="FF0000"/>
                </a:solidFill>
                <a:ea typeface="Calibri" pitchFamily="34" charset="0"/>
                <a:cs typeface="Times New Roman" pitchFamily="18" charset="0"/>
              </a:rPr>
              <a:t>       </a:t>
            </a:r>
            <a:r>
              <a:rPr lang="en-US" sz="1400" b="1" dirty="0" smtClean="0">
                <a:solidFill>
                  <a:schemeClr val="bg1"/>
                </a:solidFill>
                <a:ea typeface="Calibri" pitchFamily="34" charset="0"/>
                <a:cs typeface="Times New Roman" pitchFamily="18" charset="0"/>
              </a:rPr>
              <a:t>Interface: </a:t>
            </a:r>
            <a:r>
              <a:rPr lang="en-US" sz="1400" b="1" dirty="0" err="1" smtClean="0">
                <a:solidFill>
                  <a:schemeClr val="bg1"/>
                </a:solidFill>
                <a:ea typeface="Calibri" pitchFamily="34" charset="0"/>
                <a:cs typeface="Times New Roman" pitchFamily="18" charset="0"/>
              </a:rPr>
              <a:t>OpenFlow</a:t>
            </a:r>
            <a:r>
              <a:rPr lang="en-US" sz="1400" b="1" dirty="0" smtClean="0">
                <a:solidFill>
                  <a:schemeClr val="bg1"/>
                </a:solidFill>
                <a:ea typeface="Calibri" pitchFamily="34" charset="0"/>
                <a:cs typeface="Times New Roman" pitchFamily="18" charset="0"/>
              </a:rPr>
              <a:t> Protocol</a:t>
            </a:r>
            <a:endParaRPr lang="en-US" sz="3600" dirty="0" smtClean="0">
              <a:solidFill>
                <a:schemeClr val="bg1"/>
              </a:solidFill>
              <a:latin typeface="Arial" pitchFamily="34" charset="0"/>
            </a:endParaRPr>
          </a:p>
        </p:txBody>
      </p:sp>
      <p:sp>
        <p:nvSpPr>
          <p:cNvPr id="102" name="TextBox 101"/>
          <p:cNvSpPr txBox="1"/>
          <p:nvPr/>
        </p:nvSpPr>
        <p:spPr>
          <a:xfrm>
            <a:off x="5410200" y="1066800"/>
            <a:ext cx="3124200" cy="923330"/>
          </a:xfrm>
          <a:prstGeom prst="rect">
            <a:avLst/>
          </a:prstGeom>
          <a:noFill/>
        </p:spPr>
        <p:txBody>
          <a:bodyPr wrap="square" rtlCol="0">
            <a:spAutoFit/>
          </a:bodyPr>
          <a:lstStyle/>
          <a:p>
            <a:pPr marL="342900" indent="-342900">
              <a:buAutoNum type="arabicPeriod"/>
            </a:pPr>
            <a:r>
              <a:rPr lang="en-US" b="1" dirty="0" smtClean="0">
                <a:solidFill>
                  <a:schemeClr val="bg1"/>
                </a:solidFill>
              </a:rPr>
              <a:t>Map Building &amp; State- Distribution abstracted away</a:t>
            </a:r>
          </a:p>
        </p:txBody>
      </p:sp>
      <p:sp>
        <p:nvSpPr>
          <p:cNvPr id="108" name="Rectangle 107"/>
          <p:cNvSpPr/>
          <p:nvPr/>
        </p:nvSpPr>
        <p:spPr>
          <a:xfrm>
            <a:off x="5410200" y="1981200"/>
            <a:ext cx="1393779" cy="369332"/>
          </a:xfrm>
          <a:prstGeom prst="rect">
            <a:avLst/>
          </a:prstGeom>
        </p:spPr>
        <p:txBody>
          <a:bodyPr wrap="none">
            <a:spAutoFit/>
          </a:bodyPr>
          <a:lstStyle/>
          <a:p>
            <a:pPr marL="342900" indent="-342900"/>
            <a:r>
              <a:rPr lang="en-US" b="1" dirty="0" smtClean="0">
                <a:solidFill>
                  <a:schemeClr val="bg1"/>
                </a:solidFill>
              </a:rPr>
              <a:t>2. </a:t>
            </a:r>
            <a:r>
              <a:rPr lang="en-US" b="1" dirty="0" smtClean="0">
                <a:solidFill>
                  <a:schemeClr val="bg1"/>
                </a:solidFill>
              </a:rPr>
              <a:t>  Full </a:t>
            </a:r>
            <a:r>
              <a:rPr lang="en-US" b="1" dirty="0" smtClean="0">
                <a:solidFill>
                  <a:schemeClr val="bg1"/>
                </a:solidFill>
              </a:rPr>
              <a:t>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wipe(down)">
                                      <p:cBhvr>
                                        <p:cTn id="11" dur="500"/>
                                        <p:tgtEl>
                                          <p:spTgt spid="15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3"/>
                                        </p:tgtEl>
                                        <p:attrNameLst>
                                          <p:attrName>style.visibility</p:attrName>
                                        </p:attrNameLst>
                                      </p:cBhvr>
                                      <p:to>
                                        <p:strVal val="visible"/>
                                      </p:to>
                                    </p:set>
                                    <p:animEffect transition="in" filter="wipe(down)">
                                      <p:cBhvr>
                                        <p:cTn id="14" dur="500"/>
                                        <p:tgtEl>
                                          <p:spTgt spid="15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wipe(down)">
                                      <p:cBhvr>
                                        <p:cTn id="17" dur="500"/>
                                        <p:tgtEl>
                                          <p:spTgt spid="156"/>
                                        </p:tgtEl>
                                      </p:cBhvr>
                                    </p:animEffect>
                                  </p:childTnLst>
                                </p:cTn>
                              </p:par>
                            </p:childTnLst>
                          </p:cTn>
                        </p:par>
                        <p:par>
                          <p:cTn id="18" fill="hold">
                            <p:stCondLst>
                              <p:cond delay="500"/>
                            </p:stCondLst>
                            <p:childTnLst>
                              <p:par>
                                <p:cTn id="19" presetID="10" presetClass="entr" presetSubtype="0" fill="hold" grpId="0" nodeType="afterEffect">
                                  <p:stCondLst>
                                    <p:cond delay="100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P spid="156" grpId="0" animBg="1"/>
      <p:bldP spid="103" grpId="0"/>
      <p:bldP spid="102" grpId="0" uiExpand="1" build="allAtOnce"/>
      <p:bldP spid="10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6096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1. Is Common Map practical?</a:t>
            </a:r>
            <a:endParaRPr kumimoji="1" lang="en-US" sz="3600" kern="0" dirty="0" smtClean="0">
              <a:solidFill>
                <a:srgbClr val="FFFF00"/>
              </a:solidFill>
            </a:endParaRPr>
          </a:p>
        </p:txBody>
      </p:sp>
      <p:sp>
        <p:nvSpPr>
          <p:cNvPr id="4" name="TextBox 3"/>
          <p:cNvSpPr txBox="1"/>
          <p:nvPr/>
        </p:nvSpPr>
        <p:spPr>
          <a:xfrm>
            <a:off x="304800" y="914400"/>
            <a:ext cx="5257800" cy="523220"/>
          </a:xfrm>
          <a:prstGeom prst="rect">
            <a:avLst/>
          </a:prstGeom>
          <a:noFill/>
        </p:spPr>
        <p:txBody>
          <a:bodyPr wrap="square" rtlCol="0">
            <a:spAutoFit/>
          </a:bodyPr>
          <a:lstStyle/>
          <a:p>
            <a:r>
              <a:rPr lang="en-US" sz="2800" dirty="0" smtClean="0"/>
              <a:t>Some well-known problems:</a:t>
            </a:r>
            <a:endParaRPr lang="en-US" sz="2800" dirty="0"/>
          </a:p>
        </p:txBody>
      </p:sp>
      <p:sp>
        <p:nvSpPr>
          <p:cNvPr id="5" name="TextBox 4"/>
          <p:cNvSpPr txBox="1"/>
          <p:nvPr/>
        </p:nvSpPr>
        <p:spPr>
          <a:xfrm>
            <a:off x="609600" y="2971800"/>
            <a:ext cx="8382000" cy="830997"/>
          </a:xfrm>
          <a:prstGeom prst="rect">
            <a:avLst/>
          </a:prstGeom>
          <a:noFill/>
        </p:spPr>
        <p:txBody>
          <a:bodyPr wrap="square" rtlCol="0">
            <a:spAutoFit/>
          </a:bodyPr>
          <a:lstStyle/>
          <a:p>
            <a:r>
              <a:rPr lang="en-US" sz="2400" dirty="0" smtClean="0"/>
              <a:t>Q:  Transport network operators </a:t>
            </a:r>
            <a:r>
              <a:rPr lang="en-US" sz="2400" u="sng" dirty="0" smtClean="0"/>
              <a:t>dislike giving up (manual) control</a:t>
            </a:r>
            <a:r>
              <a:rPr lang="en-US" sz="2400" dirty="0" smtClean="0"/>
              <a:t>.   	Is there a gradual adoption path? </a:t>
            </a:r>
            <a:endParaRPr lang="en-US" sz="2400" dirty="0"/>
          </a:p>
        </p:txBody>
      </p:sp>
      <p:sp>
        <p:nvSpPr>
          <p:cNvPr id="6" name="TextBox 5"/>
          <p:cNvSpPr txBox="1"/>
          <p:nvPr/>
        </p:nvSpPr>
        <p:spPr>
          <a:xfrm>
            <a:off x="609600" y="1828800"/>
            <a:ext cx="7239000" cy="830997"/>
          </a:xfrm>
          <a:prstGeom prst="rect">
            <a:avLst/>
          </a:prstGeom>
          <a:noFill/>
        </p:spPr>
        <p:txBody>
          <a:bodyPr wrap="square" rtlCol="0">
            <a:spAutoFit/>
          </a:bodyPr>
          <a:lstStyle/>
          <a:p>
            <a:r>
              <a:rPr lang="en-US" sz="2400" dirty="0" smtClean="0"/>
              <a:t>Q:  IP and Transport networks </a:t>
            </a:r>
            <a:r>
              <a:rPr lang="en-US" sz="2400" u="sng" dirty="0" smtClean="0"/>
              <a:t>will not share information</a:t>
            </a:r>
            <a:r>
              <a:rPr lang="en-US" sz="2400" dirty="0" smtClean="0"/>
              <a:t>.</a:t>
            </a:r>
          </a:p>
          <a:p>
            <a:r>
              <a:rPr lang="en-US" sz="2400" dirty="0" smtClean="0"/>
              <a:t>   	How to build a common map? </a:t>
            </a:r>
            <a:endParaRPr lang="en-US" sz="2400" dirty="0"/>
          </a:p>
        </p:txBody>
      </p:sp>
      <p:sp>
        <p:nvSpPr>
          <p:cNvPr id="8" name="TextBox 7"/>
          <p:cNvSpPr txBox="1"/>
          <p:nvPr/>
        </p:nvSpPr>
        <p:spPr>
          <a:xfrm>
            <a:off x="304800" y="4343400"/>
            <a:ext cx="5257800" cy="523220"/>
          </a:xfrm>
          <a:prstGeom prst="rect">
            <a:avLst/>
          </a:prstGeom>
          <a:noFill/>
        </p:spPr>
        <p:txBody>
          <a:bodyPr wrap="square" rtlCol="0">
            <a:spAutoFit/>
          </a:bodyPr>
          <a:lstStyle/>
          <a:p>
            <a:r>
              <a:rPr lang="en-US" sz="2800" dirty="0" smtClean="0"/>
              <a:t>Answer to both:   Slicing</a:t>
            </a:r>
            <a:endParaRPr lang="en-US" sz="2800" dirty="0"/>
          </a:p>
        </p:txBody>
      </p:sp>
      <p:sp>
        <p:nvSpPr>
          <p:cNvPr id="9" name="TextBox 8"/>
          <p:cNvSpPr txBox="1"/>
          <p:nvPr/>
        </p:nvSpPr>
        <p:spPr>
          <a:xfrm>
            <a:off x="533400" y="5334000"/>
            <a:ext cx="7772400" cy="769441"/>
          </a:xfrm>
          <a:prstGeom prst="rect">
            <a:avLst/>
          </a:prstGeom>
          <a:noFill/>
        </p:spPr>
        <p:txBody>
          <a:bodyPr wrap="square" rtlCol="0">
            <a:spAutoFit/>
          </a:bodyPr>
          <a:lstStyle/>
          <a:p>
            <a:r>
              <a:rPr lang="en-US" sz="4400" dirty="0" smtClean="0"/>
              <a:t>Slice == Bandwidth + Switching</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2"/>
          <p:cNvSpPr>
            <a:spLocks noChangeShapeType="1"/>
          </p:cNvSpPr>
          <p:nvPr/>
        </p:nvSpPr>
        <p:spPr bwMode="auto">
          <a:xfrm flipV="1">
            <a:off x="2510793" y="3010809"/>
            <a:ext cx="1716696" cy="1175554"/>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 name="AutoShape 21"/>
          <p:cNvSpPr>
            <a:spLocks noChangeShapeType="1"/>
          </p:cNvSpPr>
          <p:nvPr/>
        </p:nvSpPr>
        <p:spPr bwMode="auto">
          <a:xfrm flipV="1">
            <a:off x="3834466" y="3010809"/>
            <a:ext cx="393024" cy="1175554"/>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7" name="AutoShape 20"/>
          <p:cNvSpPr>
            <a:spLocks noChangeShapeType="1"/>
          </p:cNvSpPr>
          <p:nvPr/>
        </p:nvSpPr>
        <p:spPr bwMode="auto">
          <a:xfrm flipV="1">
            <a:off x="3226392" y="3010809"/>
            <a:ext cx="1001099" cy="1636556"/>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AutoShape 19"/>
          <p:cNvSpPr>
            <a:spLocks noChangeShapeType="1"/>
          </p:cNvSpPr>
          <p:nvPr/>
        </p:nvSpPr>
        <p:spPr bwMode="auto">
          <a:xfrm flipH="1" flipV="1">
            <a:off x="4267200" y="3047998"/>
            <a:ext cx="761999" cy="1066801"/>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AutoShape 18"/>
          <p:cNvSpPr>
            <a:spLocks noChangeShapeType="1"/>
          </p:cNvSpPr>
          <p:nvPr/>
        </p:nvSpPr>
        <p:spPr bwMode="auto">
          <a:xfrm flipH="1" flipV="1">
            <a:off x="4357263" y="3010808"/>
            <a:ext cx="2119736" cy="1180191"/>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 name="AutoShape 17"/>
          <p:cNvSpPr>
            <a:spLocks noChangeShapeType="1"/>
          </p:cNvSpPr>
          <p:nvPr/>
        </p:nvSpPr>
        <p:spPr bwMode="auto">
          <a:xfrm flipH="1" flipV="1">
            <a:off x="4357264" y="3010809"/>
            <a:ext cx="1546139" cy="1636556"/>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 name="AutoShape 16"/>
          <p:cNvSpPr>
            <a:spLocks noChangeShapeType="1"/>
          </p:cNvSpPr>
          <p:nvPr/>
        </p:nvSpPr>
        <p:spPr bwMode="auto">
          <a:xfrm flipH="1" flipV="1">
            <a:off x="4227490" y="3010809"/>
            <a:ext cx="407854" cy="1636556"/>
          </a:xfrm>
          <a:prstGeom prst="straightConnector1">
            <a:avLst/>
          </a:prstGeom>
          <a:noFill/>
          <a:ln w="9525">
            <a:solidFill>
              <a:srgbClr val="4BACC6"/>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Text Box 14"/>
          <p:cNvSpPr txBox="1">
            <a:spLocks noChangeArrowheads="1"/>
          </p:cNvSpPr>
          <p:nvPr/>
        </p:nvSpPr>
        <p:spPr bwMode="auto">
          <a:xfrm>
            <a:off x="2667001" y="3200400"/>
            <a:ext cx="3181268" cy="522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2000" b="1" dirty="0" smtClean="0">
                <a:solidFill>
                  <a:srgbClr val="FF0000"/>
                </a:solidFill>
                <a:latin typeface="Arial" pitchFamily="34" charset="0"/>
                <a:ea typeface="Calibri" pitchFamily="34" charset="0"/>
                <a:cs typeface="Arial" pitchFamily="34" charset="0"/>
              </a:rPr>
              <a:t>OpenFlow Protocol</a:t>
            </a:r>
            <a:endParaRPr lang="en-US" sz="4400" dirty="0" smtClean="0">
              <a:solidFill>
                <a:prstClr val="white"/>
              </a:solidFill>
              <a:latin typeface="Arial" pitchFamily="34" charset="0"/>
              <a:cs typeface="Arial" pitchFamily="34" charset="0"/>
            </a:endParaRPr>
          </a:p>
        </p:txBody>
      </p:sp>
      <p:grpSp>
        <p:nvGrpSpPr>
          <p:cNvPr id="2" name="Group 49"/>
          <p:cNvGrpSpPr/>
          <p:nvPr/>
        </p:nvGrpSpPr>
        <p:grpSpPr>
          <a:xfrm>
            <a:off x="3686156" y="2438400"/>
            <a:ext cx="1279183" cy="468685"/>
            <a:chOff x="3457555" y="2133600"/>
            <a:chExt cx="1279183" cy="468685"/>
          </a:xfrm>
        </p:grpSpPr>
        <p:sp>
          <p:nvSpPr>
            <p:cNvPr id="4" name="AutoShape 33"/>
            <p:cNvSpPr>
              <a:spLocks noChangeArrowheads="1"/>
            </p:cNvSpPr>
            <p:nvPr/>
          </p:nvSpPr>
          <p:spPr bwMode="auto">
            <a:xfrm>
              <a:off x="3457555" y="2133600"/>
              <a:ext cx="1279183" cy="46868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5" name="Oval 34"/>
            <p:cNvSpPr/>
            <p:nvPr/>
          </p:nvSpPr>
          <p:spPr>
            <a:xfrm>
              <a:off x="3855522" y="2230967"/>
              <a:ext cx="469651" cy="2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C</a:t>
              </a:r>
              <a:endParaRPr lang="en-US" sz="1400" dirty="0">
                <a:solidFill>
                  <a:prstClr val="white"/>
                </a:solidFill>
              </a:endParaRPr>
            </a:p>
          </p:txBody>
        </p:sp>
      </p:grpSp>
      <p:grpSp>
        <p:nvGrpSpPr>
          <p:cNvPr id="3" name="Group 67"/>
          <p:cNvGrpSpPr/>
          <p:nvPr/>
        </p:nvGrpSpPr>
        <p:grpSpPr>
          <a:xfrm>
            <a:off x="838200" y="3886200"/>
            <a:ext cx="7239000" cy="2590800"/>
            <a:chOff x="1447800" y="3733800"/>
            <a:chExt cx="6481184" cy="1548195"/>
          </a:xfrm>
        </p:grpSpPr>
        <p:grpSp>
          <p:nvGrpSpPr>
            <p:cNvPr id="12" name="Group 65"/>
            <p:cNvGrpSpPr/>
            <p:nvPr/>
          </p:nvGrpSpPr>
          <p:grpSpPr>
            <a:xfrm>
              <a:off x="1447800" y="3733800"/>
              <a:ext cx="6481184" cy="1548195"/>
              <a:chOff x="1454077" y="3713838"/>
              <a:chExt cx="6481184" cy="1548195"/>
            </a:xfrm>
          </p:grpSpPr>
          <p:sp>
            <p:nvSpPr>
              <p:cNvPr id="5" name="Oval 32"/>
              <p:cNvSpPr>
                <a:spLocks noChangeArrowheads="1"/>
              </p:cNvSpPr>
              <p:nvPr/>
            </p:nvSpPr>
            <p:spPr bwMode="auto">
              <a:xfrm>
                <a:off x="1454077" y="3713838"/>
                <a:ext cx="6481184" cy="1548195"/>
              </a:xfrm>
              <a:prstGeom prst="ellipse">
                <a:avLst/>
              </a:prstGeom>
              <a:noFill/>
              <a:ln w="9525">
                <a:solidFill>
                  <a:schemeClr val="accent6">
                    <a:lumMod val="20000"/>
                    <a:lumOff val="80000"/>
                  </a:schemeClr>
                </a:solidFill>
                <a:prstDash val="dash"/>
                <a:round/>
                <a:headEnd/>
                <a:tailEn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 name="AutoShape 31"/>
              <p:cNvSpPr>
                <a:spLocks noChangeArrowheads="1"/>
              </p:cNvSpPr>
              <p:nvPr/>
            </p:nvSpPr>
            <p:spPr bwMode="auto">
              <a:xfrm>
                <a:off x="2205519" y="4288367"/>
                <a:ext cx="431341" cy="29210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CK</a:t>
                </a:r>
                <a:endParaRPr lang="en-US" sz="1600" b="1" dirty="0">
                  <a:solidFill>
                    <a:prstClr val="black"/>
                  </a:solidFill>
                  <a:latin typeface="Arial" pitchFamily="34" charset="0"/>
                  <a:cs typeface="Arial" pitchFamily="34" charset="0"/>
                </a:endParaRPr>
              </a:p>
            </p:txBody>
          </p:sp>
          <p:sp>
            <p:nvSpPr>
              <p:cNvPr id="9" name="AutoShape 28"/>
              <p:cNvSpPr>
                <a:spLocks noChangeArrowheads="1"/>
              </p:cNvSpPr>
              <p:nvPr/>
            </p:nvSpPr>
            <p:spPr bwMode="auto">
              <a:xfrm>
                <a:off x="4647704" y="3909761"/>
                <a:ext cx="432573" cy="281238"/>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CK</a:t>
                </a:r>
                <a:endParaRPr lang="en-US" sz="1200" b="1" dirty="0">
                  <a:solidFill>
                    <a:prstClr val="black"/>
                  </a:solidFill>
                  <a:latin typeface="Arial" pitchFamily="34" charset="0"/>
                  <a:cs typeface="Arial" pitchFamily="34" charset="0"/>
                </a:endParaRPr>
              </a:p>
            </p:txBody>
          </p:sp>
          <p:sp>
            <p:nvSpPr>
              <p:cNvPr id="23" name="AutoShape 13"/>
              <p:cNvSpPr>
                <a:spLocks noChangeShapeType="1"/>
              </p:cNvSpPr>
              <p:nvPr/>
            </p:nvSpPr>
            <p:spPr bwMode="auto">
              <a:xfrm flipV="1">
                <a:off x="2636857" y="4323438"/>
                <a:ext cx="1103220" cy="139526"/>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AutoShape 12"/>
              <p:cNvSpPr>
                <a:spLocks noChangeShapeType="1"/>
              </p:cNvSpPr>
              <p:nvPr/>
            </p:nvSpPr>
            <p:spPr bwMode="auto">
              <a:xfrm flipV="1">
                <a:off x="3452568" y="4475837"/>
                <a:ext cx="363710" cy="41355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AutoShape 11"/>
              <p:cNvSpPr>
                <a:spLocks noChangeShapeType="1"/>
              </p:cNvSpPr>
              <p:nvPr/>
            </p:nvSpPr>
            <p:spPr bwMode="auto">
              <a:xfrm flipH="1" flipV="1">
                <a:off x="2636857" y="4559008"/>
                <a:ext cx="355946" cy="27275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AutoShape 10"/>
              <p:cNvSpPr>
                <a:spLocks noChangeShapeType="1"/>
              </p:cNvSpPr>
              <p:nvPr/>
            </p:nvSpPr>
            <p:spPr bwMode="auto">
              <a:xfrm flipV="1">
                <a:off x="3452567" y="4835608"/>
                <a:ext cx="904696" cy="57624"/>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AutoShape 9"/>
              <p:cNvSpPr>
                <a:spLocks noChangeShapeType="1"/>
              </p:cNvSpPr>
              <p:nvPr/>
            </p:nvSpPr>
            <p:spPr bwMode="auto">
              <a:xfrm flipV="1">
                <a:off x="4023564" y="4078796"/>
                <a:ext cx="611781" cy="25355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AutoShape 8"/>
              <p:cNvSpPr>
                <a:spLocks noChangeShapeType="1"/>
              </p:cNvSpPr>
              <p:nvPr/>
            </p:nvSpPr>
            <p:spPr bwMode="auto">
              <a:xfrm>
                <a:off x="5080277" y="4078796"/>
                <a:ext cx="1022000" cy="9224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AutoShape 7"/>
              <p:cNvSpPr>
                <a:spLocks noChangeShapeType="1"/>
              </p:cNvSpPr>
              <p:nvPr/>
            </p:nvSpPr>
            <p:spPr bwMode="auto">
              <a:xfrm>
                <a:off x="4742872" y="4893232"/>
                <a:ext cx="337405" cy="13061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AutoShape 6"/>
              <p:cNvSpPr>
                <a:spLocks noChangeShapeType="1"/>
              </p:cNvSpPr>
              <p:nvPr/>
            </p:nvSpPr>
            <p:spPr bwMode="auto">
              <a:xfrm flipV="1">
                <a:off x="5369483" y="4856837"/>
                <a:ext cx="427994" cy="16317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AutoShape 5"/>
              <p:cNvSpPr>
                <a:spLocks noChangeShapeType="1"/>
              </p:cNvSpPr>
              <p:nvPr/>
            </p:nvSpPr>
            <p:spPr bwMode="auto">
              <a:xfrm flipH="1" flipV="1">
                <a:off x="4965337" y="4186363"/>
                <a:ext cx="244713" cy="64540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2" name="AutoShape 4"/>
              <p:cNvSpPr>
                <a:spLocks noChangeShapeType="1"/>
              </p:cNvSpPr>
              <p:nvPr/>
            </p:nvSpPr>
            <p:spPr bwMode="auto">
              <a:xfrm>
                <a:off x="6389122" y="4297772"/>
                <a:ext cx="570997" cy="35343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3" name="AutoShape 3"/>
              <p:cNvSpPr>
                <a:spLocks noChangeShapeType="1"/>
              </p:cNvSpPr>
              <p:nvPr/>
            </p:nvSpPr>
            <p:spPr bwMode="auto">
              <a:xfrm flipH="1">
                <a:off x="6051713" y="4374606"/>
                <a:ext cx="159435" cy="36880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4" name="AutoShape 2"/>
              <p:cNvSpPr>
                <a:spLocks noChangeShapeType="1"/>
              </p:cNvSpPr>
              <p:nvPr/>
            </p:nvSpPr>
            <p:spPr bwMode="auto">
              <a:xfrm>
                <a:off x="6051713" y="4743408"/>
                <a:ext cx="912112" cy="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 name="AutoShape 30"/>
              <p:cNvSpPr>
                <a:spLocks noChangeArrowheads="1"/>
              </p:cNvSpPr>
              <p:nvPr/>
            </p:nvSpPr>
            <p:spPr bwMode="auto">
              <a:xfrm>
                <a:off x="3686156" y="4190998"/>
                <a:ext cx="434921" cy="284839"/>
              </a:xfrm>
              <a:prstGeom prst="roundRect">
                <a:avLst>
                  <a:gd name="adj" fmla="val 16667"/>
                </a:avLst>
              </a:prstGeom>
              <a:solidFill>
                <a:srgbClr val="FFFFFF"/>
              </a:solidFill>
              <a:ln w="63500" cmpd="thickThin">
                <a:solidFill>
                  <a:srgbClr val="8064A2"/>
                </a:solidFill>
                <a:round/>
                <a:headEnd/>
                <a:tailEnd/>
              </a:ln>
              <a:effectLst/>
            </p:spPr>
            <p:txBody>
              <a:bodyPr vert="horz" wrap="square" lIns="91440" tIns="45720" rIns="91440" bIns="45720" numCol="1" anchor="t" anchorCtr="0" compatLnSpc="1">
                <a:prstTxWarp prst="textNoShape">
                  <a:avLst/>
                </a:prstTxWarp>
              </a:bodyPr>
              <a:lstStyle/>
              <a:p>
                <a:r>
                  <a:rPr lang="en-US" sz="1200" b="1" dirty="0" smtClean="0">
                    <a:solidFill>
                      <a:prstClr val="black"/>
                    </a:solidFill>
                    <a:latin typeface="Arial" pitchFamily="34" charset="0"/>
                    <a:cs typeface="Arial" pitchFamily="34" charset="0"/>
                  </a:rPr>
                  <a:t>CK</a:t>
                </a:r>
                <a:endParaRPr lang="en-US" b="1" dirty="0">
                  <a:solidFill>
                    <a:prstClr val="black"/>
                  </a:solidFill>
                  <a:latin typeface="Arial" pitchFamily="34" charset="0"/>
                  <a:cs typeface="Arial" pitchFamily="34" charset="0"/>
                </a:endParaRPr>
              </a:p>
            </p:txBody>
          </p:sp>
          <p:sp>
            <p:nvSpPr>
              <p:cNvPr id="14" name="AutoShape 23"/>
              <p:cNvSpPr>
                <a:spLocks noChangeArrowheads="1"/>
              </p:cNvSpPr>
              <p:nvPr/>
            </p:nvSpPr>
            <p:spPr bwMode="auto">
              <a:xfrm>
                <a:off x="5080277" y="4872567"/>
                <a:ext cx="412799" cy="2819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sp>
            <p:nvSpPr>
              <p:cNvPr id="8" name="AutoShape 29"/>
              <p:cNvSpPr>
                <a:spLocks noChangeArrowheads="1"/>
              </p:cNvSpPr>
              <p:nvPr/>
            </p:nvSpPr>
            <p:spPr bwMode="auto">
              <a:xfrm>
                <a:off x="2956962" y="4775199"/>
                <a:ext cx="495606" cy="244808"/>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sp>
            <p:nvSpPr>
              <p:cNvPr id="11" name="AutoShape 26"/>
              <p:cNvSpPr>
                <a:spLocks noChangeArrowheads="1"/>
              </p:cNvSpPr>
              <p:nvPr/>
            </p:nvSpPr>
            <p:spPr bwMode="auto">
              <a:xfrm>
                <a:off x="4365915" y="4677832"/>
                <a:ext cx="440962" cy="25520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r>
                  <a:rPr lang="en-US" sz="1200" b="1" dirty="0" smtClean="0">
                    <a:solidFill>
                      <a:prstClr val="black"/>
                    </a:solidFill>
                    <a:latin typeface="Arial" pitchFamily="34" charset="0"/>
                    <a:cs typeface="Arial" pitchFamily="34" charset="0"/>
                  </a:rPr>
                  <a:t>CK</a:t>
                </a:r>
                <a:endParaRPr lang="en-US" sz="1200" b="1" dirty="0">
                  <a:solidFill>
                    <a:prstClr val="black"/>
                  </a:solidFill>
                  <a:latin typeface="Arial" pitchFamily="34" charset="0"/>
                  <a:cs typeface="Arial" pitchFamily="34" charset="0"/>
                </a:endParaRPr>
              </a:p>
            </p:txBody>
          </p:sp>
          <p:sp>
            <p:nvSpPr>
              <p:cNvPr id="10" name="AutoShape 27"/>
              <p:cNvSpPr>
                <a:spLocks noChangeArrowheads="1"/>
              </p:cNvSpPr>
              <p:nvPr/>
            </p:nvSpPr>
            <p:spPr bwMode="auto">
              <a:xfrm>
                <a:off x="6051713" y="3996267"/>
                <a:ext cx="474595" cy="301506"/>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sp>
            <p:nvSpPr>
              <p:cNvPr id="13" name="AutoShape 24"/>
              <p:cNvSpPr>
                <a:spLocks noChangeArrowheads="1"/>
              </p:cNvSpPr>
              <p:nvPr/>
            </p:nvSpPr>
            <p:spPr bwMode="auto">
              <a:xfrm>
                <a:off x="5797477" y="4651207"/>
                <a:ext cx="447040" cy="281831"/>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CK</a:t>
                </a:r>
                <a:endParaRPr lang="en-US" sz="1200" b="1" dirty="0">
                  <a:solidFill>
                    <a:prstClr val="black"/>
                  </a:solidFill>
                  <a:latin typeface="Arial" pitchFamily="34" charset="0"/>
                  <a:cs typeface="Arial" pitchFamily="34" charset="0"/>
                </a:endParaRPr>
              </a:p>
            </p:txBody>
          </p:sp>
        </p:grpSp>
        <p:sp>
          <p:nvSpPr>
            <p:cNvPr id="67" name="AutoShape 27"/>
            <p:cNvSpPr>
              <a:spLocks noChangeArrowheads="1"/>
            </p:cNvSpPr>
            <p:nvPr/>
          </p:nvSpPr>
          <p:spPr bwMode="auto">
            <a:xfrm>
              <a:off x="6858000" y="4572000"/>
              <a:ext cx="474595" cy="301506"/>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pPr algn="ctr"/>
              <a:r>
                <a:rPr lang="en-US" sz="1200" b="1" dirty="0" smtClean="0">
                  <a:solidFill>
                    <a:prstClr val="black"/>
                  </a:solidFill>
                  <a:latin typeface="Arial" pitchFamily="34" charset="0"/>
                  <a:cs typeface="Arial" pitchFamily="34" charset="0"/>
                </a:rPr>
                <a:t>P</a:t>
              </a:r>
              <a:endParaRPr lang="en-US" sz="1200" b="1" dirty="0">
                <a:solidFill>
                  <a:prstClr val="black"/>
                </a:solidFill>
                <a:latin typeface="Arial" pitchFamily="34" charset="0"/>
                <a:cs typeface="Arial" pitchFamily="34" charset="0"/>
              </a:endParaRPr>
            </a:p>
          </p:txBody>
        </p:sp>
      </p:grpSp>
      <p:sp>
        <p:nvSpPr>
          <p:cNvPr id="50" name="Rectangle 2"/>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Gradual </a:t>
            </a:r>
            <a:r>
              <a:rPr kumimoji="1" lang="en-US" sz="4000" kern="0" dirty="0" smtClean="0">
                <a:solidFill>
                  <a:srgbClr val="FFFF00"/>
                </a:solidFill>
              </a:rPr>
              <a:t>Adoption Path</a:t>
            </a:r>
            <a:endParaRPr kumimoji="1" lang="en-US" sz="4000" kern="0" dirty="0">
              <a:solidFill>
                <a:srgbClr val="FFFF00"/>
              </a:solidFill>
            </a:endParaRPr>
          </a:p>
        </p:txBody>
      </p:sp>
      <p:grpSp>
        <p:nvGrpSpPr>
          <p:cNvPr id="36" name="Group 60"/>
          <p:cNvGrpSpPr/>
          <p:nvPr/>
        </p:nvGrpSpPr>
        <p:grpSpPr>
          <a:xfrm rot="21074200">
            <a:off x="1094717" y="3597917"/>
            <a:ext cx="7086600" cy="1680752"/>
            <a:chOff x="1066800" y="3810000"/>
            <a:chExt cx="7086600" cy="1371600"/>
          </a:xfrm>
          <a:scene3d>
            <a:camera prst="isometricOffAxis2Top"/>
            <a:lightRig rig="threePt" dir="t"/>
          </a:scene3d>
        </p:grpSpPr>
        <p:sp>
          <p:nvSpPr>
            <p:cNvPr id="52" name="Rounded Rectangle 51"/>
            <p:cNvSpPr/>
            <p:nvPr/>
          </p:nvSpPr>
          <p:spPr>
            <a:xfrm>
              <a:off x="1066800" y="3810000"/>
              <a:ext cx="70866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53" name="AutoShape 31"/>
            <p:cNvSpPr>
              <a:spLocks noChangeArrowheads="1"/>
            </p:cNvSpPr>
            <p:nvPr/>
          </p:nvSpPr>
          <p:spPr bwMode="auto">
            <a:xfrm>
              <a:off x="2205519" y="4288367"/>
              <a:ext cx="431341" cy="292100"/>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4" name="AutoShape 30"/>
            <p:cNvSpPr>
              <a:spLocks noChangeArrowheads="1"/>
            </p:cNvSpPr>
            <p:nvPr/>
          </p:nvSpPr>
          <p:spPr bwMode="auto">
            <a:xfrm>
              <a:off x="3686156" y="4190999"/>
              <a:ext cx="397967" cy="271964"/>
            </a:xfrm>
            <a:prstGeom prst="roundRect">
              <a:avLst>
                <a:gd name="adj" fmla="val 16667"/>
              </a:avLst>
            </a:prstGeom>
            <a:solidFill>
              <a:srgbClr val="FFFFFF"/>
            </a:solidFill>
            <a:ln w="63500" cmpd="thickThin">
              <a:solidFill>
                <a:srgbClr val="8064A2"/>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5" name="AutoShape 29"/>
            <p:cNvSpPr>
              <a:spLocks noChangeArrowheads="1"/>
            </p:cNvSpPr>
            <p:nvPr/>
          </p:nvSpPr>
          <p:spPr bwMode="auto">
            <a:xfrm>
              <a:off x="2956962" y="4775199"/>
              <a:ext cx="495606" cy="244808"/>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6" name="AutoShape 28"/>
            <p:cNvSpPr>
              <a:spLocks noChangeArrowheads="1"/>
            </p:cNvSpPr>
            <p:nvPr/>
          </p:nvSpPr>
          <p:spPr bwMode="auto">
            <a:xfrm>
              <a:off x="4647704" y="3909761"/>
              <a:ext cx="432573" cy="281238"/>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8" name="AutoShape 27"/>
            <p:cNvSpPr>
              <a:spLocks noChangeArrowheads="1"/>
            </p:cNvSpPr>
            <p:nvPr/>
          </p:nvSpPr>
          <p:spPr bwMode="auto">
            <a:xfrm>
              <a:off x="6051713" y="3996267"/>
              <a:ext cx="474595" cy="301506"/>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0" name="AutoShape 26"/>
            <p:cNvSpPr>
              <a:spLocks noChangeArrowheads="1"/>
            </p:cNvSpPr>
            <p:nvPr/>
          </p:nvSpPr>
          <p:spPr bwMode="auto">
            <a:xfrm>
              <a:off x="4365915" y="4677833"/>
              <a:ext cx="376958" cy="234608"/>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1" name="AutoShape 25"/>
            <p:cNvSpPr>
              <a:spLocks noChangeArrowheads="1"/>
            </p:cNvSpPr>
            <p:nvPr/>
          </p:nvSpPr>
          <p:spPr bwMode="auto">
            <a:xfrm>
              <a:off x="6902030" y="4483099"/>
              <a:ext cx="495606" cy="256464"/>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6" name="AutoShape 24"/>
            <p:cNvSpPr>
              <a:spLocks noChangeArrowheads="1"/>
            </p:cNvSpPr>
            <p:nvPr/>
          </p:nvSpPr>
          <p:spPr bwMode="auto">
            <a:xfrm>
              <a:off x="5762507" y="4651207"/>
              <a:ext cx="482010" cy="318726"/>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8" name="AutoShape 23"/>
            <p:cNvSpPr>
              <a:spLocks noChangeArrowheads="1"/>
            </p:cNvSpPr>
            <p:nvPr/>
          </p:nvSpPr>
          <p:spPr bwMode="auto">
            <a:xfrm>
              <a:off x="5080277" y="4872567"/>
              <a:ext cx="412799" cy="28190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9" name="AutoShape 13"/>
            <p:cNvSpPr>
              <a:spLocks noChangeShapeType="1"/>
            </p:cNvSpPr>
            <p:nvPr/>
          </p:nvSpPr>
          <p:spPr bwMode="auto">
            <a:xfrm flipV="1">
              <a:off x="2636857" y="4332347"/>
              <a:ext cx="923234" cy="13061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0" name="AutoShape 12"/>
            <p:cNvSpPr>
              <a:spLocks noChangeShapeType="1"/>
            </p:cNvSpPr>
            <p:nvPr/>
          </p:nvSpPr>
          <p:spPr bwMode="auto">
            <a:xfrm flipV="1">
              <a:off x="3452567" y="4559008"/>
              <a:ext cx="381899" cy="33038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1" name="AutoShape 11"/>
            <p:cNvSpPr>
              <a:spLocks noChangeShapeType="1"/>
            </p:cNvSpPr>
            <p:nvPr/>
          </p:nvSpPr>
          <p:spPr bwMode="auto">
            <a:xfrm flipH="1" flipV="1">
              <a:off x="2636857" y="4559008"/>
              <a:ext cx="355946" cy="27275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2" name="AutoShape 10"/>
            <p:cNvSpPr>
              <a:spLocks noChangeShapeType="1"/>
            </p:cNvSpPr>
            <p:nvPr/>
          </p:nvSpPr>
          <p:spPr bwMode="auto">
            <a:xfrm flipV="1">
              <a:off x="3452567" y="4835608"/>
              <a:ext cx="904696" cy="57624"/>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3" name="AutoShape 9"/>
            <p:cNvSpPr>
              <a:spLocks noChangeShapeType="1"/>
            </p:cNvSpPr>
            <p:nvPr/>
          </p:nvSpPr>
          <p:spPr bwMode="auto">
            <a:xfrm flipV="1">
              <a:off x="4023564" y="4078796"/>
              <a:ext cx="611781" cy="25355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4" name="AutoShape 8"/>
            <p:cNvSpPr>
              <a:spLocks noChangeShapeType="1"/>
            </p:cNvSpPr>
            <p:nvPr/>
          </p:nvSpPr>
          <p:spPr bwMode="auto">
            <a:xfrm>
              <a:off x="5080277" y="4078796"/>
              <a:ext cx="578413" cy="66461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5" name="AutoShape 7"/>
            <p:cNvSpPr>
              <a:spLocks noChangeShapeType="1"/>
            </p:cNvSpPr>
            <p:nvPr/>
          </p:nvSpPr>
          <p:spPr bwMode="auto">
            <a:xfrm>
              <a:off x="4742872" y="4893232"/>
              <a:ext cx="337405" cy="13061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6" name="AutoShape 6"/>
            <p:cNvSpPr>
              <a:spLocks noChangeShapeType="1"/>
            </p:cNvSpPr>
            <p:nvPr/>
          </p:nvSpPr>
          <p:spPr bwMode="auto">
            <a:xfrm flipV="1">
              <a:off x="5369483" y="4743408"/>
              <a:ext cx="289206" cy="27660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7" name="AutoShape 5"/>
            <p:cNvSpPr>
              <a:spLocks noChangeShapeType="1"/>
            </p:cNvSpPr>
            <p:nvPr/>
          </p:nvSpPr>
          <p:spPr bwMode="auto">
            <a:xfrm flipH="1" flipV="1">
              <a:off x="4965337" y="4186363"/>
              <a:ext cx="244713" cy="64540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8" name="AutoShape 4"/>
            <p:cNvSpPr>
              <a:spLocks noChangeShapeType="1"/>
            </p:cNvSpPr>
            <p:nvPr/>
          </p:nvSpPr>
          <p:spPr bwMode="auto">
            <a:xfrm>
              <a:off x="6389122" y="4297772"/>
              <a:ext cx="570997" cy="35343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9" name="AutoShape 3"/>
            <p:cNvSpPr>
              <a:spLocks noChangeShapeType="1"/>
            </p:cNvSpPr>
            <p:nvPr/>
          </p:nvSpPr>
          <p:spPr bwMode="auto">
            <a:xfrm flipH="1">
              <a:off x="6051713" y="4374606"/>
              <a:ext cx="159435" cy="368801"/>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0" name="AutoShape 2"/>
            <p:cNvSpPr>
              <a:spLocks noChangeShapeType="1"/>
            </p:cNvSpPr>
            <p:nvPr/>
          </p:nvSpPr>
          <p:spPr bwMode="auto">
            <a:xfrm>
              <a:off x="6051713" y="4743408"/>
              <a:ext cx="912112" cy="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81" name="Oval 80"/>
            <p:cNvSpPr/>
            <p:nvPr/>
          </p:nvSpPr>
          <p:spPr>
            <a:xfrm>
              <a:off x="2205519" y="4288367"/>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2" name="Oval 81"/>
            <p:cNvSpPr/>
            <p:nvPr/>
          </p:nvSpPr>
          <p:spPr>
            <a:xfrm>
              <a:off x="3708402" y="4191000"/>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3" name="Oval 82"/>
            <p:cNvSpPr/>
            <p:nvPr/>
          </p:nvSpPr>
          <p:spPr>
            <a:xfrm>
              <a:off x="4647704" y="3898900"/>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4" name="Oval 83"/>
            <p:cNvSpPr/>
            <p:nvPr/>
          </p:nvSpPr>
          <p:spPr>
            <a:xfrm>
              <a:off x="6056657" y="3996267"/>
              <a:ext cx="375721" cy="19473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5" name="Oval 84"/>
            <p:cNvSpPr/>
            <p:nvPr/>
          </p:nvSpPr>
          <p:spPr>
            <a:xfrm>
              <a:off x="6995959" y="4483100"/>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6" name="Oval 85"/>
            <p:cNvSpPr/>
            <p:nvPr/>
          </p:nvSpPr>
          <p:spPr>
            <a:xfrm>
              <a:off x="5774866" y="4677833"/>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7" name="Oval 86"/>
            <p:cNvSpPr/>
            <p:nvPr/>
          </p:nvSpPr>
          <p:spPr>
            <a:xfrm>
              <a:off x="5117355" y="4872567"/>
              <a:ext cx="375721" cy="19473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8" name="Oval 87"/>
            <p:cNvSpPr/>
            <p:nvPr/>
          </p:nvSpPr>
          <p:spPr>
            <a:xfrm>
              <a:off x="4365913" y="4677833"/>
              <a:ext cx="375721" cy="19473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89" name="Oval 88"/>
            <p:cNvSpPr/>
            <p:nvPr/>
          </p:nvSpPr>
          <p:spPr>
            <a:xfrm>
              <a:off x="3050891" y="4775200"/>
              <a:ext cx="375721" cy="19473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grpSp>
      <p:grpSp>
        <p:nvGrpSpPr>
          <p:cNvPr id="37" name="Group 50"/>
          <p:cNvGrpSpPr/>
          <p:nvPr/>
        </p:nvGrpSpPr>
        <p:grpSpPr>
          <a:xfrm>
            <a:off x="3810001" y="990600"/>
            <a:ext cx="1279183" cy="468685"/>
            <a:chOff x="3429000" y="685800"/>
            <a:chExt cx="1279183" cy="468685"/>
          </a:xfrm>
        </p:grpSpPr>
        <p:sp>
          <p:nvSpPr>
            <p:cNvPr id="91" name="AutoShape 33"/>
            <p:cNvSpPr>
              <a:spLocks noChangeArrowheads="1"/>
            </p:cNvSpPr>
            <p:nvPr/>
          </p:nvSpPr>
          <p:spPr bwMode="auto">
            <a:xfrm>
              <a:off x="3429000" y="685800"/>
              <a:ext cx="1279183" cy="468685"/>
            </a:xfrm>
            <a:prstGeom prst="roundRect">
              <a:avLst>
                <a:gd name="adj" fmla="val 16667"/>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2" name="Oval 91"/>
            <p:cNvSpPr/>
            <p:nvPr/>
          </p:nvSpPr>
          <p:spPr>
            <a:xfrm>
              <a:off x="3826967" y="783167"/>
              <a:ext cx="469651" cy="2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C</a:t>
              </a:r>
              <a:endParaRPr lang="en-US" sz="1400" dirty="0">
                <a:solidFill>
                  <a:prstClr val="white"/>
                </a:solidFill>
              </a:endParaRPr>
            </a:p>
          </p:txBody>
        </p:sp>
      </p:grpSp>
      <p:grpSp>
        <p:nvGrpSpPr>
          <p:cNvPr id="38" name="Group 51"/>
          <p:cNvGrpSpPr/>
          <p:nvPr/>
        </p:nvGrpSpPr>
        <p:grpSpPr>
          <a:xfrm>
            <a:off x="5883618" y="990600"/>
            <a:ext cx="1279183" cy="468685"/>
            <a:chOff x="5655017" y="685800"/>
            <a:chExt cx="1279183" cy="468685"/>
          </a:xfrm>
        </p:grpSpPr>
        <p:sp>
          <p:nvSpPr>
            <p:cNvPr id="94" name="AutoShape 33"/>
            <p:cNvSpPr>
              <a:spLocks noChangeArrowheads="1"/>
            </p:cNvSpPr>
            <p:nvPr/>
          </p:nvSpPr>
          <p:spPr bwMode="auto">
            <a:xfrm>
              <a:off x="5655017" y="685800"/>
              <a:ext cx="1279183" cy="468685"/>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5" name="Oval 94"/>
            <p:cNvSpPr/>
            <p:nvPr/>
          </p:nvSpPr>
          <p:spPr>
            <a:xfrm>
              <a:off x="6052984" y="783167"/>
              <a:ext cx="469651" cy="2921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C</a:t>
              </a:r>
              <a:endParaRPr lang="en-US" sz="1400" dirty="0">
                <a:solidFill>
                  <a:prstClr val="white"/>
                </a:solidFill>
              </a:endParaRPr>
            </a:p>
          </p:txBody>
        </p:sp>
      </p:grpSp>
      <p:sp>
        <p:nvSpPr>
          <p:cNvPr id="96" name="AutoShape 18"/>
          <p:cNvSpPr>
            <a:spLocks noChangeShapeType="1"/>
          </p:cNvSpPr>
          <p:nvPr/>
        </p:nvSpPr>
        <p:spPr bwMode="auto">
          <a:xfrm flipH="1">
            <a:off x="4419600" y="1447800"/>
            <a:ext cx="2133599" cy="1066800"/>
          </a:xfrm>
          <a:prstGeom prst="straightConnector1">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97" name="AutoShape 18"/>
          <p:cNvSpPr>
            <a:spLocks noChangeShapeType="1"/>
          </p:cNvSpPr>
          <p:nvPr/>
        </p:nvSpPr>
        <p:spPr bwMode="auto">
          <a:xfrm flipH="1">
            <a:off x="4389118" y="1447800"/>
            <a:ext cx="45719" cy="1066800"/>
          </a:xfrm>
          <a:prstGeom prst="straightConnector1">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14" name="AutoShape 18"/>
          <p:cNvSpPr>
            <a:spLocks noChangeShapeType="1"/>
          </p:cNvSpPr>
          <p:nvPr/>
        </p:nvSpPr>
        <p:spPr bwMode="auto">
          <a:xfrm>
            <a:off x="2743201" y="1447800"/>
            <a:ext cx="1524000" cy="1066800"/>
          </a:xfrm>
          <a:prstGeom prst="straightConnector1">
            <a:avLst/>
          </a:prstGeom>
          <a:ln>
            <a:headEnd type="triangle" w="med" len="med"/>
            <a:tailEnd type="triangle" w="med" len="med"/>
          </a:ln>
        </p:spPr>
        <p:style>
          <a:lnRef idx="3">
            <a:schemeClr val="accent5"/>
          </a:lnRef>
          <a:fillRef idx="0">
            <a:schemeClr val="accent5"/>
          </a:fillRef>
          <a:effectRef idx="2">
            <a:schemeClr val="accent5"/>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nvGrpSpPr>
          <p:cNvPr id="39" name="Group 59"/>
          <p:cNvGrpSpPr/>
          <p:nvPr/>
        </p:nvGrpSpPr>
        <p:grpSpPr>
          <a:xfrm>
            <a:off x="3505201" y="2514600"/>
            <a:ext cx="1676400" cy="468685"/>
            <a:chOff x="5791200" y="2209800"/>
            <a:chExt cx="1676400" cy="468685"/>
          </a:xfrm>
        </p:grpSpPr>
        <p:sp>
          <p:nvSpPr>
            <p:cNvPr id="117" name="AutoShape 33"/>
            <p:cNvSpPr>
              <a:spLocks noChangeArrowheads="1"/>
            </p:cNvSpPr>
            <p:nvPr/>
          </p:nvSpPr>
          <p:spPr bwMode="auto">
            <a:xfrm>
              <a:off x="5791200" y="2209800"/>
              <a:ext cx="1676400" cy="468685"/>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TextBox 117"/>
            <p:cNvSpPr txBox="1"/>
            <p:nvPr/>
          </p:nvSpPr>
          <p:spPr>
            <a:xfrm>
              <a:off x="5943600" y="2286000"/>
              <a:ext cx="1447800" cy="369332"/>
            </a:xfrm>
            <a:prstGeom prst="rect">
              <a:avLst/>
            </a:prstGeom>
            <a:noFill/>
          </p:spPr>
          <p:txBody>
            <a:bodyPr wrap="square" rtlCol="0">
              <a:spAutoFit/>
            </a:bodyPr>
            <a:lstStyle/>
            <a:p>
              <a:r>
                <a:rPr lang="en-US" b="1" dirty="0" smtClean="0">
                  <a:solidFill>
                    <a:prstClr val="black"/>
                  </a:solidFill>
                </a:rPr>
                <a:t>Slicing Plane</a:t>
              </a:r>
              <a:endParaRPr lang="en-US" b="1" dirty="0">
                <a:solidFill>
                  <a:prstClr val="black"/>
                </a:solidFill>
              </a:endParaRPr>
            </a:p>
          </p:txBody>
        </p:sp>
      </p:grpSp>
      <p:grpSp>
        <p:nvGrpSpPr>
          <p:cNvPr id="40" name="Group 130"/>
          <p:cNvGrpSpPr/>
          <p:nvPr/>
        </p:nvGrpSpPr>
        <p:grpSpPr>
          <a:xfrm>
            <a:off x="855509" y="4267200"/>
            <a:ext cx="7086600" cy="1796390"/>
            <a:chOff x="855509" y="4604410"/>
            <a:chExt cx="7086600" cy="1796390"/>
          </a:xfrm>
        </p:grpSpPr>
        <p:grpSp>
          <p:nvGrpSpPr>
            <p:cNvPr id="41" name="Group 129"/>
            <p:cNvGrpSpPr/>
            <p:nvPr/>
          </p:nvGrpSpPr>
          <p:grpSpPr>
            <a:xfrm rot="21281062">
              <a:off x="855509" y="4604408"/>
              <a:ext cx="7086600" cy="1796390"/>
              <a:chOff x="855509" y="4444378"/>
              <a:chExt cx="7086600" cy="1796390"/>
            </a:xfrm>
            <a:scene3d>
              <a:camera prst="isometricOffAxis2Top"/>
              <a:lightRig rig="threePt" dir="t"/>
            </a:scene3d>
          </p:grpSpPr>
          <p:sp>
            <p:nvSpPr>
              <p:cNvPr id="122" name="Rounded Rectangle 121"/>
              <p:cNvSpPr/>
              <p:nvPr/>
            </p:nvSpPr>
            <p:spPr>
              <a:xfrm rot="20975702">
                <a:off x="855509" y="4512319"/>
                <a:ext cx="7086600" cy="168075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23" name="AutoShape 31"/>
              <p:cNvSpPr>
                <a:spLocks noChangeArrowheads="1"/>
              </p:cNvSpPr>
              <p:nvPr/>
            </p:nvSpPr>
            <p:spPr bwMode="auto">
              <a:xfrm rot="20975702">
                <a:off x="2016638" y="5495070"/>
                <a:ext cx="431341" cy="357937"/>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4" name="AutoShape 30"/>
              <p:cNvSpPr>
                <a:spLocks noChangeArrowheads="1"/>
              </p:cNvSpPr>
              <p:nvPr/>
            </p:nvSpPr>
            <p:spPr bwMode="auto">
              <a:xfrm rot="20975702">
                <a:off x="3449425" y="5113526"/>
                <a:ext cx="397967" cy="333263"/>
              </a:xfrm>
              <a:prstGeom prst="roundRect">
                <a:avLst>
                  <a:gd name="adj" fmla="val 16667"/>
                </a:avLst>
              </a:prstGeom>
              <a:solidFill>
                <a:srgbClr val="FFFFFF"/>
              </a:solidFill>
              <a:ln w="63500" cmpd="thickThin">
                <a:solidFill>
                  <a:srgbClr val="8064A2"/>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5" name="AutoShape 29"/>
              <p:cNvSpPr>
                <a:spLocks noChangeArrowheads="1"/>
              </p:cNvSpPr>
              <p:nvPr/>
            </p:nvSpPr>
            <p:spPr bwMode="auto">
              <a:xfrm rot="20975702">
                <a:off x="2857704" y="5940781"/>
                <a:ext cx="495606" cy="299987"/>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6" name="AutoShape 28"/>
              <p:cNvSpPr>
                <a:spLocks noChangeArrowheads="1"/>
              </p:cNvSpPr>
              <p:nvPr/>
            </p:nvSpPr>
            <p:spPr bwMode="auto">
              <a:xfrm rot="20975702">
                <a:off x="4333661" y="4597686"/>
                <a:ext cx="432573" cy="344628"/>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7" name="AutoShape 27"/>
              <p:cNvSpPr>
                <a:spLocks noChangeArrowheads="1"/>
              </p:cNvSpPr>
              <p:nvPr/>
            </p:nvSpPr>
            <p:spPr bwMode="auto">
              <a:xfrm rot="20975702">
                <a:off x="5735624" y="4444378"/>
                <a:ext cx="474595" cy="369464"/>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8" name="AutoShape 26"/>
              <p:cNvSpPr>
                <a:spLocks noChangeArrowheads="1"/>
              </p:cNvSpPr>
              <p:nvPr/>
            </p:nvSpPr>
            <p:spPr bwMode="auto">
              <a:xfrm rot="20975702">
                <a:off x="4221787" y="5579786"/>
                <a:ext cx="376958" cy="287488"/>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29" name="AutoShape 25"/>
              <p:cNvSpPr>
                <a:spLocks noChangeArrowheads="1"/>
              </p:cNvSpPr>
              <p:nvPr/>
            </p:nvSpPr>
            <p:spPr bwMode="auto">
              <a:xfrm rot="20975702">
                <a:off x="6674544" y="4876115"/>
                <a:ext cx="495606" cy="314270"/>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0" name="AutoShape 24"/>
              <p:cNvSpPr>
                <a:spLocks noChangeArrowheads="1"/>
              </p:cNvSpPr>
              <p:nvPr/>
            </p:nvSpPr>
            <p:spPr bwMode="auto">
              <a:xfrm rot="20975702">
                <a:off x="5597966" y="5285130"/>
                <a:ext cx="482010" cy="39056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1" name="AutoShape 23"/>
              <p:cNvSpPr>
                <a:spLocks noChangeArrowheads="1"/>
              </p:cNvSpPr>
              <p:nvPr/>
            </p:nvSpPr>
            <p:spPr bwMode="auto">
              <a:xfrm rot="20975702">
                <a:off x="4972438" y="5681756"/>
                <a:ext cx="412799" cy="34544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2" name="AutoShape 12"/>
              <p:cNvSpPr>
                <a:spLocks noChangeShapeType="1"/>
              </p:cNvSpPr>
              <p:nvPr/>
            </p:nvSpPr>
            <p:spPr bwMode="auto">
              <a:xfrm rot="20975702" flipV="1">
                <a:off x="3292192" y="5429596"/>
                <a:ext cx="268233" cy="587135"/>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3" name="AutoShape 11"/>
              <p:cNvSpPr>
                <a:spLocks noChangeShapeType="1"/>
              </p:cNvSpPr>
              <p:nvPr/>
            </p:nvSpPr>
            <p:spPr bwMode="auto">
              <a:xfrm rot="20975702" flipH="1" flipV="1">
                <a:off x="2499260" y="5750361"/>
                <a:ext cx="355946" cy="334236"/>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4" name="AutoShape 10"/>
              <p:cNvSpPr>
                <a:spLocks noChangeShapeType="1"/>
              </p:cNvSpPr>
              <p:nvPr/>
            </p:nvSpPr>
            <p:spPr bwMode="auto">
              <a:xfrm rot="20975702" flipV="1">
                <a:off x="3334452" y="5889025"/>
                <a:ext cx="904696" cy="7061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5" name="AutoShape 9"/>
              <p:cNvSpPr>
                <a:spLocks noChangeShapeType="1"/>
              </p:cNvSpPr>
              <p:nvPr/>
            </p:nvSpPr>
            <p:spPr bwMode="auto">
              <a:xfrm rot="20975702">
                <a:off x="3830645" y="5221875"/>
                <a:ext cx="391656" cy="532874"/>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6" name="AutoShape 7"/>
              <p:cNvSpPr>
                <a:spLocks noChangeShapeType="1"/>
              </p:cNvSpPr>
              <p:nvPr/>
            </p:nvSpPr>
            <p:spPr bwMode="auto">
              <a:xfrm rot="20975702">
                <a:off x="4629033" y="5775933"/>
                <a:ext cx="337405" cy="16005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7" name="AutoShape 6"/>
              <p:cNvSpPr>
                <a:spLocks noChangeShapeType="1"/>
              </p:cNvSpPr>
              <p:nvPr/>
            </p:nvSpPr>
            <p:spPr bwMode="auto">
              <a:xfrm rot="20975702" flipV="1">
                <a:off x="5231598" y="5516538"/>
                <a:ext cx="361121" cy="30067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8" name="AutoShape 5"/>
              <p:cNvSpPr>
                <a:spLocks noChangeShapeType="1"/>
              </p:cNvSpPr>
              <p:nvPr/>
            </p:nvSpPr>
            <p:spPr bwMode="auto">
              <a:xfrm rot="20975702" flipH="1" flipV="1">
                <a:off x="4749129" y="4886989"/>
                <a:ext cx="244713" cy="79087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9" name="AutoShape 4"/>
              <p:cNvSpPr>
                <a:spLocks noChangeShapeType="1"/>
              </p:cNvSpPr>
              <p:nvPr/>
            </p:nvSpPr>
            <p:spPr bwMode="auto">
              <a:xfrm rot="20975702">
                <a:off x="6139165" y="4737599"/>
                <a:ext cx="570997" cy="433098"/>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0" name="AutoShape 3"/>
              <p:cNvSpPr>
                <a:spLocks noChangeShapeType="1"/>
              </p:cNvSpPr>
              <p:nvPr/>
            </p:nvSpPr>
            <p:spPr bwMode="auto">
              <a:xfrm rot="20975702" flipH="1">
                <a:off x="5829393" y="4928151"/>
                <a:ext cx="159435" cy="45192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1" name="AutoShape 2"/>
              <p:cNvSpPr>
                <a:spLocks noChangeShapeType="1"/>
              </p:cNvSpPr>
              <p:nvPr/>
            </p:nvSpPr>
            <p:spPr bwMode="auto">
              <a:xfrm rot="20975702">
                <a:off x="5864016" y="5308394"/>
                <a:ext cx="912112" cy="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42" name="Oval 141"/>
              <p:cNvSpPr/>
              <p:nvPr/>
            </p:nvSpPr>
            <p:spPr>
              <a:xfrm rot="20975702">
                <a:off x="2006322" y="5501074"/>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3" name="Oval 142"/>
              <p:cNvSpPr/>
              <p:nvPr/>
            </p:nvSpPr>
            <p:spPr>
              <a:xfrm rot="20975702">
                <a:off x="3462943" y="5112296"/>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4" name="Oval 143"/>
              <p:cNvSpPr/>
              <p:nvPr/>
            </p:nvSpPr>
            <p:spPr>
              <a:xfrm rot="20975702">
                <a:off x="4322154" y="459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5" name="Oval 144"/>
              <p:cNvSpPr/>
              <p:nvPr/>
            </p:nvSpPr>
            <p:spPr>
              <a:xfrm rot="20975702">
                <a:off x="5729485" y="4453489"/>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6" name="Oval 145"/>
              <p:cNvSpPr/>
              <p:nvPr/>
            </p:nvSpPr>
            <p:spPr>
              <a:xfrm rot="20975702">
                <a:off x="6761083" y="487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7" name="Oval 146"/>
              <p:cNvSpPr/>
              <p:nvPr/>
            </p:nvSpPr>
            <p:spPr>
              <a:xfrm rot="20975702">
                <a:off x="5603168" y="5325839"/>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8" name="Oval 147"/>
              <p:cNvSpPr/>
              <p:nvPr/>
            </p:nvSpPr>
            <p:spPr>
              <a:xfrm rot="20975702">
                <a:off x="4999566" y="5679292"/>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49" name="Oval 148"/>
              <p:cNvSpPr/>
              <p:nvPr/>
            </p:nvSpPr>
            <p:spPr>
              <a:xfrm rot="20975702">
                <a:off x="4217385" y="5580307"/>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50" name="Oval 149"/>
              <p:cNvSpPr/>
              <p:nvPr/>
            </p:nvSpPr>
            <p:spPr>
              <a:xfrm rot="20975702">
                <a:off x="2945537" y="5935161"/>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grpSp>
        <p:sp>
          <p:nvSpPr>
            <p:cNvPr id="121" name="AutoShape 5"/>
            <p:cNvSpPr>
              <a:spLocks noChangeShapeType="1"/>
            </p:cNvSpPr>
            <p:nvPr/>
          </p:nvSpPr>
          <p:spPr bwMode="auto">
            <a:xfrm rot="20975702" flipH="1" flipV="1">
              <a:off x="4961782" y="5237548"/>
              <a:ext cx="973036" cy="185847"/>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42" name="Group 224"/>
          <p:cNvGrpSpPr/>
          <p:nvPr/>
        </p:nvGrpSpPr>
        <p:grpSpPr>
          <a:xfrm>
            <a:off x="609600" y="5029198"/>
            <a:ext cx="7086600" cy="1796390"/>
            <a:chOff x="609600" y="5029198"/>
            <a:chExt cx="7086600" cy="1796390"/>
          </a:xfrm>
        </p:grpSpPr>
        <p:grpSp>
          <p:nvGrpSpPr>
            <p:cNvPr id="43" name="Group 129"/>
            <p:cNvGrpSpPr/>
            <p:nvPr/>
          </p:nvGrpSpPr>
          <p:grpSpPr>
            <a:xfrm rot="21281062">
              <a:off x="609600" y="5029196"/>
              <a:ext cx="7086600" cy="1796390"/>
              <a:chOff x="855509" y="4444378"/>
              <a:chExt cx="7086600" cy="1796390"/>
            </a:xfrm>
            <a:scene3d>
              <a:camera prst="isometricOffAxis2Top"/>
              <a:lightRig rig="threePt" dir="t"/>
            </a:scene3d>
          </p:grpSpPr>
          <p:sp>
            <p:nvSpPr>
              <p:cNvPr id="156" name="Rounded Rectangle 155"/>
              <p:cNvSpPr/>
              <p:nvPr/>
            </p:nvSpPr>
            <p:spPr>
              <a:xfrm rot="20975702">
                <a:off x="855509" y="4512319"/>
                <a:ext cx="7086600" cy="16807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157" name="AutoShape 31"/>
              <p:cNvSpPr>
                <a:spLocks noChangeArrowheads="1"/>
              </p:cNvSpPr>
              <p:nvPr/>
            </p:nvSpPr>
            <p:spPr bwMode="auto">
              <a:xfrm rot="20975702">
                <a:off x="2016638" y="5495070"/>
                <a:ext cx="431341" cy="357937"/>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8" name="AutoShape 30"/>
              <p:cNvSpPr>
                <a:spLocks noChangeArrowheads="1"/>
              </p:cNvSpPr>
              <p:nvPr/>
            </p:nvSpPr>
            <p:spPr bwMode="auto">
              <a:xfrm rot="20975702">
                <a:off x="3449425" y="5113526"/>
                <a:ext cx="397967" cy="333263"/>
              </a:xfrm>
              <a:prstGeom prst="roundRect">
                <a:avLst>
                  <a:gd name="adj" fmla="val 16667"/>
                </a:avLst>
              </a:prstGeom>
              <a:solidFill>
                <a:srgbClr val="FFFFFF"/>
              </a:solidFill>
              <a:ln w="63500" cmpd="thickThin">
                <a:solidFill>
                  <a:srgbClr val="8064A2"/>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9" name="AutoShape 29"/>
              <p:cNvSpPr>
                <a:spLocks noChangeArrowheads="1"/>
              </p:cNvSpPr>
              <p:nvPr/>
            </p:nvSpPr>
            <p:spPr bwMode="auto">
              <a:xfrm rot="20975702">
                <a:off x="2857704" y="5940781"/>
                <a:ext cx="495606" cy="299987"/>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0" name="AutoShape 28"/>
              <p:cNvSpPr>
                <a:spLocks noChangeArrowheads="1"/>
              </p:cNvSpPr>
              <p:nvPr/>
            </p:nvSpPr>
            <p:spPr bwMode="auto">
              <a:xfrm rot="20975702">
                <a:off x="4333661" y="4597686"/>
                <a:ext cx="432573" cy="344628"/>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1" name="AutoShape 27"/>
              <p:cNvSpPr>
                <a:spLocks noChangeArrowheads="1"/>
              </p:cNvSpPr>
              <p:nvPr/>
            </p:nvSpPr>
            <p:spPr bwMode="auto">
              <a:xfrm rot="20975702">
                <a:off x="5735624" y="4444378"/>
                <a:ext cx="474595" cy="369464"/>
              </a:xfrm>
              <a:prstGeom prst="roundRect">
                <a:avLst>
                  <a:gd name="adj" fmla="val 16667"/>
                </a:avLst>
              </a:prstGeom>
              <a:solidFill>
                <a:srgbClr val="FFFFFF"/>
              </a:solidFill>
              <a:ln w="63500" cmpd="thickThin">
                <a:solidFill>
                  <a:schemeClr val="accent1"/>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2" name="AutoShape 26"/>
              <p:cNvSpPr>
                <a:spLocks noChangeArrowheads="1"/>
              </p:cNvSpPr>
              <p:nvPr/>
            </p:nvSpPr>
            <p:spPr bwMode="auto">
              <a:xfrm rot="20975702">
                <a:off x="4221787" y="5579786"/>
                <a:ext cx="376958" cy="287488"/>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3" name="AutoShape 25"/>
              <p:cNvSpPr>
                <a:spLocks noChangeArrowheads="1"/>
              </p:cNvSpPr>
              <p:nvPr/>
            </p:nvSpPr>
            <p:spPr bwMode="auto">
              <a:xfrm rot="20975702">
                <a:off x="6674544" y="4876115"/>
                <a:ext cx="495606" cy="314270"/>
              </a:xfrm>
              <a:prstGeom prst="roundRect">
                <a:avLst>
                  <a:gd name="adj" fmla="val 16667"/>
                </a:avLst>
              </a:prstGeom>
              <a:solidFill>
                <a:srgbClr val="FFFFFF"/>
              </a:solidFill>
              <a:ln w="63500" cmpd="thickThin">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4" name="AutoShape 24"/>
              <p:cNvSpPr>
                <a:spLocks noChangeArrowheads="1"/>
              </p:cNvSpPr>
              <p:nvPr/>
            </p:nvSpPr>
            <p:spPr bwMode="auto">
              <a:xfrm rot="20975702">
                <a:off x="5597966" y="5285130"/>
                <a:ext cx="482010" cy="390565"/>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5" name="AutoShape 23"/>
              <p:cNvSpPr>
                <a:spLocks noChangeArrowheads="1"/>
              </p:cNvSpPr>
              <p:nvPr/>
            </p:nvSpPr>
            <p:spPr bwMode="auto">
              <a:xfrm rot="20975702">
                <a:off x="4972438" y="5681756"/>
                <a:ext cx="412799" cy="345440"/>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6" name="AutoShape 11"/>
              <p:cNvSpPr>
                <a:spLocks noChangeShapeType="1"/>
              </p:cNvSpPr>
              <p:nvPr/>
            </p:nvSpPr>
            <p:spPr bwMode="auto">
              <a:xfrm rot="20975702" flipH="1" flipV="1">
                <a:off x="2499260" y="5750361"/>
                <a:ext cx="355946" cy="334236"/>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7" name="AutoShape 10"/>
              <p:cNvSpPr>
                <a:spLocks noChangeShapeType="1"/>
              </p:cNvSpPr>
              <p:nvPr/>
            </p:nvSpPr>
            <p:spPr bwMode="auto">
              <a:xfrm rot="20975702" flipV="1">
                <a:off x="3334452" y="5889025"/>
                <a:ext cx="904696" cy="70612"/>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8" name="AutoShape 7"/>
              <p:cNvSpPr>
                <a:spLocks noChangeShapeType="1"/>
              </p:cNvSpPr>
              <p:nvPr/>
            </p:nvSpPr>
            <p:spPr bwMode="auto">
              <a:xfrm rot="20975702">
                <a:off x="4629033" y="5775933"/>
                <a:ext cx="337405" cy="160057"/>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69" name="AutoShape 6"/>
              <p:cNvSpPr>
                <a:spLocks noChangeShapeType="1"/>
              </p:cNvSpPr>
              <p:nvPr/>
            </p:nvSpPr>
            <p:spPr bwMode="auto">
              <a:xfrm rot="20975702" flipV="1">
                <a:off x="5231598" y="5516538"/>
                <a:ext cx="361121" cy="300670"/>
              </a:xfrm>
              <a:prstGeom prst="straightConnector1">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70" name="AutoShape 4"/>
              <p:cNvSpPr>
                <a:spLocks noChangeShapeType="1"/>
              </p:cNvSpPr>
              <p:nvPr/>
            </p:nvSpPr>
            <p:spPr bwMode="auto">
              <a:xfrm rot="20975702">
                <a:off x="6139165" y="4737599"/>
                <a:ext cx="570997" cy="433098"/>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71" name="AutoShape 2"/>
              <p:cNvSpPr>
                <a:spLocks noChangeShapeType="1"/>
              </p:cNvSpPr>
              <p:nvPr/>
            </p:nvSpPr>
            <p:spPr bwMode="auto">
              <a:xfrm rot="20975702">
                <a:off x="5864016" y="5308394"/>
                <a:ext cx="912112" cy="0"/>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72" name="Oval 171"/>
              <p:cNvSpPr/>
              <p:nvPr/>
            </p:nvSpPr>
            <p:spPr>
              <a:xfrm rot="20975702">
                <a:off x="2006322" y="5501074"/>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3" name="Oval 172"/>
              <p:cNvSpPr/>
              <p:nvPr/>
            </p:nvSpPr>
            <p:spPr>
              <a:xfrm rot="20975702">
                <a:off x="3462943" y="5112296"/>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4" name="Oval 173"/>
              <p:cNvSpPr/>
              <p:nvPr/>
            </p:nvSpPr>
            <p:spPr>
              <a:xfrm rot="20975702">
                <a:off x="4322154" y="459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5" name="Oval 174"/>
              <p:cNvSpPr/>
              <p:nvPr/>
            </p:nvSpPr>
            <p:spPr>
              <a:xfrm rot="20975702">
                <a:off x="5729485" y="4453489"/>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6" name="Oval 175"/>
              <p:cNvSpPr/>
              <p:nvPr/>
            </p:nvSpPr>
            <p:spPr>
              <a:xfrm rot="20975702">
                <a:off x="6761083" y="4870602"/>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7" name="Oval 176"/>
              <p:cNvSpPr/>
              <p:nvPr/>
            </p:nvSpPr>
            <p:spPr>
              <a:xfrm rot="20975702">
                <a:off x="5603168" y="5325839"/>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8" name="Oval 177"/>
              <p:cNvSpPr/>
              <p:nvPr/>
            </p:nvSpPr>
            <p:spPr>
              <a:xfrm rot="20975702">
                <a:off x="4999566" y="5679292"/>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79" name="Oval 178"/>
              <p:cNvSpPr/>
              <p:nvPr/>
            </p:nvSpPr>
            <p:spPr>
              <a:xfrm rot="20975702">
                <a:off x="4217385" y="5580307"/>
                <a:ext cx="375721" cy="23862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sp>
            <p:nvSpPr>
              <p:cNvPr id="180" name="Oval 179"/>
              <p:cNvSpPr/>
              <p:nvPr/>
            </p:nvSpPr>
            <p:spPr>
              <a:xfrm rot="20975702">
                <a:off x="2945537" y="5935161"/>
                <a:ext cx="375721" cy="238625"/>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prstClr val="black"/>
                    </a:solidFill>
                  </a:rPr>
                  <a:t>D</a:t>
                </a:r>
                <a:endParaRPr lang="en-US" sz="1400" b="1" dirty="0">
                  <a:solidFill>
                    <a:prstClr val="black"/>
                  </a:solidFill>
                </a:endParaRPr>
              </a:p>
            </p:txBody>
          </p:sp>
        </p:grpSp>
        <p:sp>
          <p:nvSpPr>
            <p:cNvPr id="153" name="AutoShape 5"/>
            <p:cNvSpPr>
              <a:spLocks noChangeShapeType="1"/>
            </p:cNvSpPr>
            <p:nvPr/>
          </p:nvSpPr>
          <p:spPr bwMode="auto">
            <a:xfrm rot="20975702" flipH="1" flipV="1">
              <a:off x="4715873" y="5662338"/>
              <a:ext cx="973036" cy="185847"/>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4" name="AutoShape 5"/>
            <p:cNvSpPr>
              <a:spLocks noChangeShapeType="1"/>
            </p:cNvSpPr>
            <p:nvPr/>
          </p:nvSpPr>
          <p:spPr bwMode="auto">
            <a:xfrm rot="20975702" flipH="1" flipV="1">
              <a:off x="3729108" y="5794474"/>
              <a:ext cx="538390" cy="45719"/>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55" name="AutoShape 5"/>
            <p:cNvSpPr>
              <a:spLocks noChangeShapeType="1"/>
            </p:cNvSpPr>
            <p:nvPr/>
          </p:nvSpPr>
          <p:spPr bwMode="auto">
            <a:xfrm rot="20975702" flipH="1" flipV="1">
              <a:off x="2211690" y="5846639"/>
              <a:ext cx="1063020" cy="117722"/>
            </a:xfrm>
            <a:prstGeom prst="straightConnector1">
              <a:avLst/>
            </a:prstGeom>
            <a:ln>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grpSp>
      <p:grpSp>
        <p:nvGrpSpPr>
          <p:cNvPr id="44" name="Group 154"/>
          <p:cNvGrpSpPr/>
          <p:nvPr/>
        </p:nvGrpSpPr>
        <p:grpSpPr>
          <a:xfrm>
            <a:off x="5486400" y="2438400"/>
            <a:ext cx="2819400" cy="685800"/>
            <a:chOff x="5486400" y="2438400"/>
            <a:chExt cx="2819400" cy="685800"/>
          </a:xfrm>
        </p:grpSpPr>
        <p:sp>
          <p:nvSpPr>
            <p:cNvPr id="182" name="Right Brace 181"/>
            <p:cNvSpPr/>
            <p:nvPr/>
          </p:nvSpPr>
          <p:spPr>
            <a:xfrm>
              <a:off x="5486400" y="2438400"/>
              <a:ext cx="228600" cy="685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white"/>
                </a:solidFill>
              </a:endParaRPr>
            </a:p>
          </p:txBody>
        </p:sp>
        <p:sp>
          <p:nvSpPr>
            <p:cNvPr id="183" name="TextBox 16"/>
            <p:cNvSpPr txBox="1"/>
            <p:nvPr/>
          </p:nvSpPr>
          <p:spPr>
            <a:xfrm>
              <a:off x="5791200" y="2438400"/>
              <a:ext cx="2514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prstClr val="white"/>
                  </a:solidFill>
                </a:rPr>
                <a:t>Under Transport Service Provider (TSP) control</a:t>
              </a:r>
              <a:endParaRPr lang="en-US" b="1" dirty="0">
                <a:solidFill>
                  <a:prstClr val="white"/>
                </a:solidFill>
              </a:endParaRPr>
            </a:p>
          </p:txBody>
        </p:sp>
      </p:grpSp>
      <p:sp>
        <p:nvSpPr>
          <p:cNvPr id="184" name="AutoShape 33"/>
          <p:cNvSpPr>
            <a:spLocks noChangeArrowheads="1"/>
          </p:cNvSpPr>
          <p:nvPr/>
        </p:nvSpPr>
        <p:spPr bwMode="auto">
          <a:xfrm>
            <a:off x="1371600" y="762000"/>
            <a:ext cx="1600200" cy="697285"/>
          </a:xfrm>
          <a:prstGeom prst="roundRect">
            <a:avLst>
              <a:gd name="adj" fmla="val 16667"/>
            </a:avLst>
          </a:prstGeom>
          <a:solidFill>
            <a:srgbClr val="FFFFFF"/>
          </a:solidFill>
          <a:ln w="63500" cmpd="thickThin">
            <a:solidFill>
              <a:srgbClr val="4BACC6"/>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FF0000"/>
                </a:solidFill>
              </a:rPr>
              <a:t>ISP ‘A’ Client  Controller</a:t>
            </a:r>
            <a:endParaRPr lang="en-US" sz="1600" b="1" dirty="0">
              <a:solidFill>
                <a:srgbClr val="FF0000"/>
              </a:solidFill>
            </a:endParaRPr>
          </a:p>
        </p:txBody>
      </p:sp>
      <p:sp>
        <p:nvSpPr>
          <p:cNvPr id="186" name="Text Box 14"/>
          <p:cNvSpPr txBox="1">
            <a:spLocks noChangeArrowheads="1"/>
          </p:cNvSpPr>
          <p:nvPr/>
        </p:nvSpPr>
        <p:spPr bwMode="auto">
          <a:xfrm>
            <a:off x="2667000" y="1905000"/>
            <a:ext cx="3181268" cy="522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2000" b="1" dirty="0" smtClean="0">
                <a:solidFill>
                  <a:srgbClr val="FF0000"/>
                </a:solidFill>
                <a:latin typeface="Arial" pitchFamily="34" charset="0"/>
                <a:ea typeface="Calibri" pitchFamily="34" charset="0"/>
                <a:cs typeface="Arial" pitchFamily="34" charset="0"/>
              </a:rPr>
              <a:t>OpenFlow Protocol</a:t>
            </a:r>
            <a:endParaRPr lang="en-US" sz="4400" dirty="0" smtClean="0">
              <a:solidFill>
                <a:prstClr val="white"/>
              </a:solidFill>
              <a:latin typeface="Arial" pitchFamily="34" charset="0"/>
              <a:cs typeface="Arial" pitchFamily="34" charset="0"/>
            </a:endParaRPr>
          </a:p>
        </p:txBody>
      </p:sp>
      <p:sp>
        <p:nvSpPr>
          <p:cNvPr id="187" name="AutoShape 33"/>
          <p:cNvSpPr>
            <a:spLocks noChangeArrowheads="1"/>
          </p:cNvSpPr>
          <p:nvPr/>
        </p:nvSpPr>
        <p:spPr bwMode="auto">
          <a:xfrm>
            <a:off x="3657600" y="762000"/>
            <a:ext cx="1600200" cy="697285"/>
          </a:xfrm>
          <a:prstGeom prst="roundRect">
            <a:avLst>
              <a:gd name="adj" fmla="val 16667"/>
            </a:avLst>
          </a:prstGeom>
          <a:solidFill>
            <a:srgbClr val="FFFFFF"/>
          </a:solidFill>
          <a:ln w="63500" cmpd="thickThin">
            <a:solidFill>
              <a:schemeClr val="accent4"/>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8064A2"/>
                </a:solidFill>
              </a:rPr>
              <a:t>ISP ‘B’ Client  Controller</a:t>
            </a:r>
            <a:endParaRPr lang="en-US" sz="1600" b="1" dirty="0">
              <a:solidFill>
                <a:srgbClr val="8064A2"/>
              </a:solidFill>
            </a:endParaRPr>
          </a:p>
        </p:txBody>
      </p:sp>
      <p:sp>
        <p:nvSpPr>
          <p:cNvPr id="188" name="AutoShape 33"/>
          <p:cNvSpPr>
            <a:spLocks noChangeArrowheads="1"/>
          </p:cNvSpPr>
          <p:nvPr/>
        </p:nvSpPr>
        <p:spPr bwMode="auto">
          <a:xfrm>
            <a:off x="5715000" y="762000"/>
            <a:ext cx="1600200" cy="697285"/>
          </a:xfrm>
          <a:prstGeom prst="roundRect">
            <a:avLst>
              <a:gd name="adj" fmla="val 16667"/>
            </a:avLst>
          </a:prstGeom>
          <a:solidFill>
            <a:srgbClr val="FFFFFF"/>
          </a:solidFill>
          <a:ln w="63500" cmpd="thickThin">
            <a:solidFill>
              <a:srgbClr val="00B050"/>
            </a:solidFill>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smtClean="0">
                <a:solidFill>
                  <a:srgbClr val="009900"/>
                </a:solidFill>
              </a:rPr>
              <a:t>ISP ‘C’ Client  Controller</a:t>
            </a:r>
            <a:endParaRPr lang="en-US" sz="1600" b="1" dirty="0">
              <a:solidFill>
                <a:srgbClr val="009900"/>
              </a:solidFill>
            </a:endParaRPr>
          </a:p>
        </p:txBody>
      </p:sp>
      <p:sp>
        <p:nvSpPr>
          <p:cNvPr id="185" name="Slide Number Placeholder 184"/>
          <p:cNvSpPr>
            <a:spLocks noGrp="1"/>
          </p:cNvSpPr>
          <p:nvPr>
            <p:ph type="sldNum" sz="quarter" idx="12"/>
          </p:nvPr>
        </p:nvSpPr>
        <p:spPr/>
        <p:txBody>
          <a:bodyPr/>
          <a:lstStyle/>
          <a:p>
            <a:fld id="{81C256F2-8016-4B24-AF78-7FA03D20BBBE}" type="slidenum">
              <a:rPr lang="en-US" smtClean="0">
                <a:solidFill>
                  <a:prstClr val="white">
                    <a:tint val="75000"/>
                  </a:prstClr>
                </a:solidFill>
              </a:rPr>
              <a:pPr/>
              <a:t>34</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2.77778E-7 -3.33333E-6 L -0.22309 -0.2118 " pathEditMode="relative" rAng="0" ptsTypes="AA">
                                      <p:cBhvr>
                                        <p:cTn id="59" dur="2000" fill="hold"/>
                                        <p:tgtEl>
                                          <p:spTgt spid="2"/>
                                        </p:tgtEl>
                                        <p:attrNameLst>
                                          <p:attrName>ppt_x</p:attrName>
                                          <p:attrName>ppt_y</p:attrName>
                                        </p:attrNameLst>
                                      </p:cBhvr>
                                      <p:rCtr x="-112" y="-106"/>
                                    </p:animMotion>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0"/>
                                          </p:stCondLst>
                                        </p:cTn>
                                        <p:tgtEl>
                                          <p:spTgt spid="114"/>
                                        </p:tgtEl>
                                        <p:attrNameLst>
                                          <p:attrName>style.visibility</p:attrName>
                                        </p:attrNameLst>
                                      </p:cBhvr>
                                      <p:to>
                                        <p:strVal val="visible"/>
                                      </p:to>
                                    </p:set>
                                  </p:childTnLst>
                                </p:cTn>
                              </p:par>
                            </p:childTnLst>
                          </p:cTn>
                        </p:par>
                        <p:par>
                          <p:cTn id="63" fill="hold">
                            <p:stCondLst>
                              <p:cond delay="2000"/>
                            </p:stCondLst>
                            <p:childTnLst>
                              <p:par>
                                <p:cTn id="64" presetID="10" presetClass="entr" presetSubtype="0"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6"/>
                                        </p:tgtEl>
                                        <p:attrNameLst>
                                          <p:attrName>style.visibility</p:attrName>
                                        </p:attrNameLst>
                                      </p:cBhvr>
                                      <p:to>
                                        <p:strVal val="visible"/>
                                      </p:to>
                                    </p:set>
                                    <p:animEffect transition="in" filter="fade">
                                      <p:cBhvr>
                                        <p:cTn id="69" dur="2000"/>
                                        <p:tgtEl>
                                          <p:spTgt spid="18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84"/>
                                        </p:tgtEl>
                                        <p:attrNameLst>
                                          <p:attrName>style.visibility</p:attrName>
                                        </p:attrNameLst>
                                      </p:cBhvr>
                                      <p:to>
                                        <p:strVal val="visible"/>
                                      </p:to>
                                    </p:set>
                                    <p:animEffect transition="in" filter="fade">
                                      <p:cBhvr>
                                        <p:cTn id="74" dur="1000"/>
                                        <p:tgtEl>
                                          <p:spTgt spid="184"/>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7"/>
                                        </p:tgtEl>
                                        <p:attrNameLst>
                                          <p:attrName>style.visibility</p:attrName>
                                        </p:attrNameLst>
                                      </p:cBhvr>
                                      <p:to>
                                        <p:strVal val="visible"/>
                                      </p:to>
                                    </p:set>
                                  </p:childTnLst>
                                </p:cTn>
                              </p:par>
                            </p:childTnLst>
                          </p:cTn>
                        </p:par>
                        <p:par>
                          <p:cTn id="81" fill="hold">
                            <p:stCondLst>
                              <p:cond delay="0"/>
                            </p:stCondLst>
                            <p:childTnLst>
                              <p:par>
                                <p:cTn id="82" presetID="10" presetClass="entr" presetSubtype="0" fill="hold"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500"/>
                                        <p:tgtEl>
                                          <p:spTgt spid="38"/>
                                        </p:tgtEl>
                                      </p:cBhvr>
                                    </p:animEffect>
                                  </p:childTnLst>
                                </p:cTn>
                              </p:par>
                            </p:childTnLst>
                          </p:cTn>
                        </p:par>
                        <p:par>
                          <p:cTn id="85" fill="hold">
                            <p:stCondLst>
                              <p:cond delay="500"/>
                            </p:stCondLst>
                            <p:childTnLst>
                              <p:par>
                                <p:cTn id="86" presetID="1"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childTnLst>
                                </p:cTn>
                              </p:par>
                            </p:childTnLst>
                          </p:cTn>
                        </p:par>
                        <p:par>
                          <p:cTn id="88" fill="hold">
                            <p:stCondLst>
                              <p:cond delay="500"/>
                            </p:stCondLst>
                            <p:childTnLst>
                              <p:par>
                                <p:cTn id="89" presetID="10" presetClass="entr" presetSubtype="0"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par>
                          <p:cTn id="92" fill="hold">
                            <p:stCondLst>
                              <p:cond delay="1000"/>
                            </p:stCondLst>
                            <p:childTnLst>
                              <p:par>
                                <p:cTn id="93" presetID="10" presetClass="entr" presetSubtype="0" fill="hold" nodeType="after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1000"/>
                                        <p:tgtEl>
                                          <p:spTgt spid="4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7"/>
                                        </p:tgtEl>
                                        <p:attrNameLst>
                                          <p:attrName>style.visibility</p:attrName>
                                        </p:attrNameLst>
                                      </p:cBhvr>
                                      <p:to>
                                        <p:strVal val="visible"/>
                                      </p:to>
                                    </p:set>
                                    <p:animEffect transition="in" filter="fade">
                                      <p:cBhvr>
                                        <p:cTn id="98" dur="1000"/>
                                        <p:tgtEl>
                                          <p:spTgt spid="18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88"/>
                                        </p:tgtEl>
                                        <p:attrNameLst>
                                          <p:attrName>style.visibility</p:attrName>
                                        </p:attrNameLst>
                                      </p:cBhvr>
                                      <p:to>
                                        <p:strVal val="visible"/>
                                      </p:to>
                                    </p:set>
                                    <p:animEffect transition="in" filter="fade">
                                      <p:cBhvr>
                                        <p:cTn id="101"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p:bldP spid="96" grpId="0" animBg="1"/>
      <p:bldP spid="97" grpId="0" animBg="1"/>
      <p:bldP spid="114" grpId="0" animBg="1"/>
      <p:bldP spid="184" grpId="0" animBg="1"/>
      <p:bldP spid="186" grpId="0"/>
      <p:bldP spid="187" grpId="0" animBg="1"/>
      <p:bldP spid="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Rounded Rectangle 662"/>
          <p:cNvSpPr/>
          <p:nvPr/>
        </p:nvSpPr>
        <p:spPr>
          <a:xfrm>
            <a:off x="0" y="609600"/>
            <a:ext cx="9144000" cy="6248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4" name="Rectangle 1"/>
          <p:cNvSpPr txBox="1">
            <a:spLocks noChangeArrowheads="1"/>
          </p:cNvSpPr>
          <p:nvPr/>
        </p:nvSpPr>
        <p:spPr>
          <a:xfrm>
            <a:off x="381000" y="0"/>
            <a:ext cx="8229600" cy="5334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Common Map</a:t>
            </a:r>
            <a:endParaRPr kumimoji="1" lang="en-US" sz="4000" kern="0" dirty="0" smtClean="0">
              <a:solidFill>
                <a:srgbClr val="FFFF00"/>
              </a:solidFill>
            </a:endParaRPr>
          </a:p>
        </p:txBody>
      </p:sp>
      <p:grpSp>
        <p:nvGrpSpPr>
          <p:cNvPr id="2" name="Group 106"/>
          <p:cNvGrpSpPr/>
          <p:nvPr/>
        </p:nvGrpSpPr>
        <p:grpSpPr>
          <a:xfrm>
            <a:off x="381000" y="3086100"/>
            <a:ext cx="762000" cy="609600"/>
            <a:chOff x="1828800" y="2590800"/>
            <a:chExt cx="762000" cy="609600"/>
          </a:xfrm>
        </p:grpSpPr>
        <p:sp>
          <p:nvSpPr>
            <p:cNvPr id="104"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05"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06"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3" name="Group 147"/>
          <p:cNvGrpSpPr/>
          <p:nvPr/>
        </p:nvGrpSpPr>
        <p:grpSpPr>
          <a:xfrm>
            <a:off x="4876800" y="5600700"/>
            <a:ext cx="762000" cy="609600"/>
            <a:chOff x="1828800" y="2590800"/>
            <a:chExt cx="762000" cy="609600"/>
          </a:xfrm>
        </p:grpSpPr>
        <p:sp>
          <p:nvSpPr>
            <p:cNvPr id="149"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50"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51"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172" name="Line 17"/>
          <p:cNvSpPr>
            <a:spLocks noChangeShapeType="1"/>
          </p:cNvSpPr>
          <p:nvPr/>
        </p:nvSpPr>
        <p:spPr bwMode="auto">
          <a:xfrm flipV="1">
            <a:off x="3810000" y="4762498"/>
            <a:ext cx="609600" cy="99060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3" name="Line 17"/>
          <p:cNvSpPr>
            <a:spLocks noChangeShapeType="1"/>
          </p:cNvSpPr>
          <p:nvPr/>
        </p:nvSpPr>
        <p:spPr bwMode="auto">
          <a:xfrm flipV="1">
            <a:off x="3581400" y="47625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5" name="Line 17"/>
          <p:cNvSpPr>
            <a:spLocks noChangeShapeType="1"/>
          </p:cNvSpPr>
          <p:nvPr/>
        </p:nvSpPr>
        <p:spPr bwMode="auto">
          <a:xfrm flipH="1" flipV="1">
            <a:off x="4724400" y="4762498"/>
            <a:ext cx="609600" cy="83820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6" name="Line 17"/>
          <p:cNvSpPr>
            <a:spLocks noChangeShapeType="1"/>
          </p:cNvSpPr>
          <p:nvPr/>
        </p:nvSpPr>
        <p:spPr bwMode="auto">
          <a:xfrm>
            <a:off x="4572000" y="4762500"/>
            <a:ext cx="533400" cy="8382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7" name="AutoShape 22"/>
          <p:cNvSpPr>
            <a:spLocks noChangeArrowheads="1"/>
          </p:cNvSpPr>
          <p:nvPr/>
        </p:nvSpPr>
        <p:spPr bwMode="auto">
          <a:xfrm>
            <a:off x="609600" y="1219200"/>
            <a:ext cx="2286000" cy="4572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600" b="1" dirty="0" smtClean="0">
                <a:solidFill>
                  <a:prstClr val="black"/>
                </a:solidFill>
              </a:rPr>
              <a:t>ISP# 1’s </a:t>
            </a:r>
            <a:r>
              <a:rPr lang="en-US" sz="1600" b="1" dirty="0" err="1" smtClean="0">
                <a:solidFill>
                  <a:prstClr val="black"/>
                </a:solidFill>
              </a:rPr>
              <a:t>NetOS</a:t>
            </a:r>
            <a:endParaRPr lang="en-US" sz="1600" dirty="0" smtClean="0">
              <a:solidFill>
                <a:prstClr val="black"/>
              </a:solidFill>
              <a:latin typeface="Arial" pitchFamily="34" charset="0"/>
            </a:endParaRPr>
          </a:p>
        </p:txBody>
      </p:sp>
      <p:sp>
        <p:nvSpPr>
          <p:cNvPr id="178" name="Rounded Rectangle 177"/>
          <p:cNvSpPr/>
          <p:nvPr/>
        </p:nvSpPr>
        <p:spPr>
          <a:xfrm>
            <a:off x="762000" y="838200"/>
            <a:ext cx="533400" cy="3429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179" name="Rounded Rectangle 178"/>
          <p:cNvSpPr/>
          <p:nvPr/>
        </p:nvSpPr>
        <p:spPr>
          <a:xfrm>
            <a:off x="1447800" y="838200"/>
            <a:ext cx="533400" cy="3429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180" name="Rounded Rectangle 179"/>
          <p:cNvSpPr/>
          <p:nvPr/>
        </p:nvSpPr>
        <p:spPr>
          <a:xfrm>
            <a:off x="2133600" y="838200"/>
            <a:ext cx="533400" cy="3429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209" name="Line 17"/>
          <p:cNvSpPr>
            <a:spLocks noChangeShapeType="1"/>
          </p:cNvSpPr>
          <p:nvPr/>
        </p:nvSpPr>
        <p:spPr bwMode="auto">
          <a:xfrm>
            <a:off x="1143000" y="3543300"/>
            <a:ext cx="7620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10" name="Line 17"/>
          <p:cNvSpPr>
            <a:spLocks noChangeShapeType="1"/>
          </p:cNvSpPr>
          <p:nvPr/>
        </p:nvSpPr>
        <p:spPr bwMode="auto">
          <a:xfrm flipH="1">
            <a:off x="1143000" y="40386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13" name="Line 17"/>
          <p:cNvSpPr>
            <a:spLocks noChangeShapeType="1"/>
          </p:cNvSpPr>
          <p:nvPr/>
        </p:nvSpPr>
        <p:spPr bwMode="auto">
          <a:xfrm flipH="1">
            <a:off x="1143000" y="43815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17" name="Line 17"/>
          <p:cNvSpPr>
            <a:spLocks noChangeShapeType="1"/>
          </p:cNvSpPr>
          <p:nvPr/>
        </p:nvSpPr>
        <p:spPr bwMode="auto">
          <a:xfrm flipH="1">
            <a:off x="6705600" y="3695700"/>
            <a:ext cx="1066800" cy="381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18" name="Line 17"/>
          <p:cNvSpPr>
            <a:spLocks noChangeShapeType="1"/>
          </p:cNvSpPr>
          <p:nvPr/>
        </p:nvSpPr>
        <p:spPr bwMode="auto">
          <a:xfrm>
            <a:off x="6705600" y="4229100"/>
            <a:ext cx="1066800" cy="533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19" name="Line 17"/>
          <p:cNvSpPr>
            <a:spLocks noChangeShapeType="1"/>
          </p:cNvSpPr>
          <p:nvPr/>
        </p:nvSpPr>
        <p:spPr bwMode="auto">
          <a:xfrm flipV="1">
            <a:off x="6781800" y="3467100"/>
            <a:ext cx="990600" cy="33528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20" name="Line 17"/>
          <p:cNvSpPr>
            <a:spLocks noChangeShapeType="1"/>
          </p:cNvSpPr>
          <p:nvPr/>
        </p:nvSpPr>
        <p:spPr bwMode="auto">
          <a:xfrm flipH="1" flipV="1">
            <a:off x="6629400" y="4457700"/>
            <a:ext cx="1143000" cy="6096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cxnSp>
        <p:nvCxnSpPr>
          <p:cNvPr id="253" name="Straight Connector 252"/>
          <p:cNvCxnSpPr>
            <a:stCxn id="177" idx="2"/>
            <a:endCxn id="109" idx="0"/>
          </p:cNvCxnSpPr>
          <p:nvPr/>
        </p:nvCxnSpPr>
        <p:spPr bwMode="auto">
          <a:xfrm rot="5400000">
            <a:off x="-247650" y="2686050"/>
            <a:ext cx="3009900" cy="9906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57" name="Straight Connector 256"/>
          <p:cNvCxnSpPr>
            <a:stCxn id="222" idx="2"/>
            <a:endCxn id="104" idx="0"/>
          </p:cNvCxnSpPr>
          <p:nvPr/>
        </p:nvCxnSpPr>
        <p:spPr bwMode="auto">
          <a:xfrm rot="5400000">
            <a:off x="3295650" y="-857250"/>
            <a:ext cx="1409700" cy="64770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60" name="Straight Connector 259"/>
          <p:cNvCxnSpPr/>
          <p:nvPr/>
        </p:nvCxnSpPr>
        <p:spPr bwMode="auto">
          <a:xfrm rot="10800000" flipV="1">
            <a:off x="2819400" y="3124200"/>
            <a:ext cx="1371600" cy="457200"/>
          </a:xfrm>
          <a:prstGeom prst="line">
            <a:avLst/>
          </a:prstGeom>
          <a:ln w="28575">
            <a:solidFill>
              <a:srgbClr val="00B050"/>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08" name="Line 17"/>
          <p:cNvSpPr>
            <a:spLocks noChangeShapeType="1"/>
          </p:cNvSpPr>
          <p:nvPr/>
        </p:nvSpPr>
        <p:spPr bwMode="auto">
          <a:xfrm>
            <a:off x="1143000" y="3314700"/>
            <a:ext cx="7620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cxnSp>
        <p:nvCxnSpPr>
          <p:cNvPr id="273" name="Straight Connector 272"/>
          <p:cNvCxnSpPr/>
          <p:nvPr/>
        </p:nvCxnSpPr>
        <p:spPr bwMode="auto">
          <a:xfrm>
            <a:off x="4724400" y="3200400"/>
            <a:ext cx="1717430" cy="838200"/>
          </a:xfrm>
          <a:prstGeom prst="line">
            <a:avLst/>
          </a:prstGeom>
          <a:ln w="28575">
            <a:solidFill>
              <a:srgbClr val="00B050"/>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76" name="Straight Connector 275"/>
          <p:cNvCxnSpPr>
            <a:stCxn id="222" idx="2"/>
            <a:endCxn id="161" idx="0"/>
          </p:cNvCxnSpPr>
          <p:nvPr/>
        </p:nvCxnSpPr>
        <p:spPr bwMode="auto">
          <a:xfrm rot="16200000" flipH="1">
            <a:off x="6267450" y="2647950"/>
            <a:ext cx="2857500" cy="9144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79" name="Straight Connector 278"/>
          <p:cNvCxnSpPr>
            <a:stCxn id="177" idx="2"/>
          </p:cNvCxnSpPr>
          <p:nvPr/>
        </p:nvCxnSpPr>
        <p:spPr bwMode="auto">
          <a:xfrm rot="16200000" flipH="1">
            <a:off x="4171950" y="-742950"/>
            <a:ext cx="1562100" cy="64008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2" name="Straight Connector 281"/>
          <p:cNvCxnSpPr>
            <a:stCxn id="222" idx="2"/>
            <a:endCxn id="175" idx="0"/>
          </p:cNvCxnSpPr>
          <p:nvPr/>
        </p:nvCxnSpPr>
        <p:spPr bwMode="auto">
          <a:xfrm rot="5400000">
            <a:off x="4324351" y="2686049"/>
            <a:ext cx="3924299" cy="19050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4" name="Group 151"/>
          <p:cNvGrpSpPr/>
          <p:nvPr/>
        </p:nvGrpSpPr>
        <p:grpSpPr>
          <a:xfrm>
            <a:off x="7772400" y="3238500"/>
            <a:ext cx="762000" cy="609600"/>
            <a:chOff x="1828800" y="2590800"/>
            <a:chExt cx="762000" cy="609600"/>
          </a:xfrm>
        </p:grpSpPr>
        <p:sp>
          <p:nvSpPr>
            <p:cNvPr id="153"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54"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55"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5" name="Group 97"/>
          <p:cNvGrpSpPr/>
          <p:nvPr/>
        </p:nvGrpSpPr>
        <p:grpSpPr>
          <a:xfrm flipH="1">
            <a:off x="6019800" y="3619500"/>
            <a:ext cx="914400" cy="838200"/>
            <a:chOff x="3429000" y="1752600"/>
            <a:chExt cx="990600" cy="838200"/>
          </a:xfrm>
        </p:grpSpPr>
        <p:sp>
          <p:nvSpPr>
            <p:cNvPr id="187"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88" name="Rounded Rectangle 187"/>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89"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smtClean="0">
                  <a:solidFill>
                    <a:sysClr val="windowText" lastClr="000000"/>
                  </a:solidFill>
                </a:rPr>
                <a:t>E</a:t>
              </a:r>
            </a:p>
            <a:p>
              <a:pPr algn="ctr">
                <a:defRPr/>
              </a:pPr>
              <a:r>
                <a:rPr lang="en-US" altLang="ko-KR" sz="1200" kern="0" smtClean="0">
                  <a:solidFill>
                    <a:sysClr val="windowText" lastClr="000000"/>
                  </a:solidFill>
                </a:rPr>
                <a:t>T</a:t>
              </a:r>
            </a:p>
            <a:p>
              <a:pPr algn="ctr">
                <a:defRPr/>
              </a:pPr>
              <a:r>
                <a:rPr lang="en-US" altLang="ko-KR" sz="1200" kern="0" smtClean="0">
                  <a:solidFill>
                    <a:sysClr val="windowText" lastClr="000000"/>
                  </a:solidFill>
                </a:rPr>
                <a:t>H</a:t>
              </a:r>
            </a:p>
          </p:txBody>
        </p:sp>
        <p:cxnSp>
          <p:nvCxnSpPr>
            <p:cNvPr id="190" name="Straight Connector 189"/>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191"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192" name="TextBox 191"/>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cxnSp>
        <p:nvCxnSpPr>
          <p:cNvPr id="287" name="Straight Connector 286"/>
          <p:cNvCxnSpPr>
            <a:stCxn id="177" idx="2"/>
          </p:cNvCxnSpPr>
          <p:nvPr/>
        </p:nvCxnSpPr>
        <p:spPr bwMode="auto">
          <a:xfrm rot="16200000" flipH="1">
            <a:off x="666750" y="2762250"/>
            <a:ext cx="3924300" cy="17526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6" name="Group 258"/>
          <p:cNvGrpSpPr/>
          <p:nvPr/>
        </p:nvGrpSpPr>
        <p:grpSpPr>
          <a:xfrm rot="19039767">
            <a:off x="2994224" y="3511779"/>
            <a:ext cx="976122" cy="1032373"/>
            <a:chOff x="3577390" y="3632442"/>
            <a:chExt cx="1092876" cy="1130569"/>
          </a:xfrm>
        </p:grpSpPr>
        <p:grpSp>
          <p:nvGrpSpPr>
            <p:cNvPr id="7" name="Group 42"/>
            <p:cNvGrpSpPr>
              <a:grpSpLocks/>
            </p:cNvGrpSpPr>
            <p:nvPr/>
          </p:nvGrpSpPr>
          <p:grpSpPr bwMode="auto">
            <a:xfrm rot="2568603">
              <a:off x="3739098" y="4122975"/>
              <a:ext cx="827603" cy="115752"/>
              <a:chOff x="3066" y="1214"/>
              <a:chExt cx="1104" cy="104"/>
            </a:xfrm>
          </p:grpSpPr>
          <p:sp>
            <p:nvSpPr>
              <p:cNvPr id="236"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237"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238"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254"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258" name="Picture 41"/>
            <p:cNvPicPr>
              <a:picLocks noChangeAspect="1" noChangeArrowheads="1"/>
            </p:cNvPicPr>
            <p:nvPr/>
          </p:nvPicPr>
          <p:blipFill>
            <a:blip r:embed="rId2" cstate="print"/>
            <a:srcRect/>
            <a:stretch>
              <a:fillRect/>
            </a:stretch>
          </p:blipFill>
          <p:spPr bwMode="auto">
            <a:xfrm rot="13259255">
              <a:off x="4344067" y="4406701"/>
              <a:ext cx="326199" cy="356310"/>
            </a:xfrm>
            <a:prstGeom prst="rect">
              <a:avLst/>
            </a:prstGeom>
            <a:noFill/>
          </p:spPr>
        </p:pic>
      </p:grpSp>
      <p:grpSp>
        <p:nvGrpSpPr>
          <p:cNvPr id="8" name="Group 159"/>
          <p:cNvGrpSpPr/>
          <p:nvPr/>
        </p:nvGrpSpPr>
        <p:grpSpPr>
          <a:xfrm>
            <a:off x="7772400" y="4533900"/>
            <a:ext cx="762000" cy="609600"/>
            <a:chOff x="1828800" y="2590800"/>
            <a:chExt cx="762000" cy="609600"/>
          </a:xfrm>
        </p:grpSpPr>
        <p:sp>
          <p:nvSpPr>
            <p:cNvPr id="161"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62"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63"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9" name="Group 107"/>
          <p:cNvGrpSpPr/>
          <p:nvPr/>
        </p:nvGrpSpPr>
        <p:grpSpPr>
          <a:xfrm>
            <a:off x="381000" y="4686300"/>
            <a:ext cx="762000" cy="609600"/>
            <a:chOff x="1828800" y="2590800"/>
            <a:chExt cx="762000" cy="609600"/>
          </a:xfrm>
        </p:grpSpPr>
        <p:sp>
          <p:nvSpPr>
            <p:cNvPr id="109"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10"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11"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206" name="Line 17"/>
          <p:cNvSpPr>
            <a:spLocks noChangeShapeType="1"/>
          </p:cNvSpPr>
          <p:nvPr/>
        </p:nvSpPr>
        <p:spPr bwMode="auto">
          <a:xfrm flipH="1">
            <a:off x="4419600" y="4762500"/>
            <a:ext cx="76200" cy="19812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07" name="Line 17"/>
          <p:cNvSpPr>
            <a:spLocks noChangeShapeType="1"/>
          </p:cNvSpPr>
          <p:nvPr/>
        </p:nvSpPr>
        <p:spPr bwMode="auto">
          <a:xfrm>
            <a:off x="6934200" y="4152900"/>
            <a:ext cx="1066800" cy="762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211" name="Cloud 210"/>
          <p:cNvSpPr/>
          <p:nvPr/>
        </p:nvSpPr>
        <p:spPr>
          <a:xfrm>
            <a:off x="3962400" y="6400800"/>
            <a:ext cx="990600" cy="3429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212" name="Cloud 211"/>
          <p:cNvSpPr/>
          <p:nvPr/>
        </p:nvSpPr>
        <p:spPr>
          <a:xfrm>
            <a:off x="8001000" y="4000500"/>
            <a:ext cx="990600" cy="3810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pic>
        <p:nvPicPr>
          <p:cNvPr id="201" name="Picture 2"/>
          <p:cNvPicPr>
            <a:picLocks noChangeAspect="1" noChangeArrowheads="1"/>
          </p:cNvPicPr>
          <p:nvPr/>
        </p:nvPicPr>
        <p:blipFill>
          <a:blip r:embed="rId3" cstate="print"/>
          <a:srcRect/>
          <a:stretch>
            <a:fillRect/>
          </a:stretch>
        </p:blipFill>
        <p:spPr bwMode="auto">
          <a:xfrm>
            <a:off x="4267200" y="6400800"/>
            <a:ext cx="323850" cy="228600"/>
          </a:xfrm>
          <a:prstGeom prst="rect">
            <a:avLst/>
          </a:prstGeom>
          <a:noFill/>
          <a:ln w="9525">
            <a:noFill/>
            <a:miter lim="800000"/>
            <a:headEnd/>
            <a:tailEnd/>
          </a:ln>
          <a:effectLst/>
        </p:spPr>
      </p:pic>
      <p:pic>
        <p:nvPicPr>
          <p:cNvPr id="205" name="Picture 2"/>
          <p:cNvPicPr>
            <a:picLocks noChangeAspect="1" noChangeArrowheads="1"/>
          </p:cNvPicPr>
          <p:nvPr/>
        </p:nvPicPr>
        <p:blipFill>
          <a:blip r:embed="rId3" cstate="print"/>
          <a:srcRect/>
          <a:stretch>
            <a:fillRect/>
          </a:stretch>
        </p:blipFill>
        <p:spPr bwMode="auto">
          <a:xfrm>
            <a:off x="8001000" y="4076700"/>
            <a:ext cx="323850" cy="228600"/>
          </a:xfrm>
          <a:prstGeom prst="rect">
            <a:avLst/>
          </a:prstGeom>
          <a:noFill/>
          <a:ln w="9525">
            <a:noFill/>
            <a:miter lim="800000"/>
            <a:headEnd/>
            <a:tailEnd/>
          </a:ln>
          <a:effectLst/>
        </p:spPr>
      </p:pic>
      <p:sp>
        <p:nvSpPr>
          <p:cNvPr id="226" name="Freeform 225"/>
          <p:cNvSpPr/>
          <p:nvPr/>
        </p:nvSpPr>
        <p:spPr>
          <a:xfrm>
            <a:off x="1447800" y="3276600"/>
            <a:ext cx="5791200" cy="1905000"/>
          </a:xfrm>
          <a:custGeom>
            <a:avLst/>
            <a:gdLst>
              <a:gd name="connsiteX0" fmla="*/ 787758 w 6731358"/>
              <a:gd name="connsiteY0" fmla="*/ 3146738 h 4179195"/>
              <a:gd name="connsiteX1" fmla="*/ 79420 w 6731358"/>
              <a:gd name="connsiteY1" fmla="*/ 2425522 h 4179195"/>
              <a:gd name="connsiteX2" fmla="*/ 311240 w 6731358"/>
              <a:gd name="connsiteY2" fmla="*/ 1549758 h 4179195"/>
              <a:gd name="connsiteX3" fmla="*/ 53662 w 6731358"/>
              <a:gd name="connsiteY3" fmla="*/ 725510 h 4179195"/>
              <a:gd name="connsiteX4" fmla="*/ 427150 w 6731358"/>
              <a:gd name="connsiteY4" fmla="*/ 107324 h 4179195"/>
              <a:gd name="connsiteX5" fmla="*/ 903668 w 6731358"/>
              <a:gd name="connsiteY5" fmla="*/ 81567 h 4179195"/>
              <a:gd name="connsiteX6" fmla="*/ 2603679 w 6731358"/>
              <a:gd name="connsiteY6" fmla="*/ 352023 h 4179195"/>
              <a:gd name="connsiteX7" fmla="*/ 4393843 w 6731358"/>
              <a:gd name="connsiteY7" fmla="*/ 133082 h 4179195"/>
              <a:gd name="connsiteX8" fmla="*/ 5578699 w 6731358"/>
              <a:gd name="connsiteY8" fmla="*/ 210355 h 4179195"/>
              <a:gd name="connsiteX9" fmla="*/ 6570372 w 6731358"/>
              <a:gd name="connsiteY9" fmla="*/ 1008845 h 4179195"/>
              <a:gd name="connsiteX10" fmla="*/ 6544614 w 6731358"/>
              <a:gd name="connsiteY10" fmla="*/ 2528553 h 4179195"/>
              <a:gd name="connsiteX11" fmla="*/ 6274158 w 6731358"/>
              <a:gd name="connsiteY11" fmla="*/ 3481589 h 4179195"/>
              <a:gd name="connsiteX12" fmla="*/ 5655972 w 6731358"/>
              <a:gd name="connsiteY12" fmla="*/ 4048260 h 4179195"/>
              <a:gd name="connsiteX13" fmla="*/ 4316569 w 6731358"/>
              <a:gd name="connsiteY13" fmla="*/ 4164169 h 4179195"/>
              <a:gd name="connsiteX14" fmla="*/ 3582474 w 6731358"/>
              <a:gd name="connsiteY14" fmla="*/ 3958107 h 4179195"/>
              <a:gd name="connsiteX15" fmla="*/ 2668074 w 6731358"/>
              <a:gd name="connsiteY15" fmla="*/ 4112654 h 4179195"/>
              <a:gd name="connsiteX16" fmla="*/ 1367307 w 6731358"/>
              <a:gd name="connsiteY16" fmla="*/ 3906592 h 4179195"/>
              <a:gd name="connsiteX17" fmla="*/ 787758 w 6731358"/>
              <a:gd name="connsiteY17" fmla="*/ 3146738 h 41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31358" h="4179195">
                <a:moveTo>
                  <a:pt x="787758" y="3146738"/>
                </a:moveTo>
                <a:cubicBezTo>
                  <a:pt x="573110" y="2899893"/>
                  <a:pt x="158840" y="2691685"/>
                  <a:pt x="79420" y="2425522"/>
                </a:cubicBezTo>
                <a:cubicBezTo>
                  <a:pt x="0" y="2159359"/>
                  <a:pt x="315533" y="1833093"/>
                  <a:pt x="311240" y="1549758"/>
                </a:cubicBezTo>
                <a:cubicBezTo>
                  <a:pt x="306947" y="1266423"/>
                  <a:pt x="34344" y="965916"/>
                  <a:pt x="53662" y="725510"/>
                </a:cubicBezTo>
                <a:cubicBezTo>
                  <a:pt x="72980" y="485104"/>
                  <a:pt x="285482" y="214648"/>
                  <a:pt x="427150" y="107324"/>
                </a:cubicBezTo>
                <a:cubicBezTo>
                  <a:pt x="568818" y="0"/>
                  <a:pt x="540913" y="40784"/>
                  <a:pt x="903668" y="81567"/>
                </a:cubicBezTo>
                <a:cubicBezTo>
                  <a:pt x="1266423" y="122350"/>
                  <a:pt x="2021983" y="343437"/>
                  <a:pt x="2603679" y="352023"/>
                </a:cubicBezTo>
                <a:cubicBezTo>
                  <a:pt x="3185375" y="360609"/>
                  <a:pt x="3898006" y="156693"/>
                  <a:pt x="4393843" y="133082"/>
                </a:cubicBezTo>
                <a:cubicBezTo>
                  <a:pt x="4889680" y="109471"/>
                  <a:pt x="5215944" y="64395"/>
                  <a:pt x="5578699" y="210355"/>
                </a:cubicBezTo>
                <a:cubicBezTo>
                  <a:pt x="5941454" y="356315"/>
                  <a:pt x="6409386" y="622479"/>
                  <a:pt x="6570372" y="1008845"/>
                </a:cubicBezTo>
                <a:cubicBezTo>
                  <a:pt x="6731358" y="1395211"/>
                  <a:pt x="6593983" y="2116429"/>
                  <a:pt x="6544614" y="2528553"/>
                </a:cubicBezTo>
                <a:cubicBezTo>
                  <a:pt x="6495245" y="2940677"/>
                  <a:pt x="6422265" y="3228305"/>
                  <a:pt x="6274158" y="3481589"/>
                </a:cubicBezTo>
                <a:cubicBezTo>
                  <a:pt x="6126051" y="3734873"/>
                  <a:pt x="5982237" y="3934497"/>
                  <a:pt x="5655972" y="4048260"/>
                </a:cubicBezTo>
                <a:cubicBezTo>
                  <a:pt x="5329707" y="4162023"/>
                  <a:pt x="4662152" y="4179195"/>
                  <a:pt x="4316569" y="4164169"/>
                </a:cubicBezTo>
                <a:cubicBezTo>
                  <a:pt x="3970986" y="4149143"/>
                  <a:pt x="3857223" y="3966693"/>
                  <a:pt x="3582474" y="3958107"/>
                </a:cubicBezTo>
                <a:cubicBezTo>
                  <a:pt x="3307725" y="3949521"/>
                  <a:pt x="3037268" y="4121240"/>
                  <a:pt x="2668074" y="4112654"/>
                </a:cubicBezTo>
                <a:cubicBezTo>
                  <a:pt x="2298880" y="4104068"/>
                  <a:pt x="1684986" y="4069724"/>
                  <a:pt x="1367307" y="3906592"/>
                </a:cubicBezTo>
                <a:cubicBezTo>
                  <a:pt x="1049628" y="3743460"/>
                  <a:pt x="1002406" y="3393583"/>
                  <a:pt x="787758" y="3146738"/>
                </a:cubicBezTo>
                <a:close/>
              </a:path>
            </a:pathLst>
          </a:custGeom>
          <a:solidFill>
            <a:srgbClr val="E3E818">
              <a:alpha val="21176"/>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0" name="Group 97"/>
          <p:cNvGrpSpPr/>
          <p:nvPr/>
        </p:nvGrpSpPr>
        <p:grpSpPr>
          <a:xfrm>
            <a:off x="1828800" y="3543300"/>
            <a:ext cx="990600" cy="838200"/>
            <a:chOff x="3429000" y="1752600"/>
            <a:chExt cx="990600" cy="838200"/>
          </a:xfrm>
        </p:grpSpPr>
        <p:sp>
          <p:nvSpPr>
            <p:cNvPr id="194"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95" name="Rounded Rectangle 194"/>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96"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197" name="Straight Connector 196"/>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198"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199" name="TextBox 198"/>
            <p:cNvSpPr txBox="1"/>
            <p:nvPr/>
          </p:nvSpPr>
          <p:spPr>
            <a:xfrm>
              <a:off x="3962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11" name="Group 155"/>
          <p:cNvGrpSpPr/>
          <p:nvPr/>
        </p:nvGrpSpPr>
        <p:grpSpPr>
          <a:xfrm rot="19039767">
            <a:off x="4996901" y="3574134"/>
            <a:ext cx="902800" cy="931868"/>
            <a:chOff x="3577390" y="3632442"/>
            <a:chExt cx="1092876" cy="1130569"/>
          </a:xfrm>
        </p:grpSpPr>
        <p:grpSp>
          <p:nvGrpSpPr>
            <p:cNvPr id="12" name="Group 42"/>
            <p:cNvGrpSpPr>
              <a:grpSpLocks/>
            </p:cNvGrpSpPr>
            <p:nvPr/>
          </p:nvGrpSpPr>
          <p:grpSpPr bwMode="auto">
            <a:xfrm rot="2568603">
              <a:off x="3739096" y="4122975"/>
              <a:ext cx="827603" cy="115752"/>
              <a:chOff x="3066" y="1214"/>
              <a:chExt cx="1104" cy="104"/>
            </a:xfrm>
          </p:grpSpPr>
          <p:sp>
            <p:nvSpPr>
              <p:cNvPr id="174"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182"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183"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158"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159" name="Picture 41"/>
            <p:cNvPicPr>
              <a:picLocks noChangeAspect="1" noChangeArrowheads="1"/>
            </p:cNvPicPr>
            <p:nvPr/>
          </p:nvPicPr>
          <p:blipFill>
            <a:blip r:embed="rId4" cstate="print"/>
            <a:srcRect/>
            <a:stretch>
              <a:fillRect/>
            </a:stretch>
          </p:blipFill>
          <p:spPr bwMode="auto">
            <a:xfrm rot="13259255">
              <a:off x="4344067" y="4406701"/>
              <a:ext cx="326199" cy="356310"/>
            </a:xfrm>
            <a:prstGeom prst="rect">
              <a:avLst/>
            </a:prstGeom>
            <a:noFill/>
          </p:spPr>
        </p:pic>
      </p:grpSp>
      <p:sp>
        <p:nvSpPr>
          <p:cNvPr id="222" name="AutoShape 22"/>
          <p:cNvSpPr>
            <a:spLocks noChangeArrowheads="1"/>
          </p:cNvSpPr>
          <p:nvPr/>
        </p:nvSpPr>
        <p:spPr bwMode="auto">
          <a:xfrm>
            <a:off x="6096000" y="1219200"/>
            <a:ext cx="2286000" cy="4572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600" b="1" dirty="0" smtClean="0">
                <a:solidFill>
                  <a:prstClr val="black"/>
                </a:solidFill>
              </a:rPr>
              <a:t>ISP# 2’s </a:t>
            </a:r>
            <a:r>
              <a:rPr lang="en-US" sz="1600" b="1" dirty="0" err="1" smtClean="0">
                <a:solidFill>
                  <a:prstClr val="black"/>
                </a:solidFill>
              </a:rPr>
              <a:t>NetOS</a:t>
            </a:r>
            <a:endParaRPr lang="en-US" sz="1600" dirty="0" smtClean="0">
              <a:solidFill>
                <a:prstClr val="black"/>
              </a:solidFill>
              <a:latin typeface="Arial" pitchFamily="34" charset="0"/>
            </a:endParaRPr>
          </a:p>
        </p:txBody>
      </p:sp>
      <p:sp>
        <p:nvSpPr>
          <p:cNvPr id="223" name="Rounded Rectangle 222"/>
          <p:cNvSpPr/>
          <p:nvPr/>
        </p:nvSpPr>
        <p:spPr>
          <a:xfrm>
            <a:off x="6248400" y="838200"/>
            <a:ext cx="533400" cy="3429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224" name="Rounded Rectangle 223"/>
          <p:cNvSpPr/>
          <p:nvPr/>
        </p:nvSpPr>
        <p:spPr>
          <a:xfrm>
            <a:off x="6934200" y="838200"/>
            <a:ext cx="533400" cy="3429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225" name="Rounded Rectangle 224"/>
          <p:cNvSpPr/>
          <p:nvPr/>
        </p:nvSpPr>
        <p:spPr>
          <a:xfrm>
            <a:off x="7620000" y="838200"/>
            <a:ext cx="533400" cy="3429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prstClr val="black"/>
                </a:solidFill>
              </a:rPr>
              <a:t>App</a:t>
            </a:r>
            <a:endParaRPr lang="en-US" sz="1400" dirty="0">
              <a:solidFill>
                <a:prstClr val="black"/>
              </a:solidFill>
            </a:endParaRPr>
          </a:p>
        </p:txBody>
      </p:sp>
      <p:sp>
        <p:nvSpPr>
          <p:cNvPr id="255" name="AutoShape 22"/>
          <p:cNvSpPr>
            <a:spLocks noChangeArrowheads="1"/>
          </p:cNvSpPr>
          <p:nvPr/>
        </p:nvSpPr>
        <p:spPr bwMode="auto">
          <a:xfrm>
            <a:off x="3200400" y="2819400"/>
            <a:ext cx="2362200" cy="3810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600" b="1" dirty="0" smtClean="0">
                <a:ln>
                  <a:solidFill>
                    <a:srgbClr val="4F81BD"/>
                  </a:solidFill>
                </a:ln>
                <a:solidFill>
                  <a:prstClr val="white"/>
                </a:solidFill>
                <a:latin typeface="Arial Black" pitchFamily="34" charset="0"/>
              </a:rPr>
              <a:t>TSP’s </a:t>
            </a:r>
            <a:r>
              <a:rPr lang="en-US" sz="1600" b="1" dirty="0" smtClean="0">
                <a:ln>
                  <a:solidFill>
                    <a:srgbClr val="4F81BD"/>
                  </a:solidFill>
                </a:ln>
                <a:solidFill>
                  <a:prstClr val="white"/>
                </a:solidFill>
                <a:latin typeface="Arial Black" pitchFamily="34" charset="0"/>
              </a:rPr>
              <a:t>Slicing Plane</a:t>
            </a:r>
            <a:endParaRPr lang="en-US" sz="1600" b="1" dirty="0" smtClean="0">
              <a:ln>
                <a:solidFill>
                  <a:srgbClr val="4F81BD"/>
                </a:solidFill>
              </a:ln>
              <a:solidFill>
                <a:prstClr val="white"/>
              </a:solidFill>
              <a:latin typeface="Arial Black" pitchFamily="34" charset="0"/>
            </a:endParaRPr>
          </a:p>
        </p:txBody>
      </p:sp>
      <p:cxnSp>
        <p:nvCxnSpPr>
          <p:cNvPr id="274" name="Straight Connector 273"/>
          <p:cNvCxnSpPr/>
          <p:nvPr/>
        </p:nvCxnSpPr>
        <p:spPr bwMode="auto">
          <a:xfrm rot="16200000" flipH="1">
            <a:off x="4152900" y="3467100"/>
            <a:ext cx="647701" cy="114300"/>
          </a:xfrm>
          <a:prstGeom prst="line">
            <a:avLst/>
          </a:prstGeom>
          <a:ln w="28575">
            <a:solidFill>
              <a:srgbClr val="00B050"/>
            </a:solidFill>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78" name="Straight Connector 277"/>
          <p:cNvCxnSpPr>
            <a:stCxn id="177" idx="2"/>
          </p:cNvCxnSpPr>
          <p:nvPr/>
        </p:nvCxnSpPr>
        <p:spPr bwMode="auto">
          <a:xfrm rot="16200000" flipH="1">
            <a:off x="2400300" y="1028700"/>
            <a:ext cx="1143000" cy="24384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3" name="Straight Connector 282"/>
          <p:cNvCxnSpPr>
            <a:stCxn id="177" idx="2"/>
          </p:cNvCxnSpPr>
          <p:nvPr/>
        </p:nvCxnSpPr>
        <p:spPr bwMode="auto">
          <a:xfrm rot="16200000" flipH="1">
            <a:off x="2247900" y="1181100"/>
            <a:ext cx="1143000" cy="21336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84" name="Straight Connector 283"/>
          <p:cNvCxnSpPr>
            <a:stCxn id="177" idx="2"/>
          </p:cNvCxnSpPr>
          <p:nvPr/>
        </p:nvCxnSpPr>
        <p:spPr bwMode="auto">
          <a:xfrm rot="16200000" flipH="1">
            <a:off x="2095500" y="1333500"/>
            <a:ext cx="1143000" cy="1828800"/>
          </a:xfrm>
          <a:prstGeom prst="line">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92" name="Straight Connector 291"/>
          <p:cNvCxnSpPr>
            <a:stCxn id="222" idx="2"/>
          </p:cNvCxnSpPr>
          <p:nvPr/>
        </p:nvCxnSpPr>
        <p:spPr bwMode="auto">
          <a:xfrm rot="5400000">
            <a:off x="5219700" y="800100"/>
            <a:ext cx="1143000" cy="28956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0" name="Straight Connector 299"/>
          <p:cNvCxnSpPr>
            <a:stCxn id="222" idx="2"/>
          </p:cNvCxnSpPr>
          <p:nvPr/>
        </p:nvCxnSpPr>
        <p:spPr bwMode="auto">
          <a:xfrm rot="5400000">
            <a:off x="5448300" y="1028700"/>
            <a:ext cx="1143000" cy="24384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03" name="Straight Connector 302"/>
          <p:cNvCxnSpPr>
            <a:stCxn id="222" idx="2"/>
          </p:cNvCxnSpPr>
          <p:nvPr/>
        </p:nvCxnSpPr>
        <p:spPr bwMode="auto">
          <a:xfrm rot="5400000">
            <a:off x="5638800" y="1219200"/>
            <a:ext cx="1143000" cy="2057400"/>
          </a:xfrm>
          <a:prstGeom prst="line">
            <a:avLst/>
          </a:prstGeom>
          <a:ln w="19050">
            <a:solidFill>
              <a:srgbClr val="7030A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32" name="AutoShape 22"/>
          <p:cNvSpPr>
            <a:spLocks noChangeArrowheads="1"/>
          </p:cNvSpPr>
          <p:nvPr/>
        </p:nvSpPr>
        <p:spPr bwMode="auto">
          <a:xfrm>
            <a:off x="3657600" y="1143000"/>
            <a:ext cx="1447800" cy="609600"/>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n-US" sz="1600" b="1" dirty="0" smtClean="0">
                <a:ln>
                  <a:solidFill>
                    <a:srgbClr val="4F81BD"/>
                  </a:solidFill>
                </a:ln>
                <a:solidFill>
                  <a:prstClr val="white"/>
                </a:solidFill>
                <a:latin typeface="Arial Black" pitchFamily="34" charset="0"/>
              </a:rPr>
              <a:t>TSP’s NMS/EMS</a:t>
            </a:r>
          </a:p>
        </p:txBody>
      </p:sp>
      <p:cxnSp>
        <p:nvCxnSpPr>
          <p:cNvPr id="333" name="Straight Connector 332"/>
          <p:cNvCxnSpPr>
            <a:stCxn id="332" idx="2"/>
            <a:endCxn id="199" idx="0"/>
          </p:cNvCxnSpPr>
          <p:nvPr/>
        </p:nvCxnSpPr>
        <p:spPr bwMode="auto">
          <a:xfrm rot="5400000">
            <a:off x="2514600" y="1676400"/>
            <a:ext cx="1790700" cy="1943100"/>
          </a:xfrm>
          <a:prstGeom prst="line">
            <a:avLst/>
          </a:prstGeom>
          <a:ln w="12700">
            <a:solidFill>
              <a:srgbClr val="00B05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41" name="Straight Connector 340"/>
          <p:cNvCxnSpPr>
            <a:stCxn id="332" idx="2"/>
            <a:endCxn id="203" idx="3"/>
          </p:cNvCxnSpPr>
          <p:nvPr/>
        </p:nvCxnSpPr>
        <p:spPr bwMode="auto">
          <a:xfrm rot="16200000" flipH="1">
            <a:off x="3409950" y="2724150"/>
            <a:ext cx="2095501" cy="152400"/>
          </a:xfrm>
          <a:prstGeom prst="line">
            <a:avLst/>
          </a:prstGeom>
          <a:ln w="12700">
            <a:solidFill>
              <a:srgbClr val="00B05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45" name="Straight Connector 344"/>
          <p:cNvCxnSpPr>
            <a:stCxn id="332" idx="2"/>
          </p:cNvCxnSpPr>
          <p:nvPr/>
        </p:nvCxnSpPr>
        <p:spPr bwMode="auto">
          <a:xfrm rot="16200000" flipH="1">
            <a:off x="4476750" y="1657350"/>
            <a:ext cx="1905000" cy="2095500"/>
          </a:xfrm>
          <a:prstGeom prst="line">
            <a:avLst/>
          </a:prstGeom>
          <a:ln w="12700">
            <a:solidFill>
              <a:srgbClr val="00B05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52" name="Line 17"/>
          <p:cNvSpPr>
            <a:spLocks noChangeShapeType="1"/>
          </p:cNvSpPr>
          <p:nvPr/>
        </p:nvSpPr>
        <p:spPr bwMode="auto">
          <a:xfrm flipH="1">
            <a:off x="1143000" y="4267200"/>
            <a:ext cx="685800" cy="685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354" name="Line 17"/>
          <p:cNvSpPr>
            <a:spLocks noChangeShapeType="1"/>
          </p:cNvSpPr>
          <p:nvPr/>
        </p:nvSpPr>
        <p:spPr bwMode="auto">
          <a:xfrm flipV="1">
            <a:off x="3733800" y="47244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13" name="Group 143"/>
          <p:cNvGrpSpPr/>
          <p:nvPr/>
        </p:nvGrpSpPr>
        <p:grpSpPr>
          <a:xfrm>
            <a:off x="3124200" y="5600700"/>
            <a:ext cx="762000" cy="609600"/>
            <a:chOff x="1828800" y="2590800"/>
            <a:chExt cx="762000" cy="609600"/>
          </a:xfrm>
        </p:grpSpPr>
        <p:sp>
          <p:nvSpPr>
            <p:cNvPr id="145"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46"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47"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355" name="Line 17"/>
          <p:cNvSpPr>
            <a:spLocks noChangeShapeType="1"/>
          </p:cNvSpPr>
          <p:nvPr/>
        </p:nvSpPr>
        <p:spPr bwMode="auto">
          <a:xfrm flipV="1">
            <a:off x="6934200" y="3581400"/>
            <a:ext cx="8382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14" name="Group 97"/>
          <p:cNvGrpSpPr/>
          <p:nvPr/>
        </p:nvGrpSpPr>
        <p:grpSpPr>
          <a:xfrm rot="5400000" flipH="1">
            <a:off x="4076700" y="3886200"/>
            <a:ext cx="914400" cy="838200"/>
            <a:chOff x="3429000" y="1752600"/>
            <a:chExt cx="990600" cy="838200"/>
          </a:xfrm>
        </p:grpSpPr>
        <p:sp>
          <p:nvSpPr>
            <p:cNvPr id="165"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66" name="Rounded Rectangle 165"/>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67"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202" name="Straight Connector 201"/>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203"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204" name="TextBox 203"/>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sp>
        <p:nvSpPr>
          <p:cNvPr id="356" name="TextBox 355"/>
          <p:cNvSpPr txBox="1"/>
          <p:nvPr/>
        </p:nvSpPr>
        <p:spPr>
          <a:xfrm>
            <a:off x="6172200" y="5181600"/>
            <a:ext cx="2819400" cy="646331"/>
          </a:xfrm>
          <a:prstGeom prst="rect">
            <a:avLst/>
          </a:prstGeom>
          <a:noFill/>
        </p:spPr>
        <p:txBody>
          <a:bodyPr wrap="square" rtlCol="0">
            <a:spAutoFit/>
          </a:bodyPr>
          <a:lstStyle/>
          <a:p>
            <a:r>
              <a:rPr lang="en-US" dirty="0" smtClean="0">
                <a:solidFill>
                  <a:srgbClr val="4F81BD"/>
                </a:solidFill>
              </a:rPr>
              <a:t>Transport Service Provider’s (TSP) virtualized network</a:t>
            </a:r>
            <a:endParaRPr lang="en-US" dirty="0">
              <a:solidFill>
                <a:srgbClr val="4F81BD"/>
              </a:solidFill>
            </a:endParaRPr>
          </a:p>
        </p:txBody>
      </p:sp>
      <p:sp>
        <p:nvSpPr>
          <p:cNvPr id="357" name="TextBox 356"/>
          <p:cNvSpPr txBox="1"/>
          <p:nvPr/>
        </p:nvSpPr>
        <p:spPr>
          <a:xfrm>
            <a:off x="152400" y="5410200"/>
            <a:ext cx="2971800" cy="923330"/>
          </a:xfrm>
          <a:prstGeom prst="rect">
            <a:avLst/>
          </a:prstGeom>
          <a:noFill/>
        </p:spPr>
        <p:txBody>
          <a:bodyPr wrap="square" rtlCol="0">
            <a:spAutoFit/>
          </a:bodyPr>
          <a:lstStyle/>
          <a:p>
            <a:r>
              <a:rPr lang="en-US" dirty="0" smtClean="0">
                <a:solidFill>
                  <a:srgbClr val="F79646">
                    <a:lumMod val="75000"/>
                  </a:srgbClr>
                </a:solidFill>
              </a:rPr>
              <a:t>Internet Service Provider’s</a:t>
            </a:r>
          </a:p>
          <a:p>
            <a:r>
              <a:rPr lang="en-US" dirty="0" smtClean="0">
                <a:solidFill>
                  <a:srgbClr val="F79646">
                    <a:lumMod val="75000"/>
                  </a:srgbClr>
                </a:solidFill>
              </a:rPr>
              <a:t>(ISP# 1) OF enabled network</a:t>
            </a:r>
          </a:p>
          <a:p>
            <a:r>
              <a:rPr lang="en-US" dirty="0" smtClean="0">
                <a:solidFill>
                  <a:srgbClr val="F79646">
                    <a:lumMod val="75000"/>
                  </a:srgbClr>
                </a:solidFill>
              </a:rPr>
              <a:t>with slice of TSP’s network</a:t>
            </a:r>
            <a:endParaRPr lang="en-US" dirty="0">
              <a:solidFill>
                <a:srgbClr val="F79646">
                  <a:lumMod val="75000"/>
                </a:srgbClr>
              </a:solidFill>
            </a:endParaRPr>
          </a:p>
        </p:txBody>
      </p:sp>
      <p:sp>
        <p:nvSpPr>
          <p:cNvPr id="358" name="TextBox 357"/>
          <p:cNvSpPr txBox="1"/>
          <p:nvPr/>
        </p:nvSpPr>
        <p:spPr>
          <a:xfrm>
            <a:off x="5715000" y="5858470"/>
            <a:ext cx="3429000" cy="923330"/>
          </a:xfrm>
          <a:prstGeom prst="rect">
            <a:avLst/>
          </a:prstGeom>
          <a:noFill/>
        </p:spPr>
        <p:txBody>
          <a:bodyPr wrap="square" rtlCol="0">
            <a:spAutoFit/>
          </a:bodyPr>
          <a:lstStyle/>
          <a:p>
            <a:r>
              <a:rPr lang="en-US" dirty="0" smtClean="0">
                <a:solidFill>
                  <a:srgbClr val="7030A0"/>
                </a:solidFill>
              </a:rPr>
              <a:t>Internet Service Provider’s (ISP# 2) OF enabled network with another slice of TSP’s network</a:t>
            </a:r>
            <a:endParaRPr lang="en-US" dirty="0">
              <a:solidFill>
                <a:srgbClr val="7030A0"/>
              </a:solidFill>
            </a:endParaRPr>
          </a:p>
        </p:txBody>
      </p:sp>
      <p:sp>
        <p:nvSpPr>
          <p:cNvPr id="359" name="TextBox 358"/>
          <p:cNvSpPr txBox="1"/>
          <p:nvPr/>
        </p:nvSpPr>
        <p:spPr>
          <a:xfrm>
            <a:off x="1143000" y="6400800"/>
            <a:ext cx="2819400" cy="369332"/>
          </a:xfrm>
          <a:prstGeom prst="rect">
            <a:avLst/>
          </a:prstGeom>
          <a:noFill/>
        </p:spPr>
        <p:txBody>
          <a:bodyPr wrap="square" rtlCol="0">
            <a:spAutoFit/>
          </a:bodyPr>
          <a:lstStyle/>
          <a:p>
            <a:r>
              <a:rPr lang="en-US" dirty="0" smtClean="0">
                <a:solidFill>
                  <a:srgbClr val="4F81BD"/>
                </a:solidFill>
              </a:rPr>
              <a:t>TSP’s private line customer</a:t>
            </a:r>
            <a:endParaRPr lang="en-US" dirty="0">
              <a:solidFill>
                <a:srgbClr val="4F81B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7"/>
                                        </p:tgtEl>
                                        <p:attrNameLst>
                                          <p:attrName>style.visibility</p:attrName>
                                        </p:attrNameLst>
                                      </p:cBhvr>
                                      <p:to>
                                        <p:strVal val="visible"/>
                                      </p:to>
                                    </p:set>
                                    <p:animEffect transition="in" filter="fade">
                                      <p:cBhvr>
                                        <p:cTn id="39" dur="1000"/>
                                        <p:tgtEl>
                                          <p:spTgt spid="177"/>
                                        </p:tgtEl>
                                      </p:cBhvr>
                                    </p:animEffect>
                                  </p:childTnLst>
                                </p:cTn>
                              </p:par>
                              <p:par>
                                <p:cTn id="40" presetID="10" presetClass="entr" presetSubtype="0" fill="hold" nodeType="withEffect">
                                  <p:stCondLst>
                                    <p:cond delay="0"/>
                                  </p:stCondLst>
                                  <p:childTnLst>
                                    <p:set>
                                      <p:cBhvr>
                                        <p:cTn id="41" dur="1" fill="hold">
                                          <p:stCondLst>
                                            <p:cond delay="0"/>
                                          </p:stCondLst>
                                        </p:cTn>
                                        <p:tgtEl>
                                          <p:spTgt spid="253"/>
                                        </p:tgtEl>
                                        <p:attrNameLst>
                                          <p:attrName>style.visibility</p:attrName>
                                        </p:attrNameLst>
                                      </p:cBhvr>
                                      <p:to>
                                        <p:strVal val="visible"/>
                                      </p:to>
                                    </p:set>
                                    <p:animEffect transition="in" filter="fade">
                                      <p:cBhvr>
                                        <p:cTn id="42" dur="1000"/>
                                        <p:tgtEl>
                                          <p:spTgt spid="253"/>
                                        </p:tgtEl>
                                      </p:cBhvr>
                                    </p:animEffect>
                                  </p:childTnLst>
                                </p:cTn>
                              </p:par>
                              <p:par>
                                <p:cTn id="43" presetID="10" presetClass="entr" presetSubtype="0" fill="hold" nodeType="withEffect">
                                  <p:stCondLst>
                                    <p:cond delay="0"/>
                                  </p:stCondLst>
                                  <p:childTnLst>
                                    <p:set>
                                      <p:cBhvr>
                                        <p:cTn id="44" dur="1" fill="hold">
                                          <p:stCondLst>
                                            <p:cond delay="0"/>
                                          </p:stCondLst>
                                        </p:cTn>
                                        <p:tgtEl>
                                          <p:spTgt spid="287"/>
                                        </p:tgtEl>
                                        <p:attrNameLst>
                                          <p:attrName>style.visibility</p:attrName>
                                        </p:attrNameLst>
                                      </p:cBhvr>
                                      <p:to>
                                        <p:strVal val="visible"/>
                                      </p:to>
                                    </p:set>
                                    <p:animEffect transition="in" filter="fade">
                                      <p:cBhvr>
                                        <p:cTn id="45" dur="1000"/>
                                        <p:tgtEl>
                                          <p:spTgt spid="287"/>
                                        </p:tgtEl>
                                      </p:cBhvr>
                                    </p:animEffect>
                                  </p:childTnLst>
                                </p:cTn>
                              </p:par>
                              <p:par>
                                <p:cTn id="46" presetID="10" presetClass="entr" presetSubtype="0" fill="hold" nodeType="withEffect">
                                  <p:stCondLst>
                                    <p:cond delay="0"/>
                                  </p:stCondLst>
                                  <p:childTnLst>
                                    <p:set>
                                      <p:cBhvr>
                                        <p:cTn id="47" dur="1" fill="hold">
                                          <p:stCondLst>
                                            <p:cond delay="0"/>
                                          </p:stCondLst>
                                        </p:cTn>
                                        <p:tgtEl>
                                          <p:spTgt spid="284"/>
                                        </p:tgtEl>
                                        <p:attrNameLst>
                                          <p:attrName>style.visibility</p:attrName>
                                        </p:attrNameLst>
                                      </p:cBhvr>
                                      <p:to>
                                        <p:strVal val="visible"/>
                                      </p:to>
                                    </p:set>
                                    <p:animEffect transition="in" filter="fade">
                                      <p:cBhvr>
                                        <p:cTn id="48" dur="1000"/>
                                        <p:tgtEl>
                                          <p:spTgt spid="284"/>
                                        </p:tgtEl>
                                      </p:cBhvr>
                                    </p:animEffect>
                                  </p:childTnLst>
                                </p:cTn>
                              </p:par>
                              <p:par>
                                <p:cTn id="49" presetID="10" presetClass="entr" presetSubtype="0" fill="hold" nodeType="withEffect">
                                  <p:stCondLst>
                                    <p:cond delay="0"/>
                                  </p:stCondLst>
                                  <p:childTnLst>
                                    <p:set>
                                      <p:cBhvr>
                                        <p:cTn id="50" dur="1" fill="hold">
                                          <p:stCondLst>
                                            <p:cond delay="0"/>
                                          </p:stCondLst>
                                        </p:cTn>
                                        <p:tgtEl>
                                          <p:spTgt spid="283"/>
                                        </p:tgtEl>
                                        <p:attrNameLst>
                                          <p:attrName>style.visibility</p:attrName>
                                        </p:attrNameLst>
                                      </p:cBhvr>
                                      <p:to>
                                        <p:strVal val="visible"/>
                                      </p:to>
                                    </p:set>
                                    <p:animEffect transition="in" filter="fade">
                                      <p:cBhvr>
                                        <p:cTn id="51" dur="1000"/>
                                        <p:tgtEl>
                                          <p:spTgt spid="283"/>
                                        </p:tgtEl>
                                      </p:cBhvr>
                                    </p:animEffect>
                                  </p:childTnLst>
                                </p:cTn>
                              </p:par>
                              <p:par>
                                <p:cTn id="52" presetID="10" presetClass="entr" presetSubtype="0" fill="hold" nodeType="withEffect">
                                  <p:stCondLst>
                                    <p:cond delay="0"/>
                                  </p:stCondLst>
                                  <p:childTnLst>
                                    <p:set>
                                      <p:cBhvr>
                                        <p:cTn id="53" dur="1" fill="hold">
                                          <p:stCondLst>
                                            <p:cond delay="0"/>
                                          </p:stCondLst>
                                        </p:cTn>
                                        <p:tgtEl>
                                          <p:spTgt spid="278"/>
                                        </p:tgtEl>
                                        <p:attrNameLst>
                                          <p:attrName>style.visibility</p:attrName>
                                        </p:attrNameLst>
                                      </p:cBhvr>
                                      <p:to>
                                        <p:strVal val="visible"/>
                                      </p:to>
                                    </p:set>
                                    <p:animEffect transition="in" filter="fade">
                                      <p:cBhvr>
                                        <p:cTn id="54" dur="1000"/>
                                        <p:tgtEl>
                                          <p:spTgt spid="278"/>
                                        </p:tgtEl>
                                      </p:cBhvr>
                                    </p:animEffect>
                                  </p:childTnLst>
                                </p:cTn>
                              </p:par>
                              <p:par>
                                <p:cTn id="55" presetID="10" presetClass="entr" presetSubtype="0" fill="hold" nodeType="withEffect">
                                  <p:stCondLst>
                                    <p:cond delay="0"/>
                                  </p:stCondLst>
                                  <p:childTnLst>
                                    <p:set>
                                      <p:cBhvr>
                                        <p:cTn id="56" dur="1" fill="hold">
                                          <p:stCondLst>
                                            <p:cond delay="0"/>
                                          </p:stCondLst>
                                        </p:cTn>
                                        <p:tgtEl>
                                          <p:spTgt spid="279"/>
                                        </p:tgtEl>
                                        <p:attrNameLst>
                                          <p:attrName>style.visibility</p:attrName>
                                        </p:attrNameLst>
                                      </p:cBhvr>
                                      <p:to>
                                        <p:strVal val="visible"/>
                                      </p:to>
                                    </p:set>
                                    <p:animEffect transition="in" filter="fade">
                                      <p:cBhvr>
                                        <p:cTn id="57" dur="1000"/>
                                        <p:tgtEl>
                                          <p:spTgt spid="279"/>
                                        </p:tgtEl>
                                      </p:cBhvr>
                                    </p:animEffect>
                                  </p:childTnLst>
                                </p:cTn>
                              </p:par>
                              <p:par>
                                <p:cTn id="58" presetID="10" presetClass="entr" presetSubtype="0" fill="hold"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childTnLst>
                                </p:cTn>
                              </p:par>
                              <p:par>
                                <p:cTn id="61" presetID="10"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childTnLst>
                                </p:cTn>
                              </p:par>
                              <p:par>
                                <p:cTn id="64" presetID="10" presetClass="entr" presetSubtype="0"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100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0"/>
                                        </p:tgtEl>
                                        <p:attrNameLst>
                                          <p:attrName>style.visibility</p:attrName>
                                        </p:attrNameLst>
                                      </p:cBhvr>
                                      <p:to>
                                        <p:strVal val="visible"/>
                                      </p:to>
                                    </p:set>
                                    <p:animEffect transition="in" filter="fade">
                                      <p:cBhvr>
                                        <p:cTn id="69" dur="1000"/>
                                        <p:tgtEl>
                                          <p:spTgt spid="18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9"/>
                                        </p:tgtEl>
                                        <p:attrNameLst>
                                          <p:attrName>style.visibility</p:attrName>
                                        </p:attrNameLst>
                                      </p:cBhvr>
                                      <p:to>
                                        <p:strVal val="visible"/>
                                      </p:to>
                                    </p:set>
                                    <p:animEffect transition="in" filter="fade">
                                      <p:cBhvr>
                                        <p:cTn id="72" dur="1000"/>
                                        <p:tgtEl>
                                          <p:spTgt spid="17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78"/>
                                        </p:tgtEl>
                                        <p:attrNameLst>
                                          <p:attrName>style.visibility</p:attrName>
                                        </p:attrNameLst>
                                      </p:cBhvr>
                                      <p:to>
                                        <p:strVal val="visible"/>
                                      </p:to>
                                    </p:set>
                                    <p:animEffect transition="in" filter="fade">
                                      <p:cBhvr>
                                        <p:cTn id="75" dur="1000"/>
                                        <p:tgtEl>
                                          <p:spTgt spid="17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3"/>
                                        </p:tgtEl>
                                        <p:attrNameLst>
                                          <p:attrName>style.visibility</p:attrName>
                                        </p:attrNameLst>
                                      </p:cBhvr>
                                      <p:to>
                                        <p:strVal val="visible"/>
                                      </p:to>
                                    </p:set>
                                    <p:animEffect transition="in" filter="fade">
                                      <p:cBhvr>
                                        <p:cTn id="78" dur="1000"/>
                                        <p:tgtEl>
                                          <p:spTgt spid="21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2"/>
                                        </p:tgtEl>
                                        <p:attrNameLst>
                                          <p:attrName>style.visibility</p:attrName>
                                        </p:attrNameLst>
                                      </p:cBhvr>
                                      <p:to>
                                        <p:strVal val="visible"/>
                                      </p:to>
                                    </p:set>
                                    <p:animEffect transition="in" filter="fade">
                                      <p:cBhvr>
                                        <p:cTn id="81" dur="1000"/>
                                        <p:tgtEl>
                                          <p:spTgt spid="35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10"/>
                                        </p:tgtEl>
                                        <p:attrNameLst>
                                          <p:attrName>style.visibility</p:attrName>
                                        </p:attrNameLst>
                                      </p:cBhvr>
                                      <p:to>
                                        <p:strVal val="visible"/>
                                      </p:to>
                                    </p:set>
                                    <p:animEffect transition="in" filter="fade">
                                      <p:cBhvr>
                                        <p:cTn id="84" dur="1000"/>
                                        <p:tgtEl>
                                          <p:spTgt spid="21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3"/>
                                        </p:tgtEl>
                                        <p:attrNameLst>
                                          <p:attrName>style.visibility</p:attrName>
                                        </p:attrNameLst>
                                      </p:cBhvr>
                                      <p:to>
                                        <p:strVal val="visible"/>
                                      </p:to>
                                    </p:set>
                                    <p:animEffect transition="in" filter="fade">
                                      <p:cBhvr>
                                        <p:cTn id="87" dur="1000"/>
                                        <p:tgtEl>
                                          <p:spTgt spid="17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54"/>
                                        </p:tgtEl>
                                        <p:attrNameLst>
                                          <p:attrName>style.visibility</p:attrName>
                                        </p:attrNameLst>
                                      </p:cBhvr>
                                      <p:to>
                                        <p:strVal val="visible"/>
                                      </p:to>
                                    </p:set>
                                    <p:animEffect transition="in" filter="fade">
                                      <p:cBhvr>
                                        <p:cTn id="90" dur="1000"/>
                                        <p:tgtEl>
                                          <p:spTgt spid="35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2"/>
                                        </p:tgtEl>
                                        <p:attrNameLst>
                                          <p:attrName>style.visibility</p:attrName>
                                        </p:attrNameLst>
                                      </p:cBhvr>
                                      <p:to>
                                        <p:strVal val="visible"/>
                                      </p:to>
                                    </p:set>
                                    <p:animEffect transition="in" filter="fade">
                                      <p:cBhvr>
                                        <p:cTn id="93" dur="1000"/>
                                        <p:tgtEl>
                                          <p:spTgt spid="17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17"/>
                                        </p:tgtEl>
                                        <p:attrNameLst>
                                          <p:attrName>style.visibility</p:attrName>
                                        </p:attrNameLst>
                                      </p:cBhvr>
                                      <p:to>
                                        <p:strVal val="visible"/>
                                      </p:to>
                                    </p:set>
                                    <p:animEffect transition="in" filter="fade">
                                      <p:cBhvr>
                                        <p:cTn id="96" dur="1000"/>
                                        <p:tgtEl>
                                          <p:spTgt spid="21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55"/>
                                        </p:tgtEl>
                                        <p:attrNameLst>
                                          <p:attrName>style.visibility</p:attrName>
                                        </p:attrNameLst>
                                      </p:cBhvr>
                                      <p:to>
                                        <p:strVal val="visible"/>
                                      </p:to>
                                    </p:set>
                                    <p:animEffect transition="in" filter="fade">
                                      <p:cBhvr>
                                        <p:cTn id="99" dur="1000"/>
                                        <p:tgtEl>
                                          <p:spTgt spid="35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19"/>
                                        </p:tgtEl>
                                        <p:attrNameLst>
                                          <p:attrName>style.visibility</p:attrName>
                                        </p:attrNameLst>
                                      </p:cBhvr>
                                      <p:to>
                                        <p:strVal val="visible"/>
                                      </p:to>
                                    </p:set>
                                    <p:animEffect transition="in" filter="fade">
                                      <p:cBhvr>
                                        <p:cTn id="102" dur="1000"/>
                                        <p:tgtEl>
                                          <p:spTgt spid="219"/>
                                        </p:tgtEl>
                                      </p:cBhvr>
                                    </p:animEffect>
                                  </p:childTnLst>
                                </p:cTn>
                              </p:par>
                              <p:par>
                                <p:cTn id="103" presetID="1" presetClass="entr" presetSubtype="0" fill="hold" grpId="0" nodeType="withEffect">
                                  <p:stCondLst>
                                    <p:cond delay="0"/>
                                  </p:stCondLst>
                                  <p:childTnLst>
                                    <p:set>
                                      <p:cBhvr>
                                        <p:cTn id="104" dur="1" fill="hold">
                                          <p:stCondLst>
                                            <p:cond delay="0"/>
                                          </p:stCondLst>
                                        </p:cTn>
                                        <p:tgtEl>
                                          <p:spTgt spid="35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23"/>
                                        </p:tgtEl>
                                        <p:attrNameLst>
                                          <p:attrName>style.visibility</p:attrName>
                                        </p:attrNameLst>
                                      </p:cBhvr>
                                      <p:to>
                                        <p:strVal val="visible"/>
                                      </p:to>
                                    </p:set>
                                    <p:animEffect transition="in" filter="fade">
                                      <p:cBhvr>
                                        <p:cTn id="109" dur="1000"/>
                                        <p:tgtEl>
                                          <p:spTgt spid="22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24"/>
                                        </p:tgtEl>
                                        <p:attrNameLst>
                                          <p:attrName>style.visibility</p:attrName>
                                        </p:attrNameLst>
                                      </p:cBhvr>
                                      <p:to>
                                        <p:strVal val="visible"/>
                                      </p:to>
                                    </p:set>
                                    <p:animEffect transition="in" filter="fade">
                                      <p:cBhvr>
                                        <p:cTn id="112" dur="1000"/>
                                        <p:tgtEl>
                                          <p:spTgt spid="22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25"/>
                                        </p:tgtEl>
                                        <p:attrNameLst>
                                          <p:attrName>style.visibility</p:attrName>
                                        </p:attrNameLst>
                                      </p:cBhvr>
                                      <p:to>
                                        <p:strVal val="visible"/>
                                      </p:to>
                                    </p:set>
                                    <p:animEffect transition="in" filter="fade">
                                      <p:cBhvr>
                                        <p:cTn id="115" dur="1000"/>
                                        <p:tgtEl>
                                          <p:spTgt spid="22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22"/>
                                        </p:tgtEl>
                                        <p:attrNameLst>
                                          <p:attrName>style.visibility</p:attrName>
                                        </p:attrNameLst>
                                      </p:cBhvr>
                                      <p:to>
                                        <p:strVal val="visible"/>
                                      </p:to>
                                    </p:set>
                                    <p:animEffect transition="in" filter="fade">
                                      <p:cBhvr>
                                        <p:cTn id="118" dur="1000"/>
                                        <p:tgtEl>
                                          <p:spTgt spid="222"/>
                                        </p:tgtEl>
                                      </p:cBhvr>
                                    </p:animEffect>
                                  </p:childTnLst>
                                </p:cTn>
                              </p:par>
                              <p:par>
                                <p:cTn id="119" presetID="10" presetClass="entr" presetSubtype="0" fill="hold" nodeType="withEffect">
                                  <p:stCondLst>
                                    <p:cond delay="0"/>
                                  </p:stCondLst>
                                  <p:childTnLst>
                                    <p:set>
                                      <p:cBhvr>
                                        <p:cTn id="120" dur="1" fill="hold">
                                          <p:stCondLst>
                                            <p:cond delay="0"/>
                                          </p:stCondLst>
                                        </p:cTn>
                                        <p:tgtEl>
                                          <p:spTgt spid="276"/>
                                        </p:tgtEl>
                                        <p:attrNameLst>
                                          <p:attrName>style.visibility</p:attrName>
                                        </p:attrNameLst>
                                      </p:cBhvr>
                                      <p:to>
                                        <p:strVal val="visible"/>
                                      </p:to>
                                    </p:set>
                                    <p:animEffect transition="in" filter="fade">
                                      <p:cBhvr>
                                        <p:cTn id="121" dur="1000"/>
                                        <p:tgtEl>
                                          <p:spTgt spid="276"/>
                                        </p:tgtEl>
                                      </p:cBhvr>
                                    </p:animEffect>
                                  </p:childTnLst>
                                </p:cTn>
                              </p:par>
                              <p:par>
                                <p:cTn id="122" presetID="10" presetClass="entr" presetSubtype="0" fill="hold" nodeType="withEffect">
                                  <p:stCondLst>
                                    <p:cond delay="0"/>
                                  </p:stCondLst>
                                  <p:childTnLst>
                                    <p:set>
                                      <p:cBhvr>
                                        <p:cTn id="123" dur="1" fill="hold">
                                          <p:stCondLst>
                                            <p:cond delay="0"/>
                                          </p:stCondLst>
                                        </p:cTn>
                                        <p:tgtEl>
                                          <p:spTgt spid="282"/>
                                        </p:tgtEl>
                                        <p:attrNameLst>
                                          <p:attrName>style.visibility</p:attrName>
                                        </p:attrNameLst>
                                      </p:cBhvr>
                                      <p:to>
                                        <p:strVal val="visible"/>
                                      </p:to>
                                    </p:set>
                                    <p:animEffect transition="in" filter="fade">
                                      <p:cBhvr>
                                        <p:cTn id="124" dur="1000"/>
                                        <p:tgtEl>
                                          <p:spTgt spid="282"/>
                                        </p:tgtEl>
                                      </p:cBhvr>
                                    </p:animEffect>
                                  </p:childTnLst>
                                </p:cTn>
                              </p:par>
                              <p:par>
                                <p:cTn id="125" presetID="10" presetClass="entr" presetSubtype="0" fill="hold" nodeType="withEffect">
                                  <p:stCondLst>
                                    <p:cond delay="0"/>
                                  </p:stCondLst>
                                  <p:childTnLst>
                                    <p:set>
                                      <p:cBhvr>
                                        <p:cTn id="126" dur="1" fill="hold">
                                          <p:stCondLst>
                                            <p:cond delay="0"/>
                                          </p:stCondLst>
                                        </p:cTn>
                                        <p:tgtEl>
                                          <p:spTgt spid="303"/>
                                        </p:tgtEl>
                                        <p:attrNameLst>
                                          <p:attrName>style.visibility</p:attrName>
                                        </p:attrNameLst>
                                      </p:cBhvr>
                                      <p:to>
                                        <p:strVal val="visible"/>
                                      </p:to>
                                    </p:set>
                                    <p:animEffect transition="in" filter="fade">
                                      <p:cBhvr>
                                        <p:cTn id="127" dur="1000"/>
                                        <p:tgtEl>
                                          <p:spTgt spid="303"/>
                                        </p:tgtEl>
                                      </p:cBhvr>
                                    </p:animEffect>
                                  </p:childTnLst>
                                </p:cTn>
                              </p:par>
                              <p:par>
                                <p:cTn id="128" presetID="10" presetClass="entr" presetSubtype="0" fill="hold" nodeType="withEffect">
                                  <p:stCondLst>
                                    <p:cond delay="0"/>
                                  </p:stCondLst>
                                  <p:childTnLst>
                                    <p:set>
                                      <p:cBhvr>
                                        <p:cTn id="129" dur="1" fill="hold">
                                          <p:stCondLst>
                                            <p:cond delay="0"/>
                                          </p:stCondLst>
                                        </p:cTn>
                                        <p:tgtEl>
                                          <p:spTgt spid="300"/>
                                        </p:tgtEl>
                                        <p:attrNameLst>
                                          <p:attrName>style.visibility</p:attrName>
                                        </p:attrNameLst>
                                      </p:cBhvr>
                                      <p:to>
                                        <p:strVal val="visible"/>
                                      </p:to>
                                    </p:set>
                                    <p:animEffect transition="in" filter="fade">
                                      <p:cBhvr>
                                        <p:cTn id="130" dur="1000"/>
                                        <p:tgtEl>
                                          <p:spTgt spid="300"/>
                                        </p:tgtEl>
                                      </p:cBhvr>
                                    </p:animEffect>
                                  </p:childTnLst>
                                </p:cTn>
                              </p:par>
                              <p:par>
                                <p:cTn id="131" presetID="10" presetClass="entr" presetSubtype="0" fill="hold" nodeType="withEffect">
                                  <p:stCondLst>
                                    <p:cond delay="0"/>
                                  </p:stCondLst>
                                  <p:childTnLst>
                                    <p:set>
                                      <p:cBhvr>
                                        <p:cTn id="132" dur="1" fill="hold">
                                          <p:stCondLst>
                                            <p:cond delay="0"/>
                                          </p:stCondLst>
                                        </p:cTn>
                                        <p:tgtEl>
                                          <p:spTgt spid="292"/>
                                        </p:tgtEl>
                                        <p:attrNameLst>
                                          <p:attrName>style.visibility</p:attrName>
                                        </p:attrNameLst>
                                      </p:cBhvr>
                                      <p:to>
                                        <p:strVal val="visible"/>
                                      </p:to>
                                    </p:set>
                                    <p:animEffect transition="in" filter="fade">
                                      <p:cBhvr>
                                        <p:cTn id="133" dur="1000"/>
                                        <p:tgtEl>
                                          <p:spTgt spid="292"/>
                                        </p:tgtEl>
                                      </p:cBhvr>
                                    </p:animEffect>
                                  </p:childTnLst>
                                </p:cTn>
                              </p:par>
                              <p:par>
                                <p:cTn id="134" presetID="10" presetClass="entr" presetSubtype="0" fill="hold" nodeType="withEffect">
                                  <p:stCondLst>
                                    <p:cond delay="0"/>
                                  </p:stCondLst>
                                  <p:childTnLst>
                                    <p:set>
                                      <p:cBhvr>
                                        <p:cTn id="135" dur="1" fill="hold">
                                          <p:stCondLst>
                                            <p:cond delay="0"/>
                                          </p:stCondLst>
                                        </p:cTn>
                                        <p:tgtEl>
                                          <p:spTgt spid="257"/>
                                        </p:tgtEl>
                                        <p:attrNameLst>
                                          <p:attrName>style.visibility</p:attrName>
                                        </p:attrNameLst>
                                      </p:cBhvr>
                                      <p:to>
                                        <p:strVal val="visible"/>
                                      </p:to>
                                    </p:set>
                                    <p:animEffect transition="in" filter="fade">
                                      <p:cBhvr>
                                        <p:cTn id="136" dur="1000"/>
                                        <p:tgtEl>
                                          <p:spTgt spid="257"/>
                                        </p:tgtEl>
                                      </p:cBhvr>
                                    </p:animEffect>
                                  </p:childTnLst>
                                </p:cTn>
                              </p:par>
                              <p:par>
                                <p:cTn id="137" presetID="10" presetClass="entr" presetSubtype="0" fill="hold" nodeType="withEffect">
                                  <p:stCondLst>
                                    <p:cond delay="0"/>
                                  </p:stCondLst>
                                  <p:childTnLst>
                                    <p:set>
                                      <p:cBhvr>
                                        <p:cTn id="138" dur="1" fill="hold">
                                          <p:stCondLst>
                                            <p:cond delay="0"/>
                                          </p:stCondLst>
                                        </p:cTn>
                                        <p:tgtEl>
                                          <p:spTgt spid="3"/>
                                        </p:tgtEl>
                                        <p:attrNameLst>
                                          <p:attrName>style.visibility</p:attrName>
                                        </p:attrNameLst>
                                      </p:cBhvr>
                                      <p:to>
                                        <p:strVal val="visible"/>
                                      </p:to>
                                    </p:set>
                                    <p:animEffect transition="in" filter="fade">
                                      <p:cBhvr>
                                        <p:cTn id="139" dur="1000"/>
                                        <p:tgtEl>
                                          <p:spTgt spid="3"/>
                                        </p:tgtEl>
                                      </p:cBhvr>
                                    </p:animEffect>
                                  </p:childTnLst>
                                </p:cTn>
                              </p:par>
                              <p:par>
                                <p:cTn id="140" presetID="10" presetClass="entr" presetSubtype="0" fill="hold" nodeType="withEffect">
                                  <p:stCondLst>
                                    <p:cond delay="0"/>
                                  </p:stCondLst>
                                  <p:childTnLst>
                                    <p:set>
                                      <p:cBhvr>
                                        <p:cTn id="141" dur="1" fill="hold">
                                          <p:stCondLst>
                                            <p:cond delay="0"/>
                                          </p:stCondLst>
                                        </p:cTn>
                                        <p:tgtEl>
                                          <p:spTgt spid="8"/>
                                        </p:tgtEl>
                                        <p:attrNameLst>
                                          <p:attrName>style.visibility</p:attrName>
                                        </p:attrNameLst>
                                      </p:cBhvr>
                                      <p:to>
                                        <p:strVal val="visible"/>
                                      </p:to>
                                    </p:set>
                                    <p:animEffect transition="in" filter="fade">
                                      <p:cBhvr>
                                        <p:cTn id="142" dur="1000"/>
                                        <p:tgtEl>
                                          <p:spTgt spid="8"/>
                                        </p:tgtEl>
                                      </p:cBhvr>
                                    </p:animEffect>
                                  </p:childTnLst>
                                </p:cTn>
                              </p:par>
                              <p:par>
                                <p:cTn id="143" presetID="10" presetClass="entr" presetSubtype="0" fill="hold" nodeType="withEffect">
                                  <p:stCondLst>
                                    <p:cond delay="0"/>
                                  </p:stCondLst>
                                  <p:childTnLst>
                                    <p:set>
                                      <p:cBhvr>
                                        <p:cTn id="144" dur="1" fill="hold">
                                          <p:stCondLst>
                                            <p:cond delay="0"/>
                                          </p:stCondLst>
                                        </p:cTn>
                                        <p:tgtEl>
                                          <p:spTgt spid="2"/>
                                        </p:tgtEl>
                                        <p:attrNameLst>
                                          <p:attrName>style.visibility</p:attrName>
                                        </p:attrNameLst>
                                      </p:cBhvr>
                                      <p:to>
                                        <p:strVal val="visible"/>
                                      </p:to>
                                    </p:set>
                                    <p:animEffect transition="in" filter="fade">
                                      <p:cBhvr>
                                        <p:cTn id="145" dur="1000"/>
                                        <p:tgtEl>
                                          <p:spTgt spid="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09"/>
                                        </p:tgtEl>
                                        <p:attrNameLst>
                                          <p:attrName>style.visibility</p:attrName>
                                        </p:attrNameLst>
                                      </p:cBhvr>
                                      <p:to>
                                        <p:strVal val="visible"/>
                                      </p:to>
                                    </p:set>
                                    <p:animEffect transition="in" filter="fade">
                                      <p:cBhvr>
                                        <p:cTn id="148" dur="1000"/>
                                        <p:tgtEl>
                                          <p:spTgt spid="20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08"/>
                                        </p:tgtEl>
                                        <p:attrNameLst>
                                          <p:attrName>style.visibility</p:attrName>
                                        </p:attrNameLst>
                                      </p:cBhvr>
                                      <p:to>
                                        <p:strVal val="visible"/>
                                      </p:to>
                                    </p:set>
                                    <p:animEffect transition="in" filter="fade">
                                      <p:cBhvr>
                                        <p:cTn id="151" dur="1000"/>
                                        <p:tgtEl>
                                          <p:spTgt spid="20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76"/>
                                        </p:tgtEl>
                                        <p:attrNameLst>
                                          <p:attrName>style.visibility</p:attrName>
                                        </p:attrNameLst>
                                      </p:cBhvr>
                                      <p:to>
                                        <p:strVal val="visible"/>
                                      </p:to>
                                    </p:set>
                                    <p:animEffect transition="in" filter="fade">
                                      <p:cBhvr>
                                        <p:cTn id="154" dur="1000"/>
                                        <p:tgtEl>
                                          <p:spTgt spid="17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75"/>
                                        </p:tgtEl>
                                        <p:attrNameLst>
                                          <p:attrName>style.visibility</p:attrName>
                                        </p:attrNameLst>
                                      </p:cBhvr>
                                      <p:to>
                                        <p:strVal val="visible"/>
                                      </p:to>
                                    </p:set>
                                    <p:animEffect transition="in" filter="fade">
                                      <p:cBhvr>
                                        <p:cTn id="157" dur="1000"/>
                                        <p:tgtEl>
                                          <p:spTgt spid="175"/>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20"/>
                                        </p:tgtEl>
                                        <p:attrNameLst>
                                          <p:attrName>style.visibility</p:attrName>
                                        </p:attrNameLst>
                                      </p:cBhvr>
                                      <p:to>
                                        <p:strVal val="visible"/>
                                      </p:to>
                                    </p:set>
                                    <p:animEffect transition="in" filter="fade">
                                      <p:cBhvr>
                                        <p:cTn id="160" dur="1000"/>
                                        <p:tgtEl>
                                          <p:spTgt spid="22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18"/>
                                        </p:tgtEl>
                                        <p:attrNameLst>
                                          <p:attrName>style.visibility</p:attrName>
                                        </p:attrNameLst>
                                      </p:cBhvr>
                                      <p:to>
                                        <p:strVal val="visible"/>
                                      </p:to>
                                    </p:set>
                                    <p:animEffect transition="in" filter="fade">
                                      <p:cBhvr>
                                        <p:cTn id="163" dur="1000"/>
                                        <p:tgtEl>
                                          <p:spTgt spid="218"/>
                                        </p:tgtEl>
                                      </p:cBhvr>
                                    </p:animEffect>
                                  </p:childTnLst>
                                </p:cTn>
                              </p:par>
                              <p:par>
                                <p:cTn id="164" presetID="1" presetClass="entr" presetSubtype="0" fill="hold" grpId="0" nodeType="withEffect">
                                  <p:stCondLst>
                                    <p:cond delay="0"/>
                                  </p:stCondLst>
                                  <p:childTnLst>
                                    <p:set>
                                      <p:cBhvr>
                                        <p:cTn id="165" dur="1" fill="hold">
                                          <p:stCondLst>
                                            <p:cond delay="0"/>
                                          </p:stCondLst>
                                        </p:cTn>
                                        <p:tgtEl>
                                          <p:spTgt spid="358"/>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212"/>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205"/>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207"/>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206"/>
                                        </p:tgtEl>
                                        <p:attrNameLst>
                                          <p:attrName>style.visibility</p:attrName>
                                        </p:attrNameLst>
                                      </p:cBhvr>
                                      <p:to>
                                        <p:strVal val="visible"/>
                                      </p:to>
                                    </p:set>
                                  </p:childTnLst>
                                </p:cTn>
                              </p:par>
                              <p:par>
                                <p:cTn id="176" presetID="1" presetClass="entr" presetSubtype="0" fill="hold" grpId="0" nodeType="withEffect">
                                  <p:stCondLst>
                                    <p:cond delay="0"/>
                                  </p:stCondLst>
                                  <p:childTnLst>
                                    <p:set>
                                      <p:cBhvr>
                                        <p:cTn id="177" dur="1" fill="hold">
                                          <p:stCondLst>
                                            <p:cond delay="0"/>
                                          </p:stCondLst>
                                        </p:cTn>
                                        <p:tgtEl>
                                          <p:spTgt spid="211"/>
                                        </p:tgtEl>
                                        <p:attrNameLst>
                                          <p:attrName>style.visibility</p:attrName>
                                        </p:attrNameLst>
                                      </p:cBhvr>
                                      <p:to>
                                        <p:strVal val="visible"/>
                                      </p:to>
                                    </p:set>
                                  </p:childTnLst>
                                </p:cTn>
                              </p:par>
                              <p:par>
                                <p:cTn id="178" presetID="1" presetClass="entr" presetSubtype="0" fill="hold" nodeType="withEffect">
                                  <p:stCondLst>
                                    <p:cond delay="0"/>
                                  </p:stCondLst>
                                  <p:childTnLst>
                                    <p:set>
                                      <p:cBhvr>
                                        <p:cTn id="179" dur="1" fill="hold">
                                          <p:stCondLst>
                                            <p:cond delay="0"/>
                                          </p:stCondLst>
                                        </p:cTn>
                                        <p:tgtEl>
                                          <p:spTgt spid="201"/>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P spid="173" grpId="0" animBg="1"/>
      <p:bldP spid="175" grpId="0" animBg="1"/>
      <p:bldP spid="176" grpId="0" animBg="1"/>
      <p:bldP spid="177" grpId="0" animBg="1"/>
      <p:bldP spid="178" grpId="0" animBg="1"/>
      <p:bldP spid="179" grpId="0" animBg="1"/>
      <p:bldP spid="180" grpId="0" animBg="1"/>
      <p:bldP spid="209" grpId="0" animBg="1"/>
      <p:bldP spid="210" grpId="0" animBg="1"/>
      <p:bldP spid="213" grpId="0" animBg="1"/>
      <p:bldP spid="217" grpId="0" animBg="1"/>
      <p:bldP spid="218" grpId="0" animBg="1"/>
      <p:bldP spid="219" grpId="0" animBg="1"/>
      <p:bldP spid="220" grpId="0" animBg="1"/>
      <p:bldP spid="208" grpId="0" animBg="1"/>
      <p:bldP spid="206" grpId="0" animBg="1"/>
      <p:bldP spid="207" grpId="0" animBg="1"/>
      <p:bldP spid="211" grpId="0" animBg="1"/>
      <p:bldP spid="212" grpId="0" animBg="1"/>
      <p:bldP spid="226" grpId="0" animBg="1"/>
      <p:bldP spid="222" grpId="0" animBg="1"/>
      <p:bldP spid="223" grpId="0" animBg="1"/>
      <p:bldP spid="224" grpId="0" animBg="1"/>
      <p:bldP spid="225" grpId="0" animBg="1"/>
      <p:bldP spid="255" grpId="0" animBg="1"/>
      <p:bldP spid="332" grpId="0" animBg="1"/>
      <p:bldP spid="352" grpId="0" animBg="1"/>
      <p:bldP spid="354" grpId="0" animBg="1"/>
      <p:bldP spid="355" grpId="0" animBg="1"/>
      <p:bldP spid="356" grpId="0"/>
      <p:bldP spid="357" grpId="0"/>
      <p:bldP spid="358" grpId="0"/>
      <p:bldP spid="35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Rounded Rectangle 662"/>
          <p:cNvSpPr/>
          <p:nvPr/>
        </p:nvSpPr>
        <p:spPr>
          <a:xfrm>
            <a:off x="0" y="609600"/>
            <a:ext cx="9144000" cy="6248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4" name="Rectangle 1"/>
          <p:cNvSpPr txBox="1">
            <a:spLocks noChangeArrowheads="1"/>
          </p:cNvSpPr>
          <p:nvPr/>
        </p:nvSpPr>
        <p:spPr>
          <a:xfrm>
            <a:off x="381000" y="0"/>
            <a:ext cx="8229600" cy="5334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ISP# 1’s network</a:t>
            </a:r>
          </a:p>
        </p:txBody>
      </p:sp>
      <p:sp>
        <p:nvSpPr>
          <p:cNvPr id="5" name="Line 17"/>
          <p:cNvSpPr>
            <a:spLocks noChangeShapeType="1"/>
          </p:cNvSpPr>
          <p:nvPr/>
        </p:nvSpPr>
        <p:spPr bwMode="auto">
          <a:xfrm flipV="1">
            <a:off x="3810000" y="4762498"/>
            <a:ext cx="609600" cy="99060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6" name="Line 17"/>
          <p:cNvSpPr>
            <a:spLocks noChangeShapeType="1"/>
          </p:cNvSpPr>
          <p:nvPr/>
        </p:nvSpPr>
        <p:spPr bwMode="auto">
          <a:xfrm flipV="1">
            <a:off x="3581400" y="47625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 name="Line 17"/>
          <p:cNvSpPr>
            <a:spLocks noChangeShapeType="1"/>
          </p:cNvSpPr>
          <p:nvPr/>
        </p:nvSpPr>
        <p:spPr bwMode="auto">
          <a:xfrm flipH="1">
            <a:off x="1143000" y="40386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8" name="Line 17"/>
          <p:cNvSpPr>
            <a:spLocks noChangeShapeType="1"/>
          </p:cNvSpPr>
          <p:nvPr/>
        </p:nvSpPr>
        <p:spPr bwMode="auto">
          <a:xfrm flipH="1">
            <a:off x="1143000" y="43815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9" name="Line 17"/>
          <p:cNvSpPr>
            <a:spLocks noChangeShapeType="1"/>
          </p:cNvSpPr>
          <p:nvPr/>
        </p:nvSpPr>
        <p:spPr bwMode="auto">
          <a:xfrm flipH="1">
            <a:off x="6705600" y="3695700"/>
            <a:ext cx="1066800" cy="381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0" name="Line 17"/>
          <p:cNvSpPr>
            <a:spLocks noChangeShapeType="1"/>
          </p:cNvSpPr>
          <p:nvPr/>
        </p:nvSpPr>
        <p:spPr bwMode="auto">
          <a:xfrm flipV="1">
            <a:off x="6781800" y="3467100"/>
            <a:ext cx="990600" cy="33528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2" name="Group 10"/>
          <p:cNvGrpSpPr/>
          <p:nvPr/>
        </p:nvGrpSpPr>
        <p:grpSpPr>
          <a:xfrm>
            <a:off x="7772400" y="3238500"/>
            <a:ext cx="762000" cy="609600"/>
            <a:chOff x="1828800" y="2590800"/>
            <a:chExt cx="762000" cy="609600"/>
          </a:xfrm>
        </p:grpSpPr>
        <p:sp>
          <p:nvSpPr>
            <p:cNvPr id="1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3"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4"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3" name="Group 97"/>
          <p:cNvGrpSpPr/>
          <p:nvPr/>
        </p:nvGrpSpPr>
        <p:grpSpPr>
          <a:xfrm flipH="1">
            <a:off x="6019800" y="3619500"/>
            <a:ext cx="914400" cy="838200"/>
            <a:chOff x="3429000" y="1752600"/>
            <a:chExt cx="990600" cy="838200"/>
          </a:xfrm>
        </p:grpSpPr>
        <p:sp>
          <p:nvSpPr>
            <p:cNvPr id="16"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7" name="Rounded Rectangle 16"/>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8"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smtClean="0">
                  <a:solidFill>
                    <a:sysClr val="windowText" lastClr="000000"/>
                  </a:solidFill>
                </a:rPr>
                <a:t>E</a:t>
              </a:r>
            </a:p>
            <a:p>
              <a:pPr algn="ctr">
                <a:defRPr/>
              </a:pPr>
              <a:r>
                <a:rPr lang="en-US" altLang="ko-KR" sz="1200" kern="0" smtClean="0">
                  <a:solidFill>
                    <a:sysClr val="windowText" lastClr="000000"/>
                  </a:solidFill>
                </a:rPr>
                <a:t>T</a:t>
              </a:r>
            </a:p>
            <a:p>
              <a:pPr algn="ctr">
                <a:defRPr/>
              </a:pPr>
              <a:r>
                <a:rPr lang="en-US" altLang="ko-KR" sz="1200" kern="0" smtClean="0">
                  <a:solidFill>
                    <a:sysClr val="windowText" lastClr="000000"/>
                  </a:solidFill>
                </a:rPr>
                <a:t>H</a:t>
              </a:r>
            </a:p>
          </p:txBody>
        </p:sp>
        <p:cxnSp>
          <p:nvCxnSpPr>
            <p:cNvPr id="19" name="Straight Connector 18"/>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20"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21" name="TextBox 20"/>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4" name="Group 21"/>
          <p:cNvGrpSpPr/>
          <p:nvPr/>
        </p:nvGrpSpPr>
        <p:grpSpPr>
          <a:xfrm rot="19039767">
            <a:off x="2994224" y="3511779"/>
            <a:ext cx="976122" cy="1032373"/>
            <a:chOff x="3577390" y="3632442"/>
            <a:chExt cx="1092876" cy="1130569"/>
          </a:xfrm>
        </p:grpSpPr>
        <p:grpSp>
          <p:nvGrpSpPr>
            <p:cNvPr id="11" name="Group 42"/>
            <p:cNvGrpSpPr>
              <a:grpSpLocks/>
            </p:cNvGrpSpPr>
            <p:nvPr/>
          </p:nvGrpSpPr>
          <p:grpSpPr bwMode="auto">
            <a:xfrm rot="2568603">
              <a:off x="3739096" y="4122975"/>
              <a:ext cx="827603" cy="115752"/>
              <a:chOff x="3066" y="1214"/>
              <a:chExt cx="1104" cy="104"/>
            </a:xfrm>
          </p:grpSpPr>
          <p:sp>
            <p:nvSpPr>
              <p:cNvPr id="26"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27"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28"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24"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25" name="Picture 41"/>
            <p:cNvPicPr>
              <a:picLocks noChangeAspect="1" noChangeArrowheads="1"/>
            </p:cNvPicPr>
            <p:nvPr/>
          </p:nvPicPr>
          <p:blipFill>
            <a:blip r:embed="rId2" cstate="print"/>
            <a:srcRect/>
            <a:stretch>
              <a:fillRect/>
            </a:stretch>
          </p:blipFill>
          <p:spPr bwMode="auto">
            <a:xfrm rot="13259255">
              <a:off x="4344067" y="4406701"/>
              <a:ext cx="326199" cy="356310"/>
            </a:xfrm>
            <a:prstGeom prst="rect">
              <a:avLst/>
            </a:prstGeom>
            <a:noFill/>
          </p:spPr>
        </p:pic>
      </p:grpSp>
      <p:grpSp>
        <p:nvGrpSpPr>
          <p:cNvPr id="15" name="Group 28"/>
          <p:cNvGrpSpPr/>
          <p:nvPr/>
        </p:nvGrpSpPr>
        <p:grpSpPr>
          <a:xfrm>
            <a:off x="381000" y="4686300"/>
            <a:ext cx="762000" cy="609600"/>
            <a:chOff x="1828800" y="2590800"/>
            <a:chExt cx="762000" cy="609600"/>
          </a:xfrm>
        </p:grpSpPr>
        <p:sp>
          <p:nvSpPr>
            <p:cNvPr id="3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3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32"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22" name="Group 97"/>
          <p:cNvGrpSpPr/>
          <p:nvPr/>
        </p:nvGrpSpPr>
        <p:grpSpPr>
          <a:xfrm>
            <a:off x="1828800" y="3543300"/>
            <a:ext cx="990600" cy="838200"/>
            <a:chOff x="3429000" y="1752600"/>
            <a:chExt cx="990600" cy="838200"/>
          </a:xfrm>
        </p:grpSpPr>
        <p:sp>
          <p:nvSpPr>
            <p:cNvPr id="34"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35" name="Rounded Rectangle 34"/>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36"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37" name="Straight Connector 36"/>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38"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39" name="TextBox 38"/>
            <p:cNvSpPr txBox="1"/>
            <p:nvPr/>
          </p:nvSpPr>
          <p:spPr>
            <a:xfrm>
              <a:off x="3962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23" name="Group 39"/>
          <p:cNvGrpSpPr/>
          <p:nvPr/>
        </p:nvGrpSpPr>
        <p:grpSpPr>
          <a:xfrm rot="19039767">
            <a:off x="4996901" y="3574134"/>
            <a:ext cx="902800" cy="931868"/>
            <a:chOff x="3577390" y="3632442"/>
            <a:chExt cx="1092876" cy="1130569"/>
          </a:xfrm>
        </p:grpSpPr>
        <p:grpSp>
          <p:nvGrpSpPr>
            <p:cNvPr id="29" name="Group 42"/>
            <p:cNvGrpSpPr>
              <a:grpSpLocks/>
            </p:cNvGrpSpPr>
            <p:nvPr/>
          </p:nvGrpSpPr>
          <p:grpSpPr bwMode="auto">
            <a:xfrm rot="2568603">
              <a:off x="3739094" y="4122975"/>
              <a:ext cx="827603" cy="115752"/>
              <a:chOff x="3066" y="1214"/>
              <a:chExt cx="1104" cy="104"/>
            </a:xfrm>
          </p:grpSpPr>
          <p:sp>
            <p:nvSpPr>
              <p:cNvPr id="44"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45"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46"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42"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43" name="Picture 41"/>
            <p:cNvPicPr>
              <a:picLocks noChangeAspect="1" noChangeArrowheads="1"/>
            </p:cNvPicPr>
            <p:nvPr/>
          </p:nvPicPr>
          <p:blipFill>
            <a:blip r:embed="rId3" cstate="print"/>
            <a:srcRect/>
            <a:stretch>
              <a:fillRect/>
            </a:stretch>
          </p:blipFill>
          <p:spPr bwMode="auto">
            <a:xfrm rot="13259255">
              <a:off x="4344067" y="4406701"/>
              <a:ext cx="326199" cy="356310"/>
            </a:xfrm>
            <a:prstGeom prst="rect">
              <a:avLst/>
            </a:prstGeom>
            <a:noFill/>
          </p:spPr>
        </p:pic>
      </p:grpSp>
      <p:sp>
        <p:nvSpPr>
          <p:cNvPr id="47" name="Line 17"/>
          <p:cNvSpPr>
            <a:spLocks noChangeShapeType="1"/>
          </p:cNvSpPr>
          <p:nvPr/>
        </p:nvSpPr>
        <p:spPr bwMode="auto">
          <a:xfrm flipH="1">
            <a:off x="1143000" y="4267200"/>
            <a:ext cx="685800" cy="685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48" name="Line 17"/>
          <p:cNvSpPr>
            <a:spLocks noChangeShapeType="1"/>
          </p:cNvSpPr>
          <p:nvPr/>
        </p:nvSpPr>
        <p:spPr bwMode="auto">
          <a:xfrm flipV="1">
            <a:off x="3733800" y="47244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33" name="Group 48"/>
          <p:cNvGrpSpPr/>
          <p:nvPr/>
        </p:nvGrpSpPr>
        <p:grpSpPr>
          <a:xfrm>
            <a:off x="3124200" y="5600700"/>
            <a:ext cx="762000" cy="609600"/>
            <a:chOff x="1828800" y="2590800"/>
            <a:chExt cx="762000" cy="609600"/>
          </a:xfrm>
        </p:grpSpPr>
        <p:sp>
          <p:nvSpPr>
            <p:cNvPr id="5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5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52"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53" name="Line 17"/>
          <p:cNvSpPr>
            <a:spLocks noChangeShapeType="1"/>
          </p:cNvSpPr>
          <p:nvPr/>
        </p:nvSpPr>
        <p:spPr bwMode="auto">
          <a:xfrm flipV="1">
            <a:off x="6934200" y="3581400"/>
            <a:ext cx="8382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40" name="Group 97"/>
          <p:cNvGrpSpPr/>
          <p:nvPr/>
        </p:nvGrpSpPr>
        <p:grpSpPr>
          <a:xfrm rot="5400000" flipH="1">
            <a:off x="4076700" y="3886200"/>
            <a:ext cx="914400" cy="838200"/>
            <a:chOff x="3429000" y="1752600"/>
            <a:chExt cx="990600" cy="838200"/>
          </a:xfrm>
        </p:grpSpPr>
        <p:sp>
          <p:nvSpPr>
            <p:cNvPr id="55"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56" name="Rounded Rectangle 55"/>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57"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58" name="Straight Connector 57"/>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59"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60" name="TextBox 59"/>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41" name="Group 60"/>
          <p:cNvGrpSpPr/>
          <p:nvPr/>
        </p:nvGrpSpPr>
        <p:grpSpPr>
          <a:xfrm>
            <a:off x="533400" y="1143000"/>
            <a:ext cx="762000" cy="609600"/>
            <a:chOff x="1828800" y="2590800"/>
            <a:chExt cx="762000" cy="609600"/>
          </a:xfrm>
        </p:grpSpPr>
        <p:sp>
          <p:nvSpPr>
            <p:cNvPr id="6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63"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64" name="Rectangle 63"/>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49" name="Group 64"/>
          <p:cNvGrpSpPr/>
          <p:nvPr/>
        </p:nvGrpSpPr>
        <p:grpSpPr>
          <a:xfrm>
            <a:off x="3276600" y="2438400"/>
            <a:ext cx="762000" cy="609600"/>
            <a:chOff x="1828800" y="2590800"/>
            <a:chExt cx="762000" cy="609600"/>
          </a:xfrm>
        </p:grpSpPr>
        <p:sp>
          <p:nvSpPr>
            <p:cNvPr id="66"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67"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68" name="Rectangle 67"/>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54" name="Group 68"/>
          <p:cNvGrpSpPr/>
          <p:nvPr/>
        </p:nvGrpSpPr>
        <p:grpSpPr>
          <a:xfrm>
            <a:off x="7620000" y="1066800"/>
            <a:ext cx="762000" cy="609600"/>
            <a:chOff x="1828800" y="2590800"/>
            <a:chExt cx="762000" cy="609600"/>
          </a:xfrm>
        </p:grpSpPr>
        <p:sp>
          <p:nvSpPr>
            <p:cNvPr id="7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7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72" name="Rectangle 7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73" name="Line 17"/>
          <p:cNvSpPr>
            <a:spLocks noChangeShapeType="1"/>
          </p:cNvSpPr>
          <p:nvPr/>
        </p:nvSpPr>
        <p:spPr bwMode="auto">
          <a:xfrm flipH="1">
            <a:off x="1295400" y="1219200"/>
            <a:ext cx="6324600" cy="76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4" name="Line 17"/>
          <p:cNvSpPr>
            <a:spLocks noChangeShapeType="1"/>
          </p:cNvSpPr>
          <p:nvPr/>
        </p:nvSpPr>
        <p:spPr bwMode="auto">
          <a:xfrm flipH="1" flipV="1">
            <a:off x="1295400" y="1676400"/>
            <a:ext cx="2133600" cy="7620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5" name="Line 17"/>
          <p:cNvSpPr>
            <a:spLocks noChangeShapeType="1"/>
          </p:cNvSpPr>
          <p:nvPr/>
        </p:nvSpPr>
        <p:spPr bwMode="auto">
          <a:xfrm flipH="1">
            <a:off x="4038600" y="1600200"/>
            <a:ext cx="3581400" cy="838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cxnSp>
        <p:nvCxnSpPr>
          <p:cNvPr id="77" name="Straight Connector 76"/>
          <p:cNvCxnSpPr/>
          <p:nvPr/>
        </p:nvCxnSpPr>
        <p:spPr>
          <a:xfrm>
            <a:off x="0" y="3124200"/>
            <a:ext cx="9144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629400" y="2514600"/>
            <a:ext cx="2514600" cy="369332"/>
          </a:xfrm>
          <a:prstGeom prst="rect">
            <a:avLst/>
          </a:prstGeom>
          <a:noFill/>
        </p:spPr>
        <p:txBody>
          <a:bodyPr wrap="square" rtlCol="0">
            <a:spAutoFit/>
          </a:bodyPr>
          <a:lstStyle/>
          <a:p>
            <a:r>
              <a:rPr lang="en-US" dirty="0" smtClean="0">
                <a:solidFill>
                  <a:srgbClr val="1F497D"/>
                </a:solidFill>
              </a:rPr>
              <a:t>Packet (virtual) topology</a:t>
            </a:r>
            <a:endParaRPr lang="en-US" dirty="0">
              <a:solidFill>
                <a:srgbClr val="1F497D"/>
              </a:solidFill>
            </a:endParaRPr>
          </a:p>
        </p:txBody>
      </p:sp>
      <p:sp>
        <p:nvSpPr>
          <p:cNvPr id="81" name="TextBox 80"/>
          <p:cNvSpPr txBox="1"/>
          <p:nvPr/>
        </p:nvSpPr>
        <p:spPr>
          <a:xfrm>
            <a:off x="6629400" y="5498068"/>
            <a:ext cx="2514600" cy="369332"/>
          </a:xfrm>
          <a:prstGeom prst="rect">
            <a:avLst/>
          </a:prstGeom>
          <a:noFill/>
        </p:spPr>
        <p:txBody>
          <a:bodyPr wrap="square" rtlCol="0">
            <a:spAutoFit/>
          </a:bodyPr>
          <a:lstStyle/>
          <a:p>
            <a:r>
              <a:rPr lang="en-US" dirty="0" smtClean="0">
                <a:solidFill>
                  <a:srgbClr val="1F497D"/>
                </a:solidFill>
              </a:rPr>
              <a:t>Actual topology</a:t>
            </a:r>
            <a:endParaRPr lang="en-US" dirty="0">
              <a:solidFill>
                <a:srgbClr val="1F497D"/>
              </a:solidFill>
            </a:endParaRPr>
          </a:p>
        </p:txBody>
      </p:sp>
      <p:sp>
        <p:nvSpPr>
          <p:cNvPr id="83" name="Freeform 82"/>
          <p:cNvSpPr/>
          <p:nvPr/>
        </p:nvSpPr>
        <p:spPr>
          <a:xfrm>
            <a:off x="1110953" y="3389831"/>
            <a:ext cx="6819544" cy="1486969"/>
          </a:xfrm>
          <a:custGeom>
            <a:avLst/>
            <a:gdLst>
              <a:gd name="connsiteX0" fmla="*/ 0 w 6819544"/>
              <a:gd name="connsiteY0" fmla="*/ 1486969 h 1486969"/>
              <a:gd name="connsiteX1" fmla="*/ 572568 w 6819544"/>
              <a:gd name="connsiteY1" fmla="*/ 871671 h 1486969"/>
              <a:gd name="connsiteX2" fmla="*/ 1204957 w 6819544"/>
              <a:gd name="connsiteY2" fmla="*/ 529840 h 1486969"/>
              <a:gd name="connsiteX3" fmla="*/ 2726109 w 6819544"/>
              <a:gd name="connsiteY3" fmla="*/ 487111 h 1486969"/>
              <a:gd name="connsiteX4" fmla="*/ 4187440 w 6819544"/>
              <a:gd name="connsiteY4" fmla="*/ 487111 h 1486969"/>
              <a:gd name="connsiteX5" fmla="*/ 4939469 w 6819544"/>
              <a:gd name="connsiteY5" fmla="*/ 478565 h 1486969"/>
              <a:gd name="connsiteX6" fmla="*/ 5759866 w 6819544"/>
              <a:gd name="connsiteY6" fmla="*/ 384561 h 1486969"/>
              <a:gd name="connsiteX7" fmla="*/ 6819544 w 6819544"/>
              <a:gd name="connsiteY7" fmla="*/ 0 h 148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9544" h="1486969">
                <a:moveTo>
                  <a:pt x="0" y="1486969"/>
                </a:moveTo>
                <a:cubicBezTo>
                  <a:pt x="185871" y="1259081"/>
                  <a:pt x="371742" y="1031193"/>
                  <a:pt x="572568" y="871671"/>
                </a:cubicBezTo>
                <a:cubicBezTo>
                  <a:pt x="773394" y="712150"/>
                  <a:pt x="846033" y="593933"/>
                  <a:pt x="1204957" y="529840"/>
                </a:cubicBezTo>
                <a:cubicBezTo>
                  <a:pt x="1563881" y="465747"/>
                  <a:pt x="2229029" y="494232"/>
                  <a:pt x="2726109" y="487111"/>
                </a:cubicBezTo>
                <a:cubicBezTo>
                  <a:pt x="3223189" y="479990"/>
                  <a:pt x="4187440" y="487111"/>
                  <a:pt x="4187440" y="487111"/>
                </a:cubicBezTo>
                <a:lnTo>
                  <a:pt x="4939469" y="478565"/>
                </a:lnTo>
                <a:cubicBezTo>
                  <a:pt x="5201540" y="461473"/>
                  <a:pt x="5446520" y="464322"/>
                  <a:pt x="5759866" y="384561"/>
                </a:cubicBezTo>
                <a:cubicBezTo>
                  <a:pt x="6073212" y="304800"/>
                  <a:pt x="6446378" y="152400"/>
                  <a:pt x="6819544"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4" name="Freeform 83"/>
          <p:cNvSpPr/>
          <p:nvPr/>
        </p:nvSpPr>
        <p:spPr>
          <a:xfrm>
            <a:off x="1110953" y="4069222"/>
            <a:ext cx="3226038" cy="1553911"/>
          </a:xfrm>
          <a:custGeom>
            <a:avLst/>
            <a:gdLst>
              <a:gd name="connsiteX0" fmla="*/ 0 w 3226038"/>
              <a:gd name="connsiteY0" fmla="*/ 1143713 h 1553911"/>
              <a:gd name="connsiteX1" fmla="*/ 863126 w 3226038"/>
              <a:gd name="connsiteY1" fmla="*/ 263496 h 1553911"/>
              <a:gd name="connsiteX2" fmla="*/ 1845892 w 3226038"/>
              <a:gd name="connsiteY2" fmla="*/ 41305 h 1553911"/>
              <a:gd name="connsiteX3" fmla="*/ 2751746 w 3226038"/>
              <a:gd name="connsiteY3" fmla="*/ 15668 h 1553911"/>
              <a:gd name="connsiteX4" fmla="*/ 3170490 w 3226038"/>
              <a:gd name="connsiteY4" fmla="*/ 92580 h 1553911"/>
              <a:gd name="connsiteX5" fmla="*/ 3085032 w 3226038"/>
              <a:gd name="connsiteY5" fmla="*/ 562599 h 1553911"/>
              <a:gd name="connsiteX6" fmla="*/ 2512464 w 3226038"/>
              <a:gd name="connsiteY6" fmla="*/ 1553911 h 15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6038" h="1553911">
                <a:moveTo>
                  <a:pt x="0" y="1143713"/>
                </a:moveTo>
                <a:cubicBezTo>
                  <a:pt x="277739" y="795472"/>
                  <a:pt x="555478" y="447231"/>
                  <a:pt x="863126" y="263496"/>
                </a:cubicBezTo>
                <a:cubicBezTo>
                  <a:pt x="1170774" y="79761"/>
                  <a:pt x="1531122" y="82610"/>
                  <a:pt x="1845892" y="41305"/>
                </a:cubicBezTo>
                <a:cubicBezTo>
                  <a:pt x="2160662" y="0"/>
                  <a:pt x="2530980" y="7122"/>
                  <a:pt x="2751746" y="15668"/>
                </a:cubicBezTo>
                <a:cubicBezTo>
                  <a:pt x="2972512" y="24214"/>
                  <a:pt x="3114942" y="1425"/>
                  <a:pt x="3170490" y="92580"/>
                </a:cubicBezTo>
                <a:cubicBezTo>
                  <a:pt x="3226038" y="183735"/>
                  <a:pt x="3194703" y="319044"/>
                  <a:pt x="3085032" y="562599"/>
                </a:cubicBezTo>
                <a:cubicBezTo>
                  <a:pt x="2975361" y="806154"/>
                  <a:pt x="2743912" y="1180032"/>
                  <a:pt x="2512464" y="1553911"/>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5" name="Freeform 84"/>
          <p:cNvSpPr/>
          <p:nvPr/>
        </p:nvSpPr>
        <p:spPr>
          <a:xfrm>
            <a:off x="3888336" y="3649054"/>
            <a:ext cx="3973795" cy="2008262"/>
          </a:xfrm>
          <a:custGeom>
            <a:avLst/>
            <a:gdLst>
              <a:gd name="connsiteX0" fmla="*/ 0 w 3973795"/>
              <a:gd name="connsiteY0" fmla="*/ 2008262 h 2008262"/>
              <a:gd name="connsiteX1" fmla="*/ 692210 w 3973795"/>
              <a:gd name="connsiteY1" fmla="*/ 846034 h 2008262"/>
              <a:gd name="connsiteX2" fmla="*/ 948584 w 3973795"/>
              <a:gd name="connsiteY2" fmla="*/ 478565 h 2008262"/>
              <a:gd name="connsiteX3" fmla="*/ 2247544 w 3973795"/>
              <a:gd name="connsiteY3" fmla="*/ 452927 h 2008262"/>
              <a:gd name="connsiteX4" fmla="*/ 2956845 w 3973795"/>
              <a:gd name="connsiteY4" fmla="*/ 401653 h 2008262"/>
              <a:gd name="connsiteX5" fmla="*/ 3973795 w 3973795"/>
              <a:gd name="connsiteY5" fmla="*/ 0 h 200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3795" h="2008262">
                <a:moveTo>
                  <a:pt x="0" y="2008262"/>
                </a:moveTo>
                <a:cubicBezTo>
                  <a:pt x="267056" y="1554622"/>
                  <a:pt x="534113" y="1100983"/>
                  <a:pt x="692210" y="846034"/>
                </a:cubicBezTo>
                <a:cubicBezTo>
                  <a:pt x="850307" y="591085"/>
                  <a:pt x="689362" y="544083"/>
                  <a:pt x="948584" y="478565"/>
                </a:cubicBezTo>
                <a:cubicBezTo>
                  <a:pt x="1207806" y="413047"/>
                  <a:pt x="1912834" y="465746"/>
                  <a:pt x="2247544" y="452927"/>
                </a:cubicBezTo>
                <a:cubicBezTo>
                  <a:pt x="2582254" y="440108"/>
                  <a:pt x="2669137" y="477141"/>
                  <a:pt x="2956845" y="401653"/>
                </a:cubicBezTo>
                <a:cubicBezTo>
                  <a:pt x="3244553" y="326165"/>
                  <a:pt x="3609174" y="163082"/>
                  <a:pt x="3973795"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6" name="Oval 85"/>
          <p:cNvSpPr/>
          <p:nvPr/>
        </p:nvSpPr>
        <p:spPr>
          <a:xfrm>
            <a:off x="1295400" y="1447800"/>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Oval 86"/>
          <p:cNvSpPr/>
          <p:nvPr/>
        </p:nvSpPr>
        <p:spPr>
          <a:xfrm>
            <a:off x="3657600" y="2392681"/>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7574281" y="1371600"/>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Down Arrow 88"/>
          <p:cNvSpPr/>
          <p:nvPr/>
        </p:nvSpPr>
        <p:spPr>
          <a:xfrm rot="19088706">
            <a:off x="1162744" y="4300095"/>
            <a:ext cx="2443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0" name="Down Arrow 89"/>
          <p:cNvSpPr/>
          <p:nvPr/>
        </p:nvSpPr>
        <p:spPr>
          <a:xfrm rot="7578940">
            <a:off x="4066344" y="5192560"/>
            <a:ext cx="2443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Down Arrow 90"/>
          <p:cNvSpPr/>
          <p:nvPr/>
        </p:nvSpPr>
        <p:spPr>
          <a:xfrm rot="19088706">
            <a:off x="7030142" y="3385697"/>
            <a:ext cx="2443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2" name="TextBox 91"/>
          <p:cNvSpPr txBox="1"/>
          <p:nvPr/>
        </p:nvSpPr>
        <p:spPr>
          <a:xfrm>
            <a:off x="76200" y="3352800"/>
            <a:ext cx="1752600" cy="646331"/>
          </a:xfrm>
          <a:prstGeom prst="rect">
            <a:avLst/>
          </a:prstGeom>
          <a:noFill/>
        </p:spPr>
        <p:txBody>
          <a:bodyPr wrap="square" rtlCol="0">
            <a:spAutoFit/>
          </a:bodyPr>
          <a:lstStyle/>
          <a:p>
            <a:r>
              <a:rPr lang="en-US" dirty="0" smtClean="0">
                <a:solidFill>
                  <a:prstClr val="black"/>
                </a:solidFill>
              </a:rPr>
              <a:t>Notice the spare interfaces</a:t>
            </a:r>
            <a:endParaRPr lang="en-US" dirty="0">
              <a:solidFill>
                <a:prstClr val="black"/>
              </a:solidFill>
            </a:endParaRPr>
          </a:p>
        </p:txBody>
      </p:sp>
      <p:sp>
        <p:nvSpPr>
          <p:cNvPr id="93" name="Down Arrow 92"/>
          <p:cNvSpPr/>
          <p:nvPr/>
        </p:nvSpPr>
        <p:spPr>
          <a:xfrm rot="193167">
            <a:off x="4353907" y="3435560"/>
            <a:ext cx="244300" cy="381000"/>
          </a:xfrm>
          <a:prstGeom prst="downArrow">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TextBox 93"/>
          <p:cNvSpPr txBox="1"/>
          <p:nvPr/>
        </p:nvSpPr>
        <p:spPr>
          <a:xfrm>
            <a:off x="2819400" y="3124200"/>
            <a:ext cx="3429000" cy="369332"/>
          </a:xfrm>
          <a:prstGeom prst="rect">
            <a:avLst/>
          </a:prstGeom>
          <a:noFill/>
        </p:spPr>
        <p:txBody>
          <a:bodyPr wrap="square" rtlCol="0">
            <a:spAutoFit/>
          </a:bodyPr>
          <a:lstStyle/>
          <a:p>
            <a:r>
              <a:rPr lang="en-US" dirty="0" smtClean="0">
                <a:solidFill>
                  <a:prstClr val="black"/>
                </a:solidFill>
              </a:rPr>
              <a:t>..and spare bandwidth in the slice</a:t>
            </a:r>
            <a:endParaRPr lang="en-US" dirty="0">
              <a:solidFill>
                <a:prstClr val="black"/>
              </a:solidFill>
            </a:endParaRPr>
          </a:p>
        </p:txBody>
      </p:sp>
      <p:sp>
        <p:nvSpPr>
          <p:cNvPr id="95" name="Slide Number Placeholder 94"/>
          <p:cNvSpPr>
            <a:spLocks noGrp="1"/>
          </p:cNvSpPr>
          <p:nvPr>
            <p:ph type="sldNum" sz="quarter" idx="12"/>
          </p:nvPr>
        </p:nvSpPr>
        <p:spPr/>
        <p:txBody>
          <a:bodyPr/>
          <a:lstStyle/>
          <a:p>
            <a:fld id="{81C256F2-8016-4B24-AF78-7FA03D20BBBE}" type="slidenum">
              <a:rPr lang="en-US" smtClean="0">
                <a:solidFill>
                  <a:prstClr val="white">
                    <a:tint val="75000"/>
                  </a:prstClr>
                </a:solidFill>
              </a:rPr>
              <a:pPr/>
              <a:t>36</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83" grpId="0" animBg="1"/>
      <p:bldP spid="84" grpId="0" animBg="1"/>
      <p:bldP spid="85" grpId="0" animBg="1"/>
      <p:bldP spid="89" grpId="0" animBg="1"/>
      <p:bldP spid="90" grpId="0" animBg="1"/>
      <p:bldP spid="91" grpId="0" animBg="1"/>
      <p:bldP spid="92" grpId="0"/>
      <p:bldP spid="93" grpId="0" animBg="1"/>
      <p:bldP spid="9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Rounded Rectangle 662"/>
          <p:cNvSpPr/>
          <p:nvPr/>
        </p:nvSpPr>
        <p:spPr>
          <a:xfrm>
            <a:off x="0" y="609600"/>
            <a:ext cx="9144000" cy="6248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4" name="Rectangle 1"/>
          <p:cNvSpPr txBox="1">
            <a:spLocks noChangeArrowheads="1"/>
          </p:cNvSpPr>
          <p:nvPr/>
        </p:nvSpPr>
        <p:spPr>
          <a:xfrm>
            <a:off x="381000" y="0"/>
            <a:ext cx="8229600" cy="5334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ISP# 1’s network</a:t>
            </a:r>
          </a:p>
        </p:txBody>
      </p:sp>
      <p:sp>
        <p:nvSpPr>
          <p:cNvPr id="5" name="Line 17"/>
          <p:cNvSpPr>
            <a:spLocks noChangeShapeType="1"/>
          </p:cNvSpPr>
          <p:nvPr/>
        </p:nvSpPr>
        <p:spPr bwMode="auto">
          <a:xfrm flipV="1">
            <a:off x="3810000" y="4762498"/>
            <a:ext cx="609600" cy="99060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6" name="Line 17"/>
          <p:cNvSpPr>
            <a:spLocks noChangeShapeType="1"/>
          </p:cNvSpPr>
          <p:nvPr/>
        </p:nvSpPr>
        <p:spPr bwMode="auto">
          <a:xfrm flipV="1">
            <a:off x="3581400" y="47625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 name="Line 17"/>
          <p:cNvSpPr>
            <a:spLocks noChangeShapeType="1"/>
          </p:cNvSpPr>
          <p:nvPr/>
        </p:nvSpPr>
        <p:spPr bwMode="auto">
          <a:xfrm flipH="1">
            <a:off x="1143000" y="40386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8" name="Line 17"/>
          <p:cNvSpPr>
            <a:spLocks noChangeShapeType="1"/>
          </p:cNvSpPr>
          <p:nvPr/>
        </p:nvSpPr>
        <p:spPr bwMode="auto">
          <a:xfrm flipH="1">
            <a:off x="1143000" y="4381500"/>
            <a:ext cx="76200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9" name="Line 17"/>
          <p:cNvSpPr>
            <a:spLocks noChangeShapeType="1"/>
          </p:cNvSpPr>
          <p:nvPr/>
        </p:nvSpPr>
        <p:spPr bwMode="auto">
          <a:xfrm flipH="1">
            <a:off x="6705600" y="3695700"/>
            <a:ext cx="1066800" cy="381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0" name="Line 17"/>
          <p:cNvSpPr>
            <a:spLocks noChangeShapeType="1"/>
          </p:cNvSpPr>
          <p:nvPr/>
        </p:nvSpPr>
        <p:spPr bwMode="auto">
          <a:xfrm flipV="1">
            <a:off x="6781800" y="3467100"/>
            <a:ext cx="990600" cy="335282"/>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2" name="Group 10"/>
          <p:cNvGrpSpPr/>
          <p:nvPr/>
        </p:nvGrpSpPr>
        <p:grpSpPr>
          <a:xfrm>
            <a:off x="7772400" y="3238500"/>
            <a:ext cx="762000" cy="609600"/>
            <a:chOff x="1828800" y="2590800"/>
            <a:chExt cx="762000" cy="609600"/>
          </a:xfrm>
        </p:grpSpPr>
        <p:sp>
          <p:nvSpPr>
            <p:cNvPr id="1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3"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4"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3" name="Group 97"/>
          <p:cNvGrpSpPr/>
          <p:nvPr/>
        </p:nvGrpSpPr>
        <p:grpSpPr>
          <a:xfrm flipH="1">
            <a:off x="6019800" y="3619500"/>
            <a:ext cx="914400" cy="838200"/>
            <a:chOff x="3429000" y="1752600"/>
            <a:chExt cx="990600" cy="838200"/>
          </a:xfrm>
        </p:grpSpPr>
        <p:sp>
          <p:nvSpPr>
            <p:cNvPr id="16"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7" name="Rounded Rectangle 16"/>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8"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smtClean="0">
                  <a:solidFill>
                    <a:sysClr val="windowText" lastClr="000000"/>
                  </a:solidFill>
                </a:rPr>
                <a:t>E</a:t>
              </a:r>
            </a:p>
            <a:p>
              <a:pPr algn="ctr">
                <a:defRPr/>
              </a:pPr>
              <a:r>
                <a:rPr lang="en-US" altLang="ko-KR" sz="1200" kern="0" smtClean="0">
                  <a:solidFill>
                    <a:sysClr val="windowText" lastClr="000000"/>
                  </a:solidFill>
                </a:rPr>
                <a:t>T</a:t>
              </a:r>
            </a:p>
            <a:p>
              <a:pPr algn="ctr">
                <a:defRPr/>
              </a:pPr>
              <a:r>
                <a:rPr lang="en-US" altLang="ko-KR" sz="1200" kern="0" smtClean="0">
                  <a:solidFill>
                    <a:sysClr val="windowText" lastClr="000000"/>
                  </a:solidFill>
                </a:rPr>
                <a:t>H</a:t>
              </a:r>
            </a:p>
          </p:txBody>
        </p:sp>
        <p:cxnSp>
          <p:nvCxnSpPr>
            <p:cNvPr id="19" name="Straight Connector 18"/>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20"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21" name="TextBox 20"/>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4" name="Group 21"/>
          <p:cNvGrpSpPr/>
          <p:nvPr/>
        </p:nvGrpSpPr>
        <p:grpSpPr>
          <a:xfrm rot="19039767">
            <a:off x="2994224" y="3511779"/>
            <a:ext cx="976122" cy="1032373"/>
            <a:chOff x="3577390" y="3632442"/>
            <a:chExt cx="1092876" cy="1130569"/>
          </a:xfrm>
        </p:grpSpPr>
        <p:grpSp>
          <p:nvGrpSpPr>
            <p:cNvPr id="11" name="Group 42"/>
            <p:cNvGrpSpPr>
              <a:grpSpLocks/>
            </p:cNvGrpSpPr>
            <p:nvPr/>
          </p:nvGrpSpPr>
          <p:grpSpPr bwMode="auto">
            <a:xfrm rot="2568603">
              <a:off x="3739096" y="4122975"/>
              <a:ext cx="827603" cy="115752"/>
              <a:chOff x="3066" y="1214"/>
              <a:chExt cx="1104" cy="104"/>
            </a:xfrm>
          </p:grpSpPr>
          <p:sp>
            <p:nvSpPr>
              <p:cNvPr id="26"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27"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28"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24"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25" name="Picture 41"/>
            <p:cNvPicPr>
              <a:picLocks noChangeAspect="1" noChangeArrowheads="1"/>
            </p:cNvPicPr>
            <p:nvPr/>
          </p:nvPicPr>
          <p:blipFill>
            <a:blip r:embed="rId2" cstate="print"/>
            <a:srcRect/>
            <a:stretch>
              <a:fillRect/>
            </a:stretch>
          </p:blipFill>
          <p:spPr bwMode="auto">
            <a:xfrm rot="13259255">
              <a:off x="4344067" y="4406701"/>
              <a:ext cx="326199" cy="356310"/>
            </a:xfrm>
            <a:prstGeom prst="rect">
              <a:avLst/>
            </a:prstGeom>
            <a:noFill/>
          </p:spPr>
        </p:pic>
      </p:grpSp>
      <p:grpSp>
        <p:nvGrpSpPr>
          <p:cNvPr id="15" name="Group 28"/>
          <p:cNvGrpSpPr/>
          <p:nvPr/>
        </p:nvGrpSpPr>
        <p:grpSpPr>
          <a:xfrm>
            <a:off x="381000" y="4686300"/>
            <a:ext cx="762000" cy="609600"/>
            <a:chOff x="1828800" y="2590800"/>
            <a:chExt cx="762000" cy="609600"/>
          </a:xfrm>
        </p:grpSpPr>
        <p:sp>
          <p:nvSpPr>
            <p:cNvPr id="3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3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32"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22" name="Group 97"/>
          <p:cNvGrpSpPr/>
          <p:nvPr/>
        </p:nvGrpSpPr>
        <p:grpSpPr>
          <a:xfrm>
            <a:off x="1828800" y="3543300"/>
            <a:ext cx="990600" cy="838200"/>
            <a:chOff x="3429000" y="1752600"/>
            <a:chExt cx="990600" cy="838200"/>
          </a:xfrm>
        </p:grpSpPr>
        <p:sp>
          <p:nvSpPr>
            <p:cNvPr id="34"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35" name="Rounded Rectangle 34"/>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36"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37" name="Straight Connector 36"/>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38"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39" name="TextBox 38"/>
            <p:cNvSpPr txBox="1"/>
            <p:nvPr/>
          </p:nvSpPr>
          <p:spPr>
            <a:xfrm>
              <a:off x="3962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23" name="Group 39"/>
          <p:cNvGrpSpPr/>
          <p:nvPr/>
        </p:nvGrpSpPr>
        <p:grpSpPr>
          <a:xfrm rot="19039767">
            <a:off x="4996901" y="3574134"/>
            <a:ext cx="902800" cy="931868"/>
            <a:chOff x="3577390" y="3632442"/>
            <a:chExt cx="1092876" cy="1130569"/>
          </a:xfrm>
        </p:grpSpPr>
        <p:grpSp>
          <p:nvGrpSpPr>
            <p:cNvPr id="29" name="Group 42"/>
            <p:cNvGrpSpPr>
              <a:grpSpLocks/>
            </p:cNvGrpSpPr>
            <p:nvPr/>
          </p:nvGrpSpPr>
          <p:grpSpPr bwMode="auto">
            <a:xfrm rot="2568603">
              <a:off x="3739094" y="4122975"/>
              <a:ext cx="827603" cy="115752"/>
              <a:chOff x="3066" y="1214"/>
              <a:chExt cx="1104" cy="104"/>
            </a:xfrm>
          </p:grpSpPr>
          <p:sp>
            <p:nvSpPr>
              <p:cNvPr id="44"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45"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46"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42"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43" name="Picture 41"/>
            <p:cNvPicPr>
              <a:picLocks noChangeAspect="1" noChangeArrowheads="1"/>
            </p:cNvPicPr>
            <p:nvPr/>
          </p:nvPicPr>
          <p:blipFill>
            <a:blip r:embed="rId3" cstate="print"/>
            <a:srcRect/>
            <a:stretch>
              <a:fillRect/>
            </a:stretch>
          </p:blipFill>
          <p:spPr bwMode="auto">
            <a:xfrm rot="13259255">
              <a:off x="4344067" y="4406701"/>
              <a:ext cx="326199" cy="356310"/>
            </a:xfrm>
            <a:prstGeom prst="rect">
              <a:avLst/>
            </a:prstGeom>
            <a:noFill/>
          </p:spPr>
        </p:pic>
      </p:grpSp>
      <p:sp>
        <p:nvSpPr>
          <p:cNvPr id="47" name="Line 17"/>
          <p:cNvSpPr>
            <a:spLocks noChangeShapeType="1"/>
          </p:cNvSpPr>
          <p:nvPr/>
        </p:nvSpPr>
        <p:spPr bwMode="auto">
          <a:xfrm flipH="1">
            <a:off x="1143000" y="4267200"/>
            <a:ext cx="685800" cy="685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48" name="Line 17"/>
          <p:cNvSpPr>
            <a:spLocks noChangeShapeType="1"/>
          </p:cNvSpPr>
          <p:nvPr/>
        </p:nvSpPr>
        <p:spPr bwMode="auto">
          <a:xfrm flipV="1">
            <a:off x="3733800" y="4724400"/>
            <a:ext cx="533400" cy="914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33" name="Group 48"/>
          <p:cNvGrpSpPr/>
          <p:nvPr/>
        </p:nvGrpSpPr>
        <p:grpSpPr>
          <a:xfrm>
            <a:off x="3124200" y="5600700"/>
            <a:ext cx="762000" cy="609600"/>
            <a:chOff x="1828800" y="2590800"/>
            <a:chExt cx="762000" cy="609600"/>
          </a:xfrm>
        </p:grpSpPr>
        <p:sp>
          <p:nvSpPr>
            <p:cNvPr id="5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5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52" name="Rectangle 3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53" name="Line 17"/>
          <p:cNvSpPr>
            <a:spLocks noChangeShapeType="1"/>
          </p:cNvSpPr>
          <p:nvPr/>
        </p:nvSpPr>
        <p:spPr bwMode="auto">
          <a:xfrm flipV="1">
            <a:off x="6934200" y="3581400"/>
            <a:ext cx="8382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40" name="Group 97"/>
          <p:cNvGrpSpPr/>
          <p:nvPr/>
        </p:nvGrpSpPr>
        <p:grpSpPr>
          <a:xfrm rot="5400000" flipH="1">
            <a:off x="4076700" y="3886200"/>
            <a:ext cx="914400" cy="838200"/>
            <a:chOff x="3429000" y="1752600"/>
            <a:chExt cx="990600" cy="838200"/>
          </a:xfrm>
        </p:grpSpPr>
        <p:sp>
          <p:nvSpPr>
            <p:cNvPr id="55"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56" name="Rounded Rectangle 55"/>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57"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58" name="Straight Connector 57"/>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59"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60" name="TextBox 59"/>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41" name="Group 60"/>
          <p:cNvGrpSpPr/>
          <p:nvPr/>
        </p:nvGrpSpPr>
        <p:grpSpPr>
          <a:xfrm>
            <a:off x="533400" y="1143000"/>
            <a:ext cx="762000" cy="609600"/>
            <a:chOff x="1828800" y="2590800"/>
            <a:chExt cx="762000" cy="609600"/>
          </a:xfrm>
        </p:grpSpPr>
        <p:sp>
          <p:nvSpPr>
            <p:cNvPr id="6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63"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64" name="Rectangle 63"/>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49" name="Group 64"/>
          <p:cNvGrpSpPr/>
          <p:nvPr/>
        </p:nvGrpSpPr>
        <p:grpSpPr>
          <a:xfrm>
            <a:off x="3276600" y="2438400"/>
            <a:ext cx="762000" cy="609600"/>
            <a:chOff x="1828800" y="2590800"/>
            <a:chExt cx="762000" cy="609600"/>
          </a:xfrm>
        </p:grpSpPr>
        <p:sp>
          <p:nvSpPr>
            <p:cNvPr id="66"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67"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68" name="Rectangle 67"/>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54" name="Group 68"/>
          <p:cNvGrpSpPr/>
          <p:nvPr/>
        </p:nvGrpSpPr>
        <p:grpSpPr>
          <a:xfrm>
            <a:off x="7620000" y="1066800"/>
            <a:ext cx="762000" cy="609600"/>
            <a:chOff x="1828800" y="2590800"/>
            <a:chExt cx="762000" cy="609600"/>
          </a:xfrm>
        </p:grpSpPr>
        <p:sp>
          <p:nvSpPr>
            <p:cNvPr id="7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71" name="Rectangle 31"/>
            <p:cNvSpPr>
              <a:spLocks noChangeArrowheads="1"/>
            </p:cNvSpPr>
            <p:nvPr/>
          </p:nvSpPr>
          <p:spPr bwMode="auto">
            <a:xfrm>
              <a:off x="24384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72" name="Rectangle 71"/>
            <p:cNvSpPr>
              <a:spLocks noChangeArrowheads="1"/>
            </p:cNvSpPr>
            <p:nvPr/>
          </p:nvSpPr>
          <p:spPr bwMode="auto">
            <a:xfrm>
              <a:off x="1828800" y="2590800"/>
              <a:ext cx="152400" cy="6096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73" name="Line 17"/>
          <p:cNvSpPr>
            <a:spLocks noChangeShapeType="1"/>
          </p:cNvSpPr>
          <p:nvPr/>
        </p:nvSpPr>
        <p:spPr bwMode="auto">
          <a:xfrm flipH="1">
            <a:off x="1295400" y="1219200"/>
            <a:ext cx="6324600" cy="76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4" name="Line 17"/>
          <p:cNvSpPr>
            <a:spLocks noChangeShapeType="1"/>
          </p:cNvSpPr>
          <p:nvPr/>
        </p:nvSpPr>
        <p:spPr bwMode="auto">
          <a:xfrm flipH="1" flipV="1">
            <a:off x="1295400" y="1676400"/>
            <a:ext cx="2133600" cy="7620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75" name="Line 17"/>
          <p:cNvSpPr>
            <a:spLocks noChangeShapeType="1"/>
          </p:cNvSpPr>
          <p:nvPr/>
        </p:nvSpPr>
        <p:spPr bwMode="auto">
          <a:xfrm flipH="1">
            <a:off x="4038600" y="1600200"/>
            <a:ext cx="3581400" cy="838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cxnSp>
        <p:nvCxnSpPr>
          <p:cNvPr id="77" name="Straight Connector 76"/>
          <p:cNvCxnSpPr/>
          <p:nvPr/>
        </p:nvCxnSpPr>
        <p:spPr>
          <a:xfrm>
            <a:off x="0" y="3124200"/>
            <a:ext cx="9144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629400" y="2514600"/>
            <a:ext cx="2514600" cy="369332"/>
          </a:xfrm>
          <a:prstGeom prst="rect">
            <a:avLst/>
          </a:prstGeom>
          <a:noFill/>
        </p:spPr>
        <p:txBody>
          <a:bodyPr wrap="square" rtlCol="0">
            <a:spAutoFit/>
          </a:bodyPr>
          <a:lstStyle/>
          <a:p>
            <a:r>
              <a:rPr lang="en-US" dirty="0" smtClean="0">
                <a:solidFill>
                  <a:srgbClr val="1F497D"/>
                </a:solidFill>
              </a:rPr>
              <a:t>Packet (virtual) topology</a:t>
            </a:r>
            <a:endParaRPr lang="en-US" dirty="0">
              <a:solidFill>
                <a:srgbClr val="1F497D"/>
              </a:solidFill>
            </a:endParaRPr>
          </a:p>
        </p:txBody>
      </p:sp>
      <p:sp>
        <p:nvSpPr>
          <p:cNvPr id="81" name="TextBox 80"/>
          <p:cNvSpPr txBox="1"/>
          <p:nvPr/>
        </p:nvSpPr>
        <p:spPr>
          <a:xfrm>
            <a:off x="6629400" y="5498068"/>
            <a:ext cx="2514600" cy="369332"/>
          </a:xfrm>
          <a:prstGeom prst="rect">
            <a:avLst/>
          </a:prstGeom>
          <a:noFill/>
        </p:spPr>
        <p:txBody>
          <a:bodyPr wrap="square" rtlCol="0">
            <a:spAutoFit/>
          </a:bodyPr>
          <a:lstStyle/>
          <a:p>
            <a:r>
              <a:rPr lang="en-US" dirty="0" smtClean="0">
                <a:solidFill>
                  <a:srgbClr val="1F497D"/>
                </a:solidFill>
              </a:rPr>
              <a:t>Actual topology</a:t>
            </a:r>
            <a:endParaRPr lang="en-US" dirty="0">
              <a:solidFill>
                <a:srgbClr val="1F497D"/>
              </a:solidFill>
            </a:endParaRPr>
          </a:p>
        </p:txBody>
      </p:sp>
      <p:sp>
        <p:nvSpPr>
          <p:cNvPr id="83" name="Freeform 82"/>
          <p:cNvSpPr/>
          <p:nvPr/>
        </p:nvSpPr>
        <p:spPr>
          <a:xfrm>
            <a:off x="1110953" y="3389831"/>
            <a:ext cx="6819544" cy="1486969"/>
          </a:xfrm>
          <a:custGeom>
            <a:avLst/>
            <a:gdLst>
              <a:gd name="connsiteX0" fmla="*/ 0 w 6819544"/>
              <a:gd name="connsiteY0" fmla="*/ 1486969 h 1486969"/>
              <a:gd name="connsiteX1" fmla="*/ 572568 w 6819544"/>
              <a:gd name="connsiteY1" fmla="*/ 871671 h 1486969"/>
              <a:gd name="connsiteX2" fmla="*/ 1204957 w 6819544"/>
              <a:gd name="connsiteY2" fmla="*/ 529840 h 1486969"/>
              <a:gd name="connsiteX3" fmla="*/ 2726109 w 6819544"/>
              <a:gd name="connsiteY3" fmla="*/ 487111 h 1486969"/>
              <a:gd name="connsiteX4" fmla="*/ 4187440 w 6819544"/>
              <a:gd name="connsiteY4" fmla="*/ 487111 h 1486969"/>
              <a:gd name="connsiteX5" fmla="*/ 4939469 w 6819544"/>
              <a:gd name="connsiteY5" fmla="*/ 478565 h 1486969"/>
              <a:gd name="connsiteX6" fmla="*/ 5759866 w 6819544"/>
              <a:gd name="connsiteY6" fmla="*/ 384561 h 1486969"/>
              <a:gd name="connsiteX7" fmla="*/ 6819544 w 6819544"/>
              <a:gd name="connsiteY7" fmla="*/ 0 h 148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9544" h="1486969">
                <a:moveTo>
                  <a:pt x="0" y="1486969"/>
                </a:moveTo>
                <a:cubicBezTo>
                  <a:pt x="185871" y="1259081"/>
                  <a:pt x="371742" y="1031193"/>
                  <a:pt x="572568" y="871671"/>
                </a:cubicBezTo>
                <a:cubicBezTo>
                  <a:pt x="773394" y="712150"/>
                  <a:pt x="846033" y="593933"/>
                  <a:pt x="1204957" y="529840"/>
                </a:cubicBezTo>
                <a:cubicBezTo>
                  <a:pt x="1563881" y="465747"/>
                  <a:pt x="2229029" y="494232"/>
                  <a:pt x="2726109" y="487111"/>
                </a:cubicBezTo>
                <a:cubicBezTo>
                  <a:pt x="3223189" y="479990"/>
                  <a:pt x="4187440" y="487111"/>
                  <a:pt x="4187440" y="487111"/>
                </a:cubicBezTo>
                <a:lnTo>
                  <a:pt x="4939469" y="478565"/>
                </a:lnTo>
                <a:cubicBezTo>
                  <a:pt x="5201540" y="461473"/>
                  <a:pt x="5446520" y="464322"/>
                  <a:pt x="5759866" y="384561"/>
                </a:cubicBezTo>
                <a:cubicBezTo>
                  <a:pt x="6073212" y="304800"/>
                  <a:pt x="6446378" y="152400"/>
                  <a:pt x="6819544"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4" name="Freeform 83"/>
          <p:cNvSpPr/>
          <p:nvPr/>
        </p:nvSpPr>
        <p:spPr>
          <a:xfrm>
            <a:off x="1110953" y="4069222"/>
            <a:ext cx="3226038" cy="1553911"/>
          </a:xfrm>
          <a:custGeom>
            <a:avLst/>
            <a:gdLst>
              <a:gd name="connsiteX0" fmla="*/ 0 w 3226038"/>
              <a:gd name="connsiteY0" fmla="*/ 1143713 h 1553911"/>
              <a:gd name="connsiteX1" fmla="*/ 863126 w 3226038"/>
              <a:gd name="connsiteY1" fmla="*/ 263496 h 1553911"/>
              <a:gd name="connsiteX2" fmla="*/ 1845892 w 3226038"/>
              <a:gd name="connsiteY2" fmla="*/ 41305 h 1553911"/>
              <a:gd name="connsiteX3" fmla="*/ 2751746 w 3226038"/>
              <a:gd name="connsiteY3" fmla="*/ 15668 h 1553911"/>
              <a:gd name="connsiteX4" fmla="*/ 3170490 w 3226038"/>
              <a:gd name="connsiteY4" fmla="*/ 92580 h 1553911"/>
              <a:gd name="connsiteX5" fmla="*/ 3085032 w 3226038"/>
              <a:gd name="connsiteY5" fmla="*/ 562599 h 1553911"/>
              <a:gd name="connsiteX6" fmla="*/ 2512464 w 3226038"/>
              <a:gd name="connsiteY6" fmla="*/ 1553911 h 15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6038" h="1553911">
                <a:moveTo>
                  <a:pt x="0" y="1143713"/>
                </a:moveTo>
                <a:cubicBezTo>
                  <a:pt x="277739" y="795472"/>
                  <a:pt x="555478" y="447231"/>
                  <a:pt x="863126" y="263496"/>
                </a:cubicBezTo>
                <a:cubicBezTo>
                  <a:pt x="1170774" y="79761"/>
                  <a:pt x="1531122" y="82610"/>
                  <a:pt x="1845892" y="41305"/>
                </a:cubicBezTo>
                <a:cubicBezTo>
                  <a:pt x="2160662" y="0"/>
                  <a:pt x="2530980" y="7122"/>
                  <a:pt x="2751746" y="15668"/>
                </a:cubicBezTo>
                <a:cubicBezTo>
                  <a:pt x="2972512" y="24214"/>
                  <a:pt x="3114942" y="1425"/>
                  <a:pt x="3170490" y="92580"/>
                </a:cubicBezTo>
                <a:cubicBezTo>
                  <a:pt x="3226038" y="183735"/>
                  <a:pt x="3194703" y="319044"/>
                  <a:pt x="3085032" y="562599"/>
                </a:cubicBezTo>
                <a:cubicBezTo>
                  <a:pt x="2975361" y="806154"/>
                  <a:pt x="2743912" y="1180032"/>
                  <a:pt x="2512464" y="1553911"/>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5" name="Freeform 84"/>
          <p:cNvSpPr/>
          <p:nvPr/>
        </p:nvSpPr>
        <p:spPr>
          <a:xfrm>
            <a:off x="3888336" y="3649054"/>
            <a:ext cx="3973795" cy="2008262"/>
          </a:xfrm>
          <a:custGeom>
            <a:avLst/>
            <a:gdLst>
              <a:gd name="connsiteX0" fmla="*/ 0 w 3973795"/>
              <a:gd name="connsiteY0" fmla="*/ 2008262 h 2008262"/>
              <a:gd name="connsiteX1" fmla="*/ 692210 w 3973795"/>
              <a:gd name="connsiteY1" fmla="*/ 846034 h 2008262"/>
              <a:gd name="connsiteX2" fmla="*/ 948584 w 3973795"/>
              <a:gd name="connsiteY2" fmla="*/ 478565 h 2008262"/>
              <a:gd name="connsiteX3" fmla="*/ 2247544 w 3973795"/>
              <a:gd name="connsiteY3" fmla="*/ 452927 h 2008262"/>
              <a:gd name="connsiteX4" fmla="*/ 2956845 w 3973795"/>
              <a:gd name="connsiteY4" fmla="*/ 401653 h 2008262"/>
              <a:gd name="connsiteX5" fmla="*/ 3973795 w 3973795"/>
              <a:gd name="connsiteY5" fmla="*/ 0 h 200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3795" h="2008262">
                <a:moveTo>
                  <a:pt x="0" y="2008262"/>
                </a:moveTo>
                <a:cubicBezTo>
                  <a:pt x="267056" y="1554622"/>
                  <a:pt x="534113" y="1100983"/>
                  <a:pt x="692210" y="846034"/>
                </a:cubicBezTo>
                <a:cubicBezTo>
                  <a:pt x="850307" y="591085"/>
                  <a:pt x="689362" y="544083"/>
                  <a:pt x="948584" y="478565"/>
                </a:cubicBezTo>
                <a:cubicBezTo>
                  <a:pt x="1207806" y="413047"/>
                  <a:pt x="1912834" y="465746"/>
                  <a:pt x="2247544" y="452927"/>
                </a:cubicBezTo>
                <a:cubicBezTo>
                  <a:pt x="2582254" y="440108"/>
                  <a:pt x="2669137" y="477141"/>
                  <a:pt x="2956845" y="401653"/>
                </a:cubicBezTo>
                <a:cubicBezTo>
                  <a:pt x="3244553" y="326165"/>
                  <a:pt x="3609174" y="163082"/>
                  <a:pt x="3973795"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86" name="Oval 85"/>
          <p:cNvSpPr/>
          <p:nvPr/>
        </p:nvSpPr>
        <p:spPr>
          <a:xfrm>
            <a:off x="1295400" y="1447800"/>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Oval 86"/>
          <p:cNvSpPr/>
          <p:nvPr/>
        </p:nvSpPr>
        <p:spPr>
          <a:xfrm>
            <a:off x="3657600" y="2392681"/>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Oval 87"/>
          <p:cNvSpPr/>
          <p:nvPr/>
        </p:nvSpPr>
        <p:spPr>
          <a:xfrm>
            <a:off x="7574281" y="1371600"/>
            <a:ext cx="45719" cy="4571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Line 17"/>
          <p:cNvSpPr>
            <a:spLocks noChangeShapeType="1"/>
          </p:cNvSpPr>
          <p:nvPr/>
        </p:nvSpPr>
        <p:spPr bwMode="auto">
          <a:xfrm flipH="1">
            <a:off x="1295400" y="1371600"/>
            <a:ext cx="6324600" cy="76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96" name="Line 17"/>
          <p:cNvSpPr>
            <a:spLocks noChangeShapeType="1"/>
          </p:cNvSpPr>
          <p:nvPr/>
        </p:nvSpPr>
        <p:spPr bwMode="auto">
          <a:xfrm flipH="1" flipV="1">
            <a:off x="1371600" y="1524000"/>
            <a:ext cx="2286000" cy="8382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98" name="Line 17"/>
          <p:cNvSpPr>
            <a:spLocks noChangeShapeType="1"/>
          </p:cNvSpPr>
          <p:nvPr/>
        </p:nvSpPr>
        <p:spPr bwMode="auto">
          <a:xfrm flipH="1">
            <a:off x="3733800" y="1447800"/>
            <a:ext cx="3886200" cy="914400"/>
          </a:xfrm>
          <a:prstGeom prst="line">
            <a:avLst/>
          </a:prstGeom>
          <a:ln>
            <a:solidFill>
              <a:schemeClr val="accent2"/>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99" name="Freeform 98"/>
          <p:cNvSpPr/>
          <p:nvPr/>
        </p:nvSpPr>
        <p:spPr>
          <a:xfrm>
            <a:off x="1181456" y="3505200"/>
            <a:ext cx="6819544" cy="1486969"/>
          </a:xfrm>
          <a:custGeom>
            <a:avLst/>
            <a:gdLst>
              <a:gd name="connsiteX0" fmla="*/ 0 w 6819544"/>
              <a:gd name="connsiteY0" fmla="*/ 1486969 h 1486969"/>
              <a:gd name="connsiteX1" fmla="*/ 572568 w 6819544"/>
              <a:gd name="connsiteY1" fmla="*/ 871671 h 1486969"/>
              <a:gd name="connsiteX2" fmla="*/ 1204957 w 6819544"/>
              <a:gd name="connsiteY2" fmla="*/ 529840 h 1486969"/>
              <a:gd name="connsiteX3" fmla="*/ 2726109 w 6819544"/>
              <a:gd name="connsiteY3" fmla="*/ 487111 h 1486969"/>
              <a:gd name="connsiteX4" fmla="*/ 4187440 w 6819544"/>
              <a:gd name="connsiteY4" fmla="*/ 487111 h 1486969"/>
              <a:gd name="connsiteX5" fmla="*/ 4939469 w 6819544"/>
              <a:gd name="connsiteY5" fmla="*/ 478565 h 1486969"/>
              <a:gd name="connsiteX6" fmla="*/ 5759866 w 6819544"/>
              <a:gd name="connsiteY6" fmla="*/ 384561 h 1486969"/>
              <a:gd name="connsiteX7" fmla="*/ 6819544 w 6819544"/>
              <a:gd name="connsiteY7" fmla="*/ 0 h 148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9544" h="1486969">
                <a:moveTo>
                  <a:pt x="0" y="1486969"/>
                </a:moveTo>
                <a:cubicBezTo>
                  <a:pt x="185871" y="1259081"/>
                  <a:pt x="371742" y="1031193"/>
                  <a:pt x="572568" y="871671"/>
                </a:cubicBezTo>
                <a:cubicBezTo>
                  <a:pt x="773394" y="712150"/>
                  <a:pt x="846033" y="593933"/>
                  <a:pt x="1204957" y="529840"/>
                </a:cubicBezTo>
                <a:cubicBezTo>
                  <a:pt x="1563881" y="465747"/>
                  <a:pt x="2229029" y="494232"/>
                  <a:pt x="2726109" y="487111"/>
                </a:cubicBezTo>
                <a:cubicBezTo>
                  <a:pt x="3223189" y="479990"/>
                  <a:pt x="4187440" y="487111"/>
                  <a:pt x="4187440" y="487111"/>
                </a:cubicBezTo>
                <a:lnTo>
                  <a:pt x="4939469" y="478565"/>
                </a:lnTo>
                <a:cubicBezTo>
                  <a:pt x="5201540" y="461473"/>
                  <a:pt x="5446520" y="464322"/>
                  <a:pt x="5759866" y="384561"/>
                </a:cubicBezTo>
                <a:cubicBezTo>
                  <a:pt x="6073212" y="304800"/>
                  <a:pt x="6446378" y="152400"/>
                  <a:pt x="6819544"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00" name="Freeform 99"/>
          <p:cNvSpPr/>
          <p:nvPr/>
        </p:nvSpPr>
        <p:spPr>
          <a:xfrm>
            <a:off x="990600" y="3962401"/>
            <a:ext cx="3505200" cy="1676399"/>
          </a:xfrm>
          <a:custGeom>
            <a:avLst/>
            <a:gdLst>
              <a:gd name="connsiteX0" fmla="*/ 0 w 3226038"/>
              <a:gd name="connsiteY0" fmla="*/ 1143713 h 1553911"/>
              <a:gd name="connsiteX1" fmla="*/ 863126 w 3226038"/>
              <a:gd name="connsiteY1" fmla="*/ 263496 h 1553911"/>
              <a:gd name="connsiteX2" fmla="*/ 1845892 w 3226038"/>
              <a:gd name="connsiteY2" fmla="*/ 41305 h 1553911"/>
              <a:gd name="connsiteX3" fmla="*/ 2751746 w 3226038"/>
              <a:gd name="connsiteY3" fmla="*/ 15668 h 1553911"/>
              <a:gd name="connsiteX4" fmla="*/ 3170490 w 3226038"/>
              <a:gd name="connsiteY4" fmla="*/ 92580 h 1553911"/>
              <a:gd name="connsiteX5" fmla="*/ 3085032 w 3226038"/>
              <a:gd name="connsiteY5" fmla="*/ 562599 h 1553911"/>
              <a:gd name="connsiteX6" fmla="*/ 2512464 w 3226038"/>
              <a:gd name="connsiteY6" fmla="*/ 1553911 h 15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6038" h="1553911">
                <a:moveTo>
                  <a:pt x="0" y="1143713"/>
                </a:moveTo>
                <a:cubicBezTo>
                  <a:pt x="277739" y="795472"/>
                  <a:pt x="555478" y="447231"/>
                  <a:pt x="863126" y="263496"/>
                </a:cubicBezTo>
                <a:cubicBezTo>
                  <a:pt x="1170774" y="79761"/>
                  <a:pt x="1531122" y="82610"/>
                  <a:pt x="1845892" y="41305"/>
                </a:cubicBezTo>
                <a:cubicBezTo>
                  <a:pt x="2160662" y="0"/>
                  <a:pt x="2530980" y="7122"/>
                  <a:pt x="2751746" y="15668"/>
                </a:cubicBezTo>
                <a:cubicBezTo>
                  <a:pt x="2972512" y="24214"/>
                  <a:pt x="3114942" y="1425"/>
                  <a:pt x="3170490" y="92580"/>
                </a:cubicBezTo>
                <a:cubicBezTo>
                  <a:pt x="3226038" y="183735"/>
                  <a:pt x="3194703" y="319044"/>
                  <a:pt x="3085032" y="562599"/>
                </a:cubicBezTo>
                <a:cubicBezTo>
                  <a:pt x="2975361" y="806154"/>
                  <a:pt x="2743912" y="1180032"/>
                  <a:pt x="2512464" y="1553911"/>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01" name="Freeform 100"/>
          <p:cNvSpPr/>
          <p:nvPr/>
        </p:nvSpPr>
        <p:spPr>
          <a:xfrm>
            <a:off x="3722405" y="3505200"/>
            <a:ext cx="4202395" cy="2160662"/>
          </a:xfrm>
          <a:custGeom>
            <a:avLst/>
            <a:gdLst>
              <a:gd name="connsiteX0" fmla="*/ 0 w 3973795"/>
              <a:gd name="connsiteY0" fmla="*/ 2008262 h 2008262"/>
              <a:gd name="connsiteX1" fmla="*/ 692210 w 3973795"/>
              <a:gd name="connsiteY1" fmla="*/ 846034 h 2008262"/>
              <a:gd name="connsiteX2" fmla="*/ 948584 w 3973795"/>
              <a:gd name="connsiteY2" fmla="*/ 478565 h 2008262"/>
              <a:gd name="connsiteX3" fmla="*/ 2247544 w 3973795"/>
              <a:gd name="connsiteY3" fmla="*/ 452927 h 2008262"/>
              <a:gd name="connsiteX4" fmla="*/ 2956845 w 3973795"/>
              <a:gd name="connsiteY4" fmla="*/ 401653 h 2008262"/>
              <a:gd name="connsiteX5" fmla="*/ 3973795 w 3973795"/>
              <a:gd name="connsiteY5" fmla="*/ 0 h 200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73795" h="2008262">
                <a:moveTo>
                  <a:pt x="0" y="2008262"/>
                </a:moveTo>
                <a:cubicBezTo>
                  <a:pt x="267056" y="1554622"/>
                  <a:pt x="534113" y="1100983"/>
                  <a:pt x="692210" y="846034"/>
                </a:cubicBezTo>
                <a:cubicBezTo>
                  <a:pt x="850307" y="591085"/>
                  <a:pt x="689362" y="544083"/>
                  <a:pt x="948584" y="478565"/>
                </a:cubicBezTo>
                <a:cubicBezTo>
                  <a:pt x="1207806" y="413047"/>
                  <a:pt x="1912834" y="465746"/>
                  <a:pt x="2247544" y="452927"/>
                </a:cubicBezTo>
                <a:cubicBezTo>
                  <a:pt x="2582254" y="440108"/>
                  <a:pt x="2669137" y="477141"/>
                  <a:pt x="2956845" y="401653"/>
                </a:cubicBezTo>
                <a:cubicBezTo>
                  <a:pt x="3244553" y="326165"/>
                  <a:pt x="3609174" y="163082"/>
                  <a:pt x="3973795" y="0"/>
                </a:cubicBezTo>
              </a:path>
            </a:pathLst>
          </a:cu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02" name="TextBox 101"/>
          <p:cNvSpPr txBox="1"/>
          <p:nvPr/>
        </p:nvSpPr>
        <p:spPr>
          <a:xfrm>
            <a:off x="609600" y="6324600"/>
            <a:ext cx="7848600" cy="369332"/>
          </a:xfrm>
          <a:prstGeom prst="rect">
            <a:avLst/>
          </a:prstGeom>
          <a:noFill/>
        </p:spPr>
        <p:txBody>
          <a:bodyPr wrap="square" rtlCol="0">
            <a:spAutoFit/>
          </a:bodyPr>
          <a:lstStyle/>
          <a:p>
            <a:r>
              <a:rPr lang="en-US" dirty="0" smtClean="0">
                <a:solidFill>
                  <a:srgbClr val="C0504D"/>
                </a:solidFill>
              </a:rPr>
              <a:t>ISP# 1 redirects </a:t>
            </a:r>
            <a:r>
              <a:rPr lang="en-US" dirty="0" err="1" smtClean="0">
                <a:solidFill>
                  <a:srgbClr val="C0504D"/>
                </a:solidFill>
              </a:rPr>
              <a:t>bw</a:t>
            </a:r>
            <a:r>
              <a:rPr lang="en-US" dirty="0" smtClean="0">
                <a:solidFill>
                  <a:srgbClr val="C0504D"/>
                </a:solidFill>
              </a:rPr>
              <a:t> between the spare interfaces to dynamically </a:t>
            </a:r>
            <a:r>
              <a:rPr lang="en-US" u="sng" dirty="0" smtClean="0">
                <a:solidFill>
                  <a:srgbClr val="C0504D"/>
                </a:solidFill>
              </a:rPr>
              <a:t>create</a:t>
            </a:r>
            <a:r>
              <a:rPr lang="en-US" dirty="0" smtClean="0">
                <a:solidFill>
                  <a:srgbClr val="C0504D"/>
                </a:solidFill>
              </a:rPr>
              <a:t> new links!! </a:t>
            </a:r>
            <a:endParaRPr lang="en-US" dirty="0">
              <a:solidFill>
                <a:srgbClr val="C0504D"/>
              </a:solidFill>
            </a:endParaRPr>
          </a:p>
        </p:txBody>
      </p:sp>
      <p:sp>
        <p:nvSpPr>
          <p:cNvPr id="91" name="Slide Number Placeholder 90"/>
          <p:cNvSpPr>
            <a:spLocks noGrp="1"/>
          </p:cNvSpPr>
          <p:nvPr>
            <p:ph type="sldNum" sz="quarter" idx="12"/>
          </p:nvPr>
        </p:nvSpPr>
        <p:spPr/>
        <p:txBody>
          <a:bodyPr/>
          <a:lstStyle/>
          <a:p>
            <a:fld id="{81C256F2-8016-4B24-AF78-7FA03D20BBBE}" type="slidenum">
              <a:rPr lang="en-US" smtClean="0">
                <a:solidFill>
                  <a:prstClr val="white">
                    <a:tint val="75000"/>
                  </a:prstClr>
                </a:solidFill>
              </a:rPr>
              <a:pPr/>
              <a:t>37</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subTnLst>
                                    <p:set>
                                      <p:cBhvr override="childStyle">
                                        <p:cTn dur="1" fill="hold" display="0" masterRel="nextClick" afterEffect="1"/>
                                        <p:tgtEl>
                                          <p:spTgt spid="99"/>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subTnLst>
                                    <p:set>
                                      <p:cBhvr override="childStyle">
                                        <p:cTn dur="1" fill="hold" display="0" masterRel="nextClick" afterEffect="1"/>
                                        <p:tgtEl>
                                          <p:spTgt spid="9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childTnLst>
                                  <p:subTnLst>
                                    <p:set>
                                      <p:cBhvr override="childStyle">
                                        <p:cTn dur="1" fill="hold" display="0" masterRel="nextClick" afterEffect="1"/>
                                        <p:tgtEl>
                                          <p:spTgt spid="100"/>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subTnLst>
                                    <p:set>
                                      <p:cBhvr override="childStyle">
                                        <p:cTn dur="1" fill="hold" display="0" masterRel="nextClick" afterEffect="1"/>
                                        <p:tgtEl>
                                          <p:spTgt spid="9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8" grpId="0" animBg="1"/>
      <p:bldP spid="99" grpId="0" animBg="1"/>
      <p:bldP spid="100" grpId="0" animBg="1"/>
      <p:bldP spid="10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Rounded Rectangle 662"/>
          <p:cNvSpPr/>
          <p:nvPr/>
        </p:nvSpPr>
        <p:spPr>
          <a:xfrm>
            <a:off x="0" y="609600"/>
            <a:ext cx="9144000" cy="6248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4" name="Rectangle 1"/>
          <p:cNvSpPr txBox="1">
            <a:spLocks noChangeArrowheads="1"/>
          </p:cNvSpPr>
          <p:nvPr/>
        </p:nvSpPr>
        <p:spPr>
          <a:xfrm>
            <a:off x="381000" y="0"/>
            <a:ext cx="8229600" cy="5334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ISP# 2’s network</a:t>
            </a:r>
          </a:p>
        </p:txBody>
      </p:sp>
      <p:cxnSp>
        <p:nvCxnSpPr>
          <p:cNvPr id="77" name="Straight Connector 76"/>
          <p:cNvCxnSpPr/>
          <p:nvPr/>
        </p:nvCxnSpPr>
        <p:spPr>
          <a:xfrm>
            <a:off x="0" y="3124200"/>
            <a:ext cx="9144000" cy="158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629400" y="2514600"/>
            <a:ext cx="2514600" cy="369332"/>
          </a:xfrm>
          <a:prstGeom prst="rect">
            <a:avLst/>
          </a:prstGeom>
          <a:noFill/>
        </p:spPr>
        <p:txBody>
          <a:bodyPr wrap="square" rtlCol="0">
            <a:spAutoFit/>
          </a:bodyPr>
          <a:lstStyle/>
          <a:p>
            <a:r>
              <a:rPr lang="en-US" dirty="0" smtClean="0">
                <a:solidFill>
                  <a:srgbClr val="1F497D"/>
                </a:solidFill>
              </a:rPr>
              <a:t>Packet (virtual) topology</a:t>
            </a:r>
            <a:endParaRPr lang="en-US" dirty="0">
              <a:solidFill>
                <a:srgbClr val="1F497D"/>
              </a:solidFill>
            </a:endParaRPr>
          </a:p>
        </p:txBody>
      </p:sp>
      <p:sp>
        <p:nvSpPr>
          <p:cNvPr id="81" name="TextBox 80"/>
          <p:cNvSpPr txBox="1"/>
          <p:nvPr/>
        </p:nvSpPr>
        <p:spPr>
          <a:xfrm>
            <a:off x="6629400" y="5498068"/>
            <a:ext cx="2514600" cy="369332"/>
          </a:xfrm>
          <a:prstGeom prst="rect">
            <a:avLst/>
          </a:prstGeom>
          <a:noFill/>
        </p:spPr>
        <p:txBody>
          <a:bodyPr wrap="square" rtlCol="0">
            <a:spAutoFit/>
          </a:bodyPr>
          <a:lstStyle/>
          <a:p>
            <a:r>
              <a:rPr lang="en-US" dirty="0" smtClean="0">
                <a:solidFill>
                  <a:srgbClr val="1F497D"/>
                </a:solidFill>
              </a:rPr>
              <a:t>Actual topology</a:t>
            </a:r>
            <a:endParaRPr lang="en-US" dirty="0">
              <a:solidFill>
                <a:srgbClr val="1F497D"/>
              </a:solidFill>
            </a:endParaRPr>
          </a:p>
        </p:txBody>
      </p:sp>
      <p:grpSp>
        <p:nvGrpSpPr>
          <p:cNvPr id="2" name="Group 90"/>
          <p:cNvGrpSpPr/>
          <p:nvPr/>
        </p:nvGrpSpPr>
        <p:grpSpPr>
          <a:xfrm>
            <a:off x="381000" y="3276600"/>
            <a:ext cx="762000" cy="609600"/>
            <a:chOff x="1828800" y="2590800"/>
            <a:chExt cx="762000" cy="609600"/>
          </a:xfrm>
        </p:grpSpPr>
        <p:sp>
          <p:nvSpPr>
            <p:cNvPr id="9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93"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94"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3" name="Group 96"/>
          <p:cNvGrpSpPr/>
          <p:nvPr/>
        </p:nvGrpSpPr>
        <p:grpSpPr>
          <a:xfrm>
            <a:off x="4876800" y="5791200"/>
            <a:ext cx="762000" cy="609600"/>
            <a:chOff x="1828800" y="2590800"/>
            <a:chExt cx="762000" cy="609600"/>
          </a:xfrm>
        </p:grpSpPr>
        <p:sp>
          <p:nvSpPr>
            <p:cNvPr id="103"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04"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05"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106" name="Line 17"/>
          <p:cNvSpPr>
            <a:spLocks noChangeShapeType="1"/>
          </p:cNvSpPr>
          <p:nvPr/>
        </p:nvSpPr>
        <p:spPr bwMode="auto">
          <a:xfrm flipH="1" flipV="1">
            <a:off x="4724400" y="4952998"/>
            <a:ext cx="609600" cy="83820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07" name="Line 17"/>
          <p:cNvSpPr>
            <a:spLocks noChangeShapeType="1"/>
          </p:cNvSpPr>
          <p:nvPr/>
        </p:nvSpPr>
        <p:spPr bwMode="auto">
          <a:xfrm>
            <a:off x="4572000" y="4953000"/>
            <a:ext cx="533400" cy="8382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08" name="Line 17"/>
          <p:cNvSpPr>
            <a:spLocks noChangeShapeType="1"/>
          </p:cNvSpPr>
          <p:nvPr/>
        </p:nvSpPr>
        <p:spPr bwMode="auto">
          <a:xfrm>
            <a:off x="1143000" y="3733800"/>
            <a:ext cx="7620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09" name="Line 17"/>
          <p:cNvSpPr>
            <a:spLocks noChangeShapeType="1"/>
          </p:cNvSpPr>
          <p:nvPr/>
        </p:nvSpPr>
        <p:spPr bwMode="auto">
          <a:xfrm>
            <a:off x="6705600" y="4419600"/>
            <a:ext cx="1066800" cy="5334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10" name="Line 17"/>
          <p:cNvSpPr>
            <a:spLocks noChangeShapeType="1"/>
          </p:cNvSpPr>
          <p:nvPr/>
        </p:nvSpPr>
        <p:spPr bwMode="auto">
          <a:xfrm flipH="1" flipV="1">
            <a:off x="6629400" y="4648200"/>
            <a:ext cx="1143000" cy="6096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11" name="Line 17"/>
          <p:cNvSpPr>
            <a:spLocks noChangeShapeType="1"/>
          </p:cNvSpPr>
          <p:nvPr/>
        </p:nvSpPr>
        <p:spPr bwMode="auto">
          <a:xfrm>
            <a:off x="1143000" y="3505200"/>
            <a:ext cx="762000" cy="3048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grpSp>
        <p:nvGrpSpPr>
          <p:cNvPr id="4" name="Group 97"/>
          <p:cNvGrpSpPr/>
          <p:nvPr/>
        </p:nvGrpSpPr>
        <p:grpSpPr>
          <a:xfrm flipH="1">
            <a:off x="6019800" y="3810000"/>
            <a:ext cx="914400" cy="838200"/>
            <a:chOff x="3429000" y="1752600"/>
            <a:chExt cx="990600" cy="838200"/>
          </a:xfrm>
        </p:grpSpPr>
        <p:sp>
          <p:nvSpPr>
            <p:cNvPr id="113"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14" name="Rounded Rectangle 113"/>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15"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smtClean="0">
                  <a:solidFill>
                    <a:sysClr val="windowText" lastClr="000000"/>
                  </a:solidFill>
                </a:rPr>
                <a:t>E</a:t>
              </a:r>
            </a:p>
            <a:p>
              <a:pPr algn="ctr">
                <a:defRPr/>
              </a:pPr>
              <a:r>
                <a:rPr lang="en-US" altLang="ko-KR" sz="1200" kern="0" smtClean="0">
                  <a:solidFill>
                    <a:sysClr val="windowText" lastClr="000000"/>
                  </a:solidFill>
                </a:rPr>
                <a:t>T</a:t>
              </a:r>
            </a:p>
            <a:p>
              <a:pPr algn="ctr">
                <a:defRPr/>
              </a:pPr>
              <a:r>
                <a:rPr lang="en-US" altLang="ko-KR" sz="1200" kern="0" smtClean="0">
                  <a:solidFill>
                    <a:sysClr val="windowText" lastClr="000000"/>
                  </a:solidFill>
                </a:rPr>
                <a:t>H</a:t>
              </a:r>
            </a:p>
          </p:txBody>
        </p:sp>
        <p:cxnSp>
          <p:nvCxnSpPr>
            <p:cNvPr id="116" name="Straight Connector 115"/>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117"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118" name="TextBox 117"/>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5" name="Group 118"/>
          <p:cNvGrpSpPr/>
          <p:nvPr/>
        </p:nvGrpSpPr>
        <p:grpSpPr>
          <a:xfrm rot="19039767">
            <a:off x="2994224" y="3702279"/>
            <a:ext cx="976122" cy="1032373"/>
            <a:chOff x="3577390" y="3632442"/>
            <a:chExt cx="1092876" cy="1130569"/>
          </a:xfrm>
        </p:grpSpPr>
        <p:grpSp>
          <p:nvGrpSpPr>
            <p:cNvPr id="6" name="Group 42"/>
            <p:cNvGrpSpPr>
              <a:grpSpLocks/>
            </p:cNvGrpSpPr>
            <p:nvPr/>
          </p:nvGrpSpPr>
          <p:grpSpPr bwMode="auto">
            <a:xfrm rot="2568603">
              <a:off x="3739096" y="4122975"/>
              <a:ext cx="827603" cy="115752"/>
              <a:chOff x="3066" y="1214"/>
              <a:chExt cx="1104" cy="104"/>
            </a:xfrm>
          </p:grpSpPr>
          <p:sp>
            <p:nvSpPr>
              <p:cNvPr id="123"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124"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125"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121"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122" name="Picture 41"/>
            <p:cNvPicPr>
              <a:picLocks noChangeAspect="1" noChangeArrowheads="1"/>
            </p:cNvPicPr>
            <p:nvPr/>
          </p:nvPicPr>
          <p:blipFill>
            <a:blip r:embed="rId2" cstate="print"/>
            <a:srcRect/>
            <a:stretch>
              <a:fillRect/>
            </a:stretch>
          </p:blipFill>
          <p:spPr bwMode="auto">
            <a:xfrm rot="13259255">
              <a:off x="4344067" y="4406701"/>
              <a:ext cx="326199" cy="356310"/>
            </a:xfrm>
            <a:prstGeom prst="rect">
              <a:avLst/>
            </a:prstGeom>
            <a:noFill/>
          </p:spPr>
        </p:pic>
      </p:grpSp>
      <p:grpSp>
        <p:nvGrpSpPr>
          <p:cNvPr id="7" name="Group 125"/>
          <p:cNvGrpSpPr/>
          <p:nvPr/>
        </p:nvGrpSpPr>
        <p:grpSpPr>
          <a:xfrm>
            <a:off x="7772400" y="4724400"/>
            <a:ext cx="762000" cy="609600"/>
            <a:chOff x="1828800" y="2590800"/>
            <a:chExt cx="762000" cy="609600"/>
          </a:xfrm>
        </p:grpSpPr>
        <p:sp>
          <p:nvSpPr>
            <p:cNvPr id="127"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28"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29"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8" name="Group 97"/>
          <p:cNvGrpSpPr/>
          <p:nvPr/>
        </p:nvGrpSpPr>
        <p:grpSpPr>
          <a:xfrm>
            <a:off x="1828800" y="3733800"/>
            <a:ext cx="990600" cy="838200"/>
            <a:chOff x="3429000" y="1752600"/>
            <a:chExt cx="990600" cy="838200"/>
          </a:xfrm>
        </p:grpSpPr>
        <p:sp>
          <p:nvSpPr>
            <p:cNvPr id="131"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32" name="Rounded Rectangle 131"/>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algn="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33"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134" name="Straight Connector 133"/>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135"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136" name="TextBox 135"/>
            <p:cNvSpPr txBox="1"/>
            <p:nvPr/>
          </p:nvSpPr>
          <p:spPr>
            <a:xfrm>
              <a:off x="3962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9" name="Group 136"/>
          <p:cNvGrpSpPr/>
          <p:nvPr/>
        </p:nvGrpSpPr>
        <p:grpSpPr>
          <a:xfrm rot="19039767">
            <a:off x="4996901" y="3764634"/>
            <a:ext cx="902800" cy="931868"/>
            <a:chOff x="3577390" y="3632442"/>
            <a:chExt cx="1092876" cy="1130569"/>
          </a:xfrm>
        </p:grpSpPr>
        <p:grpSp>
          <p:nvGrpSpPr>
            <p:cNvPr id="10" name="Group 42"/>
            <p:cNvGrpSpPr>
              <a:grpSpLocks/>
            </p:cNvGrpSpPr>
            <p:nvPr/>
          </p:nvGrpSpPr>
          <p:grpSpPr bwMode="auto">
            <a:xfrm rot="2568603">
              <a:off x="3739094" y="4122975"/>
              <a:ext cx="827603" cy="115752"/>
              <a:chOff x="3066" y="1214"/>
              <a:chExt cx="1104" cy="104"/>
            </a:xfrm>
          </p:grpSpPr>
          <p:sp>
            <p:nvSpPr>
              <p:cNvPr id="141" name="Line 43"/>
              <p:cNvSpPr>
                <a:spLocks noChangeShapeType="1"/>
              </p:cNvSpPr>
              <p:nvPr/>
            </p:nvSpPr>
            <p:spPr bwMode="auto">
              <a:xfrm>
                <a:off x="3066" y="1214"/>
                <a:ext cx="1104" cy="8"/>
              </a:xfrm>
              <a:prstGeom prst="line">
                <a:avLst/>
              </a:prstGeom>
              <a:noFill/>
              <a:ln w="76200">
                <a:solidFill>
                  <a:srgbClr val="FF0000"/>
                </a:solidFill>
                <a:round/>
                <a:headEnd/>
                <a:tailEnd/>
              </a:ln>
              <a:effectLst/>
            </p:spPr>
            <p:txBody>
              <a:bodyPr/>
              <a:lstStyle/>
              <a:p>
                <a:pPr>
                  <a:defRPr/>
                </a:pPr>
                <a:endParaRPr lang="en-US" kern="0" smtClean="0">
                  <a:solidFill>
                    <a:sysClr val="windowText" lastClr="000000"/>
                  </a:solidFill>
                </a:endParaRPr>
              </a:p>
            </p:txBody>
          </p:sp>
          <p:sp>
            <p:nvSpPr>
              <p:cNvPr id="142" name="Line 44"/>
              <p:cNvSpPr>
                <a:spLocks noChangeShapeType="1"/>
              </p:cNvSpPr>
              <p:nvPr/>
            </p:nvSpPr>
            <p:spPr bwMode="auto">
              <a:xfrm>
                <a:off x="3066" y="1262"/>
                <a:ext cx="1104" cy="8"/>
              </a:xfrm>
              <a:prstGeom prst="line">
                <a:avLst/>
              </a:prstGeom>
              <a:noFill/>
              <a:ln w="76200">
                <a:solidFill>
                  <a:srgbClr val="FFCC00"/>
                </a:solidFill>
                <a:round/>
                <a:headEnd/>
                <a:tailEnd/>
              </a:ln>
              <a:effectLst/>
            </p:spPr>
            <p:txBody>
              <a:bodyPr/>
              <a:lstStyle/>
              <a:p>
                <a:pPr>
                  <a:defRPr/>
                </a:pPr>
                <a:endParaRPr lang="en-US" kern="0" smtClean="0">
                  <a:solidFill>
                    <a:sysClr val="windowText" lastClr="000000"/>
                  </a:solidFill>
                </a:endParaRPr>
              </a:p>
            </p:txBody>
          </p:sp>
          <p:sp>
            <p:nvSpPr>
              <p:cNvPr id="143" name="Line 45"/>
              <p:cNvSpPr>
                <a:spLocks noChangeShapeType="1"/>
              </p:cNvSpPr>
              <p:nvPr/>
            </p:nvSpPr>
            <p:spPr bwMode="auto">
              <a:xfrm>
                <a:off x="3066" y="1310"/>
                <a:ext cx="1104" cy="8"/>
              </a:xfrm>
              <a:prstGeom prst="line">
                <a:avLst/>
              </a:prstGeom>
              <a:noFill/>
              <a:ln w="76200">
                <a:solidFill>
                  <a:srgbClr val="027EBA"/>
                </a:solidFill>
                <a:round/>
                <a:headEnd/>
                <a:tailEnd/>
              </a:ln>
              <a:effectLst/>
            </p:spPr>
            <p:txBody>
              <a:bodyPr/>
              <a:lstStyle/>
              <a:p>
                <a:pPr>
                  <a:defRPr/>
                </a:pPr>
                <a:endParaRPr lang="en-US" kern="0" smtClean="0">
                  <a:solidFill>
                    <a:sysClr val="windowText" lastClr="000000"/>
                  </a:solidFill>
                </a:endParaRPr>
              </a:p>
            </p:txBody>
          </p:sp>
        </p:grpSp>
        <p:pic>
          <p:nvPicPr>
            <p:cNvPr id="139" name="Picture 41"/>
            <p:cNvPicPr>
              <a:picLocks noChangeAspect="1" noChangeArrowheads="1"/>
            </p:cNvPicPr>
            <p:nvPr/>
          </p:nvPicPr>
          <p:blipFill>
            <a:blip r:embed="rId2" cstate="print"/>
            <a:srcRect/>
            <a:stretch>
              <a:fillRect/>
            </a:stretch>
          </p:blipFill>
          <p:spPr bwMode="auto">
            <a:xfrm rot="2222206">
              <a:off x="3577390" y="3632442"/>
              <a:ext cx="316498" cy="345714"/>
            </a:xfrm>
            <a:prstGeom prst="rect">
              <a:avLst/>
            </a:prstGeom>
            <a:noFill/>
          </p:spPr>
        </p:pic>
        <p:pic>
          <p:nvPicPr>
            <p:cNvPr id="140" name="Picture 41"/>
            <p:cNvPicPr>
              <a:picLocks noChangeAspect="1" noChangeArrowheads="1"/>
            </p:cNvPicPr>
            <p:nvPr/>
          </p:nvPicPr>
          <p:blipFill>
            <a:blip r:embed="rId3" cstate="print"/>
            <a:srcRect/>
            <a:stretch>
              <a:fillRect/>
            </a:stretch>
          </p:blipFill>
          <p:spPr bwMode="auto">
            <a:xfrm rot="13259255">
              <a:off x="4344067" y="4406701"/>
              <a:ext cx="326199" cy="356310"/>
            </a:xfrm>
            <a:prstGeom prst="rect">
              <a:avLst/>
            </a:prstGeom>
            <a:noFill/>
          </p:spPr>
        </p:pic>
      </p:grpSp>
      <p:grpSp>
        <p:nvGrpSpPr>
          <p:cNvPr id="11" name="Group 97"/>
          <p:cNvGrpSpPr/>
          <p:nvPr/>
        </p:nvGrpSpPr>
        <p:grpSpPr>
          <a:xfrm rot="5400000" flipH="1">
            <a:off x="4076700" y="4076700"/>
            <a:ext cx="914400" cy="838200"/>
            <a:chOff x="3429000" y="1752600"/>
            <a:chExt cx="990600" cy="838200"/>
          </a:xfrm>
        </p:grpSpPr>
        <p:sp>
          <p:nvSpPr>
            <p:cNvPr id="145" name="Rectangle 24"/>
            <p:cNvSpPr>
              <a:spLocks noChangeArrowheads="1"/>
            </p:cNvSpPr>
            <p:nvPr/>
          </p:nvSpPr>
          <p:spPr bwMode="auto">
            <a:xfrm>
              <a:off x="3429000" y="1752600"/>
              <a:ext cx="990600" cy="8382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defRPr/>
              </a:pPr>
              <a:endParaRPr lang="en-US" kern="0" dirty="0" smtClean="0">
                <a:solidFill>
                  <a:sysClr val="windowText" lastClr="000000"/>
                </a:solidFill>
              </a:endParaRPr>
            </a:p>
          </p:txBody>
        </p:sp>
        <p:sp>
          <p:nvSpPr>
            <p:cNvPr id="146" name="Rounded Rectangle 145"/>
            <p:cNvSpPr/>
            <p:nvPr/>
          </p:nvSpPr>
          <p:spPr bwMode="auto">
            <a:xfrm>
              <a:off x="3429000" y="1752600"/>
              <a:ext cx="533400" cy="838200"/>
            </a:xfrm>
            <a:prstGeom prst="roundRect">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P</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K</a:t>
              </a:r>
            </a:p>
            <a:p>
              <a:pPr fontAlgn="base" latinLnBrk="1">
                <a:spcBef>
                  <a:spcPct val="0"/>
                </a:spcBef>
                <a:spcAft>
                  <a:spcPct val="0"/>
                </a:spcAft>
                <a:defRPr/>
              </a:pPr>
              <a:r>
                <a:rPr kumimoji="1" lang="en-US" sz="1400" kern="0" dirty="0" smtClean="0">
                  <a:solidFill>
                    <a:srgbClr val="000000"/>
                  </a:solidFill>
                  <a:latin typeface="굴림" pitchFamily="50" charset="-127"/>
                  <a:ea typeface="굴림" pitchFamily="50" charset="-127"/>
                </a:rPr>
                <a:t>T</a:t>
              </a:r>
            </a:p>
          </p:txBody>
        </p:sp>
        <p:sp>
          <p:nvSpPr>
            <p:cNvPr id="147" name="Rectangle 32"/>
            <p:cNvSpPr>
              <a:spLocks noChangeArrowheads="1"/>
            </p:cNvSpPr>
            <p:nvPr/>
          </p:nvSpPr>
          <p:spPr bwMode="auto">
            <a:xfrm>
              <a:off x="3429000" y="1905000"/>
              <a:ext cx="228600" cy="6096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p:txBody>
        </p:sp>
        <p:cxnSp>
          <p:nvCxnSpPr>
            <p:cNvPr id="148" name="Straight Connector 147"/>
            <p:cNvCxnSpPr/>
            <p:nvPr/>
          </p:nvCxnSpPr>
          <p:spPr bwMode="auto">
            <a:xfrm rot="16200000" flipH="1">
              <a:off x="3544094" y="2170906"/>
              <a:ext cx="838200" cy="1588"/>
            </a:xfrm>
            <a:prstGeom prst="line">
              <a:avLst/>
            </a:prstGeom>
            <a:solidFill>
              <a:srgbClr val="BBE0E3"/>
            </a:solidFill>
            <a:ln w="9525" cap="flat" cmpd="sng" algn="ctr">
              <a:solidFill>
                <a:srgbClr val="000000"/>
              </a:solidFill>
              <a:prstDash val="solid"/>
              <a:round/>
              <a:headEnd type="none" w="med" len="med"/>
              <a:tailEnd type="none" w="med" len="med"/>
            </a:ln>
            <a:effectLst/>
          </p:spPr>
        </p:cxnSp>
        <p:sp>
          <p:nvSpPr>
            <p:cNvPr id="149" name="Rectangle 15"/>
            <p:cNvSpPr>
              <a:spLocks noChangeArrowheads="1"/>
            </p:cNvSpPr>
            <p:nvPr/>
          </p:nvSpPr>
          <p:spPr bwMode="auto">
            <a:xfrm>
              <a:off x="4191000" y="1828800"/>
              <a:ext cx="228600" cy="6858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altLang="ko-KR" sz="900" kern="0" dirty="0" smtClean="0">
                  <a:solidFill>
                    <a:sysClr val="windowText" lastClr="000000"/>
                  </a:solidFill>
                </a:rPr>
                <a:t>S</a:t>
              </a:r>
            </a:p>
            <a:p>
              <a:pPr algn="ctr">
                <a:defRPr/>
              </a:pPr>
              <a:r>
                <a:rPr lang="en-US" altLang="ko-KR" sz="900" kern="0" dirty="0" smtClean="0">
                  <a:solidFill>
                    <a:sysClr val="windowText" lastClr="000000"/>
                  </a:solidFill>
                </a:rPr>
                <a:t>O</a:t>
              </a:r>
            </a:p>
            <a:p>
              <a:pPr algn="ctr">
                <a:defRPr/>
              </a:pPr>
              <a:r>
                <a:rPr lang="en-US" altLang="ko-KR" sz="900" kern="0" dirty="0" smtClean="0">
                  <a:solidFill>
                    <a:sysClr val="windowText" lastClr="000000"/>
                  </a:solidFill>
                </a:rPr>
                <a:t>N</a:t>
              </a:r>
            </a:p>
            <a:p>
              <a:pPr algn="ctr">
                <a:defRPr/>
              </a:pPr>
              <a:r>
                <a:rPr lang="en-US" altLang="ko-KR" sz="900" kern="0" dirty="0" smtClean="0">
                  <a:solidFill>
                    <a:sysClr val="windowText" lastClr="000000"/>
                  </a:solidFill>
                </a:rPr>
                <a:t>E</a:t>
              </a:r>
            </a:p>
            <a:p>
              <a:pPr algn="ctr">
                <a:defRPr/>
              </a:pPr>
              <a:r>
                <a:rPr lang="en-US" altLang="ko-KR" sz="900" kern="0" dirty="0" smtClean="0">
                  <a:solidFill>
                    <a:sysClr val="windowText" lastClr="000000"/>
                  </a:solidFill>
                </a:rPr>
                <a:t>T</a:t>
              </a:r>
            </a:p>
          </p:txBody>
        </p:sp>
        <p:sp>
          <p:nvSpPr>
            <p:cNvPr id="150" name="TextBox 149"/>
            <p:cNvSpPr txBox="1"/>
            <p:nvPr/>
          </p:nvSpPr>
          <p:spPr>
            <a:xfrm>
              <a:off x="4089400" y="1752600"/>
              <a:ext cx="152400" cy="738664"/>
            </a:xfrm>
            <a:prstGeom prst="rect">
              <a:avLst/>
            </a:prstGeom>
            <a:noFill/>
          </p:spPr>
          <p:txBody>
            <a:bodyPr wrap="square" rtlCol="0">
              <a:spAutoFit/>
            </a:bodyPr>
            <a:lstStyle/>
            <a:p>
              <a:pPr>
                <a:defRPr/>
              </a:pPr>
              <a:r>
                <a:rPr lang="en-US" sz="1400" kern="0" dirty="0" smtClean="0">
                  <a:solidFill>
                    <a:sysClr val="windowText" lastClr="000000"/>
                  </a:solidFill>
                </a:rPr>
                <a:t>T</a:t>
              </a:r>
            </a:p>
            <a:p>
              <a:pPr>
                <a:defRPr/>
              </a:pPr>
              <a:r>
                <a:rPr lang="en-US" sz="1400" kern="0" dirty="0" smtClean="0">
                  <a:solidFill>
                    <a:sysClr val="windowText" lastClr="000000"/>
                  </a:solidFill>
                </a:rPr>
                <a:t>D</a:t>
              </a:r>
            </a:p>
            <a:p>
              <a:pPr>
                <a:defRPr/>
              </a:pPr>
              <a:r>
                <a:rPr lang="en-US" sz="1400" kern="0" dirty="0" smtClean="0">
                  <a:solidFill>
                    <a:sysClr val="windowText" lastClr="000000"/>
                  </a:solidFill>
                </a:rPr>
                <a:t>M</a:t>
              </a:r>
            </a:p>
          </p:txBody>
        </p:sp>
      </p:grpSp>
      <p:grpSp>
        <p:nvGrpSpPr>
          <p:cNvPr id="12" name="Group 150"/>
          <p:cNvGrpSpPr/>
          <p:nvPr/>
        </p:nvGrpSpPr>
        <p:grpSpPr>
          <a:xfrm>
            <a:off x="381000" y="1371600"/>
            <a:ext cx="762000" cy="609600"/>
            <a:chOff x="1828800" y="2590800"/>
            <a:chExt cx="762000" cy="609600"/>
          </a:xfrm>
        </p:grpSpPr>
        <p:sp>
          <p:nvSpPr>
            <p:cNvPr id="152"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53"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54"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13" name="Group 154"/>
          <p:cNvGrpSpPr/>
          <p:nvPr/>
        </p:nvGrpSpPr>
        <p:grpSpPr>
          <a:xfrm>
            <a:off x="4572000" y="1447800"/>
            <a:ext cx="762000" cy="609600"/>
            <a:chOff x="1828800" y="2590800"/>
            <a:chExt cx="762000" cy="609600"/>
          </a:xfrm>
        </p:grpSpPr>
        <p:sp>
          <p:nvSpPr>
            <p:cNvPr id="156"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57"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58"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grpSp>
        <p:nvGrpSpPr>
          <p:cNvPr id="14" name="Group 158"/>
          <p:cNvGrpSpPr/>
          <p:nvPr/>
        </p:nvGrpSpPr>
        <p:grpSpPr>
          <a:xfrm>
            <a:off x="7772400" y="1447800"/>
            <a:ext cx="762000" cy="609600"/>
            <a:chOff x="1828800" y="2590800"/>
            <a:chExt cx="762000" cy="609600"/>
          </a:xfrm>
        </p:grpSpPr>
        <p:sp>
          <p:nvSpPr>
            <p:cNvPr id="160" name="AutoShape 23"/>
            <p:cNvSpPr>
              <a:spLocks noChangeArrowheads="1"/>
            </p:cNvSpPr>
            <p:nvPr/>
          </p:nvSpPr>
          <p:spPr bwMode="auto">
            <a:xfrm>
              <a:off x="1828800" y="2590800"/>
              <a:ext cx="762000" cy="6096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kern="0" dirty="0" smtClean="0">
                  <a:solidFill>
                    <a:sysClr val="windowText" lastClr="000000"/>
                  </a:solidFill>
                </a:rPr>
                <a:t>PKT</a:t>
              </a:r>
            </a:p>
          </p:txBody>
        </p:sp>
        <p:sp>
          <p:nvSpPr>
            <p:cNvPr id="161" name="Rectangle 31"/>
            <p:cNvSpPr>
              <a:spLocks noChangeArrowheads="1"/>
            </p:cNvSpPr>
            <p:nvPr/>
          </p:nvSpPr>
          <p:spPr bwMode="auto">
            <a:xfrm>
              <a:off x="24384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sp>
          <p:nvSpPr>
            <p:cNvPr id="162" name="Rectangle 31"/>
            <p:cNvSpPr>
              <a:spLocks noChangeArrowheads="1"/>
            </p:cNvSpPr>
            <p:nvPr/>
          </p:nvSpPr>
          <p:spPr bwMode="auto">
            <a:xfrm>
              <a:off x="1828800" y="2590800"/>
              <a:ext cx="152400"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ltLang="ko-KR" sz="1200" kern="0" dirty="0" smtClean="0">
                <a:solidFill>
                  <a:sysClr val="windowText" lastClr="000000"/>
                </a:solidFill>
              </a:endParaRPr>
            </a:p>
            <a:p>
              <a:pPr algn="ctr">
                <a:defRPr/>
              </a:pPr>
              <a:r>
                <a:rPr lang="en-US" altLang="ko-KR" sz="1200" kern="0" dirty="0" smtClean="0">
                  <a:solidFill>
                    <a:sysClr val="windowText" lastClr="000000"/>
                  </a:solidFill>
                </a:rPr>
                <a:t>E</a:t>
              </a:r>
            </a:p>
            <a:p>
              <a:pPr algn="ctr">
                <a:defRPr/>
              </a:pPr>
              <a:r>
                <a:rPr lang="en-US" altLang="ko-KR" sz="1200" kern="0" dirty="0" smtClean="0">
                  <a:solidFill>
                    <a:sysClr val="windowText" lastClr="000000"/>
                  </a:solidFill>
                </a:rPr>
                <a:t>T</a:t>
              </a:r>
            </a:p>
            <a:p>
              <a:pPr algn="ctr">
                <a:defRPr/>
              </a:pPr>
              <a:r>
                <a:rPr lang="en-US" altLang="ko-KR" sz="1200" kern="0" dirty="0" smtClean="0">
                  <a:solidFill>
                    <a:sysClr val="windowText" lastClr="000000"/>
                  </a:solidFill>
                </a:rPr>
                <a:t>H</a:t>
              </a:r>
            </a:p>
            <a:p>
              <a:pPr algn="ctr">
                <a:defRPr/>
              </a:pPr>
              <a:endParaRPr lang="en-US" altLang="ko-KR" sz="1200" kern="0" dirty="0" smtClean="0">
                <a:solidFill>
                  <a:sysClr val="windowText" lastClr="000000"/>
                </a:solidFill>
              </a:endParaRPr>
            </a:p>
          </p:txBody>
        </p:sp>
      </p:grpSp>
      <p:sp>
        <p:nvSpPr>
          <p:cNvPr id="163" name="Line 17"/>
          <p:cNvSpPr>
            <a:spLocks noChangeShapeType="1"/>
          </p:cNvSpPr>
          <p:nvPr/>
        </p:nvSpPr>
        <p:spPr bwMode="auto">
          <a:xfrm flipH="1" flipV="1">
            <a:off x="1143000" y="1752595"/>
            <a:ext cx="3429000" cy="45719"/>
          </a:xfrm>
          <a:prstGeom prst="line">
            <a:avLst/>
          </a:prstGeom>
          <a:ln>
            <a:solidFill>
              <a:schemeClr val="accent4"/>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64" name="Line 17"/>
          <p:cNvSpPr>
            <a:spLocks noChangeShapeType="1"/>
          </p:cNvSpPr>
          <p:nvPr/>
        </p:nvSpPr>
        <p:spPr bwMode="auto">
          <a:xfrm flipH="1">
            <a:off x="5334000" y="1722116"/>
            <a:ext cx="2362200" cy="45719"/>
          </a:xfrm>
          <a:prstGeom prst="line">
            <a:avLst/>
          </a:prstGeom>
          <a:ln>
            <a:solidFill>
              <a:schemeClr val="accent4"/>
            </a:solidFill>
            <a:prstDash val="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66" name="Freeform 165"/>
          <p:cNvSpPr/>
          <p:nvPr/>
        </p:nvSpPr>
        <p:spPr>
          <a:xfrm>
            <a:off x="1102407" y="3708875"/>
            <a:ext cx="1256232" cy="452927"/>
          </a:xfrm>
          <a:custGeom>
            <a:avLst/>
            <a:gdLst>
              <a:gd name="connsiteX0" fmla="*/ 0 w 1256232"/>
              <a:gd name="connsiteY0" fmla="*/ 0 h 452927"/>
              <a:gd name="connsiteX1" fmla="*/ 888763 w 1256232"/>
              <a:gd name="connsiteY1" fmla="*/ 376015 h 452927"/>
              <a:gd name="connsiteX2" fmla="*/ 1256232 w 1256232"/>
              <a:gd name="connsiteY2" fmla="*/ 452927 h 452927"/>
            </a:gdLst>
            <a:ahLst/>
            <a:cxnLst>
              <a:cxn ang="0">
                <a:pos x="connsiteX0" y="connsiteY0"/>
              </a:cxn>
              <a:cxn ang="0">
                <a:pos x="connsiteX1" y="connsiteY1"/>
              </a:cxn>
              <a:cxn ang="0">
                <a:pos x="connsiteX2" y="connsiteY2"/>
              </a:cxn>
            </a:cxnLst>
            <a:rect l="l" t="t" r="r" b="b"/>
            <a:pathLst>
              <a:path w="1256232" h="452927">
                <a:moveTo>
                  <a:pt x="0" y="0"/>
                </a:moveTo>
                <a:cubicBezTo>
                  <a:pt x="339695" y="150263"/>
                  <a:pt x="679391" y="300527"/>
                  <a:pt x="888763" y="376015"/>
                </a:cubicBezTo>
                <a:cubicBezTo>
                  <a:pt x="1098135" y="451503"/>
                  <a:pt x="1177183" y="452215"/>
                  <a:pt x="1256232" y="452927"/>
                </a:cubicBez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68" name="Freeform 167"/>
          <p:cNvSpPr/>
          <p:nvPr/>
        </p:nvSpPr>
        <p:spPr>
          <a:xfrm>
            <a:off x="2341548" y="4170348"/>
            <a:ext cx="2068082" cy="316194"/>
          </a:xfrm>
          <a:custGeom>
            <a:avLst/>
            <a:gdLst>
              <a:gd name="connsiteX0" fmla="*/ 0 w 2068082"/>
              <a:gd name="connsiteY0" fmla="*/ 0 h 316194"/>
              <a:gd name="connsiteX1" fmla="*/ 991312 w 2068082"/>
              <a:gd name="connsiteY1" fmla="*/ 17091 h 316194"/>
              <a:gd name="connsiteX2" fmla="*/ 1811708 w 2068082"/>
              <a:gd name="connsiteY2" fmla="*/ 85458 h 316194"/>
              <a:gd name="connsiteX3" fmla="*/ 2068082 w 2068082"/>
              <a:gd name="connsiteY3" fmla="*/ 316194 h 316194"/>
            </a:gdLst>
            <a:ahLst/>
            <a:cxnLst>
              <a:cxn ang="0">
                <a:pos x="connsiteX0" y="connsiteY0"/>
              </a:cxn>
              <a:cxn ang="0">
                <a:pos x="connsiteX1" y="connsiteY1"/>
              </a:cxn>
              <a:cxn ang="0">
                <a:pos x="connsiteX2" y="connsiteY2"/>
              </a:cxn>
              <a:cxn ang="0">
                <a:pos x="connsiteX3" y="connsiteY3"/>
              </a:cxn>
            </a:cxnLst>
            <a:rect l="l" t="t" r="r" b="b"/>
            <a:pathLst>
              <a:path w="2068082" h="316194">
                <a:moveTo>
                  <a:pt x="0" y="0"/>
                </a:moveTo>
                <a:cubicBezTo>
                  <a:pt x="344680" y="1424"/>
                  <a:pt x="689361" y="2848"/>
                  <a:pt x="991312" y="17091"/>
                </a:cubicBezTo>
                <a:cubicBezTo>
                  <a:pt x="1293263" y="31334"/>
                  <a:pt x="1632246" y="35608"/>
                  <a:pt x="1811708" y="85458"/>
                </a:cubicBezTo>
                <a:cubicBezTo>
                  <a:pt x="1991170" y="135308"/>
                  <a:pt x="2029626" y="225751"/>
                  <a:pt x="2068082" y="316194"/>
                </a:cubicBez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69" name="Freeform 168"/>
          <p:cNvSpPr/>
          <p:nvPr/>
        </p:nvSpPr>
        <p:spPr>
          <a:xfrm>
            <a:off x="4409630" y="4495088"/>
            <a:ext cx="717847" cy="1333144"/>
          </a:xfrm>
          <a:custGeom>
            <a:avLst/>
            <a:gdLst>
              <a:gd name="connsiteX0" fmla="*/ 0 w 717847"/>
              <a:gd name="connsiteY0" fmla="*/ 0 h 1333144"/>
              <a:gd name="connsiteX1" fmla="*/ 239282 w 717847"/>
              <a:gd name="connsiteY1" fmla="*/ 606751 h 1333144"/>
              <a:gd name="connsiteX2" fmla="*/ 717847 w 717847"/>
              <a:gd name="connsiteY2" fmla="*/ 1333144 h 1333144"/>
            </a:gdLst>
            <a:ahLst/>
            <a:cxnLst>
              <a:cxn ang="0">
                <a:pos x="connsiteX0" y="connsiteY0"/>
              </a:cxn>
              <a:cxn ang="0">
                <a:pos x="connsiteX1" y="connsiteY1"/>
              </a:cxn>
              <a:cxn ang="0">
                <a:pos x="connsiteX2" y="connsiteY2"/>
              </a:cxn>
            </a:cxnLst>
            <a:rect l="l" t="t" r="r" b="b"/>
            <a:pathLst>
              <a:path w="717847" h="1333144">
                <a:moveTo>
                  <a:pt x="0" y="0"/>
                </a:moveTo>
                <a:cubicBezTo>
                  <a:pt x="59820" y="192280"/>
                  <a:pt x="119641" y="384560"/>
                  <a:pt x="239282" y="606751"/>
                </a:cubicBezTo>
                <a:cubicBezTo>
                  <a:pt x="358923" y="828942"/>
                  <a:pt x="538385" y="1081043"/>
                  <a:pt x="717847" y="1333144"/>
                </a:cubicBez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0" name="Line 17"/>
          <p:cNvSpPr>
            <a:spLocks noChangeShapeType="1"/>
          </p:cNvSpPr>
          <p:nvPr/>
        </p:nvSpPr>
        <p:spPr bwMode="auto">
          <a:xfrm flipH="1" flipV="1">
            <a:off x="1143000" y="1752600"/>
            <a:ext cx="3429000" cy="45719"/>
          </a:xfrm>
          <a:prstGeom prst="line">
            <a:avLst/>
          </a:prstGeom>
          <a:ln w="76200">
            <a:solidFill>
              <a:schemeClr val="accent4"/>
            </a:solidFill>
            <a:prstDash val="sys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1" name="Freeform 170"/>
          <p:cNvSpPr/>
          <p:nvPr/>
        </p:nvSpPr>
        <p:spPr>
          <a:xfrm>
            <a:off x="2351518" y="4191000"/>
            <a:ext cx="2068082" cy="316194"/>
          </a:xfrm>
          <a:custGeom>
            <a:avLst/>
            <a:gdLst>
              <a:gd name="connsiteX0" fmla="*/ 0 w 2068082"/>
              <a:gd name="connsiteY0" fmla="*/ 0 h 316194"/>
              <a:gd name="connsiteX1" fmla="*/ 991312 w 2068082"/>
              <a:gd name="connsiteY1" fmla="*/ 17091 h 316194"/>
              <a:gd name="connsiteX2" fmla="*/ 1811708 w 2068082"/>
              <a:gd name="connsiteY2" fmla="*/ 85458 h 316194"/>
              <a:gd name="connsiteX3" fmla="*/ 2068082 w 2068082"/>
              <a:gd name="connsiteY3" fmla="*/ 316194 h 316194"/>
            </a:gdLst>
            <a:ahLst/>
            <a:cxnLst>
              <a:cxn ang="0">
                <a:pos x="connsiteX0" y="connsiteY0"/>
              </a:cxn>
              <a:cxn ang="0">
                <a:pos x="connsiteX1" y="connsiteY1"/>
              </a:cxn>
              <a:cxn ang="0">
                <a:pos x="connsiteX2" y="connsiteY2"/>
              </a:cxn>
              <a:cxn ang="0">
                <a:pos x="connsiteX3" y="connsiteY3"/>
              </a:cxn>
            </a:cxnLst>
            <a:rect l="l" t="t" r="r" b="b"/>
            <a:pathLst>
              <a:path w="2068082" h="316194">
                <a:moveTo>
                  <a:pt x="0" y="0"/>
                </a:moveTo>
                <a:cubicBezTo>
                  <a:pt x="344680" y="1424"/>
                  <a:pt x="689361" y="2848"/>
                  <a:pt x="991312" y="17091"/>
                </a:cubicBezTo>
                <a:cubicBezTo>
                  <a:pt x="1293263" y="31334"/>
                  <a:pt x="1632246" y="35608"/>
                  <a:pt x="1811708" y="85458"/>
                </a:cubicBezTo>
                <a:cubicBezTo>
                  <a:pt x="1991170" y="135308"/>
                  <a:pt x="2029626" y="225751"/>
                  <a:pt x="2068082" y="316194"/>
                </a:cubicBez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2" name="Line 17"/>
          <p:cNvSpPr>
            <a:spLocks noChangeShapeType="1"/>
          </p:cNvSpPr>
          <p:nvPr/>
        </p:nvSpPr>
        <p:spPr bwMode="auto">
          <a:xfrm flipH="1">
            <a:off x="5334000" y="1706881"/>
            <a:ext cx="2362200" cy="45719"/>
          </a:xfrm>
          <a:prstGeom prst="line">
            <a:avLst/>
          </a:prstGeom>
          <a:ln w="76200">
            <a:solidFill>
              <a:schemeClr val="accent4"/>
            </a:solidFill>
            <a:prstDash val="sysDash"/>
            <a:headEnd/>
            <a:tailEnd/>
          </a:ln>
        </p:spPr>
        <p:style>
          <a:lnRef idx="2">
            <a:schemeClr val="dk1"/>
          </a:lnRef>
          <a:fillRef idx="0">
            <a:schemeClr val="dk1"/>
          </a:fillRef>
          <a:effectRef idx="1">
            <a:schemeClr val="dk1"/>
          </a:effectRef>
          <a:fontRef idx="minor">
            <a:schemeClr val="tx1"/>
          </a:fontRef>
        </p:style>
        <p:txBody>
          <a:bodyPr/>
          <a:lstStyle/>
          <a:p>
            <a:pPr>
              <a:defRPr/>
            </a:pPr>
            <a:endParaRPr lang="en-US" kern="0" smtClean="0">
              <a:solidFill>
                <a:sysClr val="windowText" lastClr="000000"/>
              </a:solidFill>
            </a:endParaRPr>
          </a:p>
        </p:txBody>
      </p:sp>
      <p:sp>
        <p:nvSpPr>
          <p:cNvPr id="173" name="Freeform 172"/>
          <p:cNvSpPr/>
          <p:nvPr/>
        </p:nvSpPr>
        <p:spPr>
          <a:xfrm>
            <a:off x="4606184" y="4477996"/>
            <a:ext cx="726392" cy="1298961"/>
          </a:xfrm>
          <a:custGeom>
            <a:avLst/>
            <a:gdLst>
              <a:gd name="connsiteX0" fmla="*/ 726392 w 726392"/>
              <a:gd name="connsiteY0" fmla="*/ 1298961 h 1298961"/>
              <a:gd name="connsiteX1" fmla="*/ 111095 w 726392"/>
              <a:gd name="connsiteY1" fmla="*/ 444382 h 1298961"/>
              <a:gd name="connsiteX2" fmla="*/ 59820 w 726392"/>
              <a:gd name="connsiteY2" fmla="*/ 0 h 1298961"/>
            </a:gdLst>
            <a:ahLst/>
            <a:cxnLst>
              <a:cxn ang="0">
                <a:pos x="connsiteX0" y="connsiteY0"/>
              </a:cxn>
              <a:cxn ang="0">
                <a:pos x="connsiteX1" y="connsiteY1"/>
              </a:cxn>
              <a:cxn ang="0">
                <a:pos x="connsiteX2" y="connsiteY2"/>
              </a:cxn>
            </a:cxnLst>
            <a:rect l="l" t="t" r="r" b="b"/>
            <a:pathLst>
              <a:path w="726392" h="1298961">
                <a:moveTo>
                  <a:pt x="726392" y="1298961"/>
                </a:moveTo>
                <a:cubicBezTo>
                  <a:pt x="474291" y="979918"/>
                  <a:pt x="222190" y="660876"/>
                  <a:pt x="111095" y="444382"/>
                </a:cubicBezTo>
                <a:cubicBezTo>
                  <a:pt x="0" y="227888"/>
                  <a:pt x="29910" y="113944"/>
                  <a:pt x="59820" y="0"/>
                </a:cubicBez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4" name="Freeform 173"/>
          <p:cNvSpPr/>
          <p:nvPr/>
        </p:nvSpPr>
        <p:spPr>
          <a:xfrm>
            <a:off x="4683095" y="4213077"/>
            <a:ext cx="1760434" cy="247828"/>
          </a:xfrm>
          <a:custGeom>
            <a:avLst/>
            <a:gdLst>
              <a:gd name="connsiteX0" fmla="*/ 0 w 1760434"/>
              <a:gd name="connsiteY0" fmla="*/ 247828 h 247828"/>
              <a:gd name="connsiteX1" fmla="*/ 136733 w 1760434"/>
              <a:gd name="connsiteY1" fmla="*/ 42729 h 247828"/>
              <a:gd name="connsiteX2" fmla="*/ 230737 w 1760434"/>
              <a:gd name="connsiteY2" fmla="*/ 0 h 247828"/>
              <a:gd name="connsiteX3" fmla="*/ 1410056 w 1760434"/>
              <a:gd name="connsiteY3" fmla="*/ 17091 h 247828"/>
              <a:gd name="connsiteX4" fmla="*/ 1760434 w 1760434"/>
              <a:gd name="connsiteY4" fmla="*/ 51274 h 24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34" h="247828">
                <a:moveTo>
                  <a:pt x="0" y="247828"/>
                </a:moveTo>
                <a:cubicBezTo>
                  <a:pt x="49138" y="165931"/>
                  <a:pt x="98277" y="84034"/>
                  <a:pt x="136733" y="42729"/>
                </a:cubicBezTo>
                <a:cubicBezTo>
                  <a:pt x="175189" y="1424"/>
                  <a:pt x="230737" y="0"/>
                  <a:pt x="230737" y="0"/>
                </a:cubicBezTo>
                <a:lnTo>
                  <a:pt x="1410056" y="17091"/>
                </a:lnTo>
                <a:cubicBezTo>
                  <a:pt x="1665005" y="25637"/>
                  <a:pt x="1712719" y="38455"/>
                  <a:pt x="1760434" y="51274"/>
                </a:cubicBezTo>
              </a:path>
            </a:pathLst>
          </a:cu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5" name="Freeform 174"/>
          <p:cNvSpPr/>
          <p:nvPr/>
        </p:nvSpPr>
        <p:spPr>
          <a:xfrm>
            <a:off x="6400801" y="4267200"/>
            <a:ext cx="1495514" cy="749181"/>
          </a:xfrm>
          <a:custGeom>
            <a:avLst/>
            <a:gdLst>
              <a:gd name="connsiteX0" fmla="*/ 0 w 1444239"/>
              <a:gd name="connsiteY0" fmla="*/ 0 h 769121"/>
              <a:gd name="connsiteX1" fmla="*/ 1444239 w 1444239"/>
              <a:gd name="connsiteY1" fmla="*/ 769121 h 769121"/>
            </a:gdLst>
            <a:ahLst/>
            <a:cxnLst>
              <a:cxn ang="0">
                <a:pos x="connsiteX0" y="connsiteY0"/>
              </a:cxn>
              <a:cxn ang="0">
                <a:pos x="connsiteX1" y="connsiteY1"/>
              </a:cxn>
            </a:cxnLst>
            <a:rect l="l" t="t" r="r" b="b"/>
            <a:pathLst>
              <a:path w="1444239" h="769121">
                <a:moveTo>
                  <a:pt x="0" y="0"/>
                </a:moveTo>
                <a:lnTo>
                  <a:pt x="1444239" y="769121"/>
                </a:ln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6" name="Freeform 175"/>
          <p:cNvSpPr/>
          <p:nvPr/>
        </p:nvSpPr>
        <p:spPr>
          <a:xfrm>
            <a:off x="4648200" y="4247972"/>
            <a:ext cx="1760434" cy="247828"/>
          </a:xfrm>
          <a:custGeom>
            <a:avLst/>
            <a:gdLst>
              <a:gd name="connsiteX0" fmla="*/ 0 w 1760434"/>
              <a:gd name="connsiteY0" fmla="*/ 247828 h 247828"/>
              <a:gd name="connsiteX1" fmla="*/ 136733 w 1760434"/>
              <a:gd name="connsiteY1" fmla="*/ 42729 h 247828"/>
              <a:gd name="connsiteX2" fmla="*/ 230737 w 1760434"/>
              <a:gd name="connsiteY2" fmla="*/ 0 h 247828"/>
              <a:gd name="connsiteX3" fmla="*/ 1410056 w 1760434"/>
              <a:gd name="connsiteY3" fmla="*/ 17091 h 247828"/>
              <a:gd name="connsiteX4" fmla="*/ 1760434 w 1760434"/>
              <a:gd name="connsiteY4" fmla="*/ 51274 h 24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0434" h="247828">
                <a:moveTo>
                  <a:pt x="0" y="247828"/>
                </a:moveTo>
                <a:cubicBezTo>
                  <a:pt x="49138" y="165931"/>
                  <a:pt x="98277" y="84034"/>
                  <a:pt x="136733" y="42729"/>
                </a:cubicBezTo>
                <a:cubicBezTo>
                  <a:pt x="175189" y="1424"/>
                  <a:pt x="230737" y="0"/>
                  <a:pt x="230737" y="0"/>
                </a:cubicBezTo>
                <a:lnTo>
                  <a:pt x="1410056" y="17091"/>
                </a:lnTo>
                <a:cubicBezTo>
                  <a:pt x="1665005" y="25637"/>
                  <a:pt x="1712719" y="38455"/>
                  <a:pt x="1760434" y="51274"/>
                </a:cubicBezTo>
              </a:path>
            </a:pathLst>
          </a:custGeom>
          <a:ln w="1016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78" name="TextBox 177"/>
          <p:cNvSpPr txBox="1"/>
          <p:nvPr/>
        </p:nvSpPr>
        <p:spPr>
          <a:xfrm>
            <a:off x="1371600" y="6400800"/>
            <a:ext cx="6096000" cy="369332"/>
          </a:xfrm>
          <a:prstGeom prst="rect">
            <a:avLst/>
          </a:prstGeom>
          <a:noFill/>
        </p:spPr>
        <p:txBody>
          <a:bodyPr wrap="square" rtlCol="0">
            <a:spAutoFit/>
          </a:bodyPr>
          <a:lstStyle/>
          <a:p>
            <a:r>
              <a:rPr lang="en-US" dirty="0" smtClean="0">
                <a:solidFill>
                  <a:srgbClr val="7030A0"/>
                </a:solidFill>
              </a:rPr>
              <a:t>ISP# 2 uses </a:t>
            </a:r>
            <a:r>
              <a:rPr lang="en-US" u="sng" dirty="0" smtClean="0">
                <a:solidFill>
                  <a:srgbClr val="7030A0"/>
                </a:solidFill>
              </a:rPr>
              <a:t>variable bandwidth</a:t>
            </a:r>
            <a:r>
              <a:rPr lang="en-US" dirty="0" smtClean="0">
                <a:solidFill>
                  <a:srgbClr val="7030A0"/>
                </a:solidFill>
              </a:rPr>
              <a:t> packet </a:t>
            </a:r>
            <a:r>
              <a:rPr lang="en-US" dirty="0" smtClean="0">
                <a:solidFill>
                  <a:srgbClr val="7030A0"/>
                </a:solidFill>
              </a:rPr>
              <a:t>links!! </a:t>
            </a:r>
            <a:endParaRPr lang="en-US" dirty="0">
              <a:solidFill>
                <a:srgbClr val="7030A0"/>
              </a:solidFill>
            </a:endParaRPr>
          </a:p>
        </p:txBody>
      </p:sp>
      <p:sp>
        <p:nvSpPr>
          <p:cNvPr id="85" name="TextBox 84"/>
          <p:cNvSpPr txBox="1"/>
          <p:nvPr/>
        </p:nvSpPr>
        <p:spPr>
          <a:xfrm>
            <a:off x="3124200" y="3200400"/>
            <a:ext cx="3505200" cy="369332"/>
          </a:xfrm>
          <a:prstGeom prst="rect">
            <a:avLst/>
          </a:prstGeom>
          <a:noFill/>
        </p:spPr>
        <p:txBody>
          <a:bodyPr wrap="square" rtlCol="0">
            <a:spAutoFit/>
          </a:bodyPr>
          <a:lstStyle/>
          <a:p>
            <a:r>
              <a:rPr lang="en-US" dirty="0" smtClean="0">
                <a:solidFill>
                  <a:srgbClr val="7030A0"/>
                </a:solidFill>
              </a:rPr>
              <a:t>Only static link </a:t>
            </a:r>
            <a:r>
              <a:rPr lang="en-US" dirty="0" err="1" smtClean="0">
                <a:solidFill>
                  <a:srgbClr val="7030A0"/>
                </a:solidFill>
              </a:rPr>
              <a:t>bw</a:t>
            </a:r>
            <a:r>
              <a:rPr lang="en-US" dirty="0" smtClean="0">
                <a:solidFill>
                  <a:srgbClr val="7030A0"/>
                </a:solidFill>
              </a:rPr>
              <a:t> paid for up-front</a:t>
            </a:r>
            <a:endParaRPr lang="en-US" dirty="0">
              <a:solidFill>
                <a:srgbClr val="7030A0"/>
              </a:solidFill>
            </a:endParaRPr>
          </a:p>
        </p:txBody>
      </p:sp>
      <p:cxnSp>
        <p:nvCxnSpPr>
          <p:cNvPr id="87" name="Straight Arrow Connector 86"/>
          <p:cNvCxnSpPr/>
          <p:nvPr/>
        </p:nvCxnSpPr>
        <p:spPr>
          <a:xfrm rot="10800000" flipV="1">
            <a:off x="3657600" y="35814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572000" y="3581400"/>
            <a:ext cx="8382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Slide Number Placeholder 87"/>
          <p:cNvSpPr>
            <a:spLocks noGrp="1"/>
          </p:cNvSpPr>
          <p:nvPr>
            <p:ph type="sldNum" sz="quarter" idx="12"/>
          </p:nvPr>
        </p:nvSpPr>
        <p:spPr/>
        <p:txBody>
          <a:bodyPr/>
          <a:lstStyle/>
          <a:p>
            <a:fld id="{81C256F2-8016-4B24-AF78-7FA03D20BBBE}" type="slidenum">
              <a:rPr lang="en-US" smtClean="0">
                <a:solidFill>
                  <a:prstClr val="white">
                    <a:tint val="75000"/>
                  </a:prstClr>
                </a:solidFill>
              </a:rPr>
              <a:pPr/>
              <a:t>38</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1000"/>
                                        <p:tgtEl>
                                          <p:spTgt spid="10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fade">
                                      <p:cBhvr>
                                        <p:cTn id="29" dur="1000"/>
                                        <p:tgtEl>
                                          <p:spTgt spid="1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1000"/>
                                        <p:tgtEl>
                                          <p:spTgt spid="10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0"/>
                                        </p:tgtEl>
                                        <p:attrNameLst>
                                          <p:attrName>style.visibility</p:attrName>
                                        </p:attrNameLst>
                                      </p:cBhvr>
                                      <p:to>
                                        <p:strVal val="visible"/>
                                      </p:to>
                                    </p:set>
                                    <p:animEffect transition="in" filter="fade">
                                      <p:cBhvr>
                                        <p:cTn id="38" dur="1000"/>
                                        <p:tgtEl>
                                          <p:spTgt spid="1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9"/>
                                        </p:tgtEl>
                                        <p:attrNameLst>
                                          <p:attrName>style.visibility</p:attrName>
                                        </p:attrNameLst>
                                      </p:cBhvr>
                                      <p:to>
                                        <p:strVal val="visible"/>
                                      </p:to>
                                    </p:set>
                                    <p:animEffect transition="in" filter="fade">
                                      <p:cBhvr>
                                        <p:cTn id="41" dur="1000"/>
                                        <p:tgtEl>
                                          <p:spTgt spid="109"/>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500"/>
                                        <p:tgtEl>
                                          <p:spTgt spid="85"/>
                                        </p:tgtEl>
                                      </p:cBhvr>
                                    </p:animEffect>
                                  </p:childTnLst>
                                  <p:subTnLst>
                                    <p:set>
                                      <p:cBhvr override="childStyle">
                                        <p:cTn dur="1" fill="hold" display="0" masterRel="nextClick" afterEffect="1"/>
                                        <p:tgtEl>
                                          <p:spTgt spid="85"/>
                                        </p:tgtEl>
                                        <p:attrNameLst>
                                          <p:attrName>style.visibility</p:attrName>
                                        </p:attrNameLst>
                                      </p:cBhvr>
                                      <p:to>
                                        <p:strVal val="hidden"/>
                                      </p:to>
                                    </p:set>
                                  </p:subTnLst>
                                </p:cTn>
                              </p:par>
                              <p:par>
                                <p:cTn id="76" presetID="10" presetClass="entr" presetSubtype="0" fill="hold" nodeType="with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500"/>
                                        <p:tgtEl>
                                          <p:spTgt spid="87"/>
                                        </p:tgtEl>
                                      </p:cBhvr>
                                    </p:animEffect>
                                  </p:childTnLst>
                                  <p:subTnLst>
                                    <p:set>
                                      <p:cBhvr override="childStyle">
                                        <p:cTn dur="1" fill="hold" display="0" masterRel="nextClick" afterEffect="1"/>
                                        <p:tgtEl>
                                          <p:spTgt spid="87"/>
                                        </p:tgtEl>
                                        <p:attrNameLst>
                                          <p:attrName>style.visibility</p:attrName>
                                        </p:attrNameLst>
                                      </p:cBhvr>
                                      <p:to>
                                        <p:strVal val="hidden"/>
                                      </p:to>
                                    </p:set>
                                  </p:subTnLst>
                                </p:cTn>
                              </p:par>
                              <p:par>
                                <p:cTn id="79" presetID="10" presetClass="entr" presetSubtype="0" fill="hold" nodeType="with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500"/>
                                        <p:tgtEl>
                                          <p:spTgt spid="89"/>
                                        </p:tgtEl>
                                      </p:cBhvr>
                                    </p:animEffect>
                                  </p:childTnLst>
                                  <p:subTnLst>
                                    <p:set>
                                      <p:cBhvr override="childStyle">
                                        <p:cTn dur="1" fill="hold" display="0" masterRel="nextClick" afterEffect="1"/>
                                        <p:tgtEl>
                                          <p:spTgt spid="89"/>
                                        </p:tgtEl>
                                        <p:attrNameLst>
                                          <p:attrName>style.visibility</p:attrName>
                                        </p:attrNameLst>
                                      </p:cBhvr>
                                      <p:to>
                                        <p:strVal val="hidden"/>
                                      </p:to>
                                    </p:set>
                                  </p:sub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78"/>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7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71"/>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72"/>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108" grpId="0" animBg="1"/>
      <p:bldP spid="109" grpId="0" animBg="1"/>
      <p:bldP spid="110" grpId="0" animBg="1"/>
      <p:bldP spid="111" grpId="0" animBg="1"/>
      <p:bldP spid="163" grpId="0" animBg="1"/>
      <p:bldP spid="164" grpId="0" animBg="1"/>
      <p:bldP spid="166"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8" grpId="0"/>
      <p:bldP spid="8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3477875"/>
          </a:xfrm>
          <a:prstGeom prst="rect">
            <a:avLst/>
          </a:prstGeom>
        </p:spPr>
        <p:txBody>
          <a:bodyPr wrap="square">
            <a:spAutoFit/>
          </a:bodyPr>
          <a:lstStyle/>
          <a:p>
            <a:pPr lvl="1">
              <a:spcBef>
                <a:spcPts val="1200"/>
              </a:spcBef>
              <a:spcAft>
                <a:spcPts val="1200"/>
              </a:spcAft>
              <a:buFont typeface="Arial" pitchFamily="34" charset="0"/>
              <a:buChar char="•"/>
            </a:pPr>
            <a:r>
              <a:rPr lang="en-US" sz="2800" dirty="0" smtClean="0"/>
              <a:t>   2 Abstractions &amp; SDN</a:t>
            </a:r>
          </a:p>
          <a:p>
            <a:pPr lvl="1">
              <a:spcBef>
                <a:spcPts val="1200"/>
              </a:spcBef>
              <a:spcAft>
                <a:spcPts val="1200"/>
              </a:spcAft>
              <a:buFont typeface="Arial" pitchFamily="34" charset="0"/>
              <a:buChar char="•"/>
            </a:pPr>
            <a:r>
              <a:rPr lang="en-US" sz="2800" dirty="0" smtClean="0"/>
              <a:t>   2 Research Examples – MPLS &amp; Packet-Optical</a:t>
            </a:r>
          </a:p>
          <a:p>
            <a:pPr lvl="1">
              <a:spcBef>
                <a:spcPts val="1200"/>
              </a:spcBef>
              <a:spcAft>
                <a:spcPts val="1200"/>
              </a:spcAft>
              <a:buFont typeface="Arial" pitchFamily="34" charset="0"/>
              <a:buChar char="•"/>
            </a:pPr>
            <a:r>
              <a:rPr lang="en-US" sz="2800" dirty="0" smtClean="0"/>
              <a:t> </a:t>
            </a:r>
            <a:r>
              <a:rPr lang="en-US" sz="2800" dirty="0" smtClean="0"/>
              <a:t>  2 Burning Questions</a:t>
            </a:r>
            <a:endParaRPr lang="en-US" sz="2800" dirty="0" smtClean="0"/>
          </a:p>
          <a:p>
            <a:pPr marL="1371600" lvl="2" indent="-457200">
              <a:spcBef>
                <a:spcPts val="1200"/>
              </a:spcBef>
              <a:spcAft>
                <a:spcPts val="1200"/>
              </a:spcAft>
              <a:buFont typeface="+mj-lt"/>
              <a:buAutoNum type="arabicPeriod"/>
            </a:pPr>
            <a:r>
              <a:rPr lang="en-US" sz="2400" dirty="0" smtClean="0"/>
              <a:t>  Is Common Map practical?</a:t>
            </a:r>
          </a:p>
          <a:p>
            <a:pPr marL="1371600" lvl="2" indent="-457200">
              <a:spcBef>
                <a:spcPts val="1200"/>
              </a:spcBef>
              <a:spcAft>
                <a:spcPts val="1200"/>
              </a:spcAft>
              <a:buFont typeface="+mj-lt"/>
              <a:buAutoNum type="arabicPeriod"/>
            </a:pPr>
            <a:r>
              <a:rPr lang="en-US" sz="2400" dirty="0" smtClean="0"/>
              <a:t> </a:t>
            </a:r>
            <a:r>
              <a:rPr lang="en-US" sz="2400" dirty="0" smtClean="0"/>
              <a:t> </a:t>
            </a:r>
            <a:r>
              <a:rPr lang="en-US" sz="2400" dirty="0" smtClean="0"/>
              <a:t>What about Scale?</a:t>
            </a:r>
          </a:p>
        </p:txBody>
      </p:sp>
      <p:sp>
        <p:nvSpPr>
          <p:cNvPr id="4" name="Down Arrow 3"/>
          <p:cNvSpPr/>
          <p:nvPr/>
        </p:nvSpPr>
        <p:spPr>
          <a:xfrm rot="5400000">
            <a:off x="5600700" y="2857500"/>
            <a:ext cx="533400"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 0 L 0 0.08889 " pathEditMode="relative" ptsTypes="AA">
                                      <p:cBhvr>
                                        <p:cTn id="14" dur="1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57200" y="0"/>
            <a:ext cx="8229600" cy="609600"/>
          </a:xfrm>
          <a:prstGeom prst="rect">
            <a:avLst/>
          </a:prstGeom>
        </p:spPr>
        <p:txBody>
          <a:bodyPr rIns="132080"/>
          <a:lstStyle/>
          <a:p>
            <a:pPr algn="ctr">
              <a:spcBef>
                <a:spcPct val="0"/>
              </a:spcBef>
              <a:defRPr/>
            </a:pPr>
            <a:r>
              <a:rPr lang="en-US" sz="4000" dirty="0" smtClean="0">
                <a:solidFill>
                  <a:srgbClr val="FFFF00"/>
                </a:solidFill>
              </a:rPr>
              <a:t>1. Flow </a:t>
            </a:r>
            <a:r>
              <a:rPr lang="en-US" sz="4000" dirty="0" smtClean="0">
                <a:solidFill>
                  <a:srgbClr val="FFFF00"/>
                </a:solidFill>
              </a:rPr>
              <a:t>Abstraction</a:t>
            </a:r>
          </a:p>
        </p:txBody>
      </p:sp>
      <p:sp>
        <p:nvSpPr>
          <p:cNvPr id="7" name="Cloud 6"/>
          <p:cNvSpPr/>
          <p:nvPr/>
        </p:nvSpPr>
        <p:spPr>
          <a:xfrm>
            <a:off x="1600200" y="1143000"/>
            <a:ext cx="6172200" cy="41148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pic>
        <p:nvPicPr>
          <p:cNvPr id="8" name="Picture 4"/>
          <p:cNvPicPr>
            <a:picLocks noChangeArrowheads="1"/>
          </p:cNvPicPr>
          <p:nvPr/>
        </p:nvPicPr>
        <p:blipFill>
          <a:blip r:embed="rId2" cstate="print"/>
          <a:srcRect/>
          <a:stretch>
            <a:fillRect/>
          </a:stretch>
        </p:blipFill>
        <p:spPr bwMode="auto">
          <a:xfrm>
            <a:off x="152400" y="1295400"/>
            <a:ext cx="1143000" cy="858838"/>
          </a:xfrm>
          <a:prstGeom prst="rect">
            <a:avLst/>
          </a:prstGeom>
          <a:ln>
            <a:noFill/>
          </a:ln>
          <a:effectLst>
            <a:softEdge rad="112500"/>
          </a:effectLst>
        </p:spPr>
      </p:pic>
      <p:pic>
        <p:nvPicPr>
          <p:cNvPr id="9" name="Picture 4"/>
          <p:cNvPicPr>
            <a:picLocks noChangeArrowheads="1"/>
          </p:cNvPicPr>
          <p:nvPr/>
        </p:nvPicPr>
        <p:blipFill>
          <a:blip r:embed="rId2" cstate="print"/>
          <a:srcRect/>
          <a:stretch>
            <a:fillRect/>
          </a:stretch>
        </p:blipFill>
        <p:spPr bwMode="auto">
          <a:xfrm>
            <a:off x="7696200" y="1066800"/>
            <a:ext cx="1143000" cy="858838"/>
          </a:xfrm>
          <a:prstGeom prst="rect">
            <a:avLst/>
          </a:prstGeom>
          <a:ln>
            <a:noFill/>
          </a:ln>
          <a:effectLst>
            <a:softEdge rad="112500"/>
          </a:effectLst>
        </p:spPr>
      </p:pic>
      <p:cxnSp>
        <p:nvCxnSpPr>
          <p:cNvPr id="11" name="Straight Connector 10"/>
          <p:cNvCxnSpPr>
            <a:stCxn id="8" idx="2"/>
            <a:endCxn id="7" idx="2"/>
          </p:cNvCxnSpPr>
          <p:nvPr/>
        </p:nvCxnSpPr>
        <p:spPr>
          <a:xfrm rot="16200000" flipH="1">
            <a:off x="648541" y="2229596"/>
            <a:ext cx="1046162" cy="8954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2"/>
            <a:endCxn id="7" idx="0"/>
          </p:cNvCxnSpPr>
          <p:nvPr/>
        </p:nvCxnSpPr>
        <p:spPr>
          <a:xfrm rot="5400000">
            <a:off x="7380098" y="2312798"/>
            <a:ext cx="1274762" cy="50044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939800" y="1866900"/>
            <a:ext cx="7493000" cy="1401233"/>
          </a:xfrm>
          <a:custGeom>
            <a:avLst/>
            <a:gdLst>
              <a:gd name="connsiteX0" fmla="*/ 0 w 7493000"/>
              <a:gd name="connsiteY0" fmla="*/ 114300 h 1401233"/>
              <a:gd name="connsiteX1" fmla="*/ 736600 w 7493000"/>
              <a:gd name="connsiteY1" fmla="*/ 1231900 h 1401233"/>
              <a:gd name="connsiteX2" fmla="*/ 2908300 w 7493000"/>
              <a:gd name="connsiteY2" fmla="*/ 1130300 h 1401233"/>
              <a:gd name="connsiteX3" fmla="*/ 4267200 w 7493000"/>
              <a:gd name="connsiteY3" fmla="*/ 495300 h 1401233"/>
              <a:gd name="connsiteX4" fmla="*/ 5715000 w 7493000"/>
              <a:gd name="connsiteY4" fmla="*/ 850900 h 1401233"/>
              <a:gd name="connsiteX5" fmla="*/ 6692900 w 7493000"/>
              <a:gd name="connsiteY5" fmla="*/ 1130300 h 1401233"/>
              <a:gd name="connsiteX6" fmla="*/ 7493000 w 7493000"/>
              <a:gd name="connsiteY6" fmla="*/ 0 h 140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3000" h="1401233">
                <a:moveTo>
                  <a:pt x="0" y="114300"/>
                </a:moveTo>
                <a:cubicBezTo>
                  <a:pt x="125941" y="588433"/>
                  <a:pt x="251883" y="1062567"/>
                  <a:pt x="736600" y="1231900"/>
                </a:cubicBezTo>
                <a:cubicBezTo>
                  <a:pt x="1221317" y="1401233"/>
                  <a:pt x="2319867" y="1253067"/>
                  <a:pt x="2908300" y="1130300"/>
                </a:cubicBezTo>
                <a:cubicBezTo>
                  <a:pt x="3496733" y="1007533"/>
                  <a:pt x="3799417" y="541867"/>
                  <a:pt x="4267200" y="495300"/>
                </a:cubicBezTo>
                <a:cubicBezTo>
                  <a:pt x="4734983" y="448733"/>
                  <a:pt x="5310717" y="745067"/>
                  <a:pt x="5715000" y="850900"/>
                </a:cubicBezTo>
                <a:cubicBezTo>
                  <a:pt x="6119283" y="956733"/>
                  <a:pt x="6396567" y="1272117"/>
                  <a:pt x="6692900" y="1130300"/>
                </a:cubicBezTo>
                <a:cubicBezTo>
                  <a:pt x="6989233" y="988483"/>
                  <a:pt x="7241116" y="494241"/>
                  <a:pt x="7493000" y="0"/>
                </a:cubicBezTo>
              </a:path>
            </a:pathLst>
          </a:cu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27" name="TextBox 26"/>
          <p:cNvSpPr txBox="1"/>
          <p:nvPr/>
        </p:nvSpPr>
        <p:spPr>
          <a:xfrm>
            <a:off x="3352800" y="3581400"/>
            <a:ext cx="3048000" cy="461665"/>
          </a:xfrm>
          <a:prstGeom prst="rect">
            <a:avLst/>
          </a:prstGeom>
          <a:noFill/>
        </p:spPr>
        <p:txBody>
          <a:bodyPr wrap="square" rtlCol="0">
            <a:spAutoFit/>
          </a:bodyPr>
          <a:lstStyle/>
          <a:p>
            <a:r>
              <a:rPr lang="en-US" sz="2400" dirty="0" smtClean="0">
                <a:solidFill>
                  <a:prstClr val="black"/>
                </a:solidFill>
              </a:rPr>
              <a:t>End – to – End Flow</a:t>
            </a:r>
            <a:endParaRPr lang="en-US" sz="2400" dirty="0">
              <a:solidFill>
                <a:prstClr val="black"/>
              </a:solidFill>
            </a:endParaRPr>
          </a:p>
        </p:txBody>
      </p:sp>
      <p:sp>
        <p:nvSpPr>
          <p:cNvPr id="28" name="TextBox 27"/>
          <p:cNvSpPr txBox="1"/>
          <p:nvPr/>
        </p:nvSpPr>
        <p:spPr>
          <a:xfrm>
            <a:off x="6019800" y="5334000"/>
            <a:ext cx="3124200" cy="1200329"/>
          </a:xfrm>
          <a:prstGeom prst="rect">
            <a:avLst/>
          </a:prstGeom>
          <a:noFill/>
        </p:spPr>
        <p:txBody>
          <a:bodyPr wrap="square" rtlCol="0">
            <a:spAutoFit/>
          </a:bodyPr>
          <a:lstStyle/>
          <a:p>
            <a:r>
              <a:rPr lang="en-US" dirty="0" smtClean="0">
                <a:solidFill>
                  <a:prstClr val="white"/>
                </a:solidFill>
              </a:rPr>
              <a:t>    L4:  TCP </a:t>
            </a:r>
            <a:r>
              <a:rPr lang="en-US" dirty="0" err="1" smtClean="0">
                <a:solidFill>
                  <a:prstClr val="white"/>
                </a:solidFill>
              </a:rPr>
              <a:t>src</a:t>
            </a:r>
            <a:r>
              <a:rPr lang="en-US" dirty="0" smtClean="0">
                <a:solidFill>
                  <a:prstClr val="white"/>
                </a:solidFill>
              </a:rPr>
              <a:t>/</a:t>
            </a:r>
            <a:r>
              <a:rPr lang="en-US" dirty="0" err="1" smtClean="0">
                <a:solidFill>
                  <a:prstClr val="white"/>
                </a:solidFill>
              </a:rPr>
              <a:t>dst</a:t>
            </a:r>
            <a:r>
              <a:rPr lang="en-US" dirty="0" smtClean="0">
                <a:solidFill>
                  <a:prstClr val="white"/>
                </a:solidFill>
              </a:rPr>
              <a:t> port </a:t>
            </a:r>
          </a:p>
          <a:p>
            <a:r>
              <a:rPr lang="en-US" dirty="0" smtClean="0">
                <a:solidFill>
                  <a:prstClr val="white"/>
                </a:solidFill>
              </a:rPr>
              <a:t>    L3:  IP </a:t>
            </a:r>
            <a:r>
              <a:rPr lang="en-US" dirty="0" err="1" smtClean="0">
                <a:solidFill>
                  <a:prstClr val="white"/>
                </a:solidFill>
              </a:rPr>
              <a:t>src</a:t>
            </a:r>
            <a:r>
              <a:rPr lang="en-US" dirty="0" smtClean="0">
                <a:solidFill>
                  <a:prstClr val="white"/>
                </a:solidFill>
              </a:rPr>
              <a:t>/</a:t>
            </a:r>
            <a:r>
              <a:rPr lang="en-US" dirty="0" err="1" smtClean="0">
                <a:solidFill>
                  <a:prstClr val="white"/>
                </a:solidFill>
              </a:rPr>
              <a:t>dst</a:t>
            </a:r>
            <a:r>
              <a:rPr lang="en-US" dirty="0" smtClean="0">
                <a:solidFill>
                  <a:prstClr val="white"/>
                </a:solidFill>
              </a:rPr>
              <a:t> </a:t>
            </a:r>
            <a:r>
              <a:rPr lang="en-US" dirty="0" err="1" smtClean="0">
                <a:solidFill>
                  <a:prstClr val="white"/>
                </a:solidFill>
              </a:rPr>
              <a:t>addr</a:t>
            </a:r>
            <a:r>
              <a:rPr lang="en-US" dirty="0" smtClean="0">
                <a:solidFill>
                  <a:prstClr val="white"/>
                </a:solidFill>
              </a:rPr>
              <a:t>, IP proto</a:t>
            </a:r>
          </a:p>
          <a:p>
            <a:r>
              <a:rPr lang="en-US" dirty="0" smtClean="0">
                <a:solidFill>
                  <a:prstClr val="white"/>
                </a:solidFill>
              </a:rPr>
              <a:t>L2.5:</a:t>
            </a:r>
          </a:p>
          <a:p>
            <a:r>
              <a:rPr lang="en-US" dirty="0" smtClean="0">
                <a:solidFill>
                  <a:prstClr val="white"/>
                </a:solidFill>
              </a:rPr>
              <a:t>   L2:</a:t>
            </a:r>
          </a:p>
        </p:txBody>
      </p:sp>
      <p:sp>
        <p:nvSpPr>
          <p:cNvPr id="29" name="TextBox 28"/>
          <p:cNvSpPr txBox="1"/>
          <p:nvPr/>
        </p:nvSpPr>
        <p:spPr>
          <a:xfrm>
            <a:off x="6248400" y="4953000"/>
            <a:ext cx="2438400" cy="369332"/>
          </a:xfrm>
          <a:prstGeom prst="rect">
            <a:avLst/>
          </a:prstGeom>
          <a:noFill/>
        </p:spPr>
        <p:txBody>
          <a:bodyPr wrap="square" rtlCol="0">
            <a:spAutoFit/>
          </a:bodyPr>
          <a:lstStyle/>
          <a:p>
            <a:r>
              <a:rPr lang="en-US" u="sng" dirty="0" smtClean="0">
                <a:solidFill>
                  <a:prstClr val="white"/>
                </a:solidFill>
              </a:rPr>
              <a:t>Flow Identifiers</a:t>
            </a:r>
            <a:endParaRPr lang="en-US" u="sng" dirty="0">
              <a:solidFill>
                <a:prstClr val="white"/>
              </a:solidFill>
            </a:endParaRPr>
          </a:p>
        </p:txBody>
      </p:sp>
      <p:grpSp>
        <p:nvGrpSpPr>
          <p:cNvPr id="2" name="Group 13"/>
          <p:cNvGrpSpPr/>
          <p:nvPr/>
        </p:nvGrpSpPr>
        <p:grpSpPr>
          <a:xfrm>
            <a:off x="3657600" y="1143000"/>
            <a:ext cx="762000" cy="609602"/>
            <a:chOff x="7162800" y="228598"/>
            <a:chExt cx="914400" cy="762002"/>
          </a:xfrm>
          <a:solidFill>
            <a:schemeClr val="accent5"/>
          </a:solidFill>
        </p:grpSpPr>
        <p:sp>
          <p:nvSpPr>
            <p:cNvPr id="31" name="Can 30"/>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32" name="Down Arrow 31"/>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Down Arrow 32"/>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ight Arrow 34"/>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13"/>
          <p:cNvGrpSpPr/>
          <p:nvPr/>
        </p:nvGrpSpPr>
        <p:grpSpPr>
          <a:xfrm>
            <a:off x="4648200" y="1143000"/>
            <a:ext cx="762000" cy="609602"/>
            <a:chOff x="7162800" y="228598"/>
            <a:chExt cx="914400" cy="762002"/>
          </a:xfrm>
          <a:solidFill>
            <a:schemeClr val="accent5"/>
          </a:solidFill>
        </p:grpSpPr>
        <p:sp>
          <p:nvSpPr>
            <p:cNvPr id="43" name="Can 42"/>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44" name="Down Arrow 43"/>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Down Arrow 44"/>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ight Arrow 45"/>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ight Arrow 46"/>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56"/>
          <p:cNvGrpSpPr/>
          <p:nvPr/>
        </p:nvGrpSpPr>
        <p:grpSpPr>
          <a:xfrm>
            <a:off x="3200400" y="1358900"/>
            <a:ext cx="3810000" cy="3289300"/>
            <a:chOff x="3200400" y="1358900"/>
            <a:chExt cx="3810000" cy="3289300"/>
          </a:xfrm>
        </p:grpSpPr>
        <p:sp>
          <p:nvSpPr>
            <p:cNvPr id="48" name="Freeform 47"/>
            <p:cNvSpPr/>
            <p:nvPr/>
          </p:nvSpPr>
          <p:spPr>
            <a:xfrm>
              <a:off x="3200400" y="1447800"/>
              <a:ext cx="8001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49" name="Freeform 48"/>
            <p:cNvSpPr/>
            <p:nvPr/>
          </p:nvSpPr>
          <p:spPr>
            <a:xfrm>
              <a:off x="3505200" y="1358900"/>
              <a:ext cx="6477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0" name="Freeform 49"/>
            <p:cNvSpPr/>
            <p:nvPr/>
          </p:nvSpPr>
          <p:spPr>
            <a:xfrm>
              <a:off x="3810000" y="1511300"/>
              <a:ext cx="4953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1" name="Freeform 50"/>
            <p:cNvSpPr/>
            <p:nvPr/>
          </p:nvSpPr>
          <p:spPr>
            <a:xfrm>
              <a:off x="4343400" y="1447800"/>
              <a:ext cx="762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2" name="Freeform 51"/>
            <p:cNvSpPr/>
            <p:nvPr/>
          </p:nvSpPr>
          <p:spPr>
            <a:xfrm flipH="1">
              <a:off x="4686300" y="1600200"/>
              <a:ext cx="3429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3" name="Freeform 52"/>
            <p:cNvSpPr/>
            <p:nvPr/>
          </p:nvSpPr>
          <p:spPr>
            <a:xfrm flipH="1">
              <a:off x="4838700" y="1600200"/>
              <a:ext cx="4191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4" name="Freeform 53"/>
            <p:cNvSpPr/>
            <p:nvPr/>
          </p:nvSpPr>
          <p:spPr>
            <a:xfrm flipH="1">
              <a:off x="5067300" y="1524000"/>
              <a:ext cx="12573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5" name="Freeform 54"/>
            <p:cNvSpPr/>
            <p:nvPr/>
          </p:nvSpPr>
          <p:spPr>
            <a:xfrm flipH="1">
              <a:off x="4991100" y="1600200"/>
              <a:ext cx="4953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6" name="Freeform 55"/>
            <p:cNvSpPr/>
            <p:nvPr/>
          </p:nvSpPr>
          <p:spPr>
            <a:xfrm flipH="1">
              <a:off x="5219700" y="1524000"/>
              <a:ext cx="1790700" cy="3048000"/>
            </a:xfrm>
            <a:custGeom>
              <a:avLst/>
              <a:gdLst>
                <a:gd name="connsiteX0" fmla="*/ 0 w 1231900"/>
                <a:gd name="connsiteY0" fmla="*/ 3048000 h 3048000"/>
                <a:gd name="connsiteX1" fmla="*/ 228600 w 1231900"/>
                <a:gd name="connsiteY1" fmla="*/ 2362200 h 3048000"/>
                <a:gd name="connsiteX2" fmla="*/ 901700 w 1231900"/>
                <a:gd name="connsiteY2" fmla="*/ 1231900 h 3048000"/>
                <a:gd name="connsiteX3" fmla="*/ 1231900 w 1231900"/>
                <a:gd name="connsiteY3" fmla="*/ 0 h 3048000"/>
              </a:gdLst>
              <a:ahLst/>
              <a:cxnLst>
                <a:cxn ang="0">
                  <a:pos x="connsiteX0" y="connsiteY0"/>
                </a:cxn>
                <a:cxn ang="0">
                  <a:pos x="connsiteX1" y="connsiteY1"/>
                </a:cxn>
                <a:cxn ang="0">
                  <a:pos x="connsiteX2" y="connsiteY2"/>
                </a:cxn>
                <a:cxn ang="0">
                  <a:pos x="connsiteX3" y="connsiteY3"/>
                </a:cxn>
              </a:cxnLst>
              <a:rect l="l" t="t" r="r" b="b"/>
              <a:pathLst>
                <a:path w="1231900" h="3048000">
                  <a:moveTo>
                    <a:pt x="0" y="3048000"/>
                  </a:moveTo>
                  <a:cubicBezTo>
                    <a:pt x="39158" y="2856441"/>
                    <a:pt x="78317" y="2664883"/>
                    <a:pt x="228600" y="2362200"/>
                  </a:cubicBezTo>
                  <a:cubicBezTo>
                    <a:pt x="378883" y="2059517"/>
                    <a:pt x="734483" y="1625600"/>
                    <a:pt x="901700" y="1231900"/>
                  </a:cubicBezTo>
                  <a:cubicBezTo>
                    <a:pt x="1068917" y="838200"/>
                    <a:pt x="1150408" y="419100"/>
                    <a:pt x="1231900" y="0"/>
                  </a:cubicBezTo>
                </a:path>
              </a:pathLst>
            </a:custGeom>
            <a:ln w="57150">
              <a:solidFill>
                <a:srgbClr val="0099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grpSp>
      <p:sp>
        <p:nvSpPr>
          <p:cNvPr id="58" name="TextBox 57"/>
          <p:cNvSpPr txBox="1"/>
          <p:nvPr/>
        </p:nvSpPr>
        <p:spPr>
          <a:xfrm>
            <a:off x="2362200" y="1981200"/>
            <a:ext cx="1371600" cy="1200329"/>
          </a:xfrm>
          <a:prstGeom prst="rect">
            <a:avLst/>
          </a:prstGeom>
          <a:noFill/>
        </p:spPr>
        <p:txBody>
          <a:bodyPr wrap="square" rtlCol="0">
            <a:spAutoFit/>
          </a:bodyPr>
          <a:lstStyle/>
          <a:p>
            <a:r>
              <a:rPr lang="en-US" sz="2400" dirty="0" err="1" smtClean="0">
                <a:solidFill>
                  <a:prstClr val="black"/>
                </a:solidFill>
              </a:rPr>
              <a:t>CommonDest</a:t>
            </a:r>
            <a:endParaRPr lang="en-US" sz="2400" dirty="0" smtClean="0">
              <a:solidFill>
                <a:prstClr val="black"/>
              </a:solidFill>
            </a:endParaRPr>
          </a:p>
          <a:p>
            <a:r>
              <a:rPr lang="en-US" sz="2400" dirty="0" smtClean="0">
                <a:solidFill>
                  <a:prstClr val="black"/>
                </a:solidFill>
              </a:rPr>
              <a:t>Flow</a:t>
            </a:r>
            <a:endParaRPr lang="en-US" sz="2400" dirty="0">
              <a:solidFill>
                <a:prstClr val="black"/>
              </a:solidFill>
            </a:endParaRPr>
          </a:p>
        </p:txBody>
      </p:sp>
      <p:sp>
        <p:nvSpPr>
          <p:cNvPr id="59" name="TextBox 58"/>
          <p:cNvSpPr txBox="1"/>
          <p:nvPr/>
        </p:nvSpPr>
        <p:spPr>
          <a:xfrm>
            <a:off x="6019800" y="5334000"/>
            <a:ext cx="3124200" cy="1200329"/>
          </a:xfrm>
          <a:prstGeom prst="rect">
            <a:avLst/>
          </a:prstGeom>
          <a:noFill/>
        </p:spPr>
        <p:txBody>
          <a:bodyPr wrap="square" rtlCol="0">
            <a:spAutoFit/>
          </a:bodyPr>
          <a:lstStyle/>
          <a:p>
            <a:r>
              <a:rPr lang="en-US" dirty="0" smtClean="0">
                <a:solidFill>
                  <a:prstClr val="white"/>
                </a:solidFill>
              </a:rPr>
              <a:t>    L4:</a:t>
            </a:r>
          </a:p>
          <a:p>
            <a:r>
              <a:rPr lang="en-US" dirty="0" smtClean="0">
                <a:solidFill>
                  <a:prstClr val="white"/>
                </a:solidFill>
              </a:rPr>
              <a:t>    L3:  IP </a:t>
            </a:r>
            <a:r>
              <a:rPr lang="en-US" dirty="0" err="1" smtClean="0">
                <a:solidFill>
                  <a:prstClr val="white"/>
                </a:solidFill>
              </a:rPr>
              <a:t>dst</a:t>
            </a:r>
            <a:r>
              <a:rPr lang="en-US" dirty="0" smtClean="0">
                <a:solidFill>
                  <a:prstClr val="white"/>
                </a:solidFill>
              </a:rPr>
              <a:t> prefix for China</a:t>
            </a:r>
          </a:p>
          <a:p>
            <a:r>
              <a:rPr lang="en-US" dirty="0" smtClean="0">
                <a:solidFill>
                  <a:prstClr val="white"/>
                </a:solidFill>
              </a:rPr>
              <a:t>L2.5:</a:t>
            </a:r>
          </a:p>
          <a:p>
            <a:r>
              <a:rPr lang="en-US" dirty="0" smtClean="0">
                <a:solidFill>
                  <a:prstClr val="white"/>
                </a:solidFill>
              </a:rPr>
              <a:t>   L2:</a:t>
            </a:r>
          </a:p>
        </p:txBody>
      </p:sp>
      <p:sp>
        <p:nvSpPr>
          <p:cNvPr id="36" name="Slide Number Placeholder 35"/>
          <p:cNvSpPr>
            <a:spLocks noGrp="1"/>
          </p:cNvSpPr>
          <p:nvPr>
            <p:ph type="sldNum" sz="quarter" idx="12"/>
          </p:nvPr>
        </p:nvSpPr>
        <p:spPr/>
        <p:txBody>
          <a:bodyPr/>
          <a:lstStyle/>
          <a:p>
            <a:fld id="{81C256F2-8016-4B24-AF78-7FA03D20BBBE}" type="slidenum">
              <a:rPr lang="en-US" smtClean="0">
                <a:solidFill>
                  <a:prstClr val="white">
                    <a:tint val="75000"/>
                  </a:prstClr>
                </a:solidFill>
              </a:rPr>
              <a:pPr/>
              <a:t>4</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7" grpId="0"/>
      <p:bldP spid="27" grpId="1"/>
      <p:bldP spid="28" grpId="0"/>
      <p:bldP spid="28" grpId="1"/>
      <p:bldP spid="58" grpId="0"/>
      <p:bldP spid="5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
          <p:cNvSpPr txBox="1">
            <a:spLocks noChangeArrowheads="1"/>
          </p:cNvSpPr>
          <p:nvPr/>
        </p:nvSpPr>
        <p:spPr>
          <a:xfrm>
            <a:off x="76200" y="0"/>
            <a:ext cx="88392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2. What about Scale?</a:t>
            </a:r>
          </a:p>
          <a:p>
            <a:pPr algn="ctr" fontAlgn="base" latinLnBrk="1">
              <a:spcBef>
                <a:spcPct val="0"/>
              </a:spcBef>
              <a:spcAft>
                <a:spcPct val="0"/>
              </a:spcAft>
              <a:defRPr/>
            </a:pPr>
            <a:r>
              <a:rPr lang="en-US" sz="3200" dirty="0" smtClean="0">
                <a:solidFill>
                  <a:prstClr val="white"/>
                </a:solidFill>
              </a:rPr>
              <a:t>Different </a:t>
            </a:r>
            <a:r>
              <a:rPr lang="en-US" sz="3200" dirty="0" smtClean="0">
                <a:solidFill>
                  <a:prstClr val="white"/>
                </a:solidFill>
              </a:rPr>
              <a:t>Possibilities</a:t>
            </a:r>
          </a:p>
          <a:p>
            <a:pPr algn="ctr" fontAlgn="base" latinLnBrk="1">
              <a:spcBef>
                <a:spcPct val="0"/>
              </a:spcBef>
              <a:spcAft>
                <a:spcPct val="0"/>
              </a:spcAft>
              <a:defRPr/>
            </a:pPr>
            <a:r>
              <a:rPr kumimoji="1" lang="en-US" sz="4000" kern="0" dirty="0" smtClean="0">
                <a:solidFill>
                  <a:srgbClr val="FFFF00"/>
                </a:solidFill>
              </a:rPr>
              <a:t> </a:t>
            </a:r>
            <a:endParaRPr kumimoji="1" lang="en-US" sz="4000" kern="0" dirty="0">
              <a:solidFill>
                <a:srgbClr val="FFFF00"/>
              </a:solidFill>
            </a:endParaRPr>
          </a:p>
        </p:txBody>
      </p:sp>
      <p:grpSp>
        <p:nvGrpSpPr>
          <p:cNvPr id="2" name="Group 74"/>
          <p:cNvGrpSpPr/>
          <p:nvPr/>
        </p:nvGrpSpPr>
        <p:grpSpPr>
          <a:xfrm>
            <a:off x="0" y="1295400"/>
            <a:ext cx="5072281" cy="2202899"/>
            <a:chOff x="33119" y="1447800"/>
            <a:chExt cx="5072281" cy="2202899"/>
          </a:xfrm>
        </p:grpSpPr>
        <p:grpSp>
          <p:nvGrpSpPr>
            <p:cNvPr id="3" name="Group 7"/>
            <p:cNvGrpSpPr/>
            <p:nvPr/>
          </p:nvGrpSpPr>
          <p:grpSpPr>
            <a:xfrm>
              <a:off x="850900" y="2779671"/>
              <a:ext cx="1965960" cy="367651"/>
              <a:chOff x="1066800" y="1676400"/>
              <a:chExt cx="1371600" cy="252412"/>
            </a:xfrm>
          </p:grpSpPr>
          <p:sp>
            <p:nvSpPr>
              <p:cNvPr id="61" name="AutoShape 2"/>
              <p:cNvSpPr>
                <a:spLocks noChangeArrowheads="1"/>
              </p:cNvSpPr>
              <p:nvPr/>
            </p:nvSpPr>
            <p:spPr bwMode="auto">
              <a:xfrm>
                <a:off x="1066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62" name="AutoShape 2"/>
              <p:cNvSpPr>
                <a:spLocks noChangeArrowheads="1"/>
              </p:cNvSpPr>
              <p:nvPr/>
            </p:nvSpPr>
            <p:spPr bwMode="auto">
              <a:xfrm>
                <a:off x="1447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63" name="AutoShape 2"/>
              <p:cNvSpPr>
                <a:spLocks noChangeArrowheads="1"/>
              </p:cNvSpPr>
              <p:nvPr/>
            </p:nvSpPr>
            <p:spPr bwMode="auto">
              <a:xfrm>
                <a:off x="1828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64" name="AutoShape 2"/>
              <p:cNvSpPr>
                <a:spLocks noChangeArrowheads="1"/>
              </p:cNvSpPr>
              <p:nvPr/>
            </p:nvSpPr>
            <p:spPr bwMode="auto">
              <a:xfrm>
                <a:off x="2209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grpSp>
        <p:pic>
          <p:nvPicPr>
            <p:cNvPr id="14" name="Picture 16" descr="MCj04316160000[1]"/>
            <p:cNvPicPr>
              <a:picLocks noChangeAspect="1" noChangeArrowheads="1"/>
            </p:cNvPicPr>
            <p:nvPr/>
          </p:nvPicPr>
          <p:blipFill>
            <a:blip r:embed="rId2" cstate="print"/>
            <a:srcRect/>
            <a:stretch>
              <a:fillRect/>
            </a:stretch>
          </p:blipFill>
          <p:spPr bwMode="auto">
            <a:xfrm>
              <a:off x="1397000" y="1558790"/>
              <a:ext cx="546100" cy="554946"/>
            </a:xfrm>
            <a:prstGeom prst="rect">
              <a:avLst/>
            </a:prstGeom>
            <a:noFill/>
            <a:ln w="9525">
              <a:noFill/>
              <a:miter lim="800000"/>
              <a:headEnd/>
              <a:tailEnd/>
            </a:ln>
          </p:spPr>
        </p:pic>
        <p:sp>
          <p:nvSpPr>
            <p:cNvPr id="16" name="Oval 15"/>
            <p:cNvSpPr/>
            <p:nvPr/>
          </p:nvSpPr>
          <p:spPr>
            <a:xfrm>
              <a:off x="960120" y="1447800"/>
              <a:ext cx="1529080" cy="887914"/>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 name="Group 85"/>
            <p:cNvGrpSpPr/>
            <p:nvPr/>
          </p:nvGrpSpPr>
          <p:grpSpPr>
            <a:xfrm>
              <a:off x="1069340" y="2113736"/>
              <a:ext cx="1638300" cy="665936"/>
              <a:chOff x="3467100" y="1219200"/>
              <a:chExt cx="1143000" cy="457200"/>
            </a:xfrm>
          </p:grpSpPr>
          <p:cxnSp>
            <p:nvCxnSpPr>
              <p:cNvPr id="41" name="Straight Arrow Connector 40"/>
              <p:cNvCxnSpPr/>
              <p:nvPr/>
            </p:nvCxnSpPr>
            <p:spPr>
              <a:xfrm rot="5400000" flipH="1" flipV="1">
                <a:off x="3467100" y="1219200"/>
                <a:ext cx="457200" cy="457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flipH="1" flipV="1">
                <a:off x="3657600" y="1409700"/>
                <a:ext cx="457200"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16200000" flipV="1">
                <a:off x="3848100" y="1295400"/>
                <a:ext cx="457200" cy="3048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6200000" flipV="1">
                <a:off x="4038600" y="1104900"/>
                <a:ext cx="457200" cy="6858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2590800" y="1502454"/>
              <a:ext cx="2184400" cy="537951"/>
            </a:xfrm>
            <a:prstGeom prst="rect">
              <a:avLst/>
            </a:prstGeom>
            <a:noFill/>
          </p:spPr>
          <p:txBody>
            <a:bodyPr wrap="square" rtlCol="0">
              <a:spAutoFit/>
            </a:bodyPr>
            <a:lstStyle/>
            <a:p>
              <a:r>
                <a:rPr lang="en-US" dirty="0">
                  <a:solidFill>
                    <a:prstClr val="white"/>
                  </a:solidFill>
                </a:rPr>
                <a:t>Control Plane</a:t>
              </a:r>
            </a:p>
          </p:txBody>
        </p:sp>
        <p:sp>
          <p:nvSpPr>
            <p:cNvPr id="39" name="TextBox 38"/>
            <p:cNvSpPr txBox="1"/>
            <p:nvPr/>
          </p:nvSpPr>
          <p:spPr>
            <a:xfrm>
              <a:off x="2921000" y="2738649"/>
              <a:ext cx="2184400" cy="537951"/>
            </a:xfrm>
            <a:prstGeom prst="rect">
              <a:avLst/>
            </a:prstGeom>
            <a:noFill/>
          </p:spPr>
          <p:txBody>
            <a:bodyPr wrap="square" rtlCol="0">
              <a:spAutoFit/>
            </a:bodyPr>
            <a:lstStyle/>
            <a:p>
              <a:r>
                <a:rPr lang="en-US" dirty="0">
                  <a:solidFill>
                    <a:prstClr val="white"/>
                  </a:solidFill>
                </a:rPr>
                <a:t>Data Plane</a:t>
              </a:r>
            </a:p>
          </p:txBody>
        </p:sp>
        <p:sp>
          <p:nvSpPr>
            <p:cNvPr id="40" name="TextBox 39"/>
            <p:cNvSpPr txBox="1"/>
            <p:nvPr/>
          </p:nvSpPr>
          <p:spPr>
            <a:xfrm>
              <a:off x="2616200" y="2112054"/>
              <a:ext cx="2184400" cy="369332"/>
            </a:xfrm>
            <a:prstGeom prst="rect">
              <a:avLst/>
            </a:prstGeom>
            <a:noFill/>
          </p:spPr>
          <p:txBody>
            <a:bodyPr wrap="square" rtlCol="0">
              <a:spAutoFit/>
            </a:bodyPr>
            <a:lstStyle/>
            <a:p>
              <a:r>
                <a:rPr lang="en-US" dirty="0" err="1" smtClean="0">
                  <a:solidFill>
                    <a:prstClr val="white"/>
                  </a:solidFill>
                </a:rPr>
                <a:t>OpenFlow</a:t>
              </a:r>
              <a:r>
                <a:rPr lang="en-US" dirty="0" smtClean="0">
                  <a:solidFill>
                    <a:prstClr val="white"/>
                  </a:solidFill>
                </a:rPr>
                <a:t> </a:t>
              </a:r>
              <a:r>
                <a:rPr lang="en-US" dirty="0">
                  <a:solidFill>
                    <a:prstClr val="white"/>
                  </a:solidFill>
                </a:rPr>
                <a:t>Protocol</a:t>
              </a:r>
            </a:p>
          </p:txBody>
        </p:sp>
        <p:sp>
          <p:nvSpPr>
            <p:cNvPr id="72" name="TextBox 71"/>
            <p:cNvSpPr txBox="1"/>
            <p:nvPr/>
          </p:nvSpPr>
          <p:spPr>
            <a:xfrm>
              <a:off x="33119" y="3189034"/>
              <a:ext cx="3390480" cy="461665"/>
            </a:xfrm>
            <a:prstGeom prst="rect">
              <a:avLst/>
            </a:prstGeom>
            <a:noFill/>
          </p:spPr>
          <p:txBody>
            <a:bodyPr wrap="none" rtlCol="0">
              <a:spAutoFit/>
            </a:bodyPr>
            <a:lstStyle/>
            <a:p>
              <a:r>
                <a:rPr lang="en-US" sz="2400" dirty="0" smtClean="0">
                  <a:solidFill>
                    <a:prstClr val="white"/>
                  </a:solidFill>
                </a:rPr>
                <a:t>Research and Prototyping</a:t>
              </a:r>
              <a:endParaRPr lang="en-US" sz="2400" dirty="0">
                <a:solidFill>
                  <a:prstClr val="white"/>
                </a:solidFill>
              </a:endParaRPr>
            </a:p>
          </p:txBody>
        </p:sp>
      </p:grpSp>
      <p:grpSp>
        <p:nvGrpSpPr>
          <p:cNvPr id="5" name="Group 75"/>
          <p:cNvGrpSpPr/>
          <p:nvPr/>
        </p:nvGrpSpPr>
        <p:grpSpPr>
          <a:xfrm>
            <a:off x="5791200" y="1441479"/>
            <a:ext cx="3004477" cy="2904898"/>
            <a:chOff x="5791200" y="1441479"/>
            <a:chExt cx="3004477" cy="2904898"/>
          </a:xfrm>
        </p:grpSpPr>
        <p:grpSp>
          <p:nvGrpSpPr>
            <p:cNvPr id="6" name="Group 70"/>
            <p:cNvGrpSpPr/>
            <p:nvPr/>
          </p:nvGrpSpPr>
          <p:grpSpPr>
            <a:xfrm>
              <a:off x="6400800" y="1441479"/>
              <a:ext cx="1965960" cy="1921501"/>
              <a:chOff x="1579880" y="3758710"/>
              <a:chExt cx="1965960" cy="1921501"/>
            </a:xfrm>
          </p:grpSpPr>
          <p:grpSp>
            <p:nvGrpSpPr>
              <p:cNvPr id="7" name="Group 58"/>
              <p:cNvGrpSpPr/>
              <p:nvPr/>
            </p:nvGrpSpPr>
            <p:grpSpPr>
              <a:xfrm>
                <a:off x="1808480" y="4596910"/>
                <a:ext cx="1638299" cy="665936"/>
                <a:chOff x="3474204" y="1185064"/>
                <a:chExt cx="1143000" cy="457199"/>
              </a:xfrm>
            </p:grpSpPr>
            <p:cxnSp>
              <p:nvCxnSpPr>
                <p:cNvPr id="57" name="Straight Arrow Connector 56"/>
                <p:cNvCxnSpPr/>
                <p:nvPr/>
              </p:nvCxnSpPr>
              <p:spPr>
                <a:xfrm rot="5400000" flipH="1" flipV="1">
                  <a:off x="3474205" y="1185063"/>
                  <a:ext cx="457198" cy="457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31"/>
                <p:cNvCxnSpPr/>
                <p:nvPr/>
              </p:nvCxnSpPr>
              <p:spPr>
                <a:xfrm rot="5400000" flipH="1" flipV="1">
                  <a:off x="3664706" y="1375563"/>
                  <a:ext cx="457198"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6200000" flipV="1">
                  <a:off x="3855204" y="1261263"/>
                  <a:ext cx="457198" cy="3048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V="1">
                  <a:off x="4045705" y="1070763"/>
                  <a:ext cx="457198" cy="68580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17" name="Picture 16" descr="MCj04316160000[1]"/>
              <p:cNvPicPr>
                <a:picLocks noChangeAspect="1" noChangeArrowheads="1"/>
              </p:cNvPicPr>
              <p:nvPr/>
            </p:nvPicPr>
            <p:blipFill>
              <a:blip r:embed="rId2" cstate="print"/>
              <a:srcRect/>
              <a:stretch>
                <a:fillRect/>
              </a:stretch>
            </p:blipFill>
            <p:spPr bwMode="auto">
              <a:xfrm>
                <a:off x="2125980" y="4091678"/>
                <a:ext cx="546100" cy="554946"/>
              </a:xfrm>
              <a:prstGeom prst="rect">
                <a:avLst/>
              </a:prstGeom>
              <a:noFill/>
              <a:ln w="9525">
                <a:noFill/>
                <a:miter lim="800000"/>
                <a:headEnd/>
                <a:tailEnd/>
              </a:ln>
            </p:spPr>
          </p:pic>
          <p:pic>
            <p:nvPicPr>
              <p:cNvPr id="18" name="Picture 16" descr="MCj04316160000[1]"/>
              <p:cNvPicPr>
                <a:picLocks noChangeAspect="1" noChangeArrowheads="1"/>
              </p:cNvPicPr>
              <p:nvPr/>
            </p:nvPicPr>
            <p:blipFill>
              <a:blip r:embed="rId2" cstate="print"/>
              <a:srcRect/>
              <a:stretch>
                <a:fillRect/>
              </a:stretch>
            </p:blipFill>
            <p:spPr bwMode="auto">
              <a:xfrm>
                <a:off x="2344420" y="3869699"/>
                <a:ext cx="546100" cy="554946"/>
              </a:xfrm>
              <a:prstGeom prst="rect">
                <a:avLst/>
              </a:prstGeom>
              <a:noFill/>
              <a:ln w="9525">
                <a:noFill/>
                <a:miter lim="800000"/>
                <a:headEnd/>
                <a:tailEnd/>
              </a:ln>
            </p:spPr>
          </p:pic>
          <p:pic>
            <p:nvPicPr>
              <p:cNvPr id="19" name="Picture 16" descr="MCj04316160000[1]"/>
              <p:cNvPicPr>
                <a:picLocks noChangeAspect="1" noChangeArrowheads="1"/>
              </p:cNvPicPr>
              <p:nvPr/>
            </p:nvPicPr>
            <p:blipFill>
              <a:blip r:embed="rId2" cstate="print"/>
              <a:srcRect/>
              <a:stretch>
                <a:fillRect/>
              </a:stretch>
            </p:blipFill>
            <p:spPr bwMode="auto">
              <a:xfrm>
                <a:off x="2344420" y="4202667"/>
                <a:ext cx="546100" cy="554946"/>
              </a:xfrm>
              <a:prstGeom prst="rect">
                <a:avLst/>
              </a:prstGeom>
              <a:noFill/>
              <a:ln w="9525">
                <a:noFill/>
                <a:miter lim="800000"/>
                <a:headEnd/>
                <a:tailEnd/>
              </a:ln>
            </p:spPr>
          </p:pic>
          <p:grpSp>
            <p:nvGrpSpPr>
              <p:cNvPr id="8" name="Group 53"/>
              <p:cNvGrpSpPr/>
              <p:nvPr/>
            </p:nvGrpSpPr>
            <p:grpSpPr>
              <a:xfrm>
                <a:off x="1579880" y="5312560"/>
                <a:ext cx="1965960" cy="367651"/>
                <a:chOff x="1066800" y="1676400"/>
                <a:chExt cx="1371600" cy="252412"/>
              </a:xfrm>
            </p:grpSpPr>
            <p:sp>
              <p:nvSpPr>
                <p:cNvPr id="53" name="AutoShape 2"/>
                <p:cNvSpPr>
                  <a:spLocks noChangeArrowheads="1"/>
                </p:cNvSpPr>
                <p:nvPr/>
              </p:nvSpPr>
              <p:spPr bwMode="auto">
                <a:xfrm>
                  <a:off x="1066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54" name="AutoShape 2"/>
                <p:cNvSpPr>
                  <a:spLocks noChangeArrowheads="1"/>
                </p:cNvSpPr>
                <p:nvPr/>
              </p:nvSpPr>
              <p:spPr bwMode="auto">
                <a:xfrm>
                  <a:off x="1447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55" name="AutoShape 2"/>
                <p:cNvSpPr>
                  <a:spLocks noChangeArrowheads="1"/>
                </p:cNvSpPr>
                <p:nvPr/>
              </p:nvSpPr>
              <p:spPr bwMode="auto">
                <a:xfrm>
                  <a:off x="1828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56" name="AutoShape 2"/>
                <p:cNvSpPr>
                  <a:spLocks noChangeArrowheads="1"/>
                </p:cNvSpPr>
                <p:nvPr/>
              </p:nvSpPr>
              <p:spPr bwMode="auto">
                <a:xfrm>
                  <a:off x="2209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grpSp>
          <p:sp>
            <p:nvSpPr>
              <p:cNvPr id="21" name="Oval 20"/>
              <p:cNvSpPr/>
              <p:nvPr/>
            </p:nvSpPr>
            <p:spPr>
              <a:xfrm>
                <a:off x="1798320" y="3758710"/>
                <a:ext cx="1529080" cy="998903"/>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3" name="TextBox 72"/>
            <p:cNvSpPr txBox="1"/>
            <p:nvPr/>
          </p:nvSpPr>
          <p:spPr>
            <a:xfrm>
              <a:off x="5791200" y="3515380"/>
              <a:ext cx="3004477" cy="830997"/>
            </a:xfrm>
            <a:prstGeom prst="rect">
              <a:avLst/>
            </a:prstGeom>
            <a:noFill/>
          </p:spPr>
          <p:txBody>
            <a:bodyPr wrap="none" rtlCol="0">
              <a:spAutoFit/>
            </a:bodyPr>
            <a:lstStyle/>
            <a:p>
              <a:r>
                <a:rPr lang="en-US" sz="2400" dirty="0" smtClean="0">
                  <a:solidFill>
                    <a:prstClr val="white"/>
                  </a:solidFill>
                </a:rPr>
                <a:t>Enterprise/</a:t>
              </a:r>
              <a:r>
                <a:rPr lang="en-US" sz="2400" dirty="0" err="1" smtClean="0">
                  <a:solidFill>
                    <a:prstClr val="white"/>
                  </a:solidFill>
                </a:rPr>
                <a:t>DataCenter</a:t>
              </a:r>
              <a:endParaRPr lang="en-US" sz="2400" dirty="0" smtClean="0">
                <a:solidFill>
                  <a:prstClr val="white"/>
                </a:solidFill>
              </a:endParaRPr>
            </a:p>
            <a:p>
              <a:r>
                <a:rPr lang="en-US" sz="2400" dirty="0" smtClean="0">
                  <a:solidFill>
                    <a:prstClr val="white"/>
                  </a:solidFill>
                </a:rPr>
                <a:t> Networks</a:t>
              </a:r>
              <a:endParaRPr lang="en-US" sz="2400" dirty="0">
                <a:solidFill>
                  <a:prstClr val="white"/>
                </a:solidFill>
              </a:endParaRPr>
            </a:p>
          </p:txBody>
        </p:sp>
      </p:grpSp>
      <p:grpSp>
        <p:nvGrpSpPr>
          <p:cNvPr id="9" name="Group 76"/>
          <p:cNvGrpSpPr/>
          <p:nvPr/>
        </p:nvGrpSpPr>
        <p:grpSpPr>
          <a:xfrm>
            <a:off x="1219200" y="3810000"/>
            <a:ext cx="3385820" cy="2900065"/>
            <a:chOff x="1219200" y="3810000"/>
            <a:chExt cx="3385820" cy="2900065"/>
          </a:xfrm>
        </p:grpSpPr>
        <p:grpSp>
          <p:nvGrpSpPr>
            <p:cNvPr id="10" name="Group 69"/>
            <p:cNvGrpSpPr/>
            <p:nvPr/>
          </p:nvGrpSpPr>
          <p:grpSpPr>
            <a:xfrm>
              <a:off x="1219200" y="3810000"/>
              <a:ext cx="3385820" cy="2476447"/>
              <a:chOff x="4310380" y="3314753"/>
              <a:chExt cx="3385820" cy="2476447"/>
            </a:xfrm>
          </p:grpSpPr>
          <p:pic>
            <p:nvPicPr>
              <p:cNvPr id="22" name="Picture 16" descr="MCj04316160000[1]"/>
              <p:cNvPicPr>
                <a:picLocks noChangeAspect="1" noChangeArrowheads="1"/>
              </p:cNvPicPr>
              <p:nvPr/>
            </p:nvPicPr>
            <p:blipFill>
              <a:blip r:embed="rId2" cstate="print"/>
              <a:srcRect/>
              <a:stretch>
                <a:fillRect/>
              </a:stretch>
            </p:blipFill>
            <p:spPr bwMode="auto">
              <a:xfrm>
                <a:off x="4638040" y="4202667"/>
                <a:ext cx="546100" cy="554946"/>
              </a:xfrm>
              <a:prstGeom prst="rect">
                <a:avLst/>
              </a:prstGeom>
              <a:noFill/>
              <a:ln w="9525">
                <a:noFill/>
                <a:miter lim="800000"/>
                <a:headEnd/>
                <a:tailEnd/>
              </a:ln>
            </p:spPr>
          </p:pic>
          <p:pic>
            <p:nvPicPr>
              <p:cNvPr id="23" name="Picture 16" descr="MCj04316160000[1]"/>
              <p:cNvPicPr>
                <a:picLocks noChangeAspect="1" noChangeArrowheads="1"/>
              </p:cNvPicPr>
              <p:nvPr/>
            </p:nvPicPr>
            <p:blipFill>
              <a:blip r:embed="rId2" cstate="print"/>
              <a:srcRect/>
              <a:stretch>
                <a:fillRect/>
              </a:stretch>
            </p:blipFill>
            <p:spPr bwMode="auto">
              <a:xfrm>
                <a:off x="4856480" y="3980688"/>
                <a:ext cx="546100" cy="554946"/>
              </a:xfrm>
              <a:prstGeom prst="rect">
                <a:avLst/>
              </a:prstGeom>
              <a:noFill/>
              <a:ln w="9525">
                <a:noFill/>
                <a:miter lim="800000"/>
                <a:headEnd/>
                <a:tailEnd/>
              </a:ln>
            </p:spPr>
          </p:pic>
          <p:pic>
            <p:nvPicPr>
              <p:cNvPr id="24" name="Picture 16" descr="MCj04316160000[1]"/>
              <p:cNvPicPr>
                <a:picLocks noChangeAspect="1" noChangeArrowheads="1"/>
              </p:cNvPicPr>
              <p:nvPr/>
            </p:nvPicPr>
            <p:blipFill>
              <a:blip r:embed="rId2" cstate="print"/>
              <a:srcRect/>
              <a:stretch>
                <a:fillRect/>
              </a:stretch>
            </p:blipFill>
            <p:spPr bwMode="auto">
              <a:xfrm>
                <a:off x="5621020" y="3536731"/>
                <a:ext cx="546100" cy="554946"/>
              </a:xfrm>
              <a:prstGeom prst="rect">
                <a:avLst/>
              </a:prstGeom>
              <a:noFill/>
              <a:ln w="9525">
                <a:noFill/>
                <a:miter lim="800000"/>
                <a:headEnd/>
                <a:tailEnd/>
              </a:ln>
            </p:spPr>
          </p:pic>
          <p:pic>
            <p:nvPicPr>
              <p:cNvPr id="25" name="Picture 16" descr="MCj04316160000[1]"/>
              <p:cNvPicPr>
                <a:picLocks noChangeAspect="1" noChangeArrowheads="1"/>
              </p:cNvPicPr>
              <p:nvPr/>
            </p:nvPicPr>
            <p:blipFill>
              <a:blip r:embed="rId2" cstate="print"/>
              <a:srcRect/>
              <a:stretch>
                <a:fillRect/>
              </a:stretch>
            </p:blipFill>
            <p:spPr bwMode="auto">
              <a:xfrm>
                <a:off x="5839460" y="3314753"/>
                <a:ext cx="546100" cy="554946"/>
              </a:xfrm>
              <a:prstGeom prst="rect">
                <a:avLst/>
              </a:prstGeom>
              <a:noFill/>
              <a:ln w="9525">
                <a:noFill/>
                <a:miter lim="800000"/>
                <a:headEnd/>
                <a:tailEnd/>
              </a:ln>
            </p:spPr>
          </p:pic>
          <p:pic>
            <p:nvPicPr>
              <p:cNvPr id="26" name="Picture 16" descr="MCj04316160000[1]"/>
              <p:cNvPicPr>
                <a:picLocks noChangeAspect="1" noChangeArrowheads="1"/>
              </p:cNvPicPr>
              <p:nvPr/>
            </p:nvPicPr>
            <p:blipFill>
              <a:blip r:embed="rId2" cstate="print"/>
              <a:srcRect/>
              <a:stretch>
                <a:fillRect/>
              </a:stretch>
            </p:blipFill>
            <p:spPr bwMode="auto">
              <a:xfrm>
                <a:off x="4856480" y="4313656"/>
                <a:ext cx="546100" cy="554946"/>
              </a:xfrm>
              <a:prstGeom prst="rect">
                <a:avLst/>
              </a:prstGeom>
              <a:noFill/>
              <a:ln w="9525">
                <a:noFill/>
                <a:miter lim="800000"/>
                <a:headEnd/>
                <a:tailEnd/>
              </a:ln>
            </p:spPr>
          </p:pic>
          <p:pic>
            <p:nvPicPr>
              <p:cNvPr id="27" name="Picture 16" descr="MCj04316160000[1]"/>
              <p:cNvPicPr>
                <a:picLocks noChangeAspect="1" noChangeArrowheads="1"/>
              </p:cNvPicPr>
              <p:nvPr/>
            </p:nvPicPr>
            <p:blipFill>
              <a:blip r:embed="rId2" cstate="print"/>
              <a:srcRect/>
              <a:stretch>
                <a:fillRect/>
              </a:stretch>
            </p:blipFill>
            <p:spPr bwMode="auto">
              <a:xfrm>
                <a:off x="5839460" y="3647721"/>
                <a:ext cx="546100" cy="554946"/>
              </a:xfrm>
              <a:prstGeom prst="rect">
                <a:avLst/>
              </a:prstGeom>
              <a:noFill/>
              <a:ln w="9525">
                <a:noFill/>
                <a:miter lim="800000"/>
                <a:headEnd/>
                <a:tailEnd/>
              </a:ln>
            </p:spPr>
          </p:pic>
          <p:pic>
            <p:nvPicPr>
              <p:cNvPr id="28" name="Picture 16" descr="MCj04316160000[1]"/>
              <p:cNvPicPr>
                <a:picLocks noChangeAspect="1" noChangeArrowheads="1"/>
              </p:cNvPicPr>
              <p:nvPr/>
            </p:nvPicPr>
            <p:blipFill>
              <a:blip r:embed="rId2" cstate="print"/>
              <a:srcRect/>
              <a:stretch>
                <a:fillRect/>
              </a:stretch>
            </p:blipFill>
            <p:spPr bwMode="auto">
              <a:xfrm>
                <a:off x="6604000" y="4313656"/>
                <a:ext cx="546100" cy="554946"/>
              </a:xfrm>
              <a:prstGeom prst="rect">
                <a:avLst/>
              </a:prstGeom>
              <a:noFill/>
              <a:ln w="9525">
                <a:noFill/>
                <a:miter lim="800000"/>
                <a:headEnd/>
                <a:tailEnd/>
              </a:ln>
            </p:spPr>
          </p:pic>
          <p:pic>
            <p:nvPicPr>
              <p:cNvPr id="29" name="Picture 16" descr="MCj04316160000[1]"/>
              <p:cNvPicPr>
                <a:picLocks noChangeAspect="1" noChangeArrowheads="1"/>
              </p:cNvPicPr>
              <p:nvPr/>
            </p:nvPicPr>
            <p:blipFill>
              <a:blip r:embed="rId2" cstate="print"/>
              <a:srcRect/>
              <a:stretch>
                <a:fillRect/>
              </a:stretch>
            </p:blipFill>
            <p:spPr bwMode="auto">
              <a:xfrm>
                <a:off x="6822440" y="3980688"/>
                <a:ext cx="546100" cy="554946"/>
              </a:xfrm>
              <a:prstGeom prst="rect">
                <a:avLst/>
              </a:prstGeom>
              <a:noFill/>
              <a:ln w="9525">
                <a:noFill/>
                <a:miter lim="800000"/>
                <a:headEnd/>
                <a:tailEnd/>
              </a:ln>
            </p:spPr>
          </p:pic>
          <p:pic>
            <p:nvPicPr>
              <p:cNvPr id="30" name="Picture 16" descr="MCj04316160000[1]"/>
              <p:cNvPicPr>
                <a:picLocks noChangeAspect="1" noChangeArrowheads="1"/>
              </p:cNvPicPr>
              <p:nvPr/>
            </p:nvPicPr>
            <p:blipFill>
              <a:blip r:embed="rId2" cstate="print"/>
              <a:srcRect/>
              <a:stretch>
                <a:fillRect/>
              </a:stretch>
            </p:blipFill>
            <p:spPr bwMode="auto">
              <a:xfrm>
                <a:off x="6822440" y="4313656"/>
                <a:ext cx="546100" cy="554946"/>
              </a:xfrm>
              <a:prstGeom prst="rect">
                <a:avLst/>
              </a:prstGeom>
              <a:noFill/>
              <a:ln w="9525">
                <a:noFill/>
                <a:miter lim="800000"/>
                <a:headEnd/>
                <a:tailEnd/>
              </a:ln>
            </p:spPr>
          </p:pic>
          <p:sp>
            <p:nvSpPr>
              <p:cNvPr id="31" name="Oval 30"/>
              <p:cNvSpPr/>
              <p:nvPr/>
            </p:nvSpPr>
            <p:spPr>
              <a:xfrm>
                <a:off x="4310380" y="3314753"/>
                <a:ext cx="3385820" cy="1886817"/>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1" name="Group 72"/>
              <p:cNvGrpSpPr/>
              <p:nvPr/>
            </p:nvGrpSpPr>
            <p:grpSpPr>
              <a:xfrm>
                <a:off x="4965700" y="5423549"/>
                <a:ext cx="1965960" cy="367651"/>
                <a:chOff x="1066800" y="1676400"/>
                <a:chExt cx="1371600" cy="252412"/>
              </a:xfrm>
            </p:grpSpPr>
            <p:sp>
              <p:nvSpPr>
                <p:cNvPr id="49" name="AutoShape 2"/>
                <p:cNvSpPr>
                  <a:spLocks noChangeArrowheads="1"/>
                </p:cNvSpPr>
                <p:nvPr/>
              </p:nvSpPr>
              <p:spPr bwMode="auto">
                <a:xfrm>
                  <a:off x="1066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50" name="AutoShape 2"/>
                <p:cNvSpPr>
                  <a:spLocks noChangeArrowheads="1"/>
                </p:cNvSpPr>
                <p:nvPr/>
              </p:nvSpPr>
              <p:spPr bwMode="auto">
                <a:xfrm>
                  <a:off x="1447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51" name="AutoShape 2"/>
                <p:cNvSpPr>
                  <a:spLocks noChangeArrowheads="1"/>
                </p:cNvSpPr>
                <p:nvPr/>
              </p:nvSpPr>
              <p:spPr bwMode="auto">
                <a:xfrm>
                  <a:off x="1828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52" name="AutoShape 2"/>
                <p:cNvSpPr>
                  <a:spLocks noChangeArrowheads="1"/>
                </p:cNvSpPr>
                <p:nvPr/>
              </p:nvSpPr>
              <p:spPr bwMode="auto">
                <a:xfrm>
                  <a:off x="2209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grpSp>
          <p:grpSp>
            <p:nvGrpSpPr>
              <p:cNvPr id="12" name="Group 77"/>
              <p:cNvGrpSpPr/>
              <p:nvPr/>
            </p:nvGrpSpPr>
            <p:grpSpPr>
              <a:xfrm>
                <a:off x="5293360" y="4757613"/>
                <a:ext cx="1638300" cy="665936"/>
                <a:chOff x="3467100" y="1219200"/>
                <a:chExt cx="1143000" cy="457200"/>
              </a:xfrm>
            </p:grpSpPr>
            <p:cxnSp>
              <p:nvCxnSpPr>
                <p:cNvPr id="45" name="Straight Arrow Connector 44"/>
                <p:cNvCxnSpPr/>
                <p:nvPr/>
              </p:nvCxnSpPr>
              <p:spPr>
                <a:xfrm rot="5400000" flipH="1" flipV="1">
                  <a:off x="3467100" y="1219200"/>
                  <a:ext cx="457200" cy="457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3657600" y="1409700"/>
                  <a:ext cx="457200"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V="1">
                  <a:off x="3848100" y="1295400"/>
                  <a:ext cx="457200" cy="3048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V="1">
                  <a:off x="4038600" y="1104900"/>
                  <a:ext cx="457200" cy="6858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4" name="Left-Right Arrow 33"/>
              <p:cNvSpPr/>
              <p:nvPr/>
            </p:nvSpPr>
            <p:spPr>
              <a:xfrm rot="19554893" flipV="1">
                <a:off x="5184140" y="3980688"/>
                <a:ext cx="655320" cy="1109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Left-Right Arrow 34"/>
              <p:cNvSpPr/>
              <p:nvPr/>
            </p:nvSpPr>
            <p:spPr>
              <a:xfrm rot="13667419" flipV="1">
                <a:off x="6203958" y="3988010"/>
                <a:ext cx="665936" cy="1092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Left-Right Arrow 35"/>
              <p:cNvSpPr/>
              <p:nvPr/>
            </p:nvSpPr>
            <p:spPr>
              <a:xfrm rot="10800000" flipV="1">
                <a:off x="5293360" y="4424645"/>
                <a:ext cx="1419860" cy="1109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4" name="TextBox 73"/>
            <p:cNvSpPr txBox="1"/>
            <p:nvPr/>
          </p:nvSpPr>
          <p:spPr>
            <a:xfrm>
              <a:off x="1604267" y="6248400"/>
              <a:ext cx="2307619" cy="461665"/>
            </a:xfrm>
            <a:prstGeom prst="rect">
              <a:avLst/>
            </a:prstGeom>
            <a:noFill/>
          </p:spPr>
          <p:txBody>
            <a:bodyPr wrap="none" rtlCol="0">
              <a:spAutoFit/>
            </a:bodyPr>
            <a:lstStyle/>
            <a:p>
              <a:r>
                <a:rPr lang="en-US" sz="2400" dirty="0" smtClean="0">
                  <a:solidFill>
                    <a:prstClr val="white"/>
                  </a:solidFill>
                </a:rPr>
                <a:t>Carrier Networks</a:t>
              </a:r>
              <a:endParaRPr lang="en-US" sz="2400" dirty="0">
                <a:solidFill>
                  <a:prstClr val="white"/>
                </a:solidFil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0"/>
            <a:ext cx="88392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2. What about Scale?</a:t>
            </a:r>
          </a:p>
          <a:p>
            <a:pPr algn="ctr" fontAlgn="base" latinLnBrk="1">
              <a:spcBef>
                <a:spcPct val="0"/>
              </a:spcBef>
              <a:spcAft>
                <a:spcPct val="0"/>
              </a:spcAft>
              <a:defRPr/>
            </a:pPr>
            <a:r>
              <a:rPr kumimoji="1" lang="en-US" sz="4000" kern="0" dirty="0" smtClean="0">
                <a:solidFill>
                  <a:srgbClr val="FFFF00"/>
                </a:solidFill>
              </a:rPr>
              <a:t> </a:t>
            </a:r>
            <a:endParaRPr kumimoji="1" lang="en-US" sz="4000" kern="0" dirty="0">
              <a:solidFill>
                <a:srgbClr val="FFFF00"/>
              </a:solidFill>
            </a:endParaRPr>
          </a:p>
        </p:txBody>
      </p:sp>
      <p:grpSp>
        <p:nvGrpSpPr>
          <p:cNvPr id="6" name="Group 69"/>
          <p:cNvGrpSpPr/>
          <p:nvPr/>
        </p:nvGrpSpPr>
        <p:grpSpPr>
          <a:xfrm>
            <a:off x="1828800" y="3276600"/>
            <a:ext cx="3385820" cy="2476447"/>
            <a:chOff x="4310380" y="3314753"/>
            <a:chExt cx="3385820" cy="2476447"/>
          </a:xfrm>
        </p:grpSpPr>
        <p:pic>
          <p:nvPicPr>
            <p:cNvPr id="8" name="Picture 16" descr="MCj04316160000[1]"/>
            <p:cNvPicPr>
              <a:picLocks noChangeAspect="1" noChangeArrowheads="1"/>
            </p:cNvPicPr>
            <p:nvPr/>
          </p:nvPicPr>
          <p:blipFill>
            <a:blip r:embed="rId2" cstate="print"/>
            <a:srcRect/>
            <a:stretch>
              <a:fillRect/>
            </a:stretch>
          </p:blipFill>
          <p:spPr bwMode="auto">
            <a:xfrm>
              <a:off x="4638040" y="4202667"/>
              <a:ext cx="546100" cy="554946"/>
            </a:xfrm>
            <a:prstGeom prst="rect">
              <a:avLst/>
            </a:prstGeom>
            <a:noFill/>
            <a:ln w="9525">
              <a:noFill/>
              <a:miter lim="800000"/>
              <a:headEnd/>
              <a:tailEnd/>
            </a:ln>
          </p:spPr>
        </p:pic>
        <p:pic>
          <p:nvPicPr>
            <p:cNvPr id="9" name="Picture 16" descr="MCj04316160000[1]"/>
            <p:cNvPicPr>
              <a:picLocks noChangeAspect="1" noChangeArrowheads="1"/>
            </p:cNvPicPr>
            <p:nvPr/>
          </p:nvPicPr>
          <p:blipFill>
            <a:blip r:embed="rId2" cstate="print"/>
            <a:srcRect/>
            <a:stretch>
              <a:fillRect/>
            </a:stretch>
          </p:blipFill>
          <p:spPr bwMode="auto">
            <a:xfrm>
              <a:off x="4856480" y="3980688"/>
              <a:ext cx="546100" cy="554946"/>
            </a:xfrm>
            <a:prstGeom prst="rect">
              <a:avLst/>
            </a:prstGeom>
            <a:noFill/>
            <a:ln w="9525">
              <a:noFill/>
              <a:miter lim="800000"/>
              <a:headEnd/>
              <a:tailEnd/>
            </a:ln>
          </p:spPr>
        </p:pic>
        <p:pic>
          <p:nvPicPr>
            <p:cNvPr id="10" name="Picture 16" descr="MCj04316160000[1]"/>
            <p:cNvPicPr>
              <a:picLocks noChangeAspect="1" noChangeArrowheads="1"/>
            </p:cNvPicPr>
            <p:nvPr/>
          </p:nvPicPr>
          <p:blipFill>
            <a:blip r:embed="rId2" cstate="print"/>
            <a:srcRect/>
            <a:stretch>
              <a:fillRect/>
            </a:stretch>
          </p:blipFill>
          <p:spPr bwMode="auto">
            <a:xfrm>
              <a:off x="5621020" y="3536731"/>
              <a:ext cx="546100" cy="554946"/>
            </a:xfrm>
            <a:prstGeom prst="rect">
              <a:avLst/>
            </a:prstGeom>
            <a:noFill/>
            <a:ln w="9525">
              <a:noFill/>
              <a:miter lim="800000"/>
              <a:headEnd/>
              <a:tailEnd/>
            </a:ln>
          </p:spPr>
        </p:pic>
        <p:pic>
          <p:nvPicPr>
            <p:cNvPr id="11" name="Picture 16" descr="MCj04316160000[1]"/>
            <p:cNvPicPr>
              <a:picLocks noChangeAspect="1" noChangeArrowheads="1"/>
            </p:cNvPicPr>
            <p:nvPr/>
          </p:nvPicPr>
          <p:blipFill>
            <a:blip r:embed="rId2" cstate="print"/>
            <a:srcRect/>
            <a:stretch>
              <a:fillRect/>
            </a:stretch>
          </p:blipFill>
          <p:spPr bwMode="auto">
            <a:xfrm>
              <a:off x="5839460" y="3314753"/>
              <a:ext cx="546100" cy="554946"/>
            </a:xfrm>
            <a:prstGeom prst="rect">
              <a:avLst/>
            </a:prstGeom>
            <a:noFill/>
            <a:ln w="9525">
              <a:noFill/>
              <a:miter lim="800000"/>
              <a:headEnd/>
              <a:tailEnd/>
            </a:ln>
          </p:spPr>
        </p:pic>
        <p:pic>
          <p:nvPicPr>
            <p:cNvPr id="12" name="Picture 16" descr="MCj04316160000[1]"/>
            <p:cNvPicPr>
              <a:picLocks noChangeAspect="1" noChangeArrowheads="1"/>
            </p:cNvPicPr>
            <p:nvPr/>
          </p:nvPicPr>
          <p:blipFill>
            <a:blip r:embed="rId2" cstate="print"/>
            <a:srcRect/>
            <a:stretch>
              <a:fillRect/>
            </a:stretch>
          </p:blipFill>
          <p:spPr bwMode="auto">
            <a:xfrm>
              <a:off x="4856480" y="4313656"/>
              <a:ext cx="546100" cy="554946"/>
            </a:xfrm>
            <a:prstGeom prst="rect">
              <a:avLst/>
            </a:prstGeom>
            <a:noFill/>
            <a:ln w="9525">
              <a:noFill/>
              <a:miter lim="800000"/>
              <a:headEnd/>
              <a:tailEnd/>
            </a:ln>
          </p:spPr>
        </p:pic>
        <p:pic>
          <p:nvPicPr>
            <p:cNvPr id="13" name="Picture 16" descr="MCj04316160000[1]"/>
            <p:cNvPicPr>
              <a:picLocks noChangeAspect="1" noChangeArrowheads="1"/>
            </p:cNvPicPr>
            <p:nvPr/>
          </p:nvPicPr>
          <p:blipFill>
            <a:blip r:embed="rId2" cstate="print"/>
            <a:srcRect/>
            <a:stretch>
              <a:fillRect/>
            </a:stretch>
          </p:blipFill>
          <p:spPr bwMode="auto">
            <a:xfrm>
              <a:off x="5839460" y="3647721"/>
              <a:ext cx="546100" cy="554946"/>
            </a:xfrm>
            <a:prstGeom prst="rect">
              <a:avLst/>
            </a:prstGeom>
            <a:noFill/>
            <a:ln w="9525">
              <a:noFill/>
              <a:miter lim="800000"/>
              <a:headEnd/>
              <a:tailEnd/>
            </a:ln>
          </p:spPr>
        </p:pic>
        <p:pic>
          <p:nvPicPr>
            <p:cNvPr id="14" name="Picture 16" descr="MCj04316160000[1]"/>
            <p:cNvPicPr>
              <a:picLocks noChangeAspect="1" noChangeArrowheads="1"/>
            </p:cNvPicPr>
            <p:nvPr/>
          </p:nvPicPr>
          <p:blipFill>
            <a:blip r:embed="rId2" cstate="print"/>
            <a:srcRect/>
            <a:stretch>
              <a:fillRect/>
            </a:stretch>
          </p:blipFill>
          <p:spPr bwMode="auto">
            <a:xfrm>
              <a:off x="6604000" y="4313656"/>
              <a:ext cx="546100" cy="554946"/>
            </a:xfrm>
            <a:prstGeom prst="rect">
              <a:avLst/>
            </a:prstGeom>
            <a:noFill/>
            <a:ln w="9525">
              <a:noFill/>
              <a:miter lim="800000"/>
              <a:headEnd/>
              <a:tailEnd/>
            </a:ln>
          </p:spPr>
        </p:pic>
        <p:pic>
          <p:nvPicPr>
            <p:cNvPr id="15" name="Picture 16" descr="MCj04316160000[1]"/>
            <p:cNvPicPr>
              <a:picLocks noChangeAspect="1" noChangeArrowheads="1"/>
            </p:cNvPicPr>
            <p:nvPr/>
          </p:nvPicPr>
          <p:blipFill>
            <a:blip r:embed="rId2" cstate="print"/>
            <a:srcRect/>
            <a:stretch>
              <a:fillRect/>
            </a:stretch>
          </p:blipFill>
          <p:spPr bwMode="auto">
            <a:xfrm>
              <a:off x="6822440" y="3980688"/>
              <a:ext cx="546100" cy="554946"/>
            </a:xfrm>
            <a:prstGeom prst="rect">
              <a:avLst/>
            </a:prstGeom>
            <a:noFill/>
            <a:ln w="9525">
              <a:noFill/>
              <a:miter lim="800000"/>
              <a:headEnd/>
              <a:tailEnd/>
            </a:ln>
          </p:spPr>
        </p:pic>
        <p:pic>
          <p:nvPicPr>
            <p:cNvPr id="16" name="Picture 16" descr="MCj04316160000[1]"/>
            <p:cNvPicPr>
              <a:picLocks noChangeAspect="1" noChangeArrowheads="1"/>
            </p:cNvPicPr>
            <p:nvPr/>
          </p:nvPicPr>
          <p:blipFill>
            <a:blip r:embed="rId2" cstate="print"/>
            <a:srcRect/>
            <a:stretch>
              <a:fillRect/>
            </a:stretch>
          </p:blipFill>
          <p:spPr bwMode="auto">
            <a:xfrm>
              <a:off x="6822440" y="4313656"/>
              <a:ext cx="546100" cy="554946"/>
            </a:xfrm>
            <a:prstGeom prst="rect">
              <a:avLst/>
            </a:prstGeom>
            <a:noFill/>
            <a:ln w="9525">
              <a:noFill/>
              <a:miter lim="800000"/>
              <a:headEnd/>
              <a:tailEnd/>
            </a:ln>
          </p:spPr>
        </p:pic>
        <p:sp>
          <p:nvSpPr>
            <p:cNvPr id="17" name="Oval 16"/>
            <p:cNvSpPr/>
            <p:nvPr/>
          </p:nvSpPr>
          <p:spPr>
            <a:xfrm>
              <a:off x="4310380" y="3314753"/>
              <a:ext cx="3385820" cy="1886817"/>
            </a:xfrm>
            <a:prstGeom prst="ellipse">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72"/>
            <p:cNvGrpSpPr/>
            <p:nvPr/>
          </p:nvGrpSpPr>
          <p:grpSpPr>
            <a:xfrm>
              <a:off x="4965700" y="5423549"/>
              <a:ext cx="1965960" cy="367651"/>
              <a:chOff x="1066800" y="1676400"/>
              <a:chExt cx="1371600" cy="252412"/>
            </a:xfrm>
          </p:grpSpPr>
          <p:sp>
            <p:nvSpPr>
              <p:cNvPr id="27" name="AutoShape 2"/>
              <p:cNvSpPr>
                <a:spLocks noChangeArrowheads="1"/>
              </p:cNvSpPr>
              <p:nvPr/>
            </p:nvSpPr>
            <p:spPr bwMode="auto">
              <a:xfrm>
                <a:off x="1066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28" name="AutoShape 2"/>
              <p:cNvSpPr>
                <a:spLocks noChangeArrowheads="1"/>
              </p:cNvSpPr>
              <p:nvPr/>
            </p:nvSpPr>
            <p:spPr bwMode="auto">
              <a:xfrm>
                <a:off x="1447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29" name="AutoShape 2"/>
              <p:cNvSpPr>
                <a:spLocks noChangeArrowheads="1"/>
              </p:cNvSpPr>
              <p:nvPr/>
            </p:nvSpPr>
            <p:spPr bwMode="auto">
              <a:xfrm>
                <a:off x="1828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sp>
            <p:nvSpPr>
              <p:cNvPr id="30" name="AutoShape 2"/>
              <p:cNvSpPr>
                <a:spLocks noChangeArrowheads="1"/>
              </p:cNvSpPr>
              <p:nvPr/>
            </p:nvSpPr>
            <p:spPr bwMode="auto">
              <a:xfrm>
                <a:off x="2209800" y="1676400"/>
                <a:ext cx="228600" cy="252412"/>
              </a:xfrm>
              <a:prstGeom prst="roundRect">
                <a:avLst>
                  <a:gd name="adj" fmla="val 16667"/>
                </a:avLst>
              </a:prstGeom>
              <a:solidFill>
                <a:srgbClr val="FFFFFF"/>
              </a:solidFill>
              <a:ln w="63500" cmpd="thickThin">
                <a:solidFill>
                  <a:srgbClr val="4F81BD"/>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prstClr val="white"/>
                  </a:solidFill>
                  <a:latin typeface="Arial" pitchFamily="34" charset="0"/>
                </a:endParaRPr>
              </a:p>
            </p:txBody>
          </p:sp>
        </p:grpSp>
        <p:grpSp>
          <p:nvGrpSpPr>
            <p:cNvPr id="19" name="Group 77"/>
            <p:cNvGrpSpPr/>
            <p:nvPr/>
          </p:nvGrpSpPr>
          <p:grpSpPr>
            <a:xfrm>
              <a:off x="5293360" y="4757613"/>
              <a:ext cx="1638300" cy="665936"/>
              <a:chOff x="3467100" y="1219200"/>
              <a:chExt cx="1143000" cy="457200"/>
            </a:xfrm>
          </p:grpSpPr>
          <p:cxnSp>
            <p:nvCxnSpPr>
              <p:cNvPr id="23" name="Straight Arrow Connector 22"/>
              <p:cNvCxnSpPr/>
              <p:nvPr/>
            </p:nvCxnSpPr>
            <p:spPr>
              <a:xfrm rot="5400000" flipH="1" flipV="1">
                <a:off x="3467100" y="1219200"/>
                <a:ext cx="457200" cy="457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657600" y="1409700"/>
                <a:ext cx="457200" cy="76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3848100" y="1295400"/>
                <a:ext cx="457200" cy="3048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V="1">
                <a:off x="4038600" y="1104900"/>
                <a:ext cx="457200" cy="6858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 name="Left-Right Arrow 19"/>
            <p:cNvSpPr/>
            <p:nvPr/>
          </p:nvSpPr>
          <p:spPr>
            <a:xfrm rot="19554893" flipV="1">
              <a:off x="5184140" y="3980688"/>
              <a:ext cx="655320" cy="1109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Left-Right Arrow 20"/>
            <p:cNvSpPr/>
            <p:nvPr/>
          </p:nvSpPr>
          <p:spPr>
            <a:xfrm rot="13667419" flipV="1">
              <a:off x="6203958" y="3988010"/>
              <a:ext cx="665936" cy="1092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Left-Right Arrow 21"/>
            <p:cNvSpPr/>
            <p:nvPr/>
          </p:nvSpPr>
          <p:spPr>
            <a:xfrm rot="10800000" flipV="1">
              <a:off x="5293360" y="4424645"/>
              <a:ext cx="1419860" cy="11098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TextBox 30"/>
          <p:cNvSpPr txBox="1"/>
          <p:nvPr/>
        </p:nvSpPr>
        <p:spPr>
          <a:xfrm>
            <a:off x="762000" y="990600"/>
            <a:ext cx="7467600" cy="1754326"/>
          </a:xfrm>
          <a:prstGeom prst="rect">
            <a:avLst/>
          </a:prstGeom>
          <a:noFill/>
        </p:spPr>
        <p:txBody>
          <a:bodyPr wrap="square" rtlCol="0">
            <a:spAutoFit/>
          </a:bodyPr>
          <a:lstStyle/>
          <a:p>
            <a:r>
              <a:rPr lang="en-US" sz="3200" u="sng" dirty="0" smtClean="0"/>
              <a:t>Limiting Resources</a:t>
            </a:r>
          </a:p>
          <a:p>
            <a:pPr>
              <a:buFont typeface="Arial" pitchFamily="34" charset="0"/>
              <a:buChar char="•"/>
            </a:pPr>
            <a:r>
              <a:rPr lang="en-US" sz="2400" dirty="0" smtClean="0"/>
              <a:t> </a:t>
            </a:r>
            <a:r>
              <a:rPr lang="en-US" sz="2400" dirty="0" smtClean="0"/>
              <a:t> Memory</a:t>
            </a:r>
          </a:p>
          <a:p>
            <a:pPr>
              <a:buFont typeface="Arial" pitchFamily="34" charset="0"/>
              <a:buChar char="•"/>
            </a:pPr>
            <a:r>
              <a:rPr lang="en-US" sz="2400" dirty="0" smtClean="0"/>
              <a:t> </a:t>
            </a:r>
            <a:r>
              <a:rPr lang="en-US" sz="2400" dirty="0" smtClean="0"/>
              <a:t> Compute</a:t>
            </a:r>
          </a:p>
          <a:p>
            <a:pPr>
              <a:buFont typeface="Arial" pitchFamily="34" charset="0"/>
              <a:buChar char="•"/>
            </a:pPr>
            <a:r>
              <a:rPr lang="en-US" sz="2400" dirty="0" smtClean="0"/>
              <a:t> </a:t>
            </a:r>
            <a:r>
              <a:rPr lang="en-US" sz="2400" dirty="0" smtClean="0"/>
              <a:t> Consistency overhead</a:t>
            </a:r>
            <a:endParaRPr lang="en-US" sz="2400" dirty="0"/>
          </a:p>
        </p:txBody>
      </p:sp>
      <p:sp>
        <p:nvSpPr>
          <p:cNvPr id="32" name="TextBox 31"/>
          <p:cNvSpPr txBox="1"/>
          <p:nvPr/>
        </p:nvSpPr>
        <p:spPr>
          <a:xfrm>
            <a:off x="5715000" y="3276600"/>
            <a:ext cx="2590800" cy="1477328"/>
          </a:xfrm>
          <a:prstGeom prst="rect">
            <a:avLst/>
          </a:prstGeom>
          <a:noFill/>
        </p:spPr>
        <p:txBody>
          <a:bodyPr wrap="square" rtlCol="0">
            <a:spAutoFit/>
          </a:bodyPr>
          <a:lstStyle/>
          <a:p>
            <a:r>
              <a:rPr lang="en-US" dirty="0" smtClean="0"/>
              <a:t>DHTs</a:t>
            </a:r>
          </a:p>
          <a:p>
            <a:r>
              <a:rPr lang="en-US" dirty="0" smtClean="0"/>
              <a:t>DBs</a:t>
            </a:r>
          </a:p>
          <a:p>
            <a:r>
              <a:rPr lang="en-US" dirty="0" smtClean="0"/>
              <a:t>Resilience &amp;</a:t>
            </a:r>
          </a:p>
          <a:p>
            <a:r>
              <a:rPr lang="en-US" dirty="0" smtClean="0"/>
              <a:t>Coordination</a:t>
            </a:r>
          </a:p>
          <a:p>
            <a:r>
              <a:rPr lang="en-US" dirty="0" smtClean="0"/>
              <a:t>Mechanisms </a:t>
            </a:r>
          </a:p>
        </p:txBody>
      </p:sp>
      <p:sp>
        <p:nvSpPr>
          <p:cNvPr id="33" name="Right Brace 32"/>
          <p:cNvSpPr/>
          <p:nvPr/>
        </p:nvSpPr>
        <p:spPr>
          <a:xfrm>
            <a:off x="7162800" y="3276600"/>
            <a:ext cx="304800" cy="15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7543800" y="3352800"/>
            <a:ext cx="1524000" cy="1754326"/>
          </a:xfrm>
          <a:prstGeom prst="rect">
            <a:avLst/>
          </a:prstGeom>
          <a:noFill/>
        </p:spPr>
        <p:txBody>
          <a:bodyPr wrap="square" rtlCol="0">
            <a:spAutoFit/>
          </a:bodyPr>
          <a:lstStyle/>
          <a:p>
            <a:r>
              <a:rPr lang="en-US" dirty="0" smtClean="0"/>
              <a:t>Zookeeper</a:t>
            </a:r>
          </a:p>
          <a:p>
            <a:r>
              <a:rPr lang="en-US" dirty="0" smtClean="0"/>
              <a:t>Dynamo</a:t>
            </a:r>
          </a:p>
          <a:p>
            <a:r>
              <a:rPr lang="en-US" dirty="0" smtClean="0"/>
              <a:t>Cassandra</a:t>
            </a:r>
          </a:p>
          <a:p>
            <a:r>
              <a:rPr lang="en-US" dirty="0" err="1" smtClean="0"/>
              <a:t>MongoDB</a:t>
            </a:r>
            <a:endParaRPr lang="en-US" dirty="0" smtClean="0"/>
          </a:p>
          <a:p>
            <a:r>
              <a:rPr lang="en-US" dirty="0" smtClean="0"/>
              <a:t>Etc.</a:t>
            </a:r>
          </a:p>
          <a:p>
            <a:endParaRPr lang="en-US" dirty="0"/>
          </a:p>
        </p:txBody>
      </p:sp>
      <p:sp>
        <p:nvSpPr>
          <p:cNvPr id="35" name="TextBox 34"/>
          <p:cNvSpPr txBox="1"/>
          <p:nvPr/>
        </p:nvSpPr>
        <p:spPr>
          <a:xfrm>
            <a:off x="6096000" y="6324600"/>
            <a:ext cx="3048000" cy="369332"/>
          </a:xfrm>
          <a:prstGeom prst="rect">
            <a:avLst/>
          </a:prstGeom>
          <a:noFill/>
        </p:spPr>
        <p:txBody>
          <a:bodyPr wrap="square" rtlCol="0">
            <a:spAutoFit/>
          </a:bodyPr>
          <a:lstStyle/>
          <a:p>
            <a:r>
              <a:rPr lang="en-US" dirty="0" smtClean="0"/>
              <a:t>Source:  Martin </a:t>
            </a:r>
            <a:r>
              <a:rPr lang="en-US" dirty="0" err="1" smtClean="0"/>
              <a:t>Casado</a:t>
            </a:r>
            <a:r>
              <a:rPr lang="en-US" dirty="0" smtClean="0"/>
              <a:t>, </a:t>
            </a:r>
            <a:r>
              <a:rPr lang="en-US" dirty="0" err="1" smtClean="0"/>
              <a:t>Nicira</a:t>
            </a:r>
            <a:endParaRPr lang="en-US" dirty="0"/>
          </a:p>
        </p:txBody>
      </p:sp>
      <p:sp>
        <p:nvSpPr>
          <p:cNvPr id="36" name="Oval 35"/>
          <p:cNvSpPr/>
          <p:nvPr/>
        </p:nvSpPr>
        <p:spPr>
          <a:xfrm>
            <a:off x="533400" y="2209800"/>
            <a:ext cx="3733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634" name="Picture 2"/>
          <p:cNvPicPr>
            <a:picLocks noChangeAspect="1" noChangeArrowheads="1"/>
          </p:cNvPicPr>
          <p:nvPr/>
        </p:nvPicPr>
        <p:blipFill>
          <a:blip r:embed="rId3" cstate="print"/>
          <a:srcRect/>
          <a:stretch>
            <a:fillRect/>
          </a:stretch>
        </p:blipFill>
        <p:spPr bwMode="auto">
          <a:xfrm>
            <a:off x="4343400" y="1752600"/>
            <a:ext cx="32480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7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09" name="Picture 1"/>
          <p:cNvPicPr>
            <a:picLocks noChangeAspect="1" noChangeArrowheads="1"/>
          </p:cNvPicPr>
          <p:nvPr/>
        </p:nvPicPr>
        <p:blipFill>
          <a:blip r:embed="rId2" cstate="print"/>
          <a:srcRect/>
          <a:stretch>
            <a:fillRect/>
          </a:stretch>
        </p:blipFill>
        <p:spPr bwMode="auto">
          <a:xfrm>
            <a:off x="576263" y="938213"/>
            <a:ext cx="7991475" cy="4981575"/>
          </a:xfrm>
          <a:prstGeom prst="rect">
            <a:avLst/>
          </a:prstGeom>
          <a:noFill/>
          <a:ln w="9525">
            <a:noFill/>
            <a:miter lim="800000"/>
            <a:headEnd/>
            <a:tailEnd/>
          </a:ln>
        </p:spPr>
      </p:pic>
      <p:pic>
        <p:nvPicPr>
          <p:cNvPr id="196610" name="Picture 2"/>
          <p:cNvPicPr>
            <a:picLocks noChangeAspect="1" noChangeArrowheads="1"/>
          </p:cNvPicPr>
          <p:nvPr/>
        </p:nvPicPr>
        <p:blipFill>
          <a:blip r:embed="rId3" cstate="print"/>
          <a:srcRect/>
          <a:stretch>
            <a:fillRect/>
          </a:stretch>
        </p:blipFill>
        <p:spPr bwMode="auto">
          <a:xfrm>
            <a:off x="6477000" y="2209800"/>
            <a:ext cx="2066925" cy="2343150"/>
          </a:xfrm>
          <a:prstGeom prst="rect">
            <a:avLst/>
          </a:prstGeom>
          <a:noFill/>
          <a:ln w="9525">
            <a:noFill/>
            <a:miter lim="800000"/>
            <a:headEnd/>
            <a:tailEnd/>
          </a:ln>
        </p:spPr>
      </p:pic>
      <p:sp>
        <p:nvSpPr>
          <p:cNvPr id="4" name="TextBox 3"/>
          <p:cNvSpPr txBox="1"/>
          <p:nvPr/>
        </p:nvSpPr>
        <p:spPr>
          <a:xfrm>
            <a:off x="6096000" y="6324600"/>
            <a:ext cx="3048000" cy="369332"/>
          </a:xfrm>
          <a:prstGeom prst="rect">
            <a:avLst/>
          </a:prstGeom>
          <a:noFill/>
        </p:spPr>
        <p:txBody>
          <a:bodyPr wrap="square" rtlCol="0">
            <a:spAutoFit/>
          </a:bodyPr>
          <a:lstStyle/>
          <a:p>
            <a:r>
              <a:rPr lang="en-US" dirty="0" smtClean="0"/>
              <a:t>Source:  Martin </a:t>
            </a:r>
            <a:r>
              <a:rPr lang="en-US" dirty="0" err="1" smtClean="0"/>
              <a:t>Casado</a:t>
            </a:r>
            <a:r>
              <a:rPr lang="en-US" dirty="0" smtClean="0"/>
              <a:t>, </a:t>
            </a:r>
            <a:r>
              <a:rPr lang="en-US" dirty="0" err="1" smtClean="0"/>
              <a:t>Nicira</a:t>
            </a:r>
            <a:endParaRPr lang="en-US" dirty="0"/>
          </a:p>
        </p:txBody>
      </p:sp>
      <p:sp>
        <p:nvSpPr>
          <p:cNvPr id="5" name="Rectangle 2"/>
          <p:cNvSpPr txBox="1">
            <a:spLocks noChangeArrowheads="1"/>
          </p:cNvSpPr>
          <p:nvPr/>
        </p:nvSpPr>
        <p:spPr>
          <a:xfrm>
            <a:off x="76200" y="0"/>
            <a:ext cx="88392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2. What about Scale?</a:t>
            </a:r>
          </a:p>
          <a:p>
            <a:pPr algn="ctr" fontAlgn="base" latinLnBrk="1">
              <a:spcBef>
                <a:spcPct val="0"/>
              </a:spcBef>
              <a:spcAft>
                <a:spcPct val="0"/>
              </a:spcAft>
              <a:defRPr/>
            </a:pPr>
            <a:r>
              <a:rPr kumimoji="1" lang="en-US" sz="4000" kern="0" dirty="0" smtClean="0">
                <a:solidFill>
                  <a:srgbClr val="FFFF00"/>
                </a:solidFill>
              </a:rPr>
              <a:t> </a:t>
            </a:r>
            <a:endParaRPr kumimoji="1" lang="en-US" sz="4000" kern="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bwMode="auto">
          <a:xfrm>
            <a:off x="242888" y="155575"/>
            <a:ext cx="8901112" cy="5635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3600" dirty="0">
                <a:solidFill>
                  <a:schemeClr val="tx2"/>
                </a:solidFill>
              </a:rPr>
              <a:t>Why Does This Approach Scale?</a:t>
            </a:r>
          </a:p>
        </p:txBody>
      </p:sp>
      <p:sp>
        <p:nvSpPr>
          <p:cNvPr id="27" name="Rounded Rectangle 26"/>
          <p:cNvSpPr/>
          <p:nvPr/>
        </p:nvSpPr>
        <p:spPr>
          <a:xfrm>
            <a:off x="2878138" y="5221288"/>
            <a:ext cx="2971800" cy="762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a:solidFill>
                  <a:srgbClr val="FFFFFF"/>
                </a:solidFill>
                <a:latin typeface="Calibri" charset="0"/>
                <a:ea typeface="ＭＳ Ｐゴシック" charset="0"/>
                <a:cs typeface="Arial" charset="0"/>
              </a:rPr>
              <a:t>Per Packet</a:t>
            </a:r>
          </a:p>
        </p:txBody>
      </p:sp>
      <p:sp>
        <p:nvSpPr>
          <p:cNvPr id="28" name="Rounded Rectangle 27"/>
          <p:cNvSpPr/>
          <p:nvPr/>
        </p:nvSpPr>
        <p:spPr>
          <a:xfrm>
            <a:off x="2878138" y="3925888"/>
            <a:ext cx="2971800" cy="762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a:solidFill>
                  <a:srgbClr val="FFFFFF"/>
                </a:solidFill>
                <a:latin typeface="Calibri" charset="0"/>
                <a:ea typeface="ＭＳ Ｐゴシック" charset="0"/>
                <a:cs typeface="Arial" charset="0"/>
              </a:rPr>
              <a:t>Per Flow</a:t>
            </a:r>
          </a:p>
        </p:txBody>
      </p:sp>
      <p:sp>
        <p:nvSpPr>
          <p:cNvPr id="29" name="Rounded Rectangle 28"/>
          <p:cNvSpPr/>
          <p:nvPr/>
        </p:nvSpPr>
        <p:spPr>
          <a:xfrm>
            <a:off x="2878138" y="2554288"/>
            <a:ext cx="2971800" cy="762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a:solidFill>
                  <a:srgbClr val="FFFFFF"/>
                </a:solidFill>
                <a:latin typeface="Calibri" charset="0"/>
                <a:ea typeface="ＭＳ Ｐゴシック" charset="0"/>
                <a:cs typeface="Arial" charset="0"/>
              </a:rPr>
              <a:t>Per Network Event</a:t>
            </a:r>
          </a:p>
        </p:txBody>
      </p:sp>
      <p:sp>
        <p:nvSpPr>
          <p:cNvPr id="56326" name="TextBox 29"/>
          <p:cNvSpPr txBox="1">
            <a:spLocks noChangeArrowheads="1"/>
          </p:cNvSpPr>
          <p:nvPr/>
        </p:nvSpPr>
        <p:spPr bwMode="auto">
          <a:xfrm>
            <a:off x="6305079" y="5221288"/>
            <a:ext cx="18011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457200" eaLnBrk="1" fontAlgn="base" hangingPunct="1">
              <a:spcBef>
                <a:spcPct val="0"/>
              </a:spcBef>
              <a:spcAft>
                <a:spcPct val="0"/>
              </a:spcAft>
            </a:pPr>
            <a:r>
              <a:rPr lang="en-US" sz="1800" dirty="0" smtClean="0">
                <a:solidFill>
                  <a:srgbClr val="000000"/>
                </a:solidFill>
              </a:rPr>
              <a:t>No Consistency</a:t>
            </a:r>
            <a:endParaRPr lang="en-US" sz="1800" dirty="0">
              <a:solidFill>
                <a:srgbClr val="000000"/>
              </a:solidFill>
            </a:endParaRPr>
          </a:p>
        </p:txBody>
      </p:sp>
      <p:sp>
        <p:nvSpPr>
          <p:cNvPr id="56327" name="TextBox 30"/>
          <p:cNvSpPr txBox="1">
            <a:spLocks noChangeArrowheads="1"/>
          </p:cNvSpPr>
          <p:nvPr/>
        </p:nvSpPr>
        <p:spPr bwMode="auto">
          <a:xfrm>
            <a:off x="6300316" y="3925888"/>
            <a:ext cx="18011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457200" eaLnBrk="1" fontAlgn="base" hangingPunct="1">
              <a:spcBef>
                <a:spcPct val="0"/>
              </a:spcBef>
              <a:spcAft>
                <a:spcPct val="0"/>
              </a:spcAft>
            </a:pPr>
            <a:r>
              <a:rPr lang="en-US" sz="1800" dirty="0" smtClean="0">
                <a:solidFill>
                  <a:srgbClr val="000000"/>
                </a:solidFill>
              </a:rPr>
              <a:t>No Consistency </a:t>
            </a:r>
            <a:endParaRPr lang="en-US" sz="1800" dirty="0">
              <a:solidFill>
                <a:srgbClr val="000000"/>
              </a:solidFill>
            </a:endParaRPr>
          </a:p>
        </p:txBody>
      </p:sp>
      <p:sp>
        <p:nvSpPr>
          <p:cNvPr id="56328" name="TextBox 31"/>
          <p:cNvSpPr txBox="1">
            <a:spLocks noChangeArrowheads="1"/>
          </p:cNvSpPr>
          <p:nvPr/>
        </p:nvSpPr>
        <p:spPr bwMode="auto">
          <a:xfrm>
            <a:off x="6082838" y="2630488"/>
            <a:ext cx="24043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457200" eaLnBrk="1" fontAlgn="base" hangingPunct="1">
              <a:spcBef>
                <a:spcPct val="0"/>
              </a:spcBef>
              <a:spcAft>
                <a:spcPct val="0"/>
              </a:spcAft>
            </a:pPr>
            <a:r>
              <a:rPr lang="en-US" sz="1800" dirty="0" smtClean="0">
                <a:solidFill>
                  <a:srgbClr val="000000"/>
                </a:solidFill>
              </a:rPr>
              <a:t>Eventual Consistency</a:t>
            </a:r>
            <a:endParaRPr lang="en-US" sz="1800" dirty="0">
              <a:solidFill>
                <a:srgbClr val="000000"/>
              </a:solidFill>
            </a:endParaRPr>
          </a:p>
        </p:txBody>
      </p:sp>
      <p:cxnSp>
        <p:nvCxnSpPr>
          <p:cNvPr id="33" name="Straight Connector 32"/>
          <p:cNvCxnSpPr/>
          <p:nvPr/>
        </p:nvCxnSpPr>
        <p:spPr>
          <a:xfrm>
            <a:off x="1658938" y="5068888"/>
            <a:ext cx="5638800" cy="1587"/>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1735138" y="3621088"/>
            <a:ext cx="5791200" cy="1587"/>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6331" name="TextBox 34"/>
          <p:cNvSpPr txBox="1">
            <a:spLocks noChangeArrowheads="1"/>
          </p:cNvSpPr>
          <p:nvPr/>
        </p:nvSpPr>
        <p:spPr bwMode="auto">
          <a:xfrm>
            <a:off x="1049338" y="5449888"/>
            <a:ext cx="16795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457200" eaLnBrk="1" fontAlgn="base" hangingPunct="1">
              <a:spcBef>
                <a:spcPct val="0"/>
              </a:spcBef>
              <a:spcAft>
                <a:spcPct val="0"/>
              </a:spcAft>
            </a:pPr>
            <a:r>
              <a:rPr lang="en-US" sz="1800" dirty="0">
                <a:solidFill>
                  <a:srgbClr val="000000"/>
                </a:solidFill>
              </a:rPr>
              <a:t>10</a:t>
            </a:r>
            <a:r>
              <a:rPr lang="en-US" sz="1800" baseline="30000" dirty="0">
                <a:solidFill>
                  <a:srgbClr val="000000"/>
                </a:solidFill>
              </a:rPr>
              <a:t>6</a:t>
            </a:r>
            <a:r>
              <a:rPr lang="en-US" sz="1800" dirty="0">
                <a:solidFill>
                  <a:srgbClr val="000000"/>
                </a:solidFill>
              </a:rPr>
              <a:t> – 10</a:t>
            </a:r>
            <a:r>
              <a:rPr lang="en-US" sz="1800" baseline="30000" dirty="0">
                <a:solidFill>
                  <a:srgbClr val="000000"/>
                </a:solidFill>
              </a:rPr>
              <a:t>8</a:t>
            </a:r>
            <a:r>
              <a:rPr lang="en-US" sz="1800" dirty="0">
                <a:solidFill>
                  <a:srgbClr val="000000"/>
                </a:solidFill>
              </a:rPr>
              <a:t>/s</a:t>
            </a:r>
            <a:endParaRPr lang="en-US" sz="1800" baseline="30000" dirty="0">
              <a:solidFill>
                <a:srgbClr val="000000"/>
              </a:solidFill>
            </a:endParaRPr>
          </a:p>
        </p:txBody>
      </p:sp>
      <p:sp>
        <p:nvSpPr>
          <p:cNvPr id="56332" name="TextBox 35"/>
          <p:cNvSpPr txBox="1">
            <a:spLocks noChangeArrowheads="1"/>
          </p:cNvSpPr>
          <p:nvPr/>
        </p:nvSpPr>
        <p:spPr bwMode="auto">
          <a:xfrm>
            <a:off x="1049338" y="4078288"/>
            <a:ext cx="16795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457200" eaLnBrk="1" fontAlgn="base" hangingPunct="1">
              <a:spcBef>
                <a:spcPct val="0"/>
              </a:spcBef>
              <a:spcAft>
                <a:spcPct val="0"/>
              </a:spcAft>
            </a:pPr>
            <a:r>
              <a:rPr lang="en-US" sz="1800" dirty="0">
                <a:solidFill>
                  <a:srgbClr val="000000"/>
                </a:solidFill>
              </a:rPr>
              <a:t>10</a:t>
            </a:r>
            <a:r>
              <a:rPr lang="en-US" sz="1800" baseline="30000" dirty="0">
                <a:solidFill>
                  <a:srgbClr val="000000"/>
                </a:solidFill>
              </a:rPr>
              <a:t>3</a:t>
            </a:r>
            <a:r>
              <a:rPr lang="en-US" sz="1800" dirty="0">
                <a:solidFill>
                  <a:srgbClr val="000000"/>
                </a:solidFill>
              </a:rPr>
              <a:t> – 10</a:t>
            </a:r>
            <a:r>
              <a:rPr lang="en-US" sz="1800" baseline="30000" dirty="0">
                <a:solidFill>
                  <a:srgbClr val="000000"/>
                </a:solidFill>
              </a:rPr>
              <a:t>6</a:t>
            </a:r>
            <a:r>
              <a:rPr lang="en-US" sz="1800" dirty="0">
                <a:solidFill>
                  <a:srgbClr val="000000"/>
                </a:solidFill>
              </a:rPr>
              <a:t>/s</a:t>
            </a:r>
            <a:endParaRPr lang="en-US" sz="1800" baseline="30000" dirty="0">
              <a:solidFill>
                <a:srgbClr val="000000"/>
              </a:solidFill>
            </a:endParaRPr>
          </a:p>
        </p:txBody>
      </p:sp>
      <p:sp>
        <p:nvSpPr>
          <p:cNvPr id="56333" name="TextBox 36"/>
          <p:cNvSpPr txBox="1">
            <a:spLocks noChangeArrowheads="1"/>
          </p:cNvSpPr>
          <p:nvPr/>
        </p:nvSpPr>
        <p:spPr bwMode="auto">
          <a:xfrm>
            <a:off x="1049338" y="2770188"/>
            <a:ext cx="16795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457200" eaLnBrk="1" fontAlgn="base" hangingPunct="1">
              <a:spcBef>
                <a:spcPct val="0"/>
              </a:spcBef>
              <a:spcAft>
                <a:spcPct val="0"/>
              </a:spcAft>
            </a:pPr>
            <a:r>
              <a:rPr lang="en-US" sz="1800">
                <a:solidFill>
                  <a:srgbClr val="000000"/>
                </a:solidFill>
              </a:rPr>
              <a:t>10</a:t>
            </a:r>
            <a:r>
              <a:rPr lang="en-US" sz="1800" baseline="30000">
                <a:solidFill>
                  <a:srgbClr val="000000"/>
                </a:solidFill>
              </a:rPr>
              <a:t>1</a:t>
            </a:r>
            <a:r>
              <a:rPr lang="en-US" sz="1800">
                <a:solidFill>
                  <a:srgbClr val="000000"/>
                </a:solidFill>
              </a:rPr>
              <a:t> – 10</a:t>
            </a:r>
            <a:r>
              <a:rPr lang="en-US" sz="1800" baseline="30000">
                <a:solidFill>
                  <a:srgbClr val="000000"/>
                </a:solidFill>
              </a:rPr>
              <a:t>3</a:t>
            </a:r>
            <a:r>
              <a:rPr lang="en-US" sz="1800">
                <a:solidFill>
                  <a:srgbClr val="000000"/>
                </a:solidFill>
              </a:rPr>
              <a:t>/s</a:t>
            </a:r>
          </a:p>
        </p:txBody>
      </p:sp>
      <p:cxnSp>
        <p:nvCxnSpPr>
          <p:cNvPr id="38" name="Straight Connector 37"/>
          <p:cNvCxnSpPr/>
          <p:nvPr/>
        </p:nvCxnSpPr>
        <p:spPr>
          <a:xfrm>
            <a:off x="1658938" y="2393950"/>
            <a:ext cx="5791200" cy="1588"/>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9" name="Rounded Rectangle 38"/>
          <p:cNvSpPr/>
          <p:nvPr/>
        </p:nvSpPr>
        <p:spPr>
          <a:xfrm>
            <a:off x="2878138" y="1403350"/>
            <a:ext cx="2971800" cy="7620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pPr>
            <a:r>
              <a:rPr lang="en-US" dirty="0" smtClean="0">
                <a:solidFill>
                  <a:srgbClr val="FFFFFF"/>
                </a:solidFill>
                <a:latin typeface="Calibri" charset="0"/>
                <a:ea typeface="ＭＳ Ｐゴシック" charset="0"/>
                <a:cs typeface="Arial" charset="0"/>
              </a:rPr>
              <a:t>Modification of Control Program</a:t>
            </a:r>
            <a:endParaRPr lang="en-US" dirty="0">
              <a:solidFill>
                <a:srgbClr val="FFFFFF"/>
              </a:solidFill>
              <a:latin typeface="Calibri" charset="0"/>
              <a:ea typeface="ＭＳ Ｐゴシック" charset="0"/>
              <a:cs typeface="Arial" charset="0"/>
            </a:endParaRPr>
          </a:p>
        </p:txBody>
      </p:sp>
      <p:sp>
        <p:nvSpPr>
          <p:cNvPr id="56336" name="TextBox 39"/>
          <p:cNvSpPr txBox="1">
            <a:spLocks noChangeArrowheads="1"/>
          </p:cNvSpPr>
          <p:nvPr/>
        </p:nvSpPr>
        <p:spPr bwMode="auto">
          <a:xfrm>
            <a:off x="6130030" y="1519238"/>
            <a:ext cx="218619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defTabSz="457200" eaLnBrk="1" fontAlgn="base" hangingPunct="1">
              <a:spcBef>
                <a:spcPct val="0"/>
              </a:spcBef>
              <a:spcAft>
                <a:spcPct val="0"/>
              </a:spcAft>
            </a:pPr>
            <a:r>
              <a:rPr lang="en-US" sz="1800" dirty="0">
                <a:solidFill>
                  <a:srgbClr val="000000"/>
                </a:solidFill>
              </a:rPr>
              <a:t>S</a:t>
            </a:r>
            <a:r>
              <a:rPr lang="en-US" sz="1800" dirty="0" smtClean="0">
                <a:solidFill>
                  <a:srgbClr val="000000"/>
                </a:solidFill>
              </a:rPr>
              <a:t>trong </a:t>
            </a:r>
            <a:r>
              <a:rPr lang="en-US" sz="1800" dirty="0">
                <a:solidFill>
                  <a:srgbClr val="000000"/>
                </a:solidFill>
              </a:rPr>
              <a:t>C</a:t>
            </a:r>
            <a:r>
              <a:rPr lang="en-US" sz="1800" dirty="0" smtClean="0">
                <a:solidFill>
                  <a:srgbClr val="000000"/>
                </a:solidFill>
              </a:rPr>
              <a:t>onsistency</a:t>
            </a:r>
            <a:endParaRPr lang="en-US" sz="1800" dirty="0">
              <a:solidFill>
                <a:srgbClr val="000000"/>
              </a:solidFill>
            </a:endParaRPr>
          </a:p>
        </p:txBody>
      </p:sp>
      <p:sp>
        <p:nvSpPr>
          <p:cNvPr id="56337" name="TextBox 40"/>
          <p:cNvSpPr txBox="1">
            <a:spLocks noChangeArrowheads="1"/>
          </p:cNvSpPr>
          <p:nvPr/>
        </p:nvSpPr>
        <p:spPr bwMode="auto">
          <a:xfrm>
            <a:off x="1362075" y="1519238"/>
            <a:ext cx="89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457200" eaLnBrk="1" fontAlgn="base" hangingPunct="1">
              <a:spcBef>
                <a:spcPct val="0"/>
              </a:spcBef>
              <a:spcAft>
                <a:spcPct val="0"/>
              </a:spcAft>
            </a:pPr>
            <a:r>
              <a:rPr lang="en-US" sz="1800">
                <a:solidFill>
                  <a:srgbClr val="000000"/>
                </a:solidFill>
              </a:rPr>
              <a:t>0 - 10/s</a:t>
            </a:r>
          </a:p>
        </p:txBody>
      </p:sp>
      <p:sp>
        <p:nvSpPr>
          <p:cNvPr id="18" name="TextBox 17"/>
          <p:cNvSpPr txBox="1"/>
          <p:nvPr/>
        </p:nvSpPr>
        <p:spPr>
          <a:xfrm>
            <a:off x="5257800" y="6172200"/>
            <a:ext cx="3886200" cy="369332"/>
          </a:xfrm>
          <a:prstGeom prst="rect">
            <a:avLst/>
          </a:prstGeom>
          <a:noFill/>
        </p:spPr>
        <p:txBody>
          <a:bodyPr wrap="square" rtlCol="0">
            <a:spAutoFit/>
          </a:bodyPr>
          <a:lstStyle/>
          <a:p>
            <a:r>
              <a:rPr lang="en-US" dirty="0" smtClean="0"/>
              <a:t>Source:  Scott </a:t>
            </a:r>
            <a:r>
              <a:rPr lang="en-US" dirty="0" err="1" smtClean="0"/>
              <a:t>Shenker</a:t>
            </a:r>
            <a:r>
              <a:rPr lang="en-US" dirty="0" smtClean="0"/>
              <a:t>, Berkeley</a:t>
            </a:r>
            <a:endParaRPr lang="en-US" dirty="0"/>
          </a:p>
        </p:txBody>
      </p:sp>
    </p:spTree>
    <p:extLst>
      <p:ext uri="{BB962C8B-B14F-4D97-AF65-F5344CB8AC3E}">
        <p14:creationId xmlns:p14="http://schemas.microsoft.com/office/powerpoint/2010/main" xmlns="" val="12004886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3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3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3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3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3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56326" grpId="0"/>
      <p:bldP spid="56327" grpId="0"/>
      <p:bldP spid="56328" grpId="0"/>
      <p:bldP spid="56331" grpId="0"/>
      <p:bldP spid="56332" grpId="0"/>
      <p:bldP spid="56333" grpId="0"/>
      <p:bldP spid="39" grpId="0" animBg="1"/>
      <p:bldP spid="56336" grpId="0"/>
      <p:bldP spid="5633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Some Published Numbers</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TextBox 2"/>
          <p:cNvSpPr txBox="1"/>
          <p:nvPr/>
        </p:nvSpPr>
        <p:spPr>
          <a:xfrm>
            <a:off x="762000" y="1066800"/>
            <a:ext cx="6248400" cy="707886"/>
          </a:xfrm>
          <a:prstGeom prst="rect">
            <a:avLst/>
          </a:prstGeom>
          <a:noFill/>
        </p:spPr>
        <p:txBody>
          <a:bodyPr wrap="square" rtlCol="0">
            <a:spAutoFit/>
          </a:bodyPr>
          <a:lstStyle/>
          <a:p>
            <a:r>
              <a:rPr lang="en-US" sz="2000" dirty="0" smtClean="0"/>
              <a:t>1 </a:t>
            </a:r>
            <a:r>
              <a:rPr lang="en-US" sz="2000" dirty="0" err="1" smtClean="0"/>
              <a:t>Onix</a:t>
            </a:r>
            <a:r>
              <a:rPr lang="en-US" sz="2000" dirty="0" smtClean="0"/>
              <a:t> instance – 64 switches </a:t>
            </a:r>
          </a:p>
          <a:p>
            <a:r>
              <a:rPr lang="en-US" sz="2000" dirty="0" smtClean="0"/>
              <a:t>Cluster of 5 </a:t>
            </a:r>
            <a:r>
              <a:rPr lang="en-US" sz="2000" dirty="0" err="1" smtClean="0"/>
              <a:t>Onix</a:t>
            </a:r>
            <a:r>
              <a:rPr lang="en-US" sz="2000" dirty="0" smtClean="0"/>
              <a:t> instances</a:t>
            </a:r>
            <a:endParaRPr lang="en-US" sz="2000" dirty="0"/>
          </a:p>
        </p:txBody>
      </p:sp>
      <p:sp>
        <p:nvSpPr>
          <p:cNvPr id="4" name="Rectangle 3"/>
          <p:cNvSpPr/>
          <p:nvPr/>
        </p:nvSpPr>
        <p:spPr>
          <a:xfrm>
            <a:off x="4343400" y="990600"/>
            <a:ext cx="4572000" cy="923330"/>
          </a:xfrm>
          <a:prstGeom prst="rect">
            <a:avLst/>
          </a:prstGeom>
        </p:spPr>
        <p:txBody>
          <a:bodyPr>
            <a:spAutoFit/>
          </a:bodyPr>
          <a:lstStyle/>
          <a:p>
            <a:r>
              <a:rPr lang="en-US" b="1" dirty="0" err="1" smtClean="0">
                <a:solidFill>
                  <a:srgbClr val="FF6600"/>
                </a:solidFill>
              </a:rPr>
              <a:t>Onix</a:t>
            </a:r>
            <a:r>
              <a:rPr lang="en-US" b="1" dirty="0" smtClean="0">
                <a:solidFill>
                  <a:srgbClr val="FF6600"/>
                </a:solidFill>
              </a:rPr>
              <a:t>: A distributed control platform for large-scale production </a:t>
            </a:r>
            <a:r>
              <a:rPr lang="en-US" b="1" dirty="0" err="1" smtClean="0">
                <a:solidFill>
                  <a:srgbClr val="FF6600"/>
                </a:solidFill>
              </a:rPr>
              <a:t>networks.</a:t>
            </a:r>
            <a:r>
              <a:rPr lang="en-US" b="1" dirty="0" err="1" smtClean="0">
                <a:solidFill>
                  <a:prstClr val="white"/>
                </a:solidFill>
              </a:rPr>
              <a:t> Teemu</a:t>
            </a:r>
            <a:r>
              <a:rPr lang="en-US" b="1" dirty="0" smtClean="0">
                <a:solidFill>
                  <a:prstClr val="white"/>
                </a:solidFill>
              </a:rPr>
              <a:t> </a:t>
            </a:r>
            <a:r>
              <a:rPr lang="en-US" b="1" dirty="0" err="1" smtClean="0">
                <a:solidFill>
                  <a:prstClr val="white"/>
                </a:solidFill>
              </a:rPr>
              <a:t>Koponen</a:t>
            </a:r>
            <a:r>
              <a:rPr lang="en-US" b="1" dirty="0" smtClean="0">
                <a:solidFill>
                  <a:prstClr val="white"/>
                </a:solidFill>
              </a:rPr>
              <a:t>, et al. </a:t>
            </a:r>
            <a:r>
              <a:rPr lang="en-US" b="1" i="1" dirty="0" smtClean="0">
                <a:solidFill>
                  <a:prstClr val="white"/>
                </a:solidFill>
              </a:rPr>
              <a:t>OSDI October 2010.</a:t>
            </a:r>
            <a:endParaRPr lang="en-US" dirty="0">
              <a:solidFill>
                <a:prstClr val="white"/>
              </a:solidFill>
            </a:endParaRPr>
          </a:p>
        </p:txBody>
      </p:sp>
      <p:sp>
        <p:nvSpPr>
          <p:cNvPr id="5" name="TextBox 4"/>
          <p:cNvSpPr txBox="1"/>
          <p:nvPr/>
        </p:nvSpPr>
        <p:spPr>
          <a:xfrm>
            <a:off x="838200" y="2590800"/>
            <a:ext cx="3581400" cy="369332"/>
          </a:xfrm>
          <a:prstGeom prst="rect">
            <a:avLst/>
          </a:prstGeom>
          <a:noFill/>
        </p:spPr>
        <p:txBody>
          <a:bodyPr wrap="square" rtlCol="0">
            <a:spAutoFit/>
          </a:bodyPr>
          <a:lstStyle/>
          <a:p>
            <a:r>
              <a:rPr lang="en-US" dirty="0" smtClean="0"/>
              <a:t>Latency &lt; 300 us</a:t>
            </a:r>
            <a:endParaRPr lang="en-US" dirty="0"/>
          </a:p>
        </p:txBody>
      </p:sp>
      <p:sp>
        <p:nvSpPr>
          <p:cNvPr id="7" name="TextBox 6"/>
          <p:cNvSpPr txBox="1"/>
          <p:nvPr/>
        </p:nvSpPr>
        <p:spPr>
          <a:xfrm>
            <a:off x="838200" y="3810000"/>
            <a:ext cx="3581400" cy="369332"/>
          </a:xfrm>
          <a:prstGeom prst="rect">
            <a:avLst/>
          </a:prstGeom>
          <a:noFill/>
        </p:spPr>
        <p:txBody>
          <a:bodyPr wrap="square" rtlCol="0">
            <a:spAutoFit/>
          </a:bodyPr>
          <a:lstStyle/>
          <a:p>
            <a:r>
              <a:rPr lang="en-US" dirty="0" smtClean="0"/>
              <a:t>Throughput  ~  200,000 flows/sec</a:t>
            </a:r>
            <a:endParaRPr lang="en-US" dirty="0"/>
          </a:p>
        </p:txBody>
      </p:sp>
      <p:pic>
        <p:nvPicPr>
          <p:cNvPr id="211970" name="Picture 2"/>
          <p:cNvPicPr>
            <a:picLocks noChangeAspect="1" noChangeArrowheads="1"/>
          </p:cNvPicPr>
          <p:nvPr/>
        </p:nvPicPr>
        <p:blipFill>
          <a:blip r:embed="rId2" cstate="print"/>
          <a:srcRect/>
          <a:stretch>
            <a:fillRect/>
          </a:stretch>
        </p:blipFill>
        <p:spPr bwMode="auto">
          <a:xfrm>
            <a:off x="4267200" y="2438400"/>
            <a:ext cx="4591050" cy="3248025"/>
          </a:xfrm>
          <a:prstGeom prst="rect">
            <a:avLst/>
          </a:prstGeom>
          <a:noFill/>
          <a:ln w="9525">
            <a:noFill/>
            <a:miter lim="800000"/>
            <a:headEnd/>
            <a:tailEnd/>
          </a:ln>
        </p:spPr>
      </p:pic>
      <p:sp>
        <p:nvSpPr>
          <p:cNvPr id="9" name="TextBox 8"/>
          <p:cNvSpPr txBox="1"/>
          <p:nvPr/>
        </p:nvSpPr>
        <p:spPr>
          <a:xfrm>
            <a:off x="838200" y="5029200"/>
            <a:ext cx="3581400" cy="646331"/>
          </a:xfrm>
          <a:prstGeom prst="rect">
            <a:avLst/>
          </a:prstGeom>
          <a:noFill/>
        </p:spPr>
        <p:txBody>
          <a:bodyPr wrap="square" rtlCol="0">
            <a:spAutoFit/>
          </a:bodyPr>
          <a:lstStyle/>
          <a:p>
            <a:r>
              <a:rPr lang="en-US" dirty="0" smtClean="0"/>
              <a:t>Convergence time: </a:t>
            </a:r>
          </a:p>
          <a:p>
            <a:r>
              <a:rPr lang="en-US" dirty="0" smtClean="0"/>
              <a:t>	same or better than IGP</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5447645"/>
          </a:xfrm>
          <a:prstGeom prst="rect">
            <a:avLst/>
          </a:prstGeom>
        </p:spPr>
        <p:txBody>
          <a:bodyPr wrap="square">
            <a:spAutoFit/>
          </a:bodyPr>
          <a:lstStyle/>
          <a:p>
            <a:pPr lvl="1">
              <a:spcBef>
                <a:spcPts val="1200"/>
              </a:spcBef>
              <a:spcAft>
                <a:spcPts val="1200"/>
              </a:spcAft>
              <a:buFont typeface="Arial" pitchFamily="34" charset="0"/>
              <a:buChar char="•"/>
            </a:pPr>
            <a:r>
              <a:rPr lang="en-US" sz="2800" dirty="0" smtClean="0"/>
              <a:t>   2 Abstractions &amp; SDN</a:t>
            </a:r>
          </a:p>
          <a:p>
            <a:pPr lvl="1">
              <a:spcBef>
                <a:spcPts val="1200"/>
              </a:spcBef>
              <a:spcAft>
                <a:spcPts val="1200"/>
              </a:spcAft>
              <a:buFont typeface="Arial" pitchFamily="34" charset="0"/>
              <a:buChar char="•"/>
            </a:pPr>
            <a:r>
              <a:rPr lang="en-US" sz="2800" dirty="0" smtClean="0"/>
              <a:t>   2 Research Examples – MPLS &amp; Packet-Optical</a:t>
            </a:r>
          </a:p>
          <a:p>
            <a:pPr lvl="1">
              <a:spcBef>
                <a:spcPts val="1200"/>
              </a:spcBef>
              <a:spcAft>
                <a:spcPts val="1200"/>
              </a:spcAft>
              <a:buFont typeface="Arial" pitchFamily="34" charset="0"/>
              <a:buChar char="•"/>
            </a:pPr>
            <a:r>
              <a:rPr lang="en-US" sz="2800" dirty="0" smtClean="0"/>
              <a:t> </a:t>
            </a:r>
            <a:r>
              <a:rPr lang="en-US" sz="2800" dirty="0" smtClean="0"/>
              <a:t>  2 Burning Questions</a:t>
            </a:r>
            <a:endParaRPr lang="en-US" sz="2800" dirty="0" smtClean="0"/>
          </a:p>
          <a:p>
            <a:pPr marL="1371600" lvl="2" indent="-457200">
              <a:spcBef>
                <a:spcPts val="1200"/>
              </a:spcBef>
              <a:spcAft>
                <a:spcPts val="1200"/>
              </a:spcAft>
              <a:buFont typeface="+mj-lt"/>
              <a:buAutoNum type="arabicPeriod"/>
            </a:pPr>
            <a:r>
              <a:rPr lang="en-US" sz="2400" dirty="0" smtClean="0"/>
              <a:t>  Is Common Map practical?</a:t>
            </a:r>
          </a:p>
          <a:p>
            <a:pPr marL="1371600" lvl="2" indent="-457200">
              <a:spcBef>
                <a:spcPts val="1200"/>
              </a:spcBef>
              <a:spcAft>
                <a:spcPts val="1200"/>
              </a:spcAft>
              <a:buFont typeface="+mj-lt"/>
              <a:buAutoNum type="arabicPeriod"/>
            </a:pPr>
            <a:r>
              <a:rPr lang="en-US" sz="2400" dirty="0" smtClean="0"/>
              <a:t> </a:t>
            </a:r>
            <a:r>
              <a:rPr lang="en-US" sz="2400" dirty="0" smtClean="0"/>
              <a:t> </a:t>
            </a:r>
            <a:r>
              <a:rPr lang="en-US" sz="2400" dirty="0" smtClean="0"/>
              <a:t>What about Scale?</a:t>
            </a:r>
          </a:p>
          <a:p>
            <a:pPr marL="914400" lvl="1" indent="-457200">
              <a:spcBef>
                <a:spcPts val="1200"/>
              </a:spcBef>
              <a:spcAft>
                <a:spcPts val="1200"/>
              </a:spcAft>
              <a:buFont typeface="Arial" pitchFamily="34" charset="0"/>
              <a:buChar char="•"/>
            </a:pPr>
            <a:r>
              <a:rPr lang="en-US" sz="2800" dirty="0" smtClean="0"/>
              <a:t>2 </a:t>
            </a:r>
            <a:r>
              <a:rPr lang="en-US" sz="2800" dirty="0" smtClean="0"/>
              <a:t>Trends</a:t>
            </a:r>
          </a:p>
          <a:p>
            <a:pPr marL="1371600" lvl="2" indent="-457200">
              <a:spcBef>
                <a:spcPts val="1200"/>
              </a:spcBef>
              <a:spcAft>
                <a:spcPts val="1200"/>
              </a:spcAft>
              <a:buFont typeface="+mj-lt"/>
              <a:buAutoNum type="arabicPeriod"/>
            </a:pPr>
            <a:r>
              <a:rPr lang="en-US" sz="2400" dirty="0" smtClean="0"/>
              <a:t>Research &amp; Educational Networks (RENs)</a:t>
            </a:r>
          </a:p>
          <a:p>
            <a:pPr marL="1371600" lvl="2" indent="-457200">
              <a:spcBef>
                <a:spcPts val="1200"/>
              </a:spcBef>
              <a:spcAft>
                <a:spcPts val="1200"/>
              </a:spcAft>
              <a:buFont typeface="+mj-lt"/>
              <a:buAutoNum type="arabicPeriod"/>
            </a:pPr>
            <a:r>
              <a:rPr lang="en-US" sz="2400" dirty="0" smtClean="0"/>
              <a:t>Commercial Networks</a:t>
            </a:r>
            <a:endParaRPr lang="en-US" sz="2400" dirty="0" smtClean="0"/>
          </a:p>
        </p:txBody>
      </p:sp>
      <p:sp>
        <p:nvSpPr>
          <p:cNvPr id="5" name="Down Arrow 4"/>
          <p:cNvSpPr/>
          <p:nvPr/>
        </p:nvSpPr>
        <p:spPr>
          <a:xfrm rot="5400000">
            <a:off x="7200900" y="4991100"/>
            <a:ext cx="533400"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3">
                                            <p:txEl>
                                              <p:pRg st="2" end="2"/>
                                            </p:txEl>
                                          </p:spTgt>
                                        </p:tgtEl>
                                        <p:attrNameLst>
                                          <p:attrName>style.opacity</p:attrName>
                                        </p:attrNameLst>
                                      </p:cBhvr>
                                      <p:to>
                                        <p:strVal val="0.25"/>
                                      </p:to>
                                    </p:set>
                                    <p:animEffect filter="image" prLst="opacity: 0.25">
                                      <p:cBhvr rctx="IE">
                                        <p:cTn id="15" dur="indefinite"/>
                                        <p:tgtEl>
                                          <p:spTgt spid="3">
                                            <p:txEl>
                                              <p:pRg st="2" end="2"/>
                                            </p:txEl>
                                          </p:spTgt>
                                        </p:tgtEl>
                                      </p:cBhvr>
                                    </p:animEffect>
                                  </p:childTnLst>
                                </p:cTn>
                              </p:par>
                              <p:par>
                                <p:cTn id="16" presetID="9" presetClass="emph" presetSubtype="0" nodeType="withEffect">
                                  <p:stCondLst>
                                    <p:cond delay="0"/>
                                  </p:stCondLst>
                                  <p:childTnLst>
                                    <p:set>
                                      <p:cBhvr rctx="PPT">
                                        <p:cTn id="17" dur="indefinite"/>
                                        <p:tgtEl>
                                          <p:spTgt spid="3">
                                            <p:txEl>
                                              <p:pRg st="3" end="3"/>
                                            </p:txEl>
                                          </p:spTgt>
                                        </p:tgtEl>
                                        <p:attrNameLst>
                                          <p:attrName>style.opacity</p:attrName>
                                        </p:attrNameLst>
                                      </p:cBhvr>
                                      <p:to>
                                        <p:strVal val="0.25"/>
                                      </p:to>
                                    </p:set>
                                    <p:animEffect filter="image" prLst="opacity: 0.25">
                                      <p:cBhvr rctx="IE">
                                        <p:cTn id="18" dur="indefinite"/>
                                        <p:tgtEl>
                                          <p:spTgt spid="3">
                                            <p:txEl>
                                              <p:pRg st="3" end="3"/>
                                            </p:txEl>
                                          </p:spTgt>
                                        </p:tgtEl>
                                      </p:cBhvr>
                                    </p:animEffect>
                                  </p:childTnLst>
                                </p:cTn>
                              </p:par>
                              <p:par>
                                <p:cTn id="19" presetID="9" presetClass="emph" presetSubtype="0" nodeType="withEffect">
                                  <p:stCondLst>
                                    <p:cond delay="0"/>
                                  </p:stCondLst>
                                  <p:childTnLst>
                                    <p:set>
                                      <p:cBhvr rctx="PPT">
                                        <p:cTn id="20" dur="indefinite"/>
                                        <p:tgtEl>
                                          <p:spTgt spid="3">
                                            <p:txEl>
                                              <p:pRg st="4" end="4"/>
                                            </p:txEl>
                                          </p:spTgt>
                                        </p:tgtEl>
                                        <p:attrNameLst>
                                          <p:attrName>style.opacity</p:attrName>
                                        </p:attrNameLst>
                                      </p:cBhvr>
                                      <p:to>
                                        <p:strVal val="0.25"/>
                                      </p:to>
                                    </p:set>
                                    <p:animEffect filter="image" prLst="opacity: 0.25">
                                      <p:cBhvr rctx="IE">
                                        <p:cTn id="21" dur="indefinite"/>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457200" y="0"/>
            <a:ext cx="8229600" cy="838200"/>
          </a:xfrm>
        </p:spPr>
        <p:txBody>
          <a:bodyPr/>
          <a:lstStyle/>
          <a:p>
            <a:r>
              <a:rPr lang="en-US" sz="4000" dirty="0" smtClean="0">
                <a:solidFill>
                  <a:srgbClr val="FFFF00"/>
                </a:solidFill>
                <a:ea typeface="ＭＳ Ｐゴシック" charset="-128"/>
              </a:rPr>
              <a:t>Trials (April 2010)</a:t>
            </a:r>
          </a:p>
        </p:txBody>
      </p:sp>
      <p:sp>
        <p:nvSpPr>
          <p:cNvPr id="76803" name="Rectangle 3"/>
          <p:cNvSpPr>
            <a:spLocks noGrp="1" noChangeArrowheads="1"/>
          </p:cNvSpPr>
          <p:nvPr>
            <p:ph type="body" idx="4294967295"/>
          </p:nvPr>
        </p:nvSpPr>
        <p:spPr>
          <a:xfrm>
            <a:off x="228600" y="914400"/>
            <a:ext cx="8763000" cy="4678362"/>
          </a:xfrm>
        </p:spPr>
        <p:txBody>
          <a:bodyPr/>
          <a:lstStyle/>
          <a:p>
            <a:pPr>
              <a:buFont typeface="Arial" charset="0"/>
              <a:buNone/>
            </a:pPr>
            <a:r>
              <a:rPr lang="en-US" dirty="0" smtClean="0">
                <a:solidFill>
                  <a:schemeClr val="bg1"/>
                </a:solidFill>
                <a:ea typeface="ＭＳ Ｐゴシック" charset="-128"/>
              </a:rPr>
              <a:t>			</a:t>
            </a:r>
            <a:r>
              <a:rPr lang="en-US" dirty="0" smtClean="0">
                <a:solidFill>
                  <a:schemeClr val="bg1"/>
                </a:solidFill>
                <a:ea typeface="ＭＳ Ｐゴシック" charset="-128"/>
              </a:rPr>
              <a:t>70+ </a:t>
            </a:r>
            <a:r>
              <a:rPr lang="en-US" dirty="0" smtClean="0">
                <a:solidFill>
                  <a:schemeClr val="bg1"/>
                </a:solidFill>
                <a:ea typeface="ＭＳ Ｐゴシック" charset="-128"/>
              </a:rPr>
              <a:t>trials/deployments in 13 countries</a:t>
            </a:r>
          </a:p>
        </p:txBody>
      </p:sp>
      <p:pic>
        <p:nvPicPr>
          <p:cNvPr id="76804" name="Picture 11"/>
          <p:cNvPicPr>
            <a:picLocks noChangeAspect="1" noChangeArrowheads="1"/>
          </p:cNvPicPr>
          <p:nvPr/>
        </p:nvPicPr>
        <p:blipFill>
          <a:blip r:embed="rId3" cstate="print"/>
          <a:srcRect/>
          <a:stretch>
            <a:fillRect/>
          </a:stretch>
        </p:blipFill>
        <p:spPr bwMode="auto">
          <a:xfrm>
            <a:off x="0" y="1524000"/>
            <a:ext cx="9144000" cy="48771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719" name="Title 172"/>
          <p:cNvSpPr>
            <a:spLocks noGrp="1"/>
          </p:cNvSpPr>
          <p:nvPr>
            <p:ph type="title"/>
          </p:nvPr>
        </p:nvSpPr>
        <p:spPr>
          <a:xfrm>
            <a:off x="457200" y="-260350"/>
            <a:ext cx="8229600" cy="1143000"/>
          </a:xfrm>
        </p:spPr>
        <p:txBody>
          <a:bodyPr/>
          <a:lstStyle/>
          <a:p>
            <a:r>
              <a:rPr lang="en-US" sz="4000" dirty="0" smtClean="0">
                <a:solidFill>
                  <a:srgbClr val="FFFF00"/>
                </a:solidFill>
                <a:ea typeface="ＭＳ Ｐゴシック" charset="-128"/>
              </a:rPr>
              <a:t>NSF GENI </a:t>
            </a:r>
            <a:r>
              <a:rPr lang="en-US" sz="4000" dirty="0" err="1" smtClean="0">
                <a:solidFill>
                  <a:srgbClr val="FFFF00"/>
                </a:solidFill>
                <a:ea typeface="ＭＳ Ｐゴシック" charset="-128"/>
              </a:rPr>
              <a:t>OpenFlow</a:t>
            </a:r>
            <a:r>
              <a:rPr lang="en-US" sz="4000" dirty="0" smtClean="0">
                <a:solidFill>
                  <a:srgbClr val="FFFF00"/>
                </a:solidFill>
                <a:ea typeface="ＭＳ Ｐゴシック" charset="-128"/>
              </a:rPr>
              <a:t> Deployment</a:t>
            </a:r>
          </a:p>
        </p:txBody>
      </p:sp>
      <p:pic>
        <p:nvPicPr>
          <p:cNvPr id="116738" name="Picture 2" descr="http://www.openflow.org/wp/wp-content/uploads/2011/03/geni-trials.gif"/>
          <p:cNvPicPr>
            <a:picLocks noChangeAspect="1" noChangeArrowheads="1"/>
          </p:cNvPicPr>
          <p:nvPr/>
        </p:nvPicPr>
        <p:blipFill>
          <a:blip r:embed="rId3" cstate="print"/>
          <a:srcRect/>
          <a:stretch>
            <a:fillRect/>
          </a:stretch>
        </p:blipFill>
        <p:spPr bwMode="auto">
          <a:xfrm>
            <a:off x="228601" y="1143000"/>
            <a:ext cx="8610600" cy="4743450"/>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533400" y="533400"/>
            <a:ext cx="8077200" cy="6019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46" name="Title 1"/>
          <p:cNvSpPr>
            <a:spLocks noGrp="1"/>
          </p:cNvSpPr>
          <p:nvPr>
            <p:ph type="title"/>
          </p:nvPr>
        </p:nvSpPr>
        <p:spPr>
          <a:xfrm>
            <a:off x="457200" y="-341313"/>
            <a:ext cx="8229600" cy="1143001"/>
          </a:xfrm>
        </p:spPr>
        <p:txBody>
          <a:bodyPr/>
          <a:lstStyle/>
          <a:p>
            <a:r>
              <a:rPr lang="en-US" sz="4000" dirty="0" smtClean="0">
                <a:solidFill>
                  <a:srgbClr val="FFFF00"/>
                </a:solidFill>
                <a:ea typeface="ＭＳ Ｐゴシック" charset="-128"/>
              </a:rPr>
              <a:t>Internet2 NDDI </a:t>
            </a:r>
          </a:p>
        </p:txBody>
      </p:sp>
      <p:pic>
        <p:nvPicPr>
          <p:cNvPr id="31747" name="Picture 5" descr="PastedGraphic-1.pdf"/>
          <p:cNvPicPr>
            <a:picLocks noChangeAspect="1"/>
          </p:cNvPicPr>
          <p:nvPr/>
        </p:nvPicPr>
        <p:blipFill>
          <a:blip r:embed="rId2" cstate="print"/>
          <a:srcRect/>
          <a:stretch>
            <a:fillRect/>
          </a:stretch>
        </p:blipFill>
        <p:spPr bwMode="auto">
          <a:xfrm>
            <a:off x="533400" y="533400"/>
            <a:ext cx="8029575" cy="6021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fp7-ofelia.eu/assets/Uploads/_resampled/resizedimage300300-europe.PNG"/>
          <p:cNvPicPr>
            <a:picLocks noChangeAspect="1" noChangeArrowheads="1"/>
          </p:cNvPicPr>
          <p:nvPr/>
        </p:nvPicPr>
        <p:blipFill>
          <a:blip r:embed="rId2" cstate="print"/>
          <a:srcRect/>
          <a:stretch>
            <a:fillRect/>
          </a:stretch>
        </p:blipFill>
        <p:spPr bwMode="auto">
          <a:xfrm>
            <a:off x="0" y="1828800"/>
            <a:ext cx="4572000" cy="4572000"/>
          </a:xfrm>
          <a:prstGeom prst="rect">
            <a:avLst/>
          </a:prstGeom>
          <a:noFill/>
        </p:spPr>
      </p:pic>
      <p:sp>
        <p:nvSpPr>
          <p:cNvPr id="3" name="Rectangle 2"/>
          <p:cNvSpPr/>
          <p:nvPr/>
        </p:nvSpPr>
        <p:spPr>
          <a:xfrm>
            <a:off x="304800" y="152400"/>
            <a:ext cx="8610600" cy="1692771"/>
          </a:xfrm>
          <a:prstGeom prst="rect">
            <a:avLst/>
          </a:prstGeom>
        </p:spPr>
        <p:txBody>
          <a:bodyPr wrap="square">
            <a:spAutoFit/>
          </a:bodyPr>
          <a:lstStyle/>
          <a:p>
            <a:pPr algn="ctr"/>
            <a:r>
              <a:rPr lang="en-US" sz="4000" u="sng" dirty="0" smtClean="0">
                <a:solidFill>
                  <a:srgbClr val="FFFF00"/>
                </a:solidFill>
              </a:rPr>
              <a:t>OFELIA</a:t>
            </a:r>
            <a:r>
              <a:rPr lang="en-US" sz="4000" dirty="0" smtClean="0">
                <a:solidFill>
                  <a:srgbClr val="FFFF00"/>
                </a:solidFill>
              </a:rPr>
              <a:t> </a:t>
            </a:r>
            <a:r>
              <a:rPr lang="en-US" sz="3200" dirty="0" smtClean="0"/>
              <a:t> </a:t>
            </a:r>
          </a:p>
          <a:p>
            <a:pPr algn="ctr"/>
            <a:r>
              <a:rPr lang="en-US" sz="3200" u="sng" dirty="0" err="1" smtClean="0"/>
              <a:t>O</a:t>
            </a:r>
            <a:r>
              <a:rPr lang="en-US" sz="3200" dirty="0" err="1" smtClean="0"/>
              <a:t>pen</a:t>
            </a:r>
            <a:r>
              <a:rPr lang="en-US" sz="3200" u="sng" dirty="0" err="1" smtClean="0"/>
              <a:t>F</a:t>
            </a:r>
            <a:r>
              <a:rPr lang="en-US" sz="3200" dirty="0" err="1" smtClean="0"/>
              <a:t>low</a:t>
            </a:r>
            <a:r>
              <a:rPr lang="en-US" sz="3200" dirty="0" smtClean="0"/>
              <a:t> </a:t>
            </a:r>
            <a:r>
              <a:rPr lang="en-US" sz="3200" dirty="0" smtClean="0"/>
              <a:t>in </a:t>
            </a:r>
            <a:r>
              <a:rPr lang="en-US" sz="3200" u="sng" dirty="0" smtClean="0"/>
              <a:t>E</a:t>
            </a:r>
            <a:r>
              <a:rPr lang="en-US" sz="3200" dirty="0" smtClean="0"/>
              <a:t>urope: </a:t>
            </a:r>
            <a:r>
              <a:rPr lang="en-US" sz="3200" u="sng" dirty="0" smtClean="0"/>
              <a:t>L</a:t>
            </a:r>
            <a:r>
              <a:rPr lang="en-US" sz="3200" dirty="0" smtClean="0"/>
              <a:t>inking </a:t>
            </a:r>
            <a:r>
              <a:rPr lang="en-US" sz="3200" u="sng" dirty="0" smtClean="0"/>
              <a:t>I</a:t>
            </a:r>
            <a:r>
              <a:rPr lang="en-US" sz="3200" dirty="0" smtClean="0"/>
              <a:t>nfrastructure and </a:t>
            </a:r>
            <a:r>
              <a:rPr lang="en-US" sz="3200" u="sng" dirty="0" smtClean="0"/>
              <a:t>A</a:t>
            </a:r>
            <a:r>
              <a:rPr lang="en-US" sz="3200" dirty="0" smtClean="0"/>
              <a:t>pplications</a:t>
            </a:r>
            <a:endParaRPr lang="en-US" sz="3200" dirty="0"/>
          </a:p>
        </p:txBody>
      </p:sp>
      <p:pic>
        <p:nvPicPr>
          <p:cNvPr id="107523" name="Picture 3"/>
          <p:cNvPicPr>
            <a:picLocks noChangeAspect="1" noChangeArrowheads="1"/>
          </p:cNvPicPr>
          <p:nvPr/>
        </p:nvPicPr>
        <p:blipFill>
          <a:blip r:embed="rId3" cstate="print"/>
          <a:srcRect/>
          <a:stretch>
            <a:fillRect/>
          </a:stretch>
        </p:blipFill>
        <p:spPr bwMode="auto">
          <a:xfrm>
            <a:off x="4648200" y="2819400"/>
            <a:ext cx="4495800" cy="2706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loud 37"/>
          <p:cNvSpPr/>
          <p:nvPr/>
        </p:nvSpPr>
        <p:spPr>
          <a:xfrm>
            <a:off x="152400" y="990600"/>
            <a:ext cx="1676400" cy="13716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4" name="Rectangle 3"/>
          <p:cNvSpPr txBox="1">
            <a:spLocks noChangeArrowheads="1"/>
          </p:cNvSpPr>
          <p:nvPr/>
        </p:nvSpPr>
        <p:spPr>
          <a:xfrm>
            <a:off x="457200" y="0"/>
            <a:ext cx="8229600" cy="609600"/>
          </a:xfrm>
          <a:prstGeom prst="rect">
            <a:avLst/>
          </a:prstGeom>
        </p:spPr>
        <p:txBody>
          <a:bodyPr rIns="132080"/>
          <a:lstStyle/>
          <a:p>
            <a:pPr algn="ctr">
              <a:spcBef>
                <a:spcPct val="0"/>
              </a:spcBef>
              <a:defRPr/>
            </a:pPr>
            <a:r>
              <a:rPr lang="en-US" sz="4000" dirty="0" smtClean="0">
                <a:solidFill>
                  <a:srgbClr val="FFFF00"/>
                </a:solidFill>
              </a:rPr>
              <a:t>1. Flow </a:t>
            </a:r>
            <a:r>
              <a:rPr lang="en-US" sz="4000" dirty="0" smtClean="0">
                <a:solidFill>
                  <a:srgbClr val="FFFF00"/>
                </a:solidFill>
              </a:rPr>
              <a:t>Abstraction</a:t>
            </a:r>
          </a:p>
        </p:txBody>
      </p:sp>
      <p:sp>
        <p:nvSpPr>
          <p:cNvPr id="5" name="TextBox 4"/>
          <p:cNvSpPr txBox="1"/>
          <p:nvPr/>
        </p:nvSpPr>
        <p:spPr>
          <a:xfrm>
            <a:off x="228600" y="5867400"/>
            <a:ext cx="5486400" cy="923330"/>
          </a:xfrm>
          <a:prstGeom prst="rect">
            <a:avLst/>
          </a:prstGeom>
          <a:noFill/>
        </p:spPr>
        <p:txBody>
          <a:bodyPr wrap="square" rtlCol="0">
            <a:spAutoFit/>
          </a:bodyPr>
          <a:lstStyle/>
          <a:p>
            <a:pPr>
              <a:buFont typeface="Arial" pitchFamily="34" charset="0"/>
              <a:buChar char="•"/>
            </a:pPr>
            <a:r>
              <a:rPr lang="en-US" dirty="0" smtClean="0">
                <a:solidFill>
                  <a:prstClr val="white"/>
                </a:solidFill>
              </a:rPr>
              <a:t>  </a:t>
            </a:r>
            <a:r>
              <a:rPr lang="en-US" u="sng" dirty="0" smtClean="0"/>
              <a:t>Classification</a:t>
            </a:r>
            <a:r>
              <a:rPr lang="en-US" dirty="0" smtClean="0"/>
              <a:t> of packets that have a </a:t>
            </a:r>
            <a:r>
              <a:rPr lang="en-US" u="sng" dirty="0" smtClean="0"/>
              <a:t>logical association</a:t>
            </a:r>
          </a:p>
          <a:p>
            <a:pPr>
              <a:buFont typeface="Arial" pitchFamily="34" charset="0"/>
              <a:buChar char="•"/>
            </a:pPr>
            <a:r>
              <a:rPr lang="en-US" dirty="0" smtClean="0"/>
              <a:t>  </a:t>
            </a:r>
            <a:r>
              <a:rPr lang="en-US" u="sng" dirty="0" smtClean="0"/>
              <a:t>Action</a:t>
            </a:r>
            <a:r>
              <a:rPr lang="en-US" dirty="0" smtClean="0"/>
              <a:t> &amp;  Maintaining Flow State</a:t>
            </a:r>
          </a:p>
          <a:p>
            <a:pPr>
              <a:buFont typeface="Arial" pitchFamily="34" charset="0"/>
              <a:buChar char="•"/>
            </a:pPr>
            <a:r>
              <a:rPr lang="en-US" dirty="0" smtClean="0"/>
              <a:t>  Flow based Accounting &amp;  Resource Management</a:t>
            </a:r>
            <a:endParaRPr lang="en-US" dirty="0"/>
          </a:p>
        </p:txBody>
      </p:sp>
      <p:sp>
        <p:nvSpPr>
          <p:cNvPr id="6" name="TextBox 5"/>
          <p:cNvSpPr txBox="1"/>
          <p:nvPr/>
        </p:nvSpPr>
        <p:spPr>
          <a:xfrm>
            <a:off x="228600" y="5562600"/>
            <a:ext cx="2438400" cy="369332"/>
          </a:xfrm>
          <a:prstGeom prst="rect">
            <a:avLst/>
          </a:prstGeom>
          <a:noFill/>
        </p:spPr>
        <p:txBody>
          <a:bodyPr wrap="square" rtlCol="0">
            <a:spAutoFit/>
          </a:bodyPr>
          <a:lstStyle/>
          <a:p>
            <a:r>
              <a:rPr lang="en-US" dirty="0" smtClean="0">
                <a:solidFill>
                  <a:prstClr val="white"/>
                </a:solidFill>
              </a:rPr>
              <a:t>What is a Flow?</a:t>
            </a:r>
            <a:endParaRPr lang="en-US" dirty="0">
              <a:solidFill>
                <a:prstClr val="white"/>
              </a:solidFill>
            </a:endParaRPr>
          </a:p>
        </p:txBody>
      </p:sp>
      <p:sp>
        <p:nvSpPr>
          <p:cNvPr id="7" name="Cloud 6"/>
          <p:cNvSpPr/>
          <p:nvPr/>
        </p:nvSpPr>
        <p:spPr>
          <a:xfrm>
            <a:off x="1600200" y="1143000"/>
            <a:ext cx="6172200" cy="41148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cxnSp>
        <p:nvCxnSpPr>
          <p:cNvPr id="11" name="Straight Connector 10"/>
          <p:cNvCxnSpPr>
            <a:endCxn id="34" idx="2"/>
          </p:cNvCxnSpPr>
          <p:nvPr/>
        </p:nvCxnSpPr>
        <p:spPr>
          <a:xfrm rot="16200000" flipH="1">
            <a:off x="1137921" y="2291082"/>
            <a:ext cx="838198" cy="52323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19800" y="5334000"/>
            <a:ext cx="3124200" cy="1200329"/>
          </a:xfrm>
          <a:prstGeom prst="rect">
            <a:avLst/>
          </a:prstGeom>
          <a:noFill/>
        </p:spPr>
        <p:txBody>
          <a:bodyPr wrap="square" rtlCol="0">
            <a:spAutoFit/>
          </a:bodyPr>
          <a:lstStyle/>
          <a:p>
            <a:r>
              <a:rPr lang="en-US" dirty="0" smtClean="0">
                <a:solidFill>
                  <a:prstClr val="white"/>
                </a:solidFill>
              </a:rPr>
              <a:t>    L4:  </a:t>
            </a:r>
          </a:p>
          <a:p>
            <a:r>
              <a:rPr lang="en-US" dirty="0" smtClean="0">
                <a:solidFill>
                  <a:prstClr val="white"/>
                </a:solidFill>
              </a:rPr>
              <a:t>    L3:  IP </a:t>
            </a:r>
            <a:r>
              <a:rPr lang="en-US" dirty="0" err="1" smtClean="0">
                <a:solidFill>
                  <a:prstClr val="white"/>
                </a:solidFill>
              </a:rPr>
              <a:t>src</a:t>
            </a:r>
            <a:r>
              <a:rPr lang="en-US" dirty="0" smtClean="0">
                <a:solidFill>
                  <a:prstClr val="white"/>
                </a:solidFill>
              </a:rPr>
              <a:t> prefix for branch</a:t>
            </a:r>
          </a:p>
          <a:p>
            <a:r>
              <a:rPr lang="en-US" dirty="0" smtClean="0">
                <a:solidFill>
                  <a:prstClr val="white"/>
                </a:solidFill>
              </a:rPr>
              <a:t>L2.5:</a:t>
            </a:r>
          </a:p>
          <a:p>
            <a:r>
              <a:rPr lang="en-US" dirty="0" smtClean="0">
                <a:solidFill>
                  <a:prstClr val="white"/>
                </a:solidFill>
              </a:rPr>
              <a:t>   L2:</a:t>
            </a:r>
          </a:p>
        </p:txBody>
      </p:sp>
      <p:sp>
        <p:nvSpPr>
          <p:cNvPr id="29" name="TextBox 28"/>
          <p:cNvSpPr txBox="1"/>
          <p:nvPr/>
        </p:nvSpPr>
        <p:spPr>
          <a:xfrm>
            <a:off x="6248400" y="4953000"/>
            <a:ext cx="2438400" cy="369332"/>
          </a:xfrm>
          <a:prstGeom prst="rect">
            <a:avLst/>
          </a:prstGeom>
          <a:noFill/>
        </p:spPr>
        <p:txBody>
          <a:bodyPr wrap="square" rtlCol="0">
            <a:spAutoFit/>
          </a:bodyPr>
          <a:lstStyle/>
          <a:p>
            <a:r>
              <a:rPr lang="en-US" u="sng" dirty="0" smtClean="0">
                <a:solidFill>
                  <a:prstClr val="white"/>
                </a:solidFill>
              </a:rPr>
              <a:t>Flow Identifiers</a:t>
            </a:r>
            <a:endParaRPr lang="en-US" u="sng" dirty="0">
              <a:solidFill>
                <a:prstClr val="white"/>
              </a:solidFill>
            </a:endParaRPr>
          </a:p>
        </p:txBody>
      </p:sp>
      <p:grpSp>
        <p:nvGrpSpPr>
          <p:cNvPr id="2" name="Group 13"/>
          <p:cNvGrpSpPr/>
          <p:nvPr/>
        </p:nvGrpSpPr>
        <p:grpSpPr>
          <a:xfrm>
            <a:off x="1600200" y="2971800"/>
            <a:ext cx="762000" cy="609602"/>
            <a:chOff x="7162800" y="228598"/>
            <a:chExt cx="914400" cy="762002"/>
          </a:xfrm>
          <a:solidFill>
            <a:schemeClr val="accent5"/>
          </a:solidFill>
        </p:grpSpPr>
        <p:sp>
          <p:nvSpPr>
            <p:cNvPr id="31" name="Can 30"/>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32" name="Down Arrow 31"/>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Down Arrow 32"/>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ight Arrow 33"/>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ight Arrow 34"/>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 name="Group 13"/>
          <p:cNvGrpSpPr/>
          <p:nvPr/>
        </p:nvGrpSpPr>
        <p:grpSpPr>
          <a:xfrm>
            <a:off x="838200" y="1828800"/>
            <a:ext cx="609600" cy="381002"/>
            <a:chOff x="7162800" y="228598"/>
            <a:chExt cx="914400" cy="762002"/>
          </a:xfrm>
          <a:solidFill>
            <a:schemeClr val="accent5"/>
          </a:solidFill>
        </p:grpSpPr>
        <p:sp>
          <p:nvSpPr>
            <p:cNvPr id="43" name="Can 42"/>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44" name="Down Arrow 43"/>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Down Arrow 44"/>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Right Arrow 45"/>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ight Arrow 46"/>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8" name="TextBox 57"/>
          <p:cNvSpPr txBox="1"/>
          <p:nvPr/>
        </p:nvSpPr>
        <p:spPr>
          <a:xfrm>
            <a:off x="2362200" y="1981200"/>
            <a:ext cx="3276600" cy="461665"/>
          </a:xfrm>
          <a:prstGeom prst="rect">
            <a:avLst/>
          </a:prstGeom>
          <a:noFill/>
        </p:spPr>
        <p:txBody>
          <a:bodyPr wrap="square" rtlCol="0">
            <a:spAutoFit/>
          </a:bodyPr>
          <a:lstStyle/>
          <a:p>
            <a:r>
              <a:rPr lang="en-US" sz="2400" dirty="0" smtClean="0">
                <a:solidFill>
                  <a:prstClr val="black"/>
                </a:solidFill>
              </a:rPr>
              <a:t>Common </a:t>
            </a:r>
            <a:r>
              <a:rPr lang="en-US" sz="2400" dirty="0" err="1" smtClean="0">
                <a:solidFill>
                  <a:prstClr val="black"/>
                </a:solidFill>
              </a:rPr>
              <a:t>Src</a:t>
            </a:r>
            <a:r>
              <a:rPr lang="en-US" sz="2400" dirty="0" smtClean="0">
                <a:solidFill>
                  <a:prstClr val="black"/>
                </a:solidFill>
              </a:rPr>
              <a:t> Flow</a:t>
            </a:r>
            <a:endParaRPr lang="en-US" sz="2400" dirty="0">
              <a:solidFill>
                <a:prstClr val="black"/>
              </a:solidFill>
            </a:endParaRPr>
          </a:p>
        </p:txBody>
      </p:sp>
      <p:sp>
        <p:nvSpPr>
          <p:cNvPr id="40" name="Freeform 39"/>
          <p:cNvSpPr/>
          <p:nvPr/>
        </p:nvSpPr>
        <p:spPr>
          <a:xfrm>
            <a:off x="1295400" y="1905000"/>
            <a:ext cx="5562600" cy="2667000"/>
          </a:xfrm>
          <a:custGeom>
            <a:avLst/>
            <a:gdLst>
              <a:gd name="connsiteX0" fmla="*/ 0 w 3378200"/>
              <a:gd name="connsiteY0" fmla="*/ 0 h 2209800"/>
              <a:gd name="connsiteX1" fmla="*/ 800100 w 3378200"/>
              <a:gd name="connsiteY1" fmla="*/ 1206500 h 2209800"/>
              <a:gd name="connsiteX2" fmla="*/ 800100 w 3378200"/>
              <a:gd name="connsiteY2" fmla="*/ 1206500 h 2209800"/>
              <a:gd name="connsiteX3" fmla="*/ 1371600 w 3378200"/>
              <a:gd name="connsiteY3" fmla="*/ 1651000 h 2209800"/>
              <a:gd name="connsiteX4" fmla="*/ 3378200 w 3378200"/>
              <a:gd name="connsiteY4" fmla="*/ 22098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200" h="2209800">
                <a:moveTo>
                  <a:pt x="0" y="0"/>
                </a:moveTo>
                <a:lnTo>
                  <a:pt x="800100" y="1206500"/>
                </a:lnTo>
                <a:lnTo>
                  <a:pt x="800100" y="1206500"/>
                </a:lnTo>
                <a:cubicBezTo>
                  <a:pt x="895350" y="1280583"/>
                  <a:pt x="941917" y="1483783"/>
                  <a:pt x="1371600" y="1651000"/>
                </a:cubicBezTo>
                <a:cubicBezTo>
                  <a:pt x="1801283" y="1818217"/>
                  <a:pt x="2589741" y="2014008"/>
                  <a:pt x="3378200" y="2209800"/>
                </a:cubicBezTo>
              </a:path>
            </a:pathLst>
          </a:cu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41" name="Freeform 40"/>
          <p:cNvSpPr/>
          <p:nvPr/>
        </p:nvSpPr>
        <p:spPr>
          <a:xfrm>
            <a:off x="1219200" y="2057400"/>
            <a:ext cx="5181600" cy="2819400"/>
          </a:xfrm>
          <a:custGeom>
            <a:avLst/>
            <a:gdLst>
              <a:gd name="connsiteX0" fmla="*/ 0 w 3378200"/>
              <a:gd name="connsiteY0" fmla="*/ 0 h 2209800"/>
              <a:gd name="connsiteX1" fmla="*/ 800100 w 3378200"/>
              <a:gd name="connsiteY1" fmla="*/ 1206500 h 2209800"/>
              <a:gd name="connsiteX2" fmla="*/ 800100 w 3378200"/>
              <a:gd name="connsiteY2" fmla="*/ 1206500 h 2209800"/>
              <a:gd name="connsiteX3" fmla="*/ 1371600 w 3378200"/>
              <a:gd name="connsiteY3" fmla="*/ 1651000 h 2209800"/>
              <a:gd name="connsiteX4" fmla="*/ 3378200 w 3378200"/>
              <a:gd name="connsiteY4" fmla="*/ 22098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200" h="2209800">
                <a:moveTo>
                  <a:pt x="0" y="0"/>
                </a:moveTo>
                <a:lnTo>
                  <a:pt x="800100" y="1206500"/>
                </a:lnTo>
                <a:lnTo>
                  <a:pt x="800100" y="1206500"/>
                </a:lnTo>
                <a:cubicBezTo>
                  <a:pt x="895350" y="1280583"/>
                  <a:pt x="941917" y="1483783"/>
                  <a:pt x="1371600" y="1651000"/>
                </a:cubicBezTo>
                <a:cubicBezTo>
                  <a:pt x="1801283" y="1818217"/>
                  <a:pt x="2589741" y="2014008"/>
                  <a:pt x="3378200" y="2209800"/>
                </a:cubicBezTo>
              </a:path>
            </a:pathLst>
          </a:cu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42" name="Freeform 41"/>
          <p:cNvSpPr/>
          <p:nvPr/>
        </p:nvSpPr>
        <p:spPr>
          <a:xfrm>
            <a:off x="1143000" y="1905000"/>
            <a:ext cx="5334000" cy="2819400"/>
          </a:xfrm>
          <a:custGeom>
            <a:avLst/>
            <a:gdLst>
              <a:gd name="connsiteX0" fmla="*/ 0 w 3378200"/>
              <a:gd name="connsiteY0" fmla="*/ 0 h 2209800"/>
              <a:gd name="connsiteX1" fmla="*/ 800100 w 3378200"/>
              <a:gd name="connsiteY1" fmla="*/ 1206500 h 2209800"/>
              <a:gd name="connsiteX2" fmla="*/ 800100 w 3378200"/>
              <a:gd name="connsiteY2" fmla="*/ 1206500 h 2209800"/>
              <a:gd name="connsiteX3" fmla="*/ 1371600 w 3378200"/>
              <a:gd name="connsiteY3" fmla="*/ 1651000 h 2209800"/>
              <a:gd name="connsiteX4" fmla="*/ 3378200 w 3378200"/>
              <a:gd name="connsiteY4" fmla="*/ 220980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8200" h="2209800">
                <a:moveTo>
                  <a:pt x="0" y="0"/>
                </a:moveTo>
                <a:lnTo>
                  <a:pt x="800100" y="1206500"/>
                </a:lnTo>
                <a:lnTo>
                  <a:pt x="800100" y="1206500"/>
                </a:lnTo>
                <a:cubicBezTo>
                  <a:pt x="895350" y="1280583"/>
                  <a:pt x="941917" y="1483783"/>
                  <a:pt x="1371600" y="1651000"/>
                </a:cubicBezTo>
                <a:cubicBezTo>
                  <a:pt x="1801283" y="1818217"/>
                  <a:pt x="2589741" y="2014008"/>
                  <a:pt x="3378200" y="2209800"/>
                </a:cubicBezTo>
              </a:path>
            </a:pathLst>
          </a:cu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7" name="Freeform 56"/>
          <p:cNvSpPr/>
          <p:nvPr/>
        </p:nvSpPr>
        <p:spPr>
          <a:xfrm>
            <a:off x="1104900" y="2108200"/>
            <a:ext cx="1739900" cy="2882900"/>
          </a:xfrm>
          <a:custGeom>
            <a:avLst/>
            <a:gdLst>
              <a:gd name="connsiteX0" fmla="*/ 0 w 1739900"/>
              <a:gd name="connsiteY0" fmla="*/ 0 h 2882900"/>
              <a:gd name="connsiteX1" fmla="*/ 774700 w 1739900"/>
              <a:gd name="connsiteY1" fmla="*/ 1219200 h 2882900"/>
              <a:gd name="connsiteX2" fmla="*/ 1282700 w 1739900"/>
              <a:gd name="connsiteY2" fmla="*/ 2006600 h 2882900"/>
              <a:gd name="connsiteX3" fmla="*/ 1739900 w 1739900"/>
              <a:gd name="connsiteY3" fmla="*/ 2882900 h 2882900"/>
            </a:gdLst>
            <a:ahLst/>
            <a:cxnLst>
              <a:cxn ang="0">
                <a:pos x="connsiteX0" y="connsiteY0"/>
              </a:cxn>
              <a:cxn ang="0">
                <a:pos x="connsiteX1" y="connsiteY1"/>
              </a:cxn>
              <a:cxn ang="0">
                <a:pos x="connsiteX2" y="connsiteY2"/>
              </a:cxn>
              <a:cxn ang="0">
                <a:pos x="connsiteX3" y="connsiteY3"/>
              </a:cxn>
            </a:cxnLst>
            <a:rect l="l" t="t" r="r" b="b"/>
            <a:pathLst>
              <a:path w="1739900" h="2882900">
                <a:moveTo>
                  <a:pt x="0" y="0"/>
                </a:moveTo>
                <a:lnTo>
                  <a:pt x="774700" y="1219200"/>
                </a:lnTo>
                <a:cubicBezTo>
                  <a:pt x="988483" y="1553633"/>
                  <a:pt x="1121833" y="1729317"/>
                  <a:pt x="1282700" y="2006600"/>
                </a:cubicBezTo>
                <a:cubicBezTo>
                  <a:pt x="1443567" y="2283883"/>
                  <a:pt x="1591733" y="2583391"/>
                  <a:pt x="1739900" y="2882900"/>
                </a:cubicBezTo>
              </a:path>
            </a:pathLst>
          </a:custGeom>
          <a:ln w="5715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9" name="Freeform 58"/>
          <p:cNvSpPr/>
          <p:nvPr/>
        </p:nvSpPr>
        <p:spPr>
          <a:xfrm>
            <a:off x="1384300" y="2222500"/>
            <a:ext cx="2349500" cy="3568700"/>
          </a:xfrm>
          <a:custGeom>
            <a:avLst/>
            <a:gdLst>
              <a:gd name="connsiteX0" fmla="*/ 0 w 1739900"/>
              <a:gd name="connsiteY0" fmla="*/ 0 h 2882900"/>
              <a:gd name="connsiteX1" fmla="*/ 774700 w 1739900"/>
              <a:gd name="connsiteY1" fmla="*/ 1219200 h 2882900"/>
              <a:gd name="connsiteX2" fmla="*/ 1282700 w 1739900"/>
              <a:gd name="connsiteY2" fmla="*/ 2006600 h 2882900"/>
              <a:gd name="connsiteX3" fmla="*/ 1739900 w 1739900"/>
              <a:gd name="connsiteY3" fmla="*/ 2882900 h 2882900"/>
            </a:gdLst>
            <a:ahLst/>
            <a:cxnLst>
              <a:cxn ang="0">
                <a:pos x="connsiteX0" y="connsiteY0"/>
              </a:cxn>
              <a:cxn ang="0">
                <a:pos x="connsiteX1" y="connsiteY1"/>
              </a:cxn>
              <a:cxn ang="0">
                <a:pos x="connsiteX2" y="connsiteY2"/>
              </a:cxn>
              <a:cxn ang="0">
                <a:pos x="connsiteX3" y="connsiteY3"/>
              </a:cxn>
            </a:cxnLst>
            <a:rect l="l" t="t" r="r" b="b"/>
            <a:pathLst>
              <a:path w="1739900" h="2882900">
                <a:moveTo>
                  <a:pt x="0" y="0"/>
                </a:moveTo>
                <a:lnTo>
                  <a:pt x="774700" y="1219200"/>
                </a:lnTo>
                <a:cubicBezTo>
                  <a:pt x="988483" y="1553633"/>
                  <a:pt x="1121833" y="1729317"/>
                  <a:pt x="1282700" y="2006600"/>
                </a:cubicBezTo>
                <a:cubicBezTo>
                  <a:pt x="1443567" y="2283883"/>
                  <a:pt x="1591733" y="2583391"/>
                  <a:pt x="1739900" y="2882900"/>
                </a:cubicBezTo>
              </a:path>
            </a:pathLst>
          </a:custGeom>
          <a:ln w="5715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60" name="Freeform 59"/>
          <p:cNvSpPr/>
          <p:nvPr/>
        </p:nvSpPr>
        <p:spPr>
          <a:xfrm>
            <a:off x="1143000" y="2133600"/>
            <a:ext cx="6629400" cy="914400"/>
          </a:xfrm>
          <a:custGeom>
            <a:avLst/>
            <a:gdLst>
              <a:gd name="connsiteX0" fmla="*/ 0 w 4076700"/>
              <a:gd name="connsiteY0" fmla="*/ 381000 h 1587500"/>
              <a:gd name="connsiteX1" fmla="*/ 1130300 w 4076700"/>
              <a:gd name="connsiteY1" fmla="*/ 1524000 h 1587500"/>
              <a:gd name="connsiteX2" fmla="*/ 4076700 w 4076700"/>
              <a:gd name="connsiteY2" fmla="*/ 0 h 1587500"/>
            </a:gdLst>
            <a:ahLst/>
            <a:cxnLst>
              <a:cxn ang="0">
                <a:pos x="connsiteX0" y="connsiteY0"/>
              </a:cxn>
              <a:cxn ang="0">
                <a:pos x="connsiteX1" y="connsiteY1"/>
              </a:cxn>
              <a:cxn ang="0">
                <a:pos x="connsiteX2" y="connsiteY2"/>
              </a:cxn>
            </a:cxnLst>
            <a:rect l="l" t="t" r="r" b="b"/>
            <a:pathLst>
              <a:path w="4076700" h="1587500">
                <a:moveTo>
                  <a:pt x="0" y="381000"/>
                </a:moveTo>
                <a:cubicBezTo>
                  <a:pt x="225425" y="984250"/>
                  <a:pt x="450850" y="1587500"/>
                  <a:pt x="1130300" y="1524000"/>
                </a:cubicBezTo>
                <a:cubicBezTo>
                  <a:pt x="1809750" y="1460500"/>
                  <a:pt x="2943225" y="730250"/>
                  <a:pt x="4076700" y="0"/>
                </a:cubicBezTo>
              </a:path>
            </a:pathLst>
          </a:custGeom>
          <a:ln w="28575">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pic>
        <p:nvPicPr>
          <p:cNvPr id="134146" name="Picture 2" descr="http://t3.gstatic.com/images?q=tbn:ANd9GcRRZO-_dRhKa38qM2XNFp-tarCGBfMWaXy-6U_IniCMFKu79jKm"/>
          <p:cNvPicPr>
            <a:picLocks noChangeAspect="1" noChangeArrowheads="1"/>
          </p:cNvPicPr>
          <p:nvPr/>
        </p:nvPicPr>
        <p:blipFill>
          <a:blip r:embed="rId2" cstate="print"/>
          <a:srcRect/>
          <a:stretch>
            <a:fillRect/>
          </a:stretch>
        </p:blipFill>
        <p:spPr bwMode="auto">
          <a:xfrm>
            <a:off x="7696200" y="838200"/>
            <a:ext cx="960170" cy="1752600"/>
          </a:xfrm>
          <a:prstGeom prst="rect">
            <a:avLst/>
          </a:prstGeom>
          <a:ln>
            <a:noFill/>
          </a:ln>
          <a:effectLst>
            <a:softEdge rad="112500"/>
          </a:effectLst>
        </p:spPr>
      </p:pic>
      <p:sp>
        <p:nvSpPr>
          <p:cNvPr id="61" name="Freeform 60"/>
          <p:cNvSpPr/>
          <p:nvPr/>
        </p:nvSpPr>
        <p:spPr>
          <a:xfrm>
            <a:off x="6223000" y="2222500"/>
            <a:ext cx="1701800" cy="1117600"/>
          </a:xfrm>
          <a:custGeom>
            <a:avLst/>
            <a:gdLst>
              <a:gd name="connsiteX0" fmla="*/ 1701800 w 1701800"/>
              <a:gd name="connsiteY0" fmla="*/ 0 h 1117600"/>
              <a:gd name="connsiteX1" fmla="*/ 774700 w 1701800"/>
              <a:gd name="connsiteY1" fmla="*/ 355600 h 1117600"/>
              <a:gd name="connsiteX2" fmla="*/ 0 w 1701800"/>
              <a:gd name="connsiteY2" fmla="*/ 1117600 h 1117600"/>
            </a:gdLst>
            <a:ahLst/>
            <a:cxnLst>
              <a:cxn ang="0">
                <a:pos x="connsiteX0" y="connsiteY0"/>
              </a:cxn>
              <a:cxn ang="0">
                <a:pos x="connsiteX1" y="connsiteY1"/>
              </a:cxn>
              <a:cxn ang="0">
                <a:pos x="connsiteX2" y="connsiteY2"/>
              </a:cxn>
            </a:cxnLst>
            <a:rect l="l" t="t" r="r" b="b"/>
            <a:pathLst>
              <a:path w="1701800" h="1117600">
                <a:moveTo>
                  <a:pt x="1701800" y="0"/>
                </a:moveTo>
                <a:cubicBezTo>
                  <a:pt x="1380066" y="84666"/>
                  <a:pt x="1058333" y="169333"/>
                  <a:pt x="774700" y="355600"/>
                </a:cubicBezTo>
                <a:cubicBezTo>
                  <a:pt x="491067" y="541867"/>
                  <a:pt x="245533" y="829733"/>
                  <a:pt x="0" y="1117600"/>
                </a:cubicBez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2" name="Freeform 61"/>
          <p:cNvSpPr/>
          <p:nvPr/>
        </p:nvSpPr>
        <p:spPr>
          <a:xfrm flipV="1">
            <a:off x="6375400" y="1828800"/>
            <a:ext cx="1549400" cy="317500"/>
          </a:xfrm>
          <a:custGeom>
            <a:avLst/>
            <a:gdLst>
              <a:gd name="connsiteX0" fmla="*/ 1701800 w 1701800"/>
              <a:gd name="connsiteY0" fmla="*/ 0 h 1117600"/>
              <a:gd name="connsiteX1" fmla="*/ 774700 w 1701800"/>
              <a:gd name="connsiteY1" fmla="*/ 355600 h 1117600"/>
              <a:gd name="connsiteX2" fmla="*/ 0 w 1701800"/>
              <a:gd name="connsiteY2" fmla="*/ 1117600 h 1117600"/>
            </a:gdLst>
            <a:ahLst/>
            <a:cxnLst>
              <a:cxn ang="0">
                <a:pos x="connsiteX0" y="connsiteY0"/>
              </a:cxn>
              <a:cxn ang="0">
                <a:pos x="connsiteX1" y="connsiteY1"/>
              </a:cxn>
              <a:cxn ang="0">
                <a:pos x="connsiteX2" y="connsiteY2"/>
              </a:cxn>
            </a:cxnLst>
            <a:rect l="l" t="t" r="r" b="b"/>
            <a:pathLst>
              <a:path w="1701800" h="1117600">
                <a:moveTo>
                  <a:pt x="1701800" y="0"/>
                </a:moveTo>
                <a:cubicBezTo>
                  <a:pt x="1380066" y="84666"/>
                  <a:pt x="1058333" y="169333"/>
                  <a:pt x="774700" y="355600"/>
                </a:cubicBezTo>
                <a:cubicBezTo>
                  <a:pt x="491067" y="541867"/>
                  <a:pt x="245533" y="829733"/>
                  <a:pt x="0" y="1117600"/>
                </a:cubicBez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3" name="Freeform 62"/>
          <p:cNvSpPr/>
          <p:nvPr/>
        </p:nvSpPr>
        <p:spPr>
          <a:xfrm flipV="1">
            <a:off x="5410200" y="1981200"/>
            <a:ext cx="2667000" cy="317500"/>
          </a:xfrm>
          <a:custGeom>
            <a:avLst/>
            <a:gdLst>
              <a:gd name="connsiteX0" fmla="*/ 1701800 w 1701800"/>
              <a:gd name="connsiteY0" fmla="*/ 0 h 1117600"/>
              <a:gd name="connsiteX1" fmla="*/ 774700 w 1701800"/>
              <a:gd name="connsiteY1" fmla="*/ 355600 h 1117600"/>
              <a:gd name="connsiteX2" fmla="*/ 0 w 1701800"/>
              <a:gd name="connsiteY2" fmla="*/ 1117600 h 1117600"/>
            </a:gdLst>
            <a:ahLst/>
            <a:cxnLst>
              <a:cxn ang="0">
                <a:pos x="connsiteX0" y="connsiteY0"/>
              </a:cxn>
              <a:cxn ang="0">
                <a:pos x="connsiteX1" y="connsiteY1"/>
              </a:cxn>
              <a:cxn ang="0">
                <a:pos x="connsiteX2" y="connsiteY2"/>
              </a:cxn>
            </a:cxnLst>
            <a:rect l="l" t="t" r="r" b="b"/>
            <a:pathLst>
              <a:path w="1701800" h="1117600">
                <a:moveTo>
                  <a:pt x="1701800" y="0"/>
                </a:moveTo>
                <a:cubicBezTo>
                  <a:pt x="1380066" y="84666"/>
                  <a:pt x="1058333" y="169333"/>
                  <a:pt x="774700" y="355600"/>
                </a:cubicBezTo>
                <a:cubicBezTo>
                  <a:pt x="491067" y="541867"/>
                  <a:pt x="245533" y="829733"/>
                  <a:pt x="0" y="1117600"/>
                </a:cubicBez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4" name="TextBox 63"/>
          <p:cNvSpPr txBox="1"/>
          <p:nvPr/>
        </p:nvSpPr>
        <p:spPr>
          <a:xfrm>
            <a:off x="6019800" y="5334000"/>
            <a:ext cx="3124200" cy="1200329"/>
          </a:xfrm>
          <a:prstGeom prst="rect">
            <a:avLst/>
          </a:prstGeom>
          <a:noFill/>
        </p:spPr>
        <p:txBody>
          <a:bodyPr wrap="square" rtlCol="0">
            <a:spAutoFit/>
          </a:bodyPr>
          <a:lstStyle/>
          <a:p>
            <a:r>
              <a:rPr lang="en-US" dirty="0" smtClean="0">
                <a:solidFill>
                  <a:prstClr val="white"/>
                </a:solidFill>
              </a:rPr>
              <a:t>    L4:  TCP </a:t>
            </a:r>
            <a:r>
              <a:rPr lang="en-US" dirty="0" err="1" smtClean="0">
                <a:solidFill>
                  <a:prstClr val="white"/>
                </a:solidFill>
              </a:rPr>
              <a:t>dst</a:t>
            </a:r>
            <a:r>
              <a:rPr lang="en-US" dirty="0" smtClean="0">
                <a:solidFill>
                  <a:prstClr val="white"/>
                </a:solidFill>
              </a:rPr>
              <a:t> port 80</a:t>
            </a:r>
          </a:p>
          <a:p>
            <a:r>
              <a:rPr lang="en-US" dirty="0" smtClean="0">
                <a:solidFill>
                  <a:prstClr val="white"/>
                </a:solidFill>
              </a:rPr>
              <a:t>    L3:  IP  proto</a:t>
            </a:r>
          </a:p>
          <a:p>
            <a:r>
              <a:rPr lang="en-US" dirty="0" smtClean="0">
                <a:solidFill>
                  <a:prstClr val="white"/>
                </a:solidFill>
              </a:rPr>
              <a:t>L2.5:</a:t>
            </a:r>
          </a:p>
          <a:p>
            <a:r>
              <a:rPr lang="en-US" dirty="0" smtClean="0">
                <a:solidFill>
                  <a:prstClr val="white"/>
                </a:solidFill>
              </a:rPr>
              <a:t>   L2:  MAC </a:t>
            </a:r>
            <a:r>
              <a:rPr lang="en-US" dirty="0" err="1" smtClean="0">
                <a:solidFill>
                  <a:prstClr val="white"/>
                </a:solidFill>
              </a:rPr>
              <a:t>src</a:t>
            </a:r>
            <a:endParaRPr lang="en-US" dirty="0" smtClean="0">
              <a:solidFill>
                <a:prstClr val="white"/>
              </a:solidFill>
            </a:endParaRPr>
          </a:p>
        </p:txBody>
      </p:sp>
      <p:sp>
        <p:nvSpPr>
          <p:cNvPr id="65" name="TextBox 64"/>
          <p:cNvSpPr txBox="1"/>
          <p:nvPr/>
        </p:nvSpPr>
        <p:spPr>
          <a:xfrm>
            <a:off x="2362200" y="1981200"/>
            <a:ext cx="3657600" cy="461665"/>
          </a:xfrm>
          <a:prstGeom prst="rect">
            <a:avLst/>
          </a:prstGeom>
          <a:noFill/>
        </p:spPr>
        <p:txBody>
          <a:bodyPr wrap="square" rtlCol="0">
            <a:spAutoFit/>
          </a:bodyPr>
          <a:lstStyle/>
          <a:p>
            <a:r>
              <a:rPr lang="en-US" sz="2400" dirty="0" smtClean="0">
                <a:solidFill>
                  <a:prstClr val="black"/>
                </a:solidFill>
              </a:rPr>
              <a:t>Web traffic from a Handset</a:t>
            </a:r>
            <a:endParaRPr lang="en-US" sz="2400" dirty="0">
              <a:solidFill>
                <a:prstClr val="black"/>
              </a:solidFill>
            </a:endParaRPr>
          </a:p>
        </p:txBody>
      </p:sp>
      <p:grpSp>
        <p:nvGrpSpPr>
          <p:cNvPr id="8" name="Group 13"/>
          <p:cNvGrpSpPr/>
          <p:nvPr/>
        </p:nvGrpSpPr>
        <p:grpSpPr>
          <a:xfrm>
            <a:off x="3733800" y="4572000"/>
            <a:ext cx="762000" cy="609602"/>
            <a:chOff x="7162800" y="228598"/>
            <a:chExt cx="914400" cy="762002"/>
          </a:xfrm>
          <a:solidFill>
            <a:schemeClr val="accent5"/>
          </a:solidFill>
        </p:grpSpPr>
        <p:sp>
          <p:nvSpPr>
            <p:cNvPr id="79" name="Can 78"/>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80" name="Down Arrow 79"/>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Down Arrow 80"/>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ight Arrow 81"/>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ight Arrow 82"/>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13"/>
          <p:cNvGrpSpPr/>
          <p:nvPr/>
        </p:nvGrpSpPr>
        <p:grpSpPr>
          <a:xfrm>
            <a:off x="5334000" y="2743200"/>
            <a:ext cx="762000" cy="609602"/>
            <a:chOff x="7162800" y="228598"/>
            <a:chExt cx="914400" cy="762002"/>
          </a:xfrm>
          <a:solidFill>
            <a:schemeClr val="accent5"/>
          </a:solidFill>
        </p:grpSpPr>
        <p:sp>
          <p:nvSpPr>
            <p:cNvPr id="91" name="Can 90"/>
            <p:cNvSpPr/>
            <p:nvPr/>
          </p:nvSpPr>
          <p:spPr>
            <a:xfrm>
              <a:off x="7162800" y="228600"/>
              <a:ext cx="914400" cy="762000"/>
            </a:xfrm>
            <a:prstGeom prst="can">
              <a:avLst>
                <a:gd name="adj" fmla="val 50000"/>
              </a:avLst>
            </a:prstGeom>
            <a:grpFill/>
            <a:ln>
              <a:solidFill>
                <a:schemeClr val="bg2"/>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prstClr val="white"/>
                </a:solidFill>
              </a:endParaRPr>
            </a:p>
          </p:txBody>
        </p:sp>
        <p:sp>
          <p:nvSpPr>
            <p:cNvPr id="92" name="Down Arrow 91"/>
            <p:cNvSpPr/>
            <p:nvPr/>
          </p:nvSpPr>
          <p:spPr>
            <a:xfrm rot="3594206">
              <a:off x="7374449" y="400693"/>
              <a:ext cx="186303" cy="244316"/>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3" name="Down Arrow 92"/>
            <p:cNvSpPr/>
            <p:nvPr/>
          </p:nvSpPr>
          <p:spPr>
            <a:xfrm rot="14184123">
              <a:off x="7619914" y="186212"/>
              <a:ext cx="211272" cy="296047"/>
            </a:xfrm>
            <a:prstGeom prst="downArrow">
              <a:avLst/>
            </a:prstGeom>
            <a:solidFill>
              <a:schemeClr val="tx1"/>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4" name="Right Arrow 93"/>
            <p:cNvSpPr/>
            <p:nvPr/>
          </p:nvSpPr>
          <p:spPr>
            <a:xfrm rot="10800000">
              <a:off x="7315199" y="228598"/>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Right Arrow 94"/>
            <p:cNvSpPr/>
            <p:nvPr/>
          </p:nvSpPr>
          <p:spPr>
            <a:xfrm rot="276230">
              <a:off x="7628747" y="391284"/>
              <a:ext cx="265420" cy="228601"/>
            </a:xfrm>
            <a:prstGeom prst="rightArrow">
              <a:avLst/>
            </a:prstGeom>
            <a:solidFill>
              <a:schemeClr val="tx1"/>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6" name="Freeform 95"/>
          <p:cNvSpPr/>
          <p:nvPr/>
        </p:nvSpPr>
        <p:spPr>
          <a:xfrm>
            <a:off x="4102100" y="3202517"/>
            <a:ext cx="1155700" cy="1445683"/>
          </a:xfrm>
          <a:custGeom>
            <a:avLst/>
            <a:gdLst>
              <a:gd name="connsiteX0" fmla="*/ 0 w 1403350"/>
              <a:gd name="connsiteY0" fmla="*/ 1572683 h 1572683"/>
              <a:gd name="connsiteX1" fmla="*/ 304800 w 1403350"/>
              <a:gd name="connsiteY1" fmla="*/ 810683 h 1572683"/>
              <a:gd name="connsiteX2" fmla="*/ 1231900 w 1403350"/>
              <a:gd name="connsiteY2" fmla="*/ 124883 h 1572683"/>
              <a:gd name="connsiteX3" fmla="*/ 1333500 w 1403350"/>
              <a:gd name="connsiteY3" fmla="*/ 61383 h 1572683"/>
            </a:gdLst>
            <a:ahLst/>
            <a:cxnLst>
              <a:cxn ang="0">
                <a:pos x="connsiteX0" y="connsiteY0"/>
              </a:cxn>
              <a:cxn ang="0">
                <a:pos x="connsiteX1" y="connsiteY1"/>
              </a:cxn>
              <a:cxn ang="0">
                <a:pos x="connsiteX2" y="connsiteY2"/>
              </a:cxn>
              <a:cxn ang="0">
                <a:pos x="connsiteX3" y="connsiteY3"/>
              </a:cxn>
            </a:cxnLst>
            <a:rect l="l" t="t" r="r" b="b"/>
            <a:pathLst>
              <a:path w="1403350" h="1572683">
                <a:moveTo>
                  <a:pt x="0" y="1572683"/>
                </a:moveTo>
                <a:cubicBezTo>
                  <a:pt x="49741" y="1312333"/>
                  <a:pt x="99483" y="1051983"/>
                  <a:pt x="304800" y="810683"/>
                </a:cubicBezTo>
                <a:cubicBezTo>
                  <a:pt x="510117" y="569383"/>
                  <a:pt x="1060450" y="249766"/>
                  <a:pt x="1231900" y="124883"/>
                </a:cubicBezTo>
                <a:cubicBezTo>
                  <a:pt x="1403350" y="0"/>
                  <a:pt x="1368425" y="30691"/>
                  <a:pt x="1333500" y="61383"/>
                </a:cubicBezTo>
              </a:path>
            </a:pathLst>
          </a:custGeom>
          <a:ln w="762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97" name="Freeform 96"/>
          <p:cNvSpPr/>
          <p:nvPr/>
        </p:nvSpPr>
        <p:spPr>
          <a:xfrm>
            <a:off x="4254500" y="3278717"/>
            <a:ext cx="1155700" cy="1445683"/>
          </a:xfrm>
          <a:custGeom>
            <a:avLst/>
            <a:gdLst>
              <a:gd name="connsiteX0" fmla="*/ 0 w 1403350"/>
              <a:gd name="connsiteY0" fmla="*/ 1572683 h 1572683"/>
              <a:gd name="connsiteX1" fmla="*/ 304800 w 1403350"/>
              <a:gd name="connsiteY1" fmla="*/ 810683 h 1572683"/>
              <a:gd name="connsiteX2" fmla="*/ 1231900 w 1403350"/>
              <a:gd name="connsiteY2" fmla="*/ 124883 h 1572683"/>
              <a:gd name="connsiteX3" fmla="*/ 1333500 w 1403350"/>
              <a:gd name="connsiteY3" fmla="*/ 61383 h 1572683"/>
            </a:gdLst>
            <a:ahLst/>
            <a:cxnLst>
              <a:cxn ang="0">
                <a:pos x="connsiteX0" y="connsiteY0"/>
              </a:cxn>
              <a:cxn ang="0">
                <a:pos x="connsiteX1" y="connsiteY1"/>
              </a:cxn>
              <a:cxn ang="0">
                <a:pos x="connsiteX2" y="connsiteY2"/>
              </a:cxn>
              <a:cxn ang="0">
                <a:pos x="connsiteX3" y="connsiteY3"/>
              </a:cxn>
            </a:cxnLst>
            <a:rect l="l" t="t" r="r" b="b"/>
            <a:pathLst>
              <a:path w="1403350" h="1572683">
                <a:moveTo>
                  <a:pt x="0" y="1572683"/>
                </a:moveTo>
                <a:cubicBezTo>
                  <a:pt x="49741" y="1312333"/>
                  <a:pt x="99483" y="1051983"/>
                  <a:pt x="304800" y="810683"/>
                </a:cubicBezTo>
                <a:cubicBezTo>
                  <a:pt x="510117" y="569383"/>
                  <a:pt x="1060450" y="249766"/>
                  <a:pt x="1231900" y="124883"/>
                </a:cubicBezTo>
                <a:cubicBezTo>
                  <a:pt x="1403350" y="0"/>
                  <a:pt x="1368425" y="30691"/>
                  <a:pt x="1333500" y="61383"/>
                </a:cubicBezTo>
              </a:path>
            </a:pathLst>
          </a:custGeom>
          <a:ln w="762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98" name="Freeform 97"/>
          <p:cNvSpPr/>
          <p:nvPr/>
        </p:nvSpPr>
        <p:spPr>
          <a:xfrm>
            <a:off x="4406900" y="3354917"/>
            <a:ext cx="1155700" cy="1445683"/>
          </a:xfrm>
          <a:custGeom>
            <a:avLst/>
            <a:gdLst>
              <a:gd name="connsiteX0" fmla="*/ 0 w 1403350"/>
              <a:gd name="connsiteY0" fmla="*/ 1572683 h 1572683"/>
              <a:gd name="connsiteX1" fmla="*/ 304800 w 1403350"/>
              <a:gd name="connsiteY1" fmla="*/ 810683 h 1572683"/>
              <a:gd name="connsiteX2" fmla="*/ 1231900 w 1403350"/>
              <a:gd name="connsiteY2" fmla="*/ 124883 h 1572683"/>
              <a:gd name="connsiteX3" fmla="*/ 1333500 w 1403350"/>
              <a:gd name="connsiteY3" fmla="*/ 61383 h 1572683"/>
            </a:gdLst>
            <a:ahLst/>
            <a:cxnLst>
              <a:cxn ang="0">
                <a:pos x="connsiteX0" y="connsiteY0"/>
              </a:cxn>
              <a:cxn ang="0">
                <a:pos x="connsiteX1" y="connsiteY1"/>
              </a:cxn>
              <a:cxn ang="0">
                <a:pos x="connsiteX2" y="connsiteY2"/>
              </a:cxn>
              <a:cxn ang="0">
                <a:pos x="connsiteX3" y="connsiteY3"/>
              </a:cxn>
            </a:cxnLst>
            <a:rect l="l" t="t" r="r" b="b"/>
            <a:pathLst>
              <a:path w="1403350" h="1572683">
                <a:moveTo>
                  <a:pt x="0" y="1572683"/>
                </a:moveTo>
                <a:cubicBezTo>
                  <a:pt x="49741" y="1312333"/>
                  <a:pt x="99483" y="1051983"/>
                  <a:pt x="304800" y="810683"/>
                </a:cubicBezTo>
                <a:cubicBezTo>
                  <a:pt x="510117" y="569383"/>
                  <a:pt x="1060450" y="249766"/>
                  <a:pt x="1231900" y="124883"/>
                </a:cubicBezTo>
                <a:cubicBezTo>
                  <a:pt x="1403350" y="0"/>
                  <a:pt x="1368425" y="30691"/>
                  <a:pt x="1333500" y="61383"/>
                </a:cubicBezTo>
              </a:path>
            </a:pathLst>
          </a:custGeom>
          <a:ln w="762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99" name="Freeform 98"/>
          <p:cNvSpPr/>
          <p:nvPr/>
        </p:nvSpPr>
        <p:spPr>
          <a:xfrm>
            <a:off x="4483100" y="3429000"/>
            <a:ext cx="1155700" cy="1445683"/>
          </a:xfrm>
          <a:custGeom>
            <a:avLst/>
            <a:gdLst>
              <a:gd name="connsiteX0" fmla="*/ 0 w 1403350"/>
              <a:gd name="connsiteY0" fmla="*/ 1572683 h 1572683"/>
              <a:gd name="connsiteX1" fmla="*/ 304800 w 1403350"/>
              <a:gd name="connsiteY1" fmla="*/ 810683 h 1572683"/>
              <a:gd name="connsiteX2" fmla="*/ 1231900 w 1403350"/>
              <a:gd name="connsiteY2" fmla="*/ 124883 h 1572683"/>
              <a:gd name="connsiteX3" fmla="*/ 1333500 w 1403350"/>
              <a:gd name="connsiteY3" fmla="*/ 61383 h 1572683"/>
            </a:gdLst>
            <a:ahLst/>
            <a:cxnLst>
              <a:cxn ang="0">
                <a:pos x="connsiteX0" y="connsiteY0"/>
              </a:cxn>
              <a:cxn ang="0">
                <a:pos x="connsiteX1" y="connsiteY1"/>
              </a:cxn>
              <a:cxn ang="0">
                <a:pos x="connsiteX2" y="connsiteY2"/>
              </a:cxn>
              <a:cxn ang="0">
                <a:pos x="connsiteX3" y="connsiteY3"/>
              </a:cxn>
            </a:cxnLst>
            <a:rect l="l" t="t" r="r" b="b"/>
            <a:pathLst>
              <a:path w="1403350" h="1572683">
                <a:moveTo>
                  <a:pt x="0" y="1572683"/>
                </a:moveTo>
                <a:cubicBezTo>
                  <a:pt x="49741" y="1312333"/>
                  <a:pt x="99483" y="1051983"/>
                  <a:pt x="304800" y="810683"/>
                </a:cubicBezTo>
                <a:cubicBezTo>
                  <a:pt x="510117" y="569383"/>
                  <a:pt x="1060450" y="249766"/>
                  <a:pt x="1231900" y="124883"/>
                </a:cubicBezTo>
                <a:cubicBezTo>
                  <a:pt x="1403350" y="0"/>
                  <a:pt x="1368425" y="30691"/>
                  <a:pt x="1333500" y="61383"/>
                </a:cubicBezTo>
              </a:path>
            </a:pathLst>
          </a:custGeom>
          <a:ln w="76200">
            <a:solidFill>
              <a:schemeClr val="accent4">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100" name="TextBox 99"/>
          <p:cNvSpPr txBox="1"/>
          <p:nvPr/>
        </p:nvSpPr>
        <p:spPr>
          <a:xfrm>
            <a:off x="6019800" y="5334000"/>
            <a:ext cx="3124200" cy="1200329"/>
          </a:xfrm>
          <a:prstGeom prst="rect">
            <a:avLst/>
          </a:prstGeom>
          <a:noFill/>
        </p:spPr>
        <p:txBody>
          <a:bodyPr wrap="square" rtlCol="0">
            <a:spAutoFit/>
          </a:bodyPr>
          <a:lstStyle/>
          <a:p>
            <a:r>
              <a:rPr lang="en-US" dirty="0" smtClean="0">
                <a:solidFill>
                  <a:prstClr val="white"/>
                </a:solidFill>
              </a:rPr>
              <a:t>    L4:</a:t>
            </a:r>
          </a:p>
          <a:p>
            <a:r>
              <a:rPr lang="en-US" dirty="0" smtClean="0">
                <a:solidFill>
                  <a:prstClr val="white"/>
                </a:solidFill>
              </a:rPr>
              <a:t>    L3:</a:t>
            </a:r>
          </a:p>
          <a:p>
            <a:r>
              <a:rPr lang="en-US" dirty="0" smtClean="0">
                <a:solidFill>
                  <a:prstClr val="white"/>
                </a:solidFill>
              </a:rPr>
              <a:t>L2.5: MPLS Label ID</a:t>
            </a:r>
          </a:p>
          <a:p>
            <a:r>
              <a:rPr lang="en-US" dirty="0" smtClean="0">
                <a:solidFill>
                  <a:prstClr val="white"/>
                </a:solidFill>
              </a:rPr>
              <a:t>   L2:  </a:t>
            </a:r>
          </a:p>
        </p:txBody>
      </p:sp>
      <p:sp>
        <p:nvSpPr>
          <p:cNvPr id="101" name="TextBox 100"/>
          <p:cNvSpPr txBox="1"/>
          <p:nvPr/>
        </p:nvSpPr>
        <p:spPr>
          <a:xfrm>
            <a:off x="2514600" y="2590800"/>
            <a:ext cx="2514600" cy="830997"/>
          </a:xfrm>
          <a:prstGeom prst="rect">
            <a:avLst/>
          </a:prstGeom>
          <a:noFill/>
        </p:spPr>
        <p:txBody>
          <a:bodyPr wrap="square" rtlCol="0">
            <a:spAutoFit/>
          </a:bodyPr>
          <a:lstStyle/>
          <a:p>
            <a:r>
              <a:rPr lang="en-US" sz="2400" dirty="0" smtClean="0">
                <a:solidFill>
                  <a:prstClr val="black"/>
                </a:solidFill>
              </a:rPr>
              <a:t>All packets between 2 routers</a:t>
            </a:r>
            <a:endParaRPr lang="en-US" sz="2400" dirty="0">
              <a:solidFill>
                <a:prstClr val="black"/>
              </a:solidFill>
            </a:endParaRPr>
          </a:p>
        </p:txBody>
      </p:sp>
      <p:sp>
        <p:nvSpPr>
          <p:cNvPr id="53" name="Slide Number Placeholder 52"/>
          <p:cNvSpPr>
            <a:spLocks noGrp="1"/>
          </p:cNvSpPr>
          <p:nvPr>
            <p:ph type="sldNum" sz="quarter" idx="12"/>
          </p:nvPr>
        </p:nvSpPr>
        <p:spPr/>
        <p:txBody>
          <a:bodyPr/>
          <a:lstStyle/>
          <a:p>
            <a:fld id="{81C256F2-8016-4B24-AF78-7FA03D20BBBE}" type="slidenum">
              <a:rPr lang="en-US" smtClean="0">
                <a:solidFill>
                  <a:prstClr val="white">
                    <a:tint val="75000"/>
                  </a:prstClr>
                </a:solidFill>
              </a:rPr>
              <a:pPr/>
              <a:t>5</a:t>
            </a:fld>
            <a:endParaRPr lang="en-US">
              <a:solidFill>
                <a:prstClr val="white">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41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6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61"/>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6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3414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64"/>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2000"/>
                                        <p:tgtEl>
                                          <p:spTgt spid="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 grpId="0"/>
      <p:bldP spid="6" grpId="0"/>
      <p:bldP spid="28" grpId="0"/>
      <p:bldP spid="58" grpId="0"/>
      <p:bldP spid="40" grpId="0" animBg="1"/>
      <p:bldP spid="41" grpId="0" animBg="1"/>
      <p:bldP spid="42" grpId="0" animBg="1"/>
      <p:bldP spid="57" grpId="0" animBg="1"/>
      <p:bldP spid="59" grpId="0" animBg="1"/>
      <p:bldP spid="60" grpId="0" animBg="1"/>
      <p:bldP spid="61" grpId="0" animBg="1"/>
      <p:bldP spid="61" grpId="1" animBg="1"/>
      <p:bldP spid="62" grpId="0" animBg="1"/>
      <p:bldP spid="62" grpId="1" animBg="1"/>
      <p:bldP spid="63" grpId="0" animBg="1"/>
      <p:bldP spid="63" grpId="1" animBg="1"/>
      <p:bldP spid="64" grpId="0"/>
      <p:bldP spid="64" grpId="1"/>
      <p:bldP spid="65" grpId="0"/>
      <p:bldP spid="65" grpId="1"/>
      <p:bldP spid="96" grpId="0" animBg="1"/>
      <p:bldP spid="97" grpId="0" animBg="1"/>
      <p:bldP spid="98" grpId="0" animBg="1"/>
      <p:bldP spid="99" grpId="0" animBg="1"/>
      <p:bldP spid="100" grpId="0"/>
      <p:bldP spid="10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5447645"/>
          </a:xfrm>
          <a:prstGeom prst="rect">
            <a:avLst/>
          </a:prstGeom>
        </p:spPr>
        <p:txBody>
          <a:bodyPr wrap="square">
            <a:spAutoFit/>
          </a:bodyPr>
          <a:lstStyle/>
          <a:p>
            <a:pPr lvl="1">
              <a:spcBef>
                <a:spcPts val="1200"/>
              </a:spcBef>
              <a:spcAft>
                <a:spcPts val="1200"/>
              </a:spcAft>
              <a:buFont typeface="Arial" pitchFamily="34" charset="0"/>
              <a:buChar char="•"/>
            </a:pPr>
            <a:r>
              <a:rPr lang="en-US" sz="2800" dirty="0" smtClean="0"/>
              <a:t>   2 Abstractions &amp; SDN</a:t>
            </a:r>
          </a:p>
          <a:p>
            <a:pPr lvl="1">
              <a:spcBef>
                <a:spcPts val="1200"/>
              </a:spcBef>
              <a:spcAft>
                <a:spcPts val="1200"/>
              </a:spcAft>
              <a:buFont typeface="Arial" pitchFamily="34" charset="0"/>
              <a:buChar char="•"/>
            </a:pPr>
            <a:r>
              <a:rPr lang="en-US" sz="2800" dirty="0" smtClean="0"/>
              <a:t>   2 Research Examples – MPLS &amp; Packet-Optical</a:t>
            </a:r>
          </a:p>
          <a:p>
            <a:pPr lvl="1">
              <a:spcBef>
                <a:spcPts val="1200"/>
              </a:spcBef>
              <a:spcAft>
                <a:spcPts val="1200"/>
              </a:spcAft>
              <a:buFont typeface="Arial" pitchFamily="34" charset="0"/>
              <a:buChar char="•"/>
            </a:pPr>
            <a:r>
              <a:rPr lang="en-US" sz="2800" dirty="0" smtClean="0"/>
              <a:t> </a:t>
            </a:r>
            <a:r>
              <a:rPr lang="en-US" sz="2800" dirty="0" smtClean="0"/>
              <a:t>  2 Burning Questions</a:t>
            </a:r>
            <a:endParaRPr lang="en-US" sz="2800" dirty="0" smtClean="0"/>
          </a:p>
          <a:p>
            <a:pPr marL="1371600" lvl="2" indent="-457200">
              <a:spcBef>
                <a:spcPts val="1200"/>
              </a:spcBef>
              <a:spcAft>
                <a:spcPts val="1200"/>
              </a:spcAft>
              <a:buFont typeface="+mj-lt"/>
              <a:buAutoNum type="arabicPeriod"/>
            </a:pPr>
            <a:r>
              <a:rPr lang="en-US" sz="2400" dirty="0" smtClean="0"/>
              <a:t>  Is Common Map practical?</a:t>
            </a:r>
          </a:p>
          <a:p>
            <a:pPr marL="1371600" lvl="2" indent="-457200">
              <a:spcBef>
                <a:spcPts val="1200"/>
              </a:spcBef>
              <a:spcAft>
                <a:spcPts val="1200"/>
              </a:spcAft>
              <a:buFont typeface="+mj-lt"/>
              <a:buAutoNum type="arabicPeriod"/>
            </a:pPr>
            <a:r>
              <a:rPr lang="en-US" sz="2400" dirty="0" smtClean="0"/>
              <a:t> </a:t>
            </a:r>
            <a:r>
              <a:rPr lang="en-US" sz="2400" dirty="0" smtClean="0"/>
              <a:t> </a:t>
            </a:r>
            <a:r>
              <a:rPr lang="en-US" sz="2400" dirty="0" smtClean="0"/>
              <a:t>What about Scale?</a:t>
            </a:r>
          </a:p>
          <a:p>
            <a:pPr marL="914400" lvl="1" indent="-457200">
              <a:spcBef>
                <a:spcPts val="1200"/>
              </a:spcBef>
              <a:spcAft>
                <a:spcPts val="1200"/>
              </a:spcAft>
              <a:buFont typeface="Arial" pitchFamily="34" charset="0"/>
              <a:buChar char="•"/>
            </a:pPr>
            <a:r>
              <a:rPr lang="en-US" sz="2800" dirty="0" smtClean="0"/>
              <a:t>2 </a:t>
            </a:r>
            <a:r>
              <a:rPr lang="en-US" sz="2800" dirty="0" smtClean="0"/>
              <a:t>Trends</a:t>
            </a:r>
          </a:p>
          <a:p>
            <a:pPr marL="1371600" lvl="2" indent="-457200">
              <a:spcBef>
                <a:spcPts val="1200"/>
              </a:spcBef>
              <a:spcAft>
                <a:spcPts val="1200"/>
              </a:spcAft>
              <a:buFont typeface="+mj-lt"/>
              <a:buAutoNum type="arabicPeriod"/>
            </a:pPr>
            <a:r>
              <a:rPr lang="en-US" sz="2400" dirty="0" smtClean="0"/>
              <a:t>Research &amp; Educational Networks (RENs)</a:t>
            </a:r>
          </a:p>
          <a:p>
            <a:pPr marL="1371600" lvl="2" indent="-457200">
              <a:spcBef>
                <a:spcPts val="1200"/>
              </a:spcBef>
              <a:spcAft>
                <a:spcPts val="1200"/>
              </a:spcAft>
              <a:buFont typeface="+mj-lt"/>
              <a:buAutoNum type="arabicPeriod"/>
            </a:pPr>
            <a:r>
              <a:rPr lang="en-US" sz="2400" dirty="0" smtClean="0"/>
              <a:t>Commercial Networks</a:t>
            </a:r>
            <a:endParaRPr lang="en-US" sz="2400" dirty="0" smtClean="0"/>
          </a:p>
        </p:txBody>
      </p:sp>
      <p:sp>
        <p:nvSpPr>
          <p:cNvPr id="5" name="Down Arrow 4"/>
          <p:cNvSpPr/>
          <p:nvPr/>
        </p:nvSpPr>
        <p:spPr>
          <a:xfrm rot="5400000">
            <a:off x="7200900" y="4991100"/>
            <a:ext cx="533400"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nodeType="withEffect">
                                  <p:stCondLst>
                                    <p:cond delay="0"/>
                                  </p:stCondLst>
                                  <p:childTnLst>
                                    <p:set>
                                      <p:cBhvr rctx="PPT">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nodeType="withEffect">
                                  <p:stCondLst>
                                    <p:cond delay="0"/>
                                  </p:stCondLst>
                                  <p:childTnLst>
                                    <p:set>
                                      <p:cBhvr rctx="PPT">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0" nodeType="clickEffect">
                                  <p:stCondLst>
                                    <p:cond delay="0"/>
                                  </p:stCondLst>
                                  <p:childTnLst>
                                    <p:animMotion origin="layout" path="M -3.33333E-6 4.44444E-6 L -3.33333E-6 0.08889 " pathEditMode="relative" ptsTypes="AA">
                                      <p:cBhvr>
                                        <p:cTn id="23" dur="1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3687763" y="3333750"/>
            <a:ext cx="2266950" cy="1327150"/>
            <a:chOff x="611188" y="1393173"/>
            <a:chExt cx="6873345" cy="5306077"/>
          </a:xfrm>
        </p:grpSpPr>
        <p:grpSp>
          <p:nvGrpSpPr>
            <p:cNvPr id="3" name="Group 23"/>
            <p:cNvGrpSpPr>
              <a:grpSpLocks/>
            </p:cNvGrpSpPr>
            <p:nvPr/>
          </p:nvGrpSpPr>
          <p:grpSpPr bwMode="auto">
            <a:xfrm>
              <a:off x="611188" y="1393173"/>
              <a:ext cx="6873345" cy="4994927"/>
              <a:chOff x="611188" y="1393173"/>
              <a:chExt cx="6873345" cy="4994927"/>
            </a:xfrm>
          </p:grpSpPr>
          <p:sp>
            <p:nvSpPr>
              <p:cNvPr id="4" name="Rounded Rectangle 3"/>
              <p:cNvSpPr/>
              <p:nvPr/>
            </p:nvSpPr>
            <p:spPr>
              <a:xfrm>
                <a:off x="2445126" y="1396370"/>
                <a:ext cx="1119392" cy="492031"/>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endParaRPr lang="en-US" sz="2000" dirty="0">
                  <a:solidFill>
                    <a:srgbClr val="FFFFFF"/>
                  </a:solidFill>
                </a:endParaRPr>
              </a:p>
            </p:txBody>
          </p:sp>
          <p:cxnSp>
            <p:nvCxnSpPr>
              <p:cNvPr id="5" name="Straight Connector 4"/>
              <p:cNvCxnSpPr/>
              <p:nvPr/>
            </p:nvCxnSpPr>
            <p:spPr>
              <a:xfrm flipV="1">
                <a:off x="1982968" y="3963702"/>
                <a:ext cx="1665390" cy="1275741"/>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860142" y="3836762"/>
                <a:ext cx="1323650" cy="837801"/>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966033" y="5239443"/>
                <a:ext cx="1535434" cy="844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1967875" y="5169839"/>
                <a:ext cx="602965" cy="1833853"/>
              </a:xfrm>
              <a:prstGeom prst="line">
                <a:avLst/>
              </a:prstGeom>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4413251" y="1393173"/>
                <a:ext cx="1211822" cy="492031"/>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endParaRPr lang="en-US" sz="2000" dirty="0">
                  <a:solidFill>
                    <a:srgbClr val="FFFFFF"/>
                  </a:solidFill>
                </a:endParaRPr>
              </a:p>
            </p:txBody>
          </p:sp>
          <p:cxnSp>
            <p:nvCxnSpPr>
              <p:cNvPr id="11" name="Straight Connector 10"/>
              <p:cNvCxnSpPr/>
              <p:nvPr/>
            </p:nvCxnSpPr>
            <p:spPr>
              <a:xfrm rot="16200000" flipH="1">
                <a:off x="-456315" y="3792335"/>
                <a:ext cx="2779977"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2835618" y="2897409"/>
                <a:ext cx="990129"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365356" y="3538456"/>
                <a:ext cx="2272219" cy="0"/>
              </a:xfrm>
              <a:prstGeom prst="line">
                <a:avLst/>
              </a:prstGeom>
              <a:ln w="254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Rounded Rectangle 14"/>
              <p:cNvSpPr/>
              <p:nvPr/>
            </p:nvSpPr>
            <p:spPr>
              <a:xfrm>
                <a:off x="821267" y="1988440"/>
                <a:ext cx="6663266" cy="416311"/>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lgn="ctr">
                  <a:defRPr/>
                </a:pPr>
                <a:endParaRPr lang="en-US" sz="2000" dirty="0">
                  <a:solidFill>
                    <a:srgbClr val="FFFFFF"/>
                  </a:solidFill>
                </a:endParaRPr>
              </a:p>
            </p:txBody>
          </p:sp>
          <p:sp>
            <p:nvSpPr>
              <p:cNvPr id="19" name="AutoShape 7"/>
              <p:cNvSpPr>
                <a:spLocks noChangeArrowheads="1"/>
              </p:cNvSpPr>
              <p:nvPr/>
            </p:nvSpPr>
            <p:spPr bwMode="auto">
              <a:xfrm>
                <a:off x="611188" y="5023645"/>
                <a:ext cx="1371780" cy="761638"/>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r>
                  <a:rPr lang="en-US">
                    <a:solidFill>
                      <a:prstClr val="black"/>
                    </a:solidFill>
                  </a:rPr>
                  <a:t> </a:t>
                </a:r>
              </a:p>
              <a:p>
                <a:pPr algn="ctr"/>
                <a:endParaRPr lang="en-US">
                  <a:solidFill>
                    <a:prstClr val="black"/>
                  </a:solidFill>
                </a:endParaRPr>
              </a:p>
            </p:txBody>
          </p:sp>
          <p:sp>
            <p:nvSpPr>
              <p:cNvPr id="21" name="AutoShape 7"/>
              <p:cNvSpPr>
                <a:spLocks noChangeArrowheads="1"/>
              </p:cNvSpPr>
              <p:nvPr/>
            </p:nvSpPr>
            <p:spPr bwMode="auto">
              <a:xfrm>
                <a:off x="2647198" y="3392474"/>
                <a:ext cx="1371783" cy="761638"/>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r>
                  <a:rPr lang="en-US">
                    <a:solidFill>
                      <a:prstClr val="black"/>
                    </a:solidFill>
                  </a:rPr>
                  <a:t> </a:t>
                </a:r>
              </a:p>
              <a:p>
                <a:pPr algn="ctr"/>
                <a:endParaRPr lang="en-US">
                  <a:solidFill>
                    <a:prstClr val="black"/>
                  </a:solidFill>
                </a:endParaRPr>
              </a:p>
            </p:txBody>
          </p:sp>
          <p:sp>
            <p:nvSpPr>
              <p:cNvPr id="22" name="AutoShape 7"/>
              <p:cNvSpPr>
                <a:spLocks noChangeArrowheads="1"/>
              </p:cNvSpPr>
              <p:nvPr/>
            </p:nvSpPr>
            <p:spPr bwMode="auto">
              <a:xfrm>
                <a:off x="4817983" y="4642827"/>
                <a:ext cx="1371780" cy="761638"/>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r>
                  <a:rPr lang="en-US">
                    <a:solidFill>
                      <a:prstClr val="black"/>
                    </a:solidFill>
                  </a:rPr>
                  <a:t> </a:t>
                </a:r>
              </a:p>
              <a:p>
                <a:pPr algn="ctr"/>
                <a:endParaRPr lang="en-US">
                  <a:solidFill>
                    <a:prstClr val="black"/>
                  </a:solidFill>
                </a:endParaRPr>
              </a:p>
            </p:txBody>
          </p:sp>
        </p:grpSp>
        <p:sp>
          <p:nvSpPr>
            <p:cNvPr id="20" name="AutoShape 7"/>
            <p:cNvSpPr>
              <a:spLocks noChangeArrowheads="1"/>
            </p:cNvSpPr>
            <p:nvPr/>
          </p:nvSpPr>
          <p:spPr bwMode="auto">
            <a:xfrm>
              <a:off x="2878235" y="5937612"/>
              <a:ext cx="1371783" cy="761638"/>
            </a:xfrm>
            <a:prstGeom prst="can">
              <a:avLst>
                <a:gd name="adj" fmla="val 43620"/>
              </a:avLst>
            </a:prstGeom>
            <a:solidFill>
              <a:schemeClr val="tx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lgn="ctr"/>
              <a:r>
                <a:rPr lang="en-US">
                  <a:solidFill>
                    <a:prstClr val="black"/>
                  </a:solidFill>
                </a:rPr>
                <a:t> </a:t>
              </a:r>
            </a:p>
            <a:p>
              <a:pPr algn="ctr"/>
              <a:endParaRPr lang="en-US">
                <a:solidFill>
                  <a:prstClr val="black"/>
                </a:solidFill>
              </a:endParaRPr>
            </a:p>
          </p:txBody>
        </p:sp>
      </p:grpSp>
      <p:grpSp>
        <p:nvGrpSpPr>
          <p:cNvPr id="9" name="Group 232"/>
          <p:cNvGrpSpPr>
            <a:grpSpLocks/>
          </p:cNvGrpSpPr>
          <p:nvPr/>
        </p:nvGrpSpPr>
        <p:grpSpPr bwMode="auto">
          <a:xfrm>
            <a:off x="84138" y="106363"/>
            <a:ext cx="3603625" cy="3376612"/>
            <a:chOff x="83505" y="106218"/>
            <a:chExt cx="3603906" cy="3376643"/>
          </a:xfrm>
        </p:grpSpPr>
        <p:cxnSp>
          <p:nvCxnSpPr>
            <p:cNvPr id="217" name="Straight Arrow Connector 216"/>
            <p:cNvCxnSpPr/>
            <p:nvPr/>
          </p:nvCxnSpPr>
          <p:spPr>
            <a:xfrm rot="10800000">
              <a:off x="2055334" y="2514477"/>
              <a:ext cx="1632077" cy="968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4" name="Group 136"/>
            <p:cNvGrpSpPr>
              <a:grpSpLocks/>
            </p:cNvGrpSpPr>
            <p:nvPr/>
          </p:nvGrpSpPr>
          <p:grpSpPr bwMode="auto">
            <a:xfrm>
              <a:off x="83505" y="106218"/>
              <a:ext cx="2792571" cy="1975046"/>
              <a:chOff x="182563" y="728663"/>
              <a:chExt cx="8904287" cy="5518150"/>
            </a:xfrm>
          </p:grpSpPr>
          <p:pic>
            <p:nvPicPr>
              <p:cNvPr id="28701" name="Picture 2" descr="houseflat_80%"/>
              <p:cNvPicPr>
                <a:picLocks noChangeArrowheads="1"/>
              </p:cNvPicPr>
              <p:nvPr/>
            </p:nvPicPr>
            <p:blipFill>
              <a:blip r:embed="rId3" cstate="print"/>
              <a:srcRect/>
              <a:stretch>
                <a:fillRect/>
              </a:stretch>
            </p:blipFill>
            <p:spPr bwMode="auto">
              <a:xfrm>
                <a:off x="192088" y="817563"/>
                <a:ext cx="8894762" cy="5429250"/>
              </a:xfrm>
              <a:prstGeom prst="rect">
                <a:avLst/>
              </a:prstGeom>
              <a:noFill/>
              <a:ln w="9525">
                <a:noFill/>
                <a:miter lim="800000"/>
                <a:headEnd/>
                <a:tailEnd/>
              </a:ln>
            </p:spPr>
          </p:pic>
          <p:pic>
            <p:nvPicPr>
              <p:cNvPr id="28702" name="Picture 4" descr="coffee_table"/>
              <p:cNvPicPr>
                <a:picLocks noChangeAspect="1" noChangeArrowheads="1"/>
              </p:cNvPicPr>
              <p:nvPr/>
            </p:nvPicPr>
            <p:blipFill>
              <a:blip r:embed="rId4" cstate="print"/>
              <a:srcRect/>
              <a:stretch>
                <a:fillRect/>
              </a:stretch>
            </p:blipFill>
            <p:spPr bwMode="auto">
              <a:xfrm>
                <a:off x="3360738" y="5821363"/>
                <a:ext cx="609600" cy="301625"/>
              </a:xfrm>
              <a:prstGeom prst="rect">
                <a:avLst/>
              </a:prstGeom>
              <a:noFill/>
              <a:ln w="9525">
                <a:noFill/>
                <a:miter lim="800000"/>
                <a:headEnd/>
                <a:tailEnd/>
              </a:ln>
            </p:spPr>
          </p:pic>
          <p:pic>
            <p:nvPicPr>
              <p:cNvPr id="28703" name="Picture 5" descr="chair"/>
              <p:cNvPicPr>
                <a:picLocks noChangeAspect="1" noChangeArrowheads="1"/>
              </p:cNvPicPr>
              <p:nvPr/>
            </p:nvPicPr>
            <p:blipFill>
              <a:blip r:embed="rId5" cstate="print"/>
              <a:srcRect/>
              <a:stretch>
                <a:fillRect/>
              </a:stretch>
            </p:blipFill>
            <p:spPr bwMode="auto">
              <a:xfrm>
                <a:off x="4832350" y="5527675"/>
                <a:ext cx="415925" cy="596900"/>
              </a:xfrm>
              <a:prstGeom prst="rect">
                <a:avLst/>
              </a:prstGeom>
              <a:noFill/>
              <a:ln w="9525">
                <a:noFill/>
                <a:miter lim="800000"/>
                <a:headEnd/>
                <a:tailEnd/>
              </a:ln>
            </p:spPr>
          </p:pic>
          <p:pic>
            <p:nvPicPr>
              <p:cNvPr id="28704" name="Picture 6" descr="sm_chest"/>
              <p:cNvPicPr>
                <a:picLocks noChangeAspect="1" noChangeArrowheads="1"/>
              </p:cNvPicPr>
              <p:nvPr/>
            </p:nvPicPr>
            <p:blipFill>
              <a:blip r:embed="rId6" cstate="print"/>
              <a:srcRect/>
              <a:stretch>
                <a:fillRect/>
              </a:stretch>
            </p:blipFill>
            <p:spPr bwMode="auto">
              <a:xfrm>
                <a:off x="3678238" y="3586163"/>
                <a:ext cx="877887" cy="541337"/>
              </a:xfrm>
              <a:prstGeom prst="rect">
                <a:avLst/>
              </a:prstGeom>
              <a:noFill/>
              <a:ln w="9525">
                <a:noFill/>
                <a:miter lim="800000"/>
                <a:headEnd/>
                <a:tailEnd/>
              </a:ln>
            </p:spPr>
          </p:pic>
          <p:pic>
            <p:nvPicPr>
              <p:cNvPr id="28705" name="Picture 7" descr="Kitchen_table"/>
              <p:cNvPicPr>
                <a:picLocks noChangeAspect="1" noChangeArrowheads="1"/>
              </p:cNvPicPr>
              <p:nvPr/>
            </p:nvPicPr>
            <p:blipFill>
              <a:blip r:embed="rId7" cstate="print"/>
              <a:srcRect/>
              <a:stretch>
                <a:fillRect/>
              </a:stretch>
            </p:blipFill>
            <p:spPr bwMode="auto">
              <a:xfrm>
                <a:off x="5118100" y="5676900"/>
                <a:ext cx="596900" cy="444500"/>
              </a:xfrm>
              <a:prstGeom prst="rect">
                <a:avLst/>
              </a:prstGeom>
              <a:noFill/>
              <a:ln w="9525">
                <a:noFill/>
                <a:miter lim="800000"/>
                <a:headEnd/>
                <a:tailEnd/>
              </a:ln>
            </p:spPr>
          </p:pic>
          <p:pic>
            <p:nvPicPr>
              <p:cNvPr id="28706" name="Picture 8" descr="trash"/>
              <p:cNvPicPr>
                <a:picLocks noChangeAspect="1" noChangeArrowheads="1"/>
              </p:cNvPicPr>
              <p:nvPr/>
            </p:nvPicPr>
            <p:blipFill>
              <a:blip r:embed="rId8" cstate="print"/>
              <a:srcRect/>
              <a:stretch>
                <a:fillRect/>
              </a:stretch>
            </p:blipFill>
            <p:spPr bwMode="auto">
              <a:xfrm>
                <a:off x="6958013" y="5918200"/>
                <a:ext cx="195262" cy="201613"/>
              </a:xfrm>
              <a:prstGeom prst="rect">
                <a:avLst/>
              </a:prstGeom>
              <a:noFill/>
              <a:ln w="9525">
                <a:noFill/>
                <a:miter lim="800000"/>
                <a:headEnd/>
                <a:tailEnd/>
              </a:ln>
            </p:spPr>
          </p:pic>
          <p:pic>
            <p:nvPicPr>
              <p:cNvPr id="28707" name="Picture 9" descr="bed"/>
              <p:cNvPicPr>
                <a:picLocks noChangeAspect="1" noChangeArrowheads="1"/>
              </p:cNvPicPr>
              <p:nvPr/>
            </p:nvPicPr>
            <p:blipFill>
              <a:blip r:embed="rId9" cstate="print"/>
              <a:srcRect/>
              <a:stretch>
                <a:fillRect/>
              </a:stretch>
            </p:blipFill>
            <p:spPr bwMode="auto">
              <a:xfrm>
                <a:off x="2906713" y="3594100"/>
                <a:ext cx="750887" cy="536575"/>
              </a:xfrm>
              <a:prstGeom prst="rect">
                <a:avLst/>
              </a:prstGeom>
              <a:noFill/>
              <a:ln w="9525">
                <a:noFill/>
                <a:miter lim="800000"/>
                <a:headEnd/>
                <a:tailEnd/>
              </a:ln>
            </p:spPr>
          </p:pic>
          <p:pic>
            <p:nvPicPr>
              <p:cNvPr id="28708" name="Picture 10" descr="desk"/>
              <p:cNvPicPr>
                <a:picLocks noChangeAspect="1" noChangeArrowheads="1"/>
              </p:cNvPicPr>
              <p:nvPr/>
            </p:nvPicPr>
            <p:blipFill>
              <a:blip r:embed="rId10" cstate="print"/>
              <a:srcRect/>
              <a:stretch>
                <a:fillRect/>
              </a:stretch>
            </p:blipFill>
            <p:spPr bwMode="auto">
              <a:xfrm>
                <a:off x="7275513" y="5610225"/>
                <a:ext cx="914400" cy="512763"/>
              </a:xfrm>
              <a:prstGeom prst="rect">
                <a:avLst/>
              </a:prstGeom>
              <a:noFill/>
              <a:ln w="9525">
                <a:noFill/>
                <a:miter lim="800000"/>
                <a:headEnd/>
                <a:tailEnd/>
              </a:ln>
            </p:spPr>
          </p:pic>
          <p:pic>
            <p:nvPicPr>
              <p:cNvPr id="28709" name="Picture 11" descr="filecab"/>
              <p:cNvPicPr>
                <a:picLocks noChangeAspect="1" noChangeArrowheads="1"/>
              </p:cNvPicPr>
              <p:nvPr/>
            </p:nvPicPr>
            <p:blipFill>
              <a:blip r:embed="rId11" cstate="print"/>
              <a:srcRect/>
              <a:stretch>
                <a:fillRect/>
              </a:stretch>
            </p:blipFill>
            <p:spPr bwMode="auto">
              <a:xfrm>
                <a:off x="8391525" y="5302250"/>
                <a:ext cx="368300" cy="817563"/>
              </a:xfrm>
              <a:prstGeom prst="rect">
                <a:avLst/>
              </a:prstGeom>
              <a:noFill/>
              <a:ln w="9525">
                <a:noFill/>
                <a:miter lim="800000"/>
                <a:headEnd/>
                <a:tailEnd/>
              </a:ln>
            </p:spPr>
          </p:pic>
          <p:pic>
            <p:nvPicPr>
              <p:cNvPr id="28710" name="Picture 12" descr="sm_chest"/>
              <p:cNvPicPr>
                <a:picLocks noChangeAspect="1" noChangeArrowheads="1"/>
              </p:cNvPicPr>
              <p:nvPr/>
            </p:nvPicPr>
            <p:blipFill>
              <a:blip r:embed="rId12" cstate="print"/>
              <a:srcRect/>
              <a:stretch>
                <a:fillRect/>
              </a:stretch>
            </p:blipFill>
            <p:spPr bwMode="auto">
              <a:xfrm>
                <a:off x="1531938" y="3467100"/>
                <a:ext cx="1065212" cy="657225"/>
              </a:xfrm>
              <a:prstGeom prst="rect">
                <a:avLst/>
              </a:prstGeom>
              <a:noFill/>
              <a:ln w="9525">
                <a:noFill/>
                <a:miter lim="800000"/>
                <a:headEnd/>
                <a:tailEnd/>
              </a:ln>
            </p:spPr>
          </p:pic>
          <p:sp>
            <p:nvSpPr>
              <p:cNvPr id="28711" name="Line 14"/>
              <p:cNvSpPr>
                <a:spLocks noChangeShapeType="1"/>
              </p:cNvSpPr>
              <p:nvPr/>
            </p:nvSpPr>
            <p:spPr bwMode="auto">
              <a:xfrm flipH="1">
                <a:off x="182563" y="2016125"/>
                <a:ext cx="4224337" cy="0"/>
              </a:xfrm>
              <a:prstGeom prst="line">
                <a:avLst/>
              </a:prstGeom>
              <a:noFill/>
              <a:ln w="19050">
                <a:solidFill>
                  <a:schemeClr val="tx1"/>
                </a:solidFill>
                <a:round/>
                <a:headEnd/>
                <a:tailEnd/>
              </a:ln>
            </p:spPr>
            <p:txBody>
              <a:bodyPr wrap="none" anchor="ctr">
                <a:prstTxWarp prst="textNoShape">
                  <a:avLst/>
                </a:prstTxWarp>
              </a:bodyPr>
              <a:lstStyle/>
              <a:p>
                <a:endParaRPr lang="en-US">
                  <a:solidFill>
                    <a:prstClr val="white"/>
                  </a:solidFill>
                </a:endParaRPr>
              </a:p>
            </p:txBody>
          </p:sp>
          <p:grpSp>
            <p:nvGrpSpPr>
              <p:cNvPr id="16" name="Group 148"/>
              <p:cNvGrpSpPr>
                <a:grpSpLocks/>
              </p:cNvGrpSpPr>
              <p:nvPr/>
            </p:nvGrpSpPr>
            <p:grpSpPr bwMode="auto">
              <a:xfrm>
                <a:off x="182564" y="2009775"/>
                <a:ext cx="204788" cy="3937000"/>
                <a:chOff x="115" y="1266"/>
                <a:chExt cx="129" cy="2480"/>
              </a:xfrm>
            </p:grpSpPr>
            <p:grpSp>
              <p:nvGrpSpPr>
                <p:cNvPr id="17" name="Group 18"/>
                <p:cNvGrpSpPr>
                  <a:grpSpLocks/>
                </p:cNvGrpSpPr>
                <p:nvPr/>
              </p:nvGrpSpPr>
              <p:grpSpPr bwMode="auto">
                <a:xfrm>
                  <a:off x="115" y="1266"/>
                  <a:ext cx="95" cy="2480"/>
                  <a:chOff x="115" y="1266"/>
                  <a:chExt cx="95" cy="2480"/>
                </a:xfrm>
              </p:grpSpPr>
              <p:sp>
                <p:nvSpPr>
                  <p:cNvPr id="28764" name="Line 17"/>
                  <p:cNvSpPr>
                    <a:spLocks noChangeShapeType="1"/>
                  </p:cNvSpPr>
                  <p:nvPr/>
                </p:nvSpPr>
                <p:spPr bwMode="auto">
                  <a:xfrm>
                    <a:off x="208" y="1356"/>
                    <a:ext cx="0" cy="2390"/>
                  </a:xfrm>
                  <a:prstGeom prst="line">
                    <a:avLst/>
                  </a:prstGeom>
                  <a:noFill/>
                  <a:ln w="19050">
                    <a:solidFill>
                      <a:schemeClr val="tx1"/>
                    </a:solidFill>
                    <a:round/>
                    <a:headEnd/>
                    <a:tailEnd/>
                  </a:ln>
                </p:spPr>
                <p:txBody>
                  <a:bodyPr wrap="none" anchor="ctr">
                    <a:prstTxWarp prst="textNoShape">
                      <a:avLst/>
                    </a:prstTxWarp>
                  </a:bodyPr>
                  <a:lstStyle/>
                  <a:p>
                    <a:endParaRPr lang="en-US">
                      <a:solidFill>
                        <a:prstClr val="white"/>
                      </a:solidFill>
                    </a:endParaRPr>
                  </a:p>
                </p:txBody>
              </p:sp>
              <p:sp>
                <p:nvSpPr>
                  <p:cNvPr id="28765" name="Line 18"/>
                  <p:cNvSpPr>
                    <a:spLocks noChangeShapeType="1"/>
                  </p:cNvSpPr>
                  <p:nvPr/>
                </p:nvSpPr>
                <p:spPr bwMode="auto">
                  <a:xfrm>
                    <a:off x="115" y="1266"/>
                    <a:ext cx="95" cy="92"/>
                  </a:xfrm>
                  <a:prstGeom prst="line">
                    <a:avLst/>
                  </a:prstGeom>
                  <a:noFill/>
                  <a:ln w="19050">
                    <a:solidFill>
                      <a:schemeClr val="tx1"/>
                    </a:solidFill>
                    <a:round/>
                    <a:headEnd/>
                    <a:tailEnd/>
                  </a:ln>
                </p:spPr>
                <p:txBody>
                  <a:bodyPr wrap="none" anchor="ctr">
                    <a:prstTxWarp prst="textNoShape">
                      <a:avLst/>
                    </a:prstTxWarp>
                  </a:bodyPr>
                  <a:lstStyle/>
                  <a:p>
                    <a:endParaRPr lang="en-US">
                      <a:solidFill>
                        <a:prstClr val="white"/>
                      </a:solidFill>
                    </a:endParaRPr>
                  </a:p>
                </p:txBody>
              </p:sp>
            </p:grpSp>
            <p:sp>
              <p:nvSpPr>
                <p:cNvPr id="28763" name="Line 19"/>
                <p:cNvSpPr>
                  <a:spLocks noChangeShapeType="1"/>
                </p:cNvSpPr>
                <p:nvPr/>
              </p:nvSpPr>
              <p:spPr bwMode="auto">
                <a:xfrm>
                  <a:off x="204" y="3744"/>
                  <a:ext cx="40" cy="0"/>
                </a:xfrm>
                <a:prstGeom prst="line">
                  <a:avLst/>
                </a:prstGeom>
                <a:noFill/>
                <a:ln w="19050">
                  <a:solidFill>
                    <a:schemeClr val="tx1"/>
                  </a:solidFill>
                  <a:round/>
                  <a:headEnd type="none" w="sm" len="sm"/>
                  <a:tailEnd/>
                </a:ln>
              </p:spPr>
              <p:txBody>
                <a:bodyPr wrap="none" anchor="ctr">
                  <a:prstTxWarp prst="textNoShape">
                    <a:avLst/>
                  </a:prstTxWarp>
                </a:bodyPr>
                <a:lstStyle/>
                <a:p>
                  <a:endParaRPr lang="en-US">
                    <a:solidFill>
                      <a:prstClr val="white"/>
                    </a:solidFill>
                  </a:endParaRPr>
                </a:p>
              </p:txBody>
            </p:sp>
          </p:grpSp>
          <p:grpSp>
            <p:nvGrpSpPr>
              <p:cNvPr id="18" name="Group 20"/>
              <p:cNvGrpSpPr>
                <a:grpSpLocks/>
              </p:cNvGrpSpPr>
              <p:nvPr/>
            </p:nvGrpSpPr>
            <p:grpSpPr bwMode="auto">
              <a:xfrm>
                <a:off x="533400" y="5943600"/>
                <a:ext cx="1171575" cy="0"/>
                <a:chOff x="336" y="3744"/>
                <a:chExt cx="738" cy="0"/>
              </a:xfrm>
            </p:grpSpPr>
            <p:sp>
              <p:nvSpPr>
                <p:cNvPr id="28760" name="Line 21"/>
                <p:cNvSpPr>
                  <a:spLocks noChangeShapeType="1"/>
                </p:cNvSpPr>
                <p:nvPr/>
              </p:nvSpPr>
              <p:spPr bwMode="auto">
                <a:xfrm>
                  <a:off x="336" y="3744"/>
                  <a:ext cx="54" cy="0"/>
                </a:xfrm>
                <a:prstGeom prst="line">
                  <a:avLst/>
                </a:prstGeom>
                <a:noFill/>
                <a:ln w="19050">
                  <a:solidFill>
                    <a:schemeClr val="tx1"/>
                  </a:solidFill>
                  <a:round/>
                  <a:headEnd type="diamond" w="sm" len="sm"/>
                  <a:tailEnd/>
                </a:ln>
              </p:spPr>
              <p:txBody>
                <a:bodyPr wrap="none" anchor="ctr">
                  <a:prstTxWarp prst="textNoShape">
                    <a:avLst/>
                  </a:prstTxWarp>
                </a:bodyPr>
                <a:lstStyle/>
                <a:p>
                  <a:endParaRPr lang="en-US">
                    <a:solidFill>
                      <a:prstClr val="white"/>
                    </a:solidFill>
                  </a:endParaRPr>
                </a:p>
              </p:txBody>
            </p:sp>
            <p:sp>
              <p:nvSpPr>
                <p:cNvPr id="28761" name="Line 22"/>
                <p:cNvSpPr>
                  <a:spLocks noChangeShapeType="1"/>
                </p:cNvSpPr>
                <p:nvPr/>
              </p:nvSpPr>
              <p:spPr bwMode="auto">
                <a:xfrm>
                  <a:off x="860" y="3744"/>
                  <a:ext cx="214" cy="0"/>
                </a:xfrm>
                <a:prstGeom prst="line">
                  <a:avLst/>
                </a:prstGeom>
                <a:noFill/>
                <a:ln w="19050">
                  <a:solidFill>
                    <a:schemeClr val="tx1"/>
                  </a:solidFill>
                  <a:round/>
                  <a:headEnd type="none" w="sm" len="sm"/>
                  <a:tailEnd/>
                </a:ln>
              </p:spPr>
              <p:txBody>
                <a:bodyPr wrap="none" anchor="ctr">
                  <a:prstTxWarp prst="textNoShape">
                    <a:avLst/>
                  </a:prstTxWarp>
                </a:bodyPr>
                <a:lstStyle/>
                <a:p>
                  <a:endParaRPr lang="en-US">
                    <a:solidFill>
                      <a:prstClr val="white"/>
                    </a:solidFill>
                  </a:endParaRPr>
                </a:p>
              </p:txBody>
            </p:sp>
          </p:grpSp>
          <p:sp>
            <p:nvSpPr>
              <p:cNvPr id="28714" name="Line 23"/>
              <p:cNvSpPr>
                <a:spLocks noChangeShapeType="1"/>
              </p:cNvSpPr>
              <p:nvPr/>
            </p:nvSpPr>
            <p:spPr bwMode="auto">
              <a:xfrm>
                <a:off x="1692275" y="4711700"/>
                <a:ext cx="0" cy="1231900"/>
              </a:xfrm>
              <a:prstGeom prst="line">
                <a:avLst/>
              </a:prstGeom>
              <a:noFill/>
              <a:ln w="19050">
                <a:solidFill>
                  <a:schemeClr val="tx1"/>
                </a:solidFill>
                <a:round/>
                <a:headEnd/>
                <a:tailEnd/>
              </a:ln>
            </p:spPr>
            <p:txBody>
              <a:bodyPr wrap="none" anchor="ctr">
                <a:prstTxWarp prst="textNoShape">
                  <a:avLst/>
                </a:prstTxWarp>
              </a:bodyPr>
              <a:lstStyle/>
              <a:p>
                <a:endParaRPr lang="en-US">
                  <a:solidFill>
                    <a:prstClr val="white"/>
                  </a:solidFill>
                </a:endParaRPr>
              </a:p>
            </p:txBody>
          </p:sp>
          <p:sp>
            <p:nvSpPr>
              <p:cNvPr id="28715" name="Line 24"/>
              <p:cNvSpPr>
                <a:spLocks noChangeShapeType="1"/>
              </p:cNvSpPr>
              <p:nvPr/>
            </p:nvSpPr>
            <p:spPr bwMode="auto">
              <a:xfrm>
                <a:off x="1682750" y="4721225"/>
                <a:ext cx="298450" cy="0"/>
              </a:xfrm>
              <a:prstGeom prst="line">
                <a:avLst/>
              </a:prstGeom>
              <a:noFill/>
              <a:ln w="19050">
                <a:solidFill>
                  <a:schemeClr val="tx1"/>
                </a:solidFill>
                <a:round/>
                <a:headEnd type="none" w="sm" len="sm"/>
                <a:tailEnd/>
              </a:ln>
            </p:spPr>
            <p:txBody>
              <a:bodyPr wrap="none" anchor="ctr">
                <a:prstTxWarp prst="textNoShape">
                  <a:avLst/>
                </a:prstTxWarp>
              </a:bodyPr>
              <a:lstStyle/>
              <a:p>
                <a:endParaRPr lang="en-US">
                  <a:solidFill>
                    <a:prstClr val="white"/>
                  </a:solidFill>
                </a:endParaRPr>
              </a:p>
            </p:txBody>
          </p:sp>
          <p:sp>
            <p:nvSpPr>
              <p:cNvPr id="28716" name="Line 25"/>
              <p:cNvSpPr>
                <a:spLocks noChangeShapeType="1"/>
              </p:cNvSpPr>
              <p:nvPr/>
            </p:nvSpPr>
            <p:spPr bwMode="auto">
              <a:xfrm flipH="1">
                <a:off x="4394200" y="1847850"/>
                <a:ext cx="104775" cy="168275"/>
              </a:xfrm>
              <a:prstGeom prst="line">
                <a:avLst/>
              </a:prstGeom>
              <a:noFill/>
              <a:ln w="19050">
                <a:solidFill>
                  <a:schemeClr val="tx1"/>
                </a:solidFill>
                <a:round/>
                <a:headEnd/>
                <a:tailEnd/>
              </a:ln>
            </p:spPr>
            <p:txBody>
              <a:bodyPr wrap="none" anchor="ctr">
                <a:prstTxWarp prst="textNoShape">
                  <a:avLst/>
                </a:prstTxWarp>
              </a:bodyPr>
              <a:lstStyle/>
              <a:p>
                <a:endParaRPr lang="en-US">
                  <a:solidFill>
                    <a:prstClr val="white"/>
                  </a:solidFill>
                </a:endParaRPr>
              </a:p>
            </p:txBody>
          </p:sp>
          <p:pic>
            <p:nvPicPr>
              <p:cNvPr id="28717" name="Picture 26" descr="bed"/>
              <p:cNvPicPr>
                <a:picLocks noChangeAspect="1" noChangeArrowheads="1"/>
              </p:cNvPicPr>
              <p:nvPr/>
            </p:nvPicPr>
            <p:blipFill>
              <a:blip r:embed="rId13" cstate="print"/>
              <a:srcRect/>
              <a:stretch>
                <a:fillRect/>
              </a:stretch>
            </p:blipFill>
            <p:spPr bwMode="auto">
              <a:xfrm>
                <a:off x="530225" y="3475038"/>
                <a:ext cx="917575" cy="655637"/>
              </a:xfrm>
              <a:prstGeom prst="rect">
                <a:avLst/>
              </a:prstGeom>
              <a:noFill/>
              <a:ln w="9525">
                <a:noFill/>
                <a:miter lim="800000"/>
                <a:headEnd/>
                <a:tailEnd/>
              </a:ln>
            </p:spPr>
          </p:pic>
          <p:grpSp>
            <p:nvGrpSpPr>
              <p:cNvPr id="23" name="Group 27"/>
              <p:cNvGrpSpPr>
                <a:grpSpLocks/>
              </p:cNvGrpSpPr>
              <p:nvPr/>
            </p:nvGrpSpPr>
            <p:grpSpPr bwMode="auto">
              <a:xfrm>
                <a:off x="4176704" y="1143000"/>
                <a:ext cx="515936" cy="752475"/>
                <a:chOff x="2631" y="720"/>
                <a:chExt cx="325" cy="474"/>
              </a:xfrm>
            </p:grpSpPr>
            <p:pic>
              <p:nvPicPr>
                <p:cNvPr id="28758" name="Picture 28" descr="dishpole"/>
                <p:cNvPicPr>
                  <a:picLocks noChangeAspect="1" noChangeArrowheads="1"/>
                </p:cNvPicPr>
                <p:nvPr/>
              </p:nvPicPr>
              <p:blipFill>
                <a:blip r:embed="rId14" cstate="print"/>
                <a:srcRect/>
                <a:stretch>
                  <a:fillRect/>
                </a:stretch>
              </p:blipFill>
              <p:spPr bwMode="auto">
                <a:xfrm>
                  <a:off x="2772" y="1052"/>
                  <a:ext cx="115" cy="142"/>
                </a:xfrm>
                <a:prstGeom prst="rect">
                  <a:avLst/>
                </a:prstGeom>
                <a:noFill/>
                <a:ln w="9525">
                  <a:noFill/>
                  <a:miter lim="800000"/>
                  <a:headEnd/>
                  <a:tailEnd/>
                </a:ln>
              </p:spPr>
            </p:pic>
            <p:pic>
              <p:nvPicPr>
                <p:cNvPr id="28759" name="Picture 29" descr="Satellite_Dish_Right"/>
                <p:cNvPicPr>
                  <a:picLocks noChangeAspect="1" noChangeArrowheads="1"/>
                </p:cNvPicPr>
                <p:nvPr/>
              </p:nvPicPr>
              <p:blipFill>
                <a:blip r:embed="rId15" cstate="print"/>
                <a:srcRect/>
                <a:stretch>
                  <a:fillRect/>
                </a:stretch>
              </p:blipFill>
              <p:spPr bwMode="auto">
                <a:xfrm>
                  <a:off x="2631" y="720"/>
                  <a:ext cx="325" cy="414"/>
                </a:xfrm>
                <a:prstGeom prst="rect">
                  <a:avLst/>
                </a:prstGeom>
                <a:noFill/>
                <a:ln w="9525">
                  <a:noFill/>
                  <a:miter lim="800000"/>
                  <a:headEnd/>
                  <a:tailEnd/>
                </a:ln>
              </p:spPr>
            </p:pic>
          </p:grpSp>
          <p:pic>
            <p:nvPicPr>
              <p:cNvPr id="28719" name="Picture 30" descr="couch"/>
              <p:cNvPicPr>
                <a:picLocks noChangeAspect="1" noChangeArrowheads="1"/>
              </p:cNvPicPr>
              <p:nvPr/>
            </p:nvPicPr>
            <p:blipFill>
              <a:blip r:embed="rId16" cstate="print"/>
              <a:srcRect/>
              <a:stretch>
                <a:fillRect/>
              </a:stretch>
            </p:blipFill>
            <p:spPr bwMode="auto">
              <a:xfrm>
                <a:off x="530225" y="5456238"/>
                <a:ext cx="841375" cy="676275"/>
              </a:xfrm>
              <a:prstGeom prst="rect">
                <a:avLst/>
              </a:prstGeom>
              <a:noFill/>
              <a:ln w="9525">
                <a:noFill/>
                <a:miter lim="800000"/>
                <a:headEnd/>
                <a:tailEnd/>
              </a:ln>
            </p:spPr>
          </p:pic>
          <p:pic>
            <p:nvPicPr>
              <p:cNvPr id="28720" name="Picture 31" descr="Viewsonic_FlatScreen_Monito"/>
              <p:cNvPicPr>
                <a:picLocks noChangeAspect="1" noChangeArrowheads="1"/>
              </p:cNvPicPr>
              <p:nvPr/>
            </p:nvPicPr>
            <p:blipFill>
              <a:blip r:embed="rId17" cstate="print"/>
              <a:srcRect/>
              <a:stretch>
                <a:fillRect/>
              </a:stretch>
            </p:blipFill>
            <p:spPr bwMode="auto">
              <a:xfrm>
                <a:off x="7570788" y="5118100"/>
                <a:ext cx="569912" cy="523875"/>
              </a:xfrm>
              <a:prstGeom prst="rect">
                <a:avLst/>
              </a:prstGeom>
              <a:noFill/>
              <a:ln w="9525">
                <a:noFill/>
                <a:miter lim="800000"/>
                <a:headEnd/>
                <a:tailEnd/>
              </a:ln>
            </p:spPr>
          </p:pic>
          <p:pic>
            <p:nvPicPr>
              <p:cNvPr id="28721" name="Picture 32" descr="Desktop_PC"/>
              <p:cNvPicPr>
                <a:picLocks noChangeAspect="1" noChangeArrowheads="1"/>
              </p:cNvPicPr>
              <p:nvPr/>
            </p:nvPicPr>
            <p:blipFill>
              <a:blip r:embed="rId18" cstate="print"/>
              <a:srcRect/>
              <a:stretch>
                <a:fillRect/>
              </a:stretch>
            </p:blipFill>
            <p:spPr bwMode="auto">
              <a:xfrm>
                <a:off x="8180388" y="5732463"/>
                <a:ext cx="173037" cy="392112"/>
              </a:xfrm>
              <a:prstGeom prst="rect">
                <a:avLst/>
              </a:prstGeom>
              <a:noFill/>
              <a:ln w="9525">
                <a:noFill/>
                <a:miter lim="800000"/>
                <a:headEnd/>
                <a:tailEnd/>
              </a:ln>
            </p:spPr>
          </p:pic>
          <p:pic>
            <p:nvPicPr>
              <p:cNvPr id="28722" name="Picture 33" descr="Panasonic_Digital_Camera"/>
              <p:cNvPicPr>
                <a:picLocks noChangeAspect="1" noChangeArrowheads="1"/>
              </p:cNvPicPr>
              <p:nvPr/>
            </p:nvPicPr>
            <p:blipFill>
              <a:blip r:embed="rId19" cstate="print"/>
              <a:srcRect/>
              <a:stretch>
                <a:fillRect/>
              </a:stretch>
            </p:blipFill>
            <p:spPr bwMode="auto">
              <a:xfrm>
                <a:off x="7307263" y="5419725"/>
                <a:ext cx="228600" cy="203200"/>
              </a:xfrm>
              <a:prstGeom prst="rect">
                <a:avLst/>
              </a:prstGeom>
              <a:noFill/>
              <a:ln w="9525">
                <a:noFill/>
                <a:miter lim="800000"/>
                <a:headEnd/>
                <a:tailEnd/>
              </a:ln>
            </p:spPr>
          </p:pic>
          <p:pic>
            <p:nvPicPr>
              <p:cNvPr id="28723" name="Picture 34" descr="Digi_Camcorder"/>
              <p:cNvPicPr>
                <a:picLocks noChangeAspect="1" noChangeArrowheads="1"/>
              </p:cNvPicPr>
              <p:nvPr/>
            </p:nvPicPr>
            <p:blipFill>
              <a:blip r:embed="rId20" cstate="print"/>
              <a:srcRect/>
              <a:stretch>
                <a:fillRect/>
              </a:stretch>
            </p:blipFill>
            <p:spPr bwMode="auto">
              <a:xfrm>
                <a:off x="8382000" y="5110163"/>
                <a:ext cx="373063" cy="188912"/>
              </a:xfrm>
              <a:prstGeom prst="rect">
                <a:avLst/>
              </a:prstGeom>
              <a:noFill/>
              <a:ln w="9525">
                <a:noFill/>
                <a:miter lim="800000"/>
                <a:headEnd/>
                <a:tailEnd/>
              </a:ln>
            </p:spPr>
          </p:pic>
          <p:pic>
            <p:nvPicPr>
              <p:cNvPr id="28724" name="Picture 35" descr="SCEOS_Dongle_Box_Xmit"/>
              <p:cNvPicPr>
                <a:picLocks noChangeAspect="1" noChangeArrowheads="1"/>
              </p:cNvPicPr>
              <p:nvPr/>
            </p:nvPicPr>
            <p:blipFill>
              <a:blip r:embed="rId21" cstate="print"/>
              <a:srcRect/>
              <a:stretch>
                <a:fillRect/>
              </a:stretch>
            </p:blipFill>
            <p:spPr bwMode="auto">
              <a:xfrm>
                <a:off x="7780338" y="4929188"/>
                <a:ext cx="311150" cy="201612"/>
              </a:xfrm>
              <a:prstGeom prst="rect">
                <a:avLst/>
              </a:prstGeom>
              <a:noFill/>
              <a:ln w="9525">
                <a:noFill/>
                <a:miter lim="800000"/>
                <a:headEnd/>
                <a:tailEnd/>
              </a:ln>
            </p:spPr>
          </p:pic>
          <p:pic>
            <p:nvPicPr>
              <p:cNvPr id="28725" name="Picture 36" descr="Toshiba_19inch_TV"/>
              <p:cNvPicPr>
                <a:picLocks noChangeArrowheads="1"/>
              </p:cNvPicPr>
              <p:nvPr/>
            </p:nvPicPr>
            <p:blipFill>
              <a:blip r:embed="rId22" cstate="print"/>
              <a:srcRect/>
              <a:stretch>
                <a:fillRect/>
              </a:stretch>
            </p:blipFill>
            <p:spPr bwMode="auto">
              <a:xfrm>
                <a:off x="1600200" y="2743200"/>
                <a:ext cx="960438" cy="758825"/>
              </a:xfrm>
              <a:prstGeom prst="rect">
                <a:avLst/>
              </a:prstGeom>
              <a:noFill/>
              <a:ln w="9525">
                <a:noFill/>
                <a:miter lim="800000"/>
                <a:headEnd/>
                <a:tailEnd/>
              </a:ln>
            </p:spPr>
          </p:pic>
          <p:pic>
            <p:nvPicPr>
              <p:cNvPr id="28726" name="Picture 37" descr="SCEOS_Dongle_Box"/>
              <p:cNvPicPr>
                <a:picLocks noChangeAspect="1" noChangeArrowheads="1"/>
              </p:cNvPicPr>
              <p:nvPr/>
            </p:nvPicPr>
            <p:blipFill>
              <a:blip r:embed="rId23" cstate="print"/>
              <a:srcRect/>
              <a:stretch>
                <a:fillRect/>
              </a:stretch>
            </p:blipFill>
            <p:spPr bwMode="auto">
              <a:xfrm>
                <a:off x="2189163" y="2586038"/>
                <a:ext cx="292100" cy="188912"/>
              </a:xfrm>
              <a:prstGeom prst="rect">
                <a:avLst/>
              </a:prstGeom>
              <a:noFill/>
              <a:ln w="9525">
                <a:noFill/>
                <a:miter lim="800000"/>
                <a:headEnd/>
                <a:tailEnd/>
              </a:ln>
            </p:spPr>
          </p:pic>
          <p:grpSp>
            <p:nvGrpSpPr>
              <p:cNvPr id="24" name="Group 38"/>
              <p:cNvGrpSpPr>
                <a:grpSpLocks/>
              </p:cNvGrpSpPr>
              <p:nvPr/>
            </p:nvGrpSpPr>
            <p:grpSpPr bwMode="auto">
              <a:xfrm>
                <a:off x="1731963" y="4765675"/>
                <a:ext cx="1184275" cy="1370013"/>
                <a:chOff x="1091" y="3002"/>
                <a:chExt cx="746" cy="863"/>
              </a:xfrm>
            </p:grpSpPr>
            <p:pic>
              <p:nvPicPr>
                <p:cNvPr id="28756" name="Picture 39" descr="Samsung_Projection_TV"/>
                <p:cNvPicPr>
                  <a:picLocks noChangeAspect="1" noChangeArrowheads="1"/>
                </p:cNvPicPr>
                <p:nvPr/>
              </p:nvPicPr>
              <p:blipFill>
                <a:blip r:embed="rId24" cstate="print"/>
                <a:srcRect/>
                <a:stretch>
                  <a:fillRect/>
                </a:stretch>
              </p:blipFill>
              <p:spPr bwMode="auto">
                <a:xfrm>
                  <a:off x="1091" y="3002"/>
                  <a:ext cx="746" cy="863"/>
                </a:xfrm>
                <a:prstGeom prst="rect">
                  <a:avLst/>
                </a:prstGeom>
                <a:noFill/>
                <a:ln w="9525">
                  <a:noFill/>
                  <a:miter lim="800000"/>
                  <a:headEnd/>
                  <a:tailEnd/>
                </a:ln>
              </p:spPr>
            </p:pic>
            <p:sp>
              <p:nvSpPr>
                <p:cNvPr id="28757" name="Rectangle 40"/>
                <p:cNvSpPr>
                  <a:spLocks noChangeArrowheads="1"/>
                </p:cNvSpPr>
                <p:nvPr/>
              </p:nvSpPr>
              <p:spPr bwMode="auto">
                <a:xfrm>
                  <a:off x="1122" y="3038"/>
                  <a:ext cx="684" cy="388"/>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solidFill>
                      <a:prstClr val="white"/>
                    </a:solidFill>
                  </a:endParaRPr>
                </a:p>
              </p:txBody>
            </p:sp>
          </p:grpSp>
          <p:pic>
            <p:nvPicPr>
              <p:cNvPr id="28728" name="Picture 41" descr="Cooking_Show"/>
              <p:cNvPicPr>
                <a:picLocks noChangeAspect="1" noChangeArrowheads="1"/>
              </p:cNvPicPr>
              <p:nvPr/>
            </p:nvPicPr>
            <p:blipFill>
              <a:blip r:embed="rId25" cstate="print"/>
              <a:srcRect/>
              <a:stretch>
                <a:fillRect/>
              </a:stretch>
            </p:blipFill>
            <p:spPr bwMode="auto">
              <a:xfrm>
                <a:off x="1778000" y="4819650"/>
                <a:ext cx="1098550" cy="627063"/>
              </a:xfrm>
              <a:prstGeom prst="rect">
                <a:avLst/>
              </a:prstGeom>
              <a:noFill/>
              <a:ln w="9525">
                <a:noFill/>
                <a:miter lim="800000"/>
                <a:headEnd/>
                <a:tailEnd/>
              </a:ln>
            </p:spPr>
          </p:pic>
          <p:pic>
            <p:nvPicPr>
              <p:cNvPr id="28729" name="Picture 165" descr="Samsung_15_LCD"/>
              <p:cNvPicPr>
                <a:picLocks noChangeArrowheads="1"/>
              </p:cNvPicPr>
              <p:nvPr/>
            </p:nvPicPr>
            <p:blipFill>
              <a:blip r:embed="rId26" cstate="print"/>
              <a:srcRect/>
              <a:stretch>
                <a:fillRect/>
              </a:stretch>
            </p:blipFill>
            <p:spPr bwMode="auto">
              <a:xfrm>
                <a:off x="5178425" y="4857750"/>
                <a:ext cx="622300" cy="539750"/>
              </a:xfrm>
              <a:prstGeom prst="rect">
                <a:avLst/>
              </a:prstGeom>
              <a:noFill/>
              <a:ln w="9525">
                <a:noFill/>
                <a:miter lim="800000"/>
                <a:headEnd/>
                <a:tailEnd/>
              </a:ln>
            </p:spPr>
          </p:pic>
          <p:pic>
            <p:nvPicPr>
              <p:cNvPr id="28730" name="Picture 166" descr="Cooking_Show"/>
              <p:cNvPicPr>
                <a:picLocks noChangeAspect="1" noChangeArrowheads="1"/>
              </p:cNvPicPr>
              <p:nvPr/>
            </p:nvPicPr>
            <p:blipFill>
              <a:blip r:embed="rId27" cstate="print"/>
              <a:srcRect/>
              <a:stretch>
                <a:fillRect/>
              </a:stretch>
            </p:blipFill>
            <p:spPr bwMode="auto">
              <a:xfrm>
                <a:off x="5280025" y="4911725"/>
                <a:ext cx="415925" cy="311150"/>
              </a:xfrm>
              <a:prstGeom prst="rect">
                <a:avLst/>
              </a:prstGeom>
              <a:noFill/>
              <a:ln w="9525">
                <a:noFill/>
                <a:miter lim="800000"/>
                <a:headEnd/>
                <a:tailEnd/>
              </a:ln>
            </p:spPr>
          </p:pic>
          <p:pic>
            <p:nvPicPr>
              <p:cNvPr id="28731" name="Picture 47" descr="SCEOS_Dongle_Box"/>
              <p:cNvPicPr>
                <a:picLocks noChangeAspect="1" noChangeArrowheads="1"/>
              </p:cNvPicPr>
              <p:nvPr/>
            </p:nvPicPr>
            <p:blipFill>
              <a:blip r:embed="rId23" cstate="print"/>
              <a:srcRect/>
              <a:stretch>
                <a:fillRect/>
              </a:stretch>
            </p:blipFill>
            <p:spPr bwMode="auto">
              <a:xfrm>
                <a:off x="5449888" y="4692650"/>
                <a:ext cx="292100" cy="188913"/>
              </a:xfrm>
              <a:prstGeom prst="rect">
                <a:avLst/>
              </a:prstGeom>
              <a:noFill/>
              <a:ln w="9525">
                <a:noFill/>
                <a:miter lim="800000"/>
                <a:headEnd/>
                <a:tailEnd/>
              </a:ln>
            </p:spPr>
          </p:pic>
          <p:pic>
            <p:nvPicPr>
              <p:cNvPr id="28732" name="Picture 48" descr="wav001"/>
              <p:cNvPicPr>
                <a:picLocks noChangeAspect="1" noChangeArrowheads="1"/>
              </p:cNvPicPr>
              <p:nvPr/>
            </p:nvPicPr>
            <p:blipFill>
              <a:blip r:embed="rId28" cstate="print"/>
              <a:srcRect/>
              <a:stretch>
                <a:fillRect/>
              </a:stretch>
            </p:blipFill>
            <p:spPr bwMode="auto">
              <a:xfrm>
                <a:off x="7664450" y="4578350"/>
                <a:ext cx="533400" cy="355600"/>
              </a:xfrm>
              <a:prstGeom prst="rect">
                <a:avLst/>
              </a:prstGeom>
              <a:noFill/>
              <a:ln w="9525">
                <a:noFill/>
                <a:miter lim="800000"/>
                <a:headEnd/>
                <a:tailEnd/>
              </a:ln>
            </p:spPr>
          </p:pic>
          <p:pic>
            <p:nvPicPr>
              <p:cNvPr id="28733" name="Picture 49" descr="Dave_Letterman_Screencap"/>
              <p:cNvPicPr>
                <a:picLocks noChangeArrowheads="1"/>
              </p:cNvPicPr>
              <p:nvPr/>
            </p:nvPicPr>
            <p:blipFill>
              <a:blip r:embed="rId29" cstate="print"/>
              <a:srcRect/>
              <a:stretch>
                <a:fillRect/>
              </a:stretch>
            </p:blipFill>
            <p:spPr bwMode="auto">
              <a:xfrm>
                <a:off x="1733550" y="2816225"/>
                <a:ext cx="698500" cy="542925"/>
              </a:xfrm>
              <a:prstGeom prst="rect">
                <a:avLst/>
              </a:prstGeom>
              <a:noFill/>
              <a:ln w="9525">
                <a:noFill/>
                <a:miter lim="800000"/>
                <a:headEnd/>
                <a:tailEnd/>
              </a:ln>
            </p:spPr>
          </p:pic>
          <p:pic>
            <p:nvPicPr>
              <p:cNvPr id="28734" name="Picture 50" descr="I_Movie_Screencap"/>
              <p:cNvPicPr>
                <a:picLocks noChangeArrowheads="1"/>
              </p:cNvPicPr>
              <p:nvPr/>
            </p:nvPicPr>
            <p:blipFill>
              <a:blip r:embed="rId30" cstate="print"/>
              <a:srcRect/>
              <a:stretch>
                <a:fillRect/>
              </a:stretch>
            </p:blipFill>
            <p:spPr bwMode="auto">
              <a:xfrm>
                <a:off x="7613650" y="5156200"/>
                <a:ext cx="479425" cy="355600"/>
              </a:xfrm>
              <a:prstGeom prst="rect">
                <a:avLst/>
              </a:prstGeom>
              <a:noFill/>
              <a:ln w="9525">
                <a:noFill/>
                <a:miter lim="800000"/>
                <a:headEnd/>
                <a:tailEnd/>
              </a:ln>
            </p:spPr>
          </p:pic>
          <p:pic>
            <p:nvPicPr>
              <p:cNvPr id="28735" name="Picture 51" descr="I_Movie_Screencap"/>
              <p:cNvPicPr>
                <a:picLocks noChangeArrowheads="1"/>
              </p:cNvPicPr>
              <p:nvPr/>
            </p:nvPicPr>
            <p:blipFill>
              <a:blip r:embed="rId31" cstate="print"/>
              <a:srcRect/>
              <a:stretch>
                <a:fillRect/>
              </a:stretch>
            </p:blipFill>
            <p:spPr bwMode="auto">
              <a:xfrm>
                <a:off x="1774825" y="4816475"/>
                <a:ext cx="1103313" cy="636588"/>
              </a:xfrm>
              <a:prstGeom prst="rect">
                <a:avLst/>
              </a:prstGeom>
              <a:noFill/>
              <a:ln w="9525">
                <a:noFill/>
                <a:miter lim="800000"/>
                <a:headEnd/>
                <a:tailEnd/>
              </a:ln>
            </p:spPr>
          </p:pic>
          <p:pic>
            <p:nvPicPr>
              <p:cNvPr id="28736" name="Picture 52" descr="SCEOS_Box"/>
              <p:cNvPicPr>
                <a:picLocks noChangeAspect="1" noChangeArrowheads="1" noCrop="1"/>
              </p:cNvPicPr>
              <p:nvPr/>
            </p:nvPicPr>
            <p:blipFill>
              <a:blip r:embed="rId32" cstate="print"/>
              <a:srcRect/>
              <a:stretch>
                <a:fillRect/>
              </a:stretch>
            </p:blipFill>
            <p:spPr bwMode="auto">
              <a:xfrm>
                <a:off x="1973263" y="3948113"/>
                <a:ext cx="679450" cy="501650"/>
              </a:xfrm>
              <a:prstGeom prst="rect">
                <a:avLst/>
              </a:prstGeom>
              <a:noFill/>
              <a:ln w="9525">
                <a:noFill/>
                <a:miter lim="800000"/>
                <a:headEnd/>
                <a:tailEnd/>
              </a:ln>
            </p:spPr>
          </p:pic>
          <p:grpSp>
            <p:nvGrpSpPr>
              <p:cNvPr id="25" name="Group 55"/>
              <p:cNvGrpSpPr>
                <a:grpSpLocks/>
              </p:cNvGrpSpPr>
              <p:nvPr/>
            </p:nvGrpSpPr>
            <p:grpSpPr bwMode="auto">
              <a:xfrm>
                <a:off x="1911352" y="3706813"/>
                <a:ext cx="793751" cy="225425"/>
                <a:chOff x="1204" y="2556"/>
                <a:chExt cx="500" cy="142"/>
              </a:xfrm>
            </p:grpSpPr>
            <p:pic>
              <p:nvPicPr>
                <p:cNvPr id="28754" name="Picture 56" descr="wav002"/>
                <p:cNvPicPr>
                  <a:picLocks noChangeAspect="1" noChangeArrowheads="1"/>
                </p:cNvPicPr>
                <p:nvPr/>
              </p:nvPicPr>
              <p:blipFill>
                <a:blip r:embed="rId33" cstate="print"/>
                <a:srcRect/>
                <a:stretch>
                  <a:fillRect/>
                </a:stretch>
              </p:blipFill>
              <p:spPr bwMode="auto">
                <a:xfrm>
                  <a:off x="1491" y="2556"/>
                  <a:ext cx="213" cy="142"/>
                </a:xfrm>
                <a:prstGeom prst="rect">
                  <a:avLst/>
                </a:prstGeom>
                <a:noFill/>
                <a:ln w="9525">
                  <a:noFill/>
                  <a:miter lim="800000"/>
                  <a:headEnd/>
                  <a:tailEnd/>
                </a:ln>
              </p:spPr>
            </p:pic>
            <p:pic>
              <p:nvPicPr>
                <p:cNvPr id="28755" name="Picture 57" descr="wav002"/>
                <p:cNvPicPr>
                  <a:picLocks noChangeAspect="1" noChangeArrowheads="1"/>
                </p:cNvPicPr>
                <p:nvPr/>
              </p:nvPicPr>
              <p:blipFill>
                <a:blip r:embed="rId33" cstate="print"/>
                <a:srcRect/>
                <a:stretch>
                  <a:fillRect/>
                </a:stretch>
              </p:blipFill>
              <p:spPr bwMode="auto">
                <a:xfrm>
                  <a:off x="1204" y="2556"/>
                  <a:ext cx="213" cy="142"/>
                </a:xfrm>
                <a:prstGeom prst="rect">
                  <a:avLst/>
                </a:prstGeom>
                <a:noFill/>
                <a:ln w="9525">
                  <a:noFill/>
                  <a:miter lim="800000"/>
                  <a:headEnd/>
                  <a:tailEnd/>
                </a:ln>
              </p:spPr>
            </p:pic>
          </p:grpSp>
          <p:pic>
            <p:nvPicPr>
              <p:cNvPr id="28738" name="Picture 59" descr="TiVo-Box_2_Faceplate"/>
              <p:cNvPicPr>
                <a:picLocks noChangeAspect="1" noChangeArrowheads="1"/>
              </p:cNvPicPr>
              <p:nvPr/>
            </p:nvPicPr>
            <p:blipFill>
              <a:blip r:embed="rId34" cstate="print"/>
              <a:srcRect/>
              <a:stretch>
                <a:fillRect/>
              </a:stretch>
            </p:blipFill>
            <p:spPr bwMode="auto">
              <a:xfrm>
                <a:off x="1844675" y="4441825"/>
                <a:ext cx="914400" cy="187325"/>
              </a:xfrm>
              <a:prstGeom prst="rect">
                <a:avLst/>
              </a:prstGeom>
              <a:noFill/>
              <a:ln w="9525">
                <a:noFill/>
                <a:miter lim="800000"/>
                <a:headEnd/>
                <a:tailEnd/>
              </a:ln>
            </p:spPr>
          </p:pic>
          <p:pic>
            <p:nvPicPr>
              <p:cNvPr id="28739" name="Picture 60" descr="Dish_Settop_Boxes_Faceplate"/>
              <p:cNvPicPr>
                <a:picLocks noChangeAspect="1" noChangeArrowheads="1"/>
              </p:cNvPicPr>
              <p:nvPr/>
            </p:nvPicPr>
            <p:blipFill>
              <a:blip r:embed="rId35" cstate="print"/>
              <a:srcRect/>
              <a:stretch>
                <a:fillRect/>
              </a:stretch>
            </p:blipFill>
            <p:spPr bwMode="auto">
              <a:xfrm>
                <a:off x="1843088" y="4635500"/>
                <a:ext cx="914400" cy="144463"/>
              </a:xfrm>
              <a:prstGeom prst="rect">
                <a:avLst/>
              </a:prstGeom>
              <a:noFill/>
              <a:ln w="9525">
                <a:noFill/>
                <a:miter lim="800000"/>
                <a:headEnd/>
                <a:tailEnd/>
              </a:ln>
            </p:spPr>
          </p:pic>
          <p:grpSp>
            <p:nvGrpSpPr>
              <p:cNvPr id="26" name="Group 112"/>
              <p:cNvGrpSpPr>
                <a:grpSpLocks/>
              </p:cNvGrpSpPr>
              <p:nvPr/>
            </p:nvGrpSpPr>
            <p:grpSpPr bwMode="auto">
              <a:xfrm>
                <a:off x="5070476" y="812800"/>
                <a:ext cx="3811589" cy="4410075"/>
                <a:chOff x="3194" y="512"/>
                <a:chExt cx="2401" cy="2778"/>
              </a:xfrm>
            </p:grpSpPr>
            <p:grpSp>
              <p:nvGrpSpPr>
                <p:cNvPr id="27" name="Group 78"/>
                <p:cNvGrpSpPr>
                  <a:grpSpLocks/>
                </p:cNvGrpSpPr>
                <p:nvPr/>
              </p:nvGrpSpPr>
              <p:grpSpPr bwMode="auto">
                <a:xfrm>
                  <a:off x="4682" y="512"/>
                  <a:ext cx="913" cy="1450"/>
                  <a:chOff x="4682" y="512"/>
                  <a:chExt cx="913" cy="1450"/>
                </a:xfrm>
              </p:grpSpPr>
              <p:graphicFrame>
                <p:nvGraphicFramePr>
                  <p:cNvPr id="28674" name="Object 2"/>
                  <p:cNvGraphicFramePr>
                    <a:graphicFrameLocks noChangeAspect="1"/>
                  </p:cNvGraphicFramePr>
                  <p:nvPr/>
                </p:nvGraphicFramePr>
                <p:xfrm>
                  <a:off x="4898" y="512"/>
                  <a:ext cx="480" cy="204"/>
                </p:xfrm>
                <a:graphic>
                  <a:graphicData uri="http://schemas.openxmlformats.org/presentationml/2006/ole">
                    <p:oleObj spid="_x0000_s105474" name="Photo Editor Photo" r:id="rId36" imgW="762106" imgH="323981" progId="">
                      <p:embed/>
                    </p:oleObj>
                  </a:graphicData>
                </a:graphic>
              </p:graphicFrame>
              <p:graphicFrame>
                <p:nvGraphicFramePr>
                  <p:cNvPr id="28675" name="Object 3"/>
                  <p:cNvGraphicFramePr>
                    <a:graphicFrameLocks noChangeAspect="1"/>
                  </p:cNvGraphicFramePr>
                  <p:nvPr/>
                </p:nvGraphicFramePr>
                <p:xfrm>
                  <a:off x="4907" y="1538"/>
                  <a:ext cx="464" cy="213"/>
                </p:xfrm>
                <a:graphic>
                  <a:graphicData uri="http://schemas.openxmlformats.org/presentationml/2006/ole">
                    <p:oleObj spid="_x0000_s105475" name="Photo Editor Photo" r:id="rId37" imgW="2190476" imgH="1190476" progId="">
                      <p:embed/>
                    </p:oleObj>
                  </a:graphicData>
                </a:graphic>
              </p:graphicFrame>
              <p:graphicFrame>
                <p:nvGraphicFramePr>
                  <p:cNvPr id="28676" name="Object 4"/>
                  <p:cNvGraphicFramePr>
                    <a:graphicFrameLocks noChangeAspect="1"/>
                  </p:cNvGraphicFramePr>
                  <p:nvPr/>
                </p:nvGraphicFramePr>
                <p:xfrm>
                  <a:off x="4907" y="1100"/>
                  <a:ext cx="464" cy="464"/>
                </p:xfrm>
                <a:graphic>
                  <a:graphicData uri="http://schemas.openxmlformats.org/presentationml/2006/ole">
                    <p:oleObj spid="_x0000_s105476" name="Photo Editor Photo" r:id="rId38" imgW="2057143" imgH="2057143" progId="">
                      <p:embed/>
                    </p:oleObj>
                  </a:graphicData>
                </a:graphic>
              </p:graphicFrame>
              <p:pic>
                <p:nvPicPr>
                  <p:cNvPr id="28752" name="Picture 76" descr="maddengame"/>
                  <p:cNvPicPr>
                    <a:picLocks noChangeAspect="1" noChangeArrowheads="1"/>
                  </p:cNvPicPr>
                  <p:nvPr/>
                </p:nvPicPr>
                <p:blipFill>
                  <a:blip r:embed="rId39" cstate="print"/>
                  <a:srcRect/>
                  <a:stretch>
                    <a:fillRect/>
                  </a:stretch>
                </p:blipFill>
                <p:spPr bwMode="auto">
                  <a:xfrm>
                    <a:off x="4962" y="746"/>
                    <a:ext cx="354" cy="364"/>
                  </a:xfrm>
                  <a:prstGeom prst="rect">
                    <a:avLst/>
                  </a:prstGeom>
                  <a:noFill/>
                  <a:ln w="9525">
                    <a:noFill/>
                    <a:miter lim="800000"/>
                    <a:headEnd/>
                    <a:tailEnd/>
                  </a:ln>
                </p:spPr>
              </p:pic>
              <p:pic>
                <p:nvPicPr>
                  <p:cNvPr id="28753" name="Picture 77" descr="yahoologo"/>
                  <p:cNvPicPr>
                    <a:picLocks noChangeAspect="1" noChangeArrowheads="1"/>
                  </p:cNvPicPr>
                  <p:nvPr/>
                </p:nvPicPr>
                <p:blipFill>
                  <a:blip r:embed="rId40" cstate="print"/>
                  <a:srcRect l="31801" t="-18935" r="33218" b="-7100"/>
                  <a:stretch>
                    <a:fillRect/>
                  </a:stretch>
                </p:blipFill>
                <p:spPr bwMode="auto">
                  <a:xfrm>
                    <a:off x="4682" y="1749"/>
                    <a:ext cx="913" cy="213"/>
                  </a:xfrm>
                  <a:prstGeom prst="rect">
                    <a:avLst/>
                  </a:prstGeom>
                  <a:noFill/>
                  <a:ln w="9525">
                    <a:noFill/>
                    <a:miter lim="800000"/>
                    <a:headEnd/>
                    <a:tailEnd/>
                  </a:ln>
                </p:spPr>
              </p:pic>
            </p:grpSp>
            <p:pic>
              <p:nvPicPr>
                <p:cNvPr id="28751" name="Picture 110" descr="Cooking_Show"/>
                <p:cNvPicPr>
                  <a:picLocks noChangeAspect="1" noChangeArrowheads="1"/>
                </p:cNvPicPr>
                <p:nvPr/>
              </p:nvPicPr>
              <p:blipFill>
                <a:blip r:embed="rId27" cstate="print"/>
                <a:srcRect/>
                <a:stretch>
                  <a:fillRect/>
                </a:stretch>
              </p:blipFill>
              <p:spPr bwMode="auto">
                <a:xfrm>
                  <a:off x="3194" y="3094"/>
                  <a:ext cx="262" cy="196"/>
                </a:xfrm>
                <a:prstGeom prst="rect">
                  <a:avLst/>
                </a:prstGeom>
                <a:noFill/>
                <a:ln w="9525">
                  <a:noFill/>
                  <a:miter lim="800000"/>
                  <a:headEnd/>
                  <a:tailEnd/>
                </a:ln>
              </p:spPr>
            </p:pic>
          </p:grpSp>
          <p:grpSp>
            <p:nvGrpSpPr>
              <p:cNvPr id="28" name="Group 104"/>
              <p:cNvGrpSpPr>
                <a:grpSpLocks/>
              </p:cNvGrpSpPr>
              <p:nvPr/>
            </p:nvGrpSpPr>
            <p:grpSpPr bwMode="auto">
              <a:xfrm>
                <a:off x="1654175" y="728664"/>
                <a:ext cx="4818063" cy="4716465"/>
                <a:chOff x="1042" y="459"/>
                <a:chExt cx="3035" cy="2971"/>
              </a:xfrm>
            </p:grpSpPr>
            <p:pic>
              <p:nvPicPr>
                <p:cNvPr id="28742" name="Picture 37" descr="CNN_TV_Screen"/>
                <p:cNvPicPr>
                  <a:picLocks noChangeAspect="1" noChangeArrowheads="1"/>
                </p:cNvPicPr>
                <p:nvPr/>
              </p:nvPicPr>
              <p:blipFill>
                <a:blip r:embed="rId41" cstate="print"/>
                <a:srcRect/>
                <a:stretch>
                  <a:fillRect/>
                </a:stretch>
              </p:blipFill>
              <p:spPr bwMode="auto">
                <a:xfrm>
                  <a:off x="1105" y="3042"/>
                  <a:ext cx="688" cy="388"/>
                </a:xfrm>
                <a:prstGeom prst="rect">
                  <a:avLst/>
                </a:prstGeom>
                <a:noFill/>
                <a:ln w="9525">
                  <a:noFill/>
                  <a:miter lim="800000"/>
                  <a:headEnd/>
                  <a:tailEnd/>
                </a:ln>
              </p:spPr>
            </p:pic>
            <p:pic>
              <p:nvPicPr>
                <p:cNvPr id="28743" name="Picture 61" descr="Dish_Settop_Boxes_Faceplate"/>
                <p:cNvPicPr>
                  <a:picLocks noChangeArrowheads="1"/>
                </p:cNvPicPr>
                <p:nvPr/>
              </p:nvPicPr>
              <p:blipFill>
                <a:blip r:embed="rId42" cstate="print"/>
                <a:srcRect/>
                <a:stretch>
                  <a:fillRect/>
                </a:stretch>
              </p:blipFill>
              <p:spPr bwMode="auto">
                <a:xfrm>
                  <a:off x="1161" y="2815"/>
                  <a:ext cx="576" cy="92"/>
                </a:xfrm>
                <a:prstGeom prst="rect">
                  <a:avLst/>
                </a:prstGeom>
                <a:noFill/>
                <a:ln w="9525">
                  <a:noFill/>
                  <a:miter lim="800000"/>
                  <a:headEnd/>
                  <a:tailEnd/>
                </a:ln>
              </p:spPr>
            </p:pic>
            <p:grpSp>
              <p:nvGrpSpPr>
                <p:cNvPr id="29" name="Group 79"/>
                <p:cNvGrpSpPr>
                  <a:grpSpLocks/>
                </p:cNvGrpSpPr>
                <p:nvPr/>
              </p:nvGrpSpPr>
              <p:grpSpPr bwMode="auto">
                <a:xfrm>
                  <a:off x="3030" y="459"/>
                  <a:ext cx="1047" cy="1487"/>
                  <a:chOff x="3030" y="459"/>
                  <a:chExt cx="1047" cy="1487"/>
                </a:xfrm>
              </p:grpSpPr>
              <p:pic>
                <p:nvPicPr>
                  <p:cNvPr id="28746" name="Picture 22" descr="time warner"/>
                  <p:cNvPicPr>
                    <a:picLocks noChangeAspect="1" noChangeArrowheads="1"/>
                  </p:cNvPicPr>
                  <p:nvPr/>
                </p:nvPicPr>
                <p:blipFill>
                  <a:blip r:embed="rId43" cstate="print"/>
                  <a:srcRect l="28201" t="21281" r="23842" b="58206"/>
                  <a:stretch>
                    <a:fillRect/>
                  </a:stretch>
                </p:blipFill>
                <p:spPr bwMode="auto">
                  <a:xfrm>
                    <a:off x="3030" y="858"/>
                    <a:ext cx="1047" cy="297"/>
                  </a:xfrm>
                  <a:prstGeom prst="rect">
                    <a:avLst/>
                  </a:prstGeom>
                  <a:noFill/>
                  <a:ln w="9525">
                    <a:noFill/>
                    <a:miter lim="800000"/>
                    <a:headEnd/>
                    <a:tailEnd/>
                  </a:ln>
                </p:spPr>
              </p:pic>
              <p:pic>
                <p:nvPicPr>
                  <p:cNvPr id="28747" name="Picture 23" descr="topleft"/>
                  <p:cNvPicPr>
                    <a:picLocks noChangeAspect="1" noChangeArrowheads="1"/>
                  </p:cNvPicPr>
                  <p:nvPr/>
                </p:nvPicPr>
                <p:blipFill>
                  <a:blip r:embed="rId44" cstate="print"/>
                  <a:srcRect r="24051" b="64999"/>
                  <a:stretch>
                    <a:fillRect/>
                  </a:stretch>
                </p:blipFill>
                <p:spPr bwMode="auto">
                  <a:xfrm>
                    <a:off x="3151" y="1243"/>
                    <a:ext cx="804" cy="375"/>
                  </a:xfrm>
                  <a:prstGeom prst="rect">
                    <a:avLst/>
                  </a:prstGeom>
                  <a:noFill/>
                  <a:ln w="9525">
                    <a:noFill/>
                    <a:miter lim="800000"/>
                    <a:headEnd/>
                    <a:tailEnd/>
                  </a:ln>
                </p:spPr>
              </p:pic>
              <p:pic>
                <p:nvPicPr>
                  <p:cNvPr id="28748" name="Picture 24" descr="VerizonLogo"/>
                  <p:cNvPicPr>
                    <a:picLocks noChangeAspect="1" noChangeArrowheads="1"/>
                  </p:cNvPicPr>
                  <p:nvPr/>
                </p:nvPicPr>
                <p:blipFill>
                  <a:blip r:embed="rId45" cstate="print"/>
                  <a:srcRect/>
                  <a:stretch>
                    <a:fillRect/>
                  </a:stretch>
                </p:blipFill>
                <p:spPr bwMode="auto">
                  <a:xfrm>
                    <a:off x="3103" y="1706"/>
                    <a:ext cx="900" cy="240"/>
                  </a:xfrm>
                  <a:prstGeom prst="rect">
                    <a:avLst/>
                  </a:prstGeom>
                  <a:noFill/>
                  <a:ln w="9525">
                    <a:noFill/>
                    <a:miter lim="800000"/>
                    <a:headEnd/>
                    <a:tailEnd/>
                  </a:ln>
                </p:spPr>
              </p:pic>
              <p:pic>
                <p:nvPicPr>
                  <p:cNvPr id="28749" name="Picture 185" descr="directv_larger"/>
                  <p:cNvPicPr>
                    <a:picLocks noChangeAspect="1" noChangeArrowheads="1"/>
                  </p:cNvPicPr>
                  <p:nvPr/>
                </p:nvPicPr>
                <p:blipFill>
                  <a:blip r:embed="rId46" cstate="print"/>
                  <a:srcRect/>
                  <a:stretch>
                    <a:fillRect/>
                  </a:stretch>
                </p:blipFill>
                <p:spPr bwMode="auto">
                  <a:xfrm>
                    <a:off x="3305" y="459"/>
                    <a:ext cx="495" cy="312"/>
                  </a:xfrm>
                  <a:prstGeom prst="rect">
                    <a:avLst/>
                  </a:prstGeom>
                  <a:noFill/>
                  <a:ln w="9525">
                    <a:noFill/>
                    <a:miter lim="800000"/>
                    <a:headEnd/>
                    <a:tailEnd/>
                  </a:ln>
                </p:spPr>
              </p:pic>
            </p:grpSp>
            <p:pic>
              <p:nvPicPr>
                <p:cNvPr id="28745" name="Picture 97" descr="Dish_Settop_Boxes_Faceplate"/>
                <p:cNvPicPr>
                  <a:picLocks noChangeArrowheads="1"/>
                </p:cNvPicPr>
                <p:nvPr/>
              </p:nvPicPr>
              <p:blipFill>
                <a:blip r:embed="rId42" cstate="print"/>
                <a:srcRect/>
                <a:stretch>
                  <a:fillRect/>
                </a:stretch>
              </p:blipFill>
              <p:spPr bwMode="auto">
                <a:xfrm>
                  <a:off x="1042" y="1536"/>
                  <a:ext cx="576" cy="92"/>
                </a:xfrm>
                <a:prstGeom prst="rect">
                  <a:avLst/>
                </a:prstGeom>
                <a:noFill/>
                <a:ln w="9525">
                  <a:noFill/>
                  <a:miter lim="800000"/>
                  <a:headEnd/>
                  <a:tailEnd/>
                </a:ln>
              </p:spPr>
            </p:pic>
          </p:grpSp>
        </p:grpSp>
        <p:sp>
          <p:nvSpPr>
            <p:cNvPr id="28700" name="TextBox 226"/>
            <p:cNvSpPr txBox="1">
              <a:spLocks noChangeArrowheads="1"/>
            </p:cNvSpPr>
            <p:nvPr/>
          </p:nvSpPr>
          <p:spPr bwMode="auto">
            <a:xfrm>
              <a:off x="625689" y="2145305"/>
              <a:ext cx="1711113" cy="369332"/>
            </a:xfrm>
            <a:prstGeom prst="rect">
              <a:avLst/>
            </a:prstGeom>
            <a:noFill/>
            <a:ln w="9525">
              <a:noFill/>
              <a:miter lim="800000"/>
              <a:headEnd/>
              <a:tailEnd/>
            </a:ln>
          </p:spPr>
          <p:txBody>
            <a:bodyPr wrap="none">
              <a:prstTxWarp prst="textNoShape">
                <a:avLst/>
              </a:prstTxWarp>
              <a:spAutoFit/>
            </a:bodyPr>
            <a:lstStyle/>
            <a:p>
              <a:r>
                <a:rPr lang="en-US">
                  <a:solidFill>
                    <a:prstClr val="white"/>
                  </a:solidFill>
                </a:rPr>
                <a:t>Home Network</a:t>
              </a:r>
            </a:p>
          </p:txBody>
        </p:sp>
      </p:grpSp>
      <p:grpSp>
        <p:nvGrpSpPr>
          <p:cNvPr id="30" name="Group 233"/>
          <p:cNvGrpSpPr>
            <a:grpSpLocks/>
          </p:cNvGrpSpPr>
          <p:nvPr/>
        </p:nvGrpSpPr>
        <p:grpSpPr bwMode="auto">
          <a:xfrm>
            <a:off x="2724150" y="730250"/>
            <a:ext cx="3194050" cy="2605088"/>
            <a:chOff x="2723977" y="730393"/>
            <a:chExt cx="3193902" cy="2604397"/>
          </a:xfrm>
        </p:grpSpPr>
        <p:pic>
          <p:nvPicPr>
            <p:cNvPr id="28694" name="Picture 208"/>
            <p:cNvPicPr>
              <a:picLocks noChangeAspect="1"/>
            </p:cNvPicPr>
            <p:nvPr/>
          </p:nvPicPr>
          <p:blipFill>
            <a:blip r:embed="rId47" cstate="print"/>
            <a:srcRect/>
            <a:stretch>
              <a:fillRect/>
            </a:stretch>
          </p:blipFill>
          <p:spPr bwMode="auto">
            <a:xfrm>
              <a:off x="2854419" y="730393"/>
              <a:ext cx="2799287" cy="1414912"/>
            </a:xfrm>
            <a:prstGeom prst="rect">
              <a:avLst/>
            </a:prstGeom>
            <a:noFill/>
            <a:ln w="9525">
              <a:noFill/>
              <a:miter lim="800000"/>
              <a:headEnd/>
              <a:tailEnd/>
            </a:ln>
          </p:spPr>
        </p:pic>
        <p:pic>
          <p:nvPicPr>
            <p:cNvPr id="28695" name="Picture 24"/>
            <p:cNvPicPr>
              <a:picLocks noChangeAspect="1"/>
            </p:cNvPicPr>
            <p:nvPr/>
          </p:nvPicPr>
          <p:blipFill>
            <a:blip r:embed="rId48" cstate="print">
              <a:clrChange>
                <a:clrFrom>
                  <a:srgbClr val="FFFFFF"/>
                </a:clrFrom>
                <a:clrTo>
                  <a:srgbClr val="FFFFFF">
                    <a:alpha val="0"/>
                  </a:srgbClr>
                </a:clrTo>
              </a:clrChange>
            </a:blip>
            <a:srcRect/>
            <a:stretch>
              <a:fillRect/>
            </a:stretch>
          </p:blipFill>
          <p:spPr bwMode="auto">
            <a:xfrm>
              <a:off x="4133746" y="1523864"/>
              <a:ext cx="1784133" cy="1427306"/>
            </a:xfrm>
            <a:prstGeom prst="rect">
              <a:avLst/>
            </a:prstGeom>
            <a:noFill/>
            <a:ln w="9525">
              <a:noFill/>
              <a:miter lim="800000"/>
              <a:headEnd/>
              <a:tailEnd/>
            </a:ln>
          </p:spPr>
        </p:pic>
        <p:cxnSp>
          <p:nvCxnSpPr>
            <p:cNvPr id="220" name="Straight Arrow Connector 219"/>
            <p:cNvCxnSpPr/>
            <p:nvPr/>
          </p:nvCxnSpPr>
          <p:spPr>
            <a:xfrm rot="5400000" flipH="1" flipV="1">
              <a:off x="4511474" y="3085618"/>
              <a:ext cx="49675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697" name="TextBox 228"/>
            <p:cNvSpPr txBox="1">
              <a:spLocks noChangeArrowheads="1"/>
            </p:cNvSpPr>
            <p:nvPr/>
          </p:nvSpPr>
          <p:spPr bwMode="auto">
            <a:xfrm>
              <a:off x="2723977" y="2208702"/>
              <a:ext cx="1800718" cy="369332"/>
            </a:xfrm>
            <a:prstGeom prst="rect">
              <a:avLst/>
            </a:prstGeom>
            <a:noFill/>
            <a:ln w="9525">
              <a:noFill/>
              <a:miter lim="800000"/>
              <a:headEnd/>
              <a:tailEnd/>
            </a:ln>
          </p:spPr>
          <p:txBody>
            <a:bodyPr wrap="none">
              <a:prstTxWarp prst="textNoShape">
                <a:avLst/>
              </a:prstTxWarp>
              <a:spAutoFit/>
            </a:bodyPr>
            <a:lstStyle/>
            <a:p>
              <a:r>
                <a:rPr lang="en-US">
                  <a:solidFill>
                    <a:prstClr val="white"/>
                  </a:solidFill>
                </a:rPr>
                <a:t>Carrier Network</a:t>
              </a:r>
            </a:p>
          </p:txBody>
        </p:sp>
      </p:grpSp>
      <p:grpSp>
        <p:nvGrpSpPr>
          <p:cNvPr id="31" name="Group 234"/>
          <p:cNvGrpSpPr>
            <a:grpSpLocks/>
          </p:cNvGrpSpPr>
          <p:nvPr/>
        </p:nvGrpSpPr>
        <p:grpSpPr bwMode="auto">
          <a:xfrm>
            <a:off x="5700713" y="0"/>
            <a:ext cx="3517900" cy="3482975"/>
            <a:chOff x="5701257" y="0"/>
            <a:chExt cx="3517243" cy="3482861"/>
          </a:xfrm>
        </p:grpSpPr>
        <p:pic>
          <p:nvPicPr>
            <p:cNvPr id="28690" name="Picture 211"/>
            <p:cNvPicPr>
              <a:picLocks noChangeAspect="1"/>
            </p:cNvPicPr>
            <p:nvPr/>
          </p:nvPicPr>
          <p:blipFill>
            <a:blip r:embed="rId49" cstate="print"/>
            <a:srcRect/>
            <a:stretch>
              <a:fillRect/>
            </a:stretch>
          </p:blipFill>
          <p:spPr bwMode="auto">
            <a:xfrm>
              <a:off x="6957403" y="938086"/>
              <a:ext cx="2186597" cy="1639948"/>
            </a:xfrm>
            <a:prstGeom prst="rect">
              <a:avLst/>
            </a:prstGeom>
            <a:noFill/>
            <a:ln w="9525">
              <a:noFill/>
              <a:miter lim="800000"/>
              <a:headEnd/>
              <a:tailEnd/>
            </a:ln>
          </p:spPr>
        </p:pic>
        <p:pic>
          <p:nvPicPr>
            <p:cNvPr id="28691" name="Picture 212"/>
            <p:cNvPicPr>
              <a:picLocks noChangeAspect="1"/>
            </p:cNvPicPr>
            <p:nvPr/>
          </p:nvPicPr>
          <p:blipFill>
            <a:blip r:embed="rId50" cstate="print"/>
            <a:srcRect/>
            <a:stretch>
              <a:fillRect/>
            </a:stretch>
          </p:blipFill>
          <p:spPr bwMode="auto">
            <a:xfrm>
              <a:off x="5701257" y="0"/>
              <a:ext cx="3442743" cy="1393779"/>
            </a:xfrm>
            <a:prstGeom prst="rect">
              <a:avLst/>
            </a:prstGeom>
            <a:noFill/>
            <a:ln w="9525">
              <a:noFill/>
              <a:miter lim="800000"/>
              <a:headEnd/>
              <a:tailEnd/>
            </a:ln>
          </p:spPr>
        </p:pic>
        <p:cxnSp>
          <p:nvCxnSpPr>
            <p:cNvPr id="222" name="Straight Arrow Connector 221"/>
            <p:cNvCxnSpPr/>
            <p:nvPr/>
          </p:nvCxnSpPr>
          <p:spPr>
            <a:xfrm flipV="1">
              <a:off x="5953622" y="2689137"/>
              <a:ext cx="1003113" cy="793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693" name="TextBox 229"/>
            <p:cNvSpPr txBox="1">
              <a:spLocks noChangeArrowheads="1"/>
            </p:cNvSpPr>
            <p:nvPr/>
          </p:nvSpPr>
          <p:spPr bwMode="auto">
            <a:xfrm>
              <a:off x="6878572" y="2688897"/>
              <a:ext cx="2339928" cy="369332"/>
            </a:xfrm>
            <a:prstGeom prst="rect">
              <a:avLst/>
            </a:prstGeom>
            <a:noFill/>
            <a:ln w="9525">
              <a:noFill/>
              <a:miter lim="800000"/>
              <a:headEnd/>
              <a:tailEnd/>
            </a:ln>
          </p:spPr>
          <p:txBody>
            <a:bodyPr wrap="none">
              <a:prstTxWarp prst="textNoShape">
                <a:avLst/>
              </a:prstTxWarp>
              <a:spAutoFit/>
            </a:bodyPr>
            <a:lstStyle/>
            <a:p>
              <a:r>
                <a:rPr lang="en-US">
                  <a:solidFill>
                    <a:prstClr val="white"/>
                  </a:solidFill>
                </a:rPr>
                <a:t>Data Center Network</a:t>
              </a:r>
            </a:p>
          </p:txBody>
        </p:sp>
      </p:grpSp>
      <p:grpSp>
        <p:nvGrpSpPr>
          <p:cNvPr id="225" name="Group 235"/>
          <p:cNvGrpSpPr>
            <a:grpSpLocks/>
          </p:cNvGrpSpPr>
          <p:nvPr/>
        </p:nvGrpSpPr>
        <p:grpSpPr bwMode="auto">
          <a:xfrm>
            <a:off x="5700713" y="4213225"/>
            <a:ext cx="3427412" cy="2632075"/>
            <a:chOff x="5701257" y="4213780"/>
            <a:chExt cx="3427455" cy="2631133"/>
          </a:xfrm>
        </p:grpSpPr>
        <p:pic>
          <p:nvPicPr>
            <p:cNvPr id="28687" name="Picture 214"/>
            <p:cNvPicPr>
              <a:picLocks noChangeAspect="1"/>
            </p:cNvPicPr>
            <p:nvPr/>
          </p:nvPicPr>
          <p:blipFill>
            <a:blip r:embed="rId51" cstate="print"/>
            <a:srcRect/>
            <a:stretch>
              <a:fillRect/>
            </a:stretch>
          </p:blipFill>
          <p:spPr bwMode="auto">
            <a:xfrm>
              <a:off x="6271171" y="4672951"/>
              <a:ext cx="2857541" cy="2171962"/>
            </a:xfrm>
            <a:prstGeom prst="rect">
              <a:avLst/>
            </a:prstGeom>
            <a:noFill/>
            <a:ln w="9525">
              <a:noFill/>
              <a:miter lim="800000"/>
              <a:headEnd/>
              <a:tailEnd/>
            </a:ln>
          </p:spPr>
        </p:pic>
        <p:cxnSp>
          <p:nvCxnSpPr>
            <p:cNvPr id="224" name="Straight Arrow Connector 223"/>
            <p:cNvCxnSpPr/>
            <p:nvPr/>
          </p:nvCxnSpPr>
          <p:spPr>
            <a:xfrm>
              <a:off x="5701257" y="4337561"/>
              <a:ext cx="946162" cy="5490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689" name="TextBox 230"/>
            <p:cNvSpPr txBox="1">
              <a:spLocks noChangeArrowheads="1"/>
            </p:cNvSpPr>
            <p:nvPr/>
          </p:nvSpPr>
          <p:spPr bwMode="auto">
            <a:xfrm>
              <a:off x="6788784" y="4213780"/>
              <a:ext cx="1877926" cy="369332"/>
            </a:xfrm>
            <a:prstGeom prst="rect">
              <a:avLst/>
            </a:prstGeom>
            <a:noFill/>
            <a:ln w="9525">
              <a:noFill/>
              <a:miter lim="800000"/>
              <a:headEnd/>
              <a:tailEnd/>
            </a:ln>
          </p:spPr>
          <p:txBody>
            <a:bodyPr wrap="none">
              <a:prstTxWarp prst="textNoShape">
                <a:avLst/>
              </a:prstTxWarp>
              <a:spAutoFit/>
            </a:bodyPr>
            <a:lstStyle/>
            <a:p>
              <a:r>
                <a:rPr lang="en-US" dirty="0">
                  <a:solidFill>
                    <a:prstClr val="white"/>
                  </a:solidFill>
                </a:rPr>
                <a:t>Cellular Network</a:t>
              </a:r>
            </a:p>
          </p:txBody>
        </p:sp>
      </p:grpSp>
      <p:grpSp>
        <p:nvGrpSpPr>
          <p:cNvPr id="227" name="Group 236"/>
          <p:cNvGrpSpPr>
            <a:grpSpLocks/>
          </p:cNvGrpSpPr>
          <p:nvPr/>
        </p:nvGrpSpPr>
        <p:grpSpPr bwMode="auto">
          <a:xfrm>
            <a:off x="11113" y="4181475"/>
            <a:ext cx="3744912" cy="2663825"/>
            <a:chOff x="10816" y="4181514"/>
            <a:chExt cx="3745883" cy="2663400"/>
          </a:xfrm>
        </p:grpSpPr>
        <p:pic>
          <p:nvPicPr>
            <p:cNvPr id="28684" name="Picture 213"/>
            <p:cNvPicPr>
              <a:picLocks noChangeAspect="1"/>
            </p:cNvPicPr>
            <p:nvPr/>
          </p:nvPicPr>
          <p:blipFill>
            <a:blip r:embed="rId52" cstate="print"/>
            <a:srcRect/>
            <a:stretch>
              <a:fillRect/>
            </a:stretch>
          </p:blipFill>
          <p:spPr bwMode="auto">
            <a:xfrm>
              <a:off x="10816" y="4633449"/>
              <a:ext cx="3273665" cy="2211465"/>
            </a:xfrm>
            <a:prstGeom prst="rect">
              <a:avLst/>
            </a:prstGeom>
            <a:noFill/>
            <a:ln w="9525">
              <a:noFill/>
              <a:miter lim="800000"/>
              <a:headEnd/>
              <a:tailEnd/>
            </a:ln>
          </p:spPr>
        </p:pic>
        <p:cxnSp>
          <p:nvCxnSpPr>
            <p:cNvPr id="226" name="Straight Arrow Connector 225"/>
            <p:cNvCxnSpPr/>
            <p:nvPr/>
          </p:nvCxnSpPr>
          <p:spPr>
            <a:xfrm rot="10800000" flipV="1">
              <a:off x="3285090" y="4506900"/>
              <a:ext cx="471609" cy="2745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686" name="TextBox 231"/>
            <p:cNvSpPr txBox="1">
              <a:spLocks noChangeArrowheads="1"/>
            </p:cNvSpPr>
            <p:nvPr/>
          </p:nvSpPr>
          <p:spPr bwMode="auto">
            <a:xfrm>
              <a:off x="602813" y="4181514"/>
              <a:ext cx="2147418" cy="369332"/>
            </a:xfrm>
            <a:prstGeom prst="rect">
              <a:avLst/>
            </a:prstGeom>
            <a:noFill/>
            <a:ln w="9525">
              <a:noFill/>
              <a:miter lim="800000"/>
              <a:headEnd/>
              <a:tailEnd/>
            </a:ln>
          </p:spPr>
          <p:txBody>
            <a:bodyPr wrap="none">
              <a:prstTxWarp prst="textNoShape">
                <a:avLst/>
              </a:prstTxWarp>
              <a:spAutoFit/>
            </a:bodyPr>
            <a:lstStyle/>
            <a:p>
              <a:r>
                <a:rPr lang="en-US">
                  <a:solidFill>
                    <a:prstClr val="white"/>
                  </a:solidFill>
                </a:rPr>
                <a:t>Enterprise Network</a:t>
              </a:r>
            </a:p>
          </p:txBody>
        </p:sp>
      </p:grpSp>
      <p:sp>
        <p:nvSpPr>
          <p:cNvPr id="28683" name="TextBox 237"/>
          <p:cNvSpPr txBox="1">
            <a:spLocks noChangeArrowheads="1"/>
          </p:cNvSpPr>
          <p:nvPr/>
        </p:nvSpPr>
        <p:spPr bwMode="auto">
          <a:xfrm>
            <a:off x="3816350" y="4711700"/>
            <a:ext cx="2289885" cy="646331"/>
          </a:xfrm>
          <a:prstGeom prst="rect">
            <a:avLst/>
          </a:prstGeom>
          <a:noFill/>
          <a:ln w="9525">
            <a:noFill/>
            <a:miter lim="800000"/>
            <a:headEnd/>
            <a:tailEnd/>
          </a:ln>
        </p:spPr>
        <p:txBody>
          <a:bodyPr wrap="none">
            <a:prstTxWarp prst="textNoShape">
              <a:avLst/>
            </a:prstTxWarp>
            <a:spAutoFit/>
          </a:bodyPr>
          <a:lstStyle/>
          <a:p>
            <a:r>
              <a:rPr lang="en-US" dirty="0" smtClean="0">
                <a:solidFill>
                  <a:prstClr val="white"/>
                </a:solidFill>
              </a:rPr>
              <a:t>SDN</a:t>
            </a:r>
            <a:br>
              <a:rPr lang="en-US" dirty="0" smtClean="0">
                <a:solidFill>
                  <a:prstClr val="white"/>
                </a:solidFill>
              </a:rPr>
            </a:br>
            <a:r>
              <a:rPr lang="en-US" dirty="0">
                <a:solidFill>
                  <a:prstClr val="white"/>
                </a:solidFill>
              </a:rPr>
              <a:t>Target Domains of Use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Title 2"/>
          <p:cNvSpPr>
            <a:spLocks noGrp="1"/>
          </p:cNvSpPr>
          <p:nvPr>
            <p:ph type="title"/>
          </p:nvPr>
        </p:nvSpPr>
        <p:spPr>
          <a:xfrm>
            <a:off x="0" y="0"/>
            <a:ext cx="9144000" cy="1143000"/>
          </a:xfrm>
        </p:spPr>
        <p:txBody>
          <a:bodyPr/>
          <a:lstStyle/>
          <a:p>
            <a:r>
              <a:rPr lang="en-US" sz="4000" dirty="0" smtClean="0">
                <a:solidFill>
                  <a:srgbClr val="FFFF00"/>
                </a:solidFill>
                <a:ea typeface="ＭＳ Ｐゴシック" charset="-128"/>
              </a:rPr>
              <a:t>Open Networking Foundation (ONF)</a:t>
            </a:r>
          </a:p>
        </p:txBody>
      </p:sp>
      <p:sp>
        <p:nvSpPr>
          <p:cNvPr id="27651" name="Content Placeholder 3"/>
          <p:cNvSpPr>
            <a:spLocks noGrp="1"/>
          </p:cNvSpPr>
          <p:nvPr>
            <p:ph idx="1"/>
          </p:nvPr>
        </p:nvSpPr>
        <p:spPr>
          <a:xfrm>
            <a:off x="457200" y="990600"/>
            <a:ext cx="8521700" cy="4525963"/>
          </a:xfrm>
        </p:spPr>
        <p:txBody>
          <a:bodyPr/>
          <a:lstStyle/>
          <a:p>
            <a:pPr algn="ctr">
              <a:buFont typeface="Arial" charset="0"/>
              <a:buNone/>
            </a:pPr>
            <a:endParaRPr lang="en-US" b="1" dirty="0" smtClean="0">
              <a:solidFill>
                <a:schemeClr val="bg1"/>
              </a:solidFill>
              <a:ea typeface="ＭＳ Ｐゴシック" charset="-128"/>
            </a:endParaRPr>
          </a:p>
          <a:p>
            <a:pPr algn="ctr">
              <a:buFont typeface="Arial" charset="0"/>
              <a:buNone/>
            </a:pPr>
            <a:r>
              <a:rPr lang="en-US" b="1" dirty="0" smtClean="0">
                <a:solidFill>
                  <a:schemeClr val="bg1"/>
                </a:solidFill>
                <a:ea typeface="ＭＳ Ｐゴシック" charset="-128"/>
              </a:rPr>
              <a:t>Mission</a:t>
            </a:r>
            <a:endParaRPr lang="en-US" dirty="0" smtClean="0">
              <a:solidFill>
                <a:schemeClr val="bg1"/>
              </a:solidFill>
              <a:ea typeface="ＭＳ Ｐゴシック" charset="-128"/>
            </a:endParaRPr>
          </a:p>
          <a:p>
            <a:pPr algn="ctr">
              <a:buFont typeface="Arial" charset="0"/>
              <a:buNone/>
            </a:pPr>
            <a:endParaRPr lang="en-US" dirty="0" smtClean="0">
              <a:solidFill>
                <a:schemeClr val="bg1"/>
              </a:solidFill>
              <a:ea typeface="ＭＳ Ｐゴシック" charset="-128"/>
            </a:endParaRPr>
          </a:p>
          <a:p>
            <a:pPr algn="ctr">
              <a:buFont typeface="Arial" charset="0"/>
              <a:buNone/>
            </a:pPr>
            <a:r>
              <a:rPr lang="en-US" dirty="0" smtClean="0">
                <a:solidFill>
                  <a:schemeClr val="bg1"/>
                </a:solidFill>
                <a:ea typeface="ＭＳ Ｐゴシック" charset="-128"/>
              </a:rPr>
              <a:t> </a:t>
            </a:r>
            <a:r>
              <a:rPr lang="en-US" dirty="0" smtClean="0">
                <a:solidFill>
                  <a:schemeClr val="bg1"/>
                </a:solidFill>
                <a:ea typeface="ＭＳ Ｐゴシック" charset="-128"/>
              </a:rPr>
              <a:t>Publish Open Interfaces &amp; Promote SDN</a:t>
            </a:r>
          </a:p>
          <a:p>
            <a:pPr algn="ctr">
              <a:buFont typeface="Arial" charset="0"/>
              <a:buNone/>
            </a:pPr>
            <a:endParaRPr lang="en-US" dirty="0" smtClean="0">
              <a:solidFill>
                <a:schemeClr val="bg1"/>
              </a:solidFill>
              <a:ea typeface="ＭＳ Ｐゴシック" charset="-128"/>
            </a:endParaRPr>
          </a:p>
          <a:p>
            <a:pPr algn="ctr">
              <a:buFont typeface="Arial" charset="0"/>
              <a:buNone/>
            </a:pPr>
            <a:r>
              <a:rPr lang="en-US" dirty="0" smtClean="0">
                <a:solidFill>
                  <a:schemeClr val="bg1"/>
                </a:solidFill>
                <a:ea typeface="ＭＳ Ｐゴシック" charset="-128"/>
              </a:rPr>
              <a:t> </a:t>
            </a:r>
            <a:endParaRPr lang="en-US" dirty="0" smtClean="0">
              <a:solidFill>
                <a:schemeClr val="bg1"/>
              </a:solidFill>
              <a:ea typeface="ＭＳ Ｐゴシック" charset="-128"/>
            </a:endParaRPr>
          </a:p>
        </p:txBody>
      </p:sp>
      <p:pic>
        <p:nvPicPr>
          <p:cNvPr id="122881" name="Picture 1"/>
          <p:cNvPicPr>
            <a:picLocks noChangeAspect="1" noChangeArrowheads="1"/>
          </p:cNvPicPr>
          <p:nvPr/>
        </p:nvPicPr>
        <p:blipFill>
          <a:blip r:embed="rId2" cstate="print"/>
          <a:srcRect/>
          <a:stretch>
            <a:fillRect/>
          </a:stretch>
        </p:blipFill>
        <p:spPr bwMode="auto">
          <a:xfrm>
            <a:off x="1143000" y="3733800"/>
            <a:ext cx="7429500" cy="2962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 name="Rounded Rectangle 77"/>
          <p:cNvSpPr/>
          <p:nvPr/>
        </p:nvSpPr>
        <p:spPr>
          <a:xfrm>
            <a:off x="381000" y="1485900"/>
            <a:ext cx="3733800" cy="37338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endParaRPr lang="en-US">
              <a:solidFill>
                <a:srgbClr val="FFFFFF"/>
              </a:solidFill>
            </a:endParaRPr>
          </a:p>
        </p:txBody>
      </p:sp>
      <p:sp>
        <p:nvSpPr>
          <p:cNvPr id="41" name="Rounded Rectangle 40"/>
          <p:cNvSpPr/>
          <p:nvPr/>
        </p:nvSpPr>
        <p:spPr>
          <a:xfrm>
            <a:off x="815009" y="2748089"/>
            <a:ext cx="1033670" cy="72563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400">
                <a:solidFill>
                  <a:srgbClr val="FFFFFF"/>
                </a:solidFill>
              </a:rPr>
              <a:t>Windows</a:t>
            </a:r>
          </a:p>
          <a:p>
            <a:pPr>
              <a:defRPr/>
            </a:pPr>
            <a:r>
              <a:rPr lang="en-US" sz="1400">
                <a:solidFill>
                  <a:srgbClr val="FFFFFF"/>
                </a:solidFill>
              </a:rPr>
              <a:t>(OS)</a:t>
            </a:r>
          </a:p>
        </p:txBody>
      </p:sp>
      <p:sp>
        <p:nvSpPr>
          <p:cNvPr id="40" name="Rounded Rectangle 39"/>
          <p:cNvSpPr/>
          <p:nvPr/>
        </p:nvSpPr>
        <p:spPr>
          <a:xfrm>
            <a:off x="750404" y="2814056"/>
            <a:ext cx="1033670" cy="72563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400">
                <a:solidFill>
                  <a:srgbClr val="FFFFFF"/>
                </a:solidFill>
              </a:rPr>
              <a:t>Windows</a:t>
            </a:r>
          </a:p>
          <a:p>
            <a:pPr>
              <a:defRPr/>
            </a:pPr>
            <a:r>
              <a:rPr lang="en-US" sz="1400">
                <a:solidFill>
                  <a:srgbClr val="FFFFFF"/>
                </a:solidFill>
              </a:rPr>
              <a:t>(OS)</a:t>
            </a:r>
          </a:p>
        </p:txBody>
      </p:sp>
      <p:sp>
        <p:nvSpPr>
          <p:cNvPr id="19" name="Rounded Rectangle 18"/>
          <p:cNvSpPr/>
          <p:nvPr/>
        </p:nvSpPr>
        <p:spPr>
          <a:xfrm>
            <a:off x="2042491" y="2748089"/>
            <a:ext cx="646044" cy="725632"/>
          </a:xfrm>
          <a:prstGeom prst="roundRect">
            <a:avLst/>
          </a:prstGeom>
          <a:gradFill>
            <a:gsLst>
              <a:gs pos="0">
                <a:srgbClr val="008000"/>
              </a:gs>
              <a:gs pos="100000">
                <a:srgbClr val="00C362"/>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Linux</a:t>
            </a:r>
          </a:p>
        </p:txBody>
      </p:sp>
      <p:sp>
        <p:nvSpPr>
          <p:cNvPr id="31" name="Rounded Rectangle 30"/>
          <p:cNvSpPr/>
          <p:nvPr/>
        </p:nvSpPr>
        <p:spPr>
          <a:xfrm>
            <a:off x="2882348" y="2748089"/>
            <a:ext cx="646044" cy="725632"/>
          </a:xfrm>
          <a:prstGeom prst="roundRect">
            <a:avLst/>
          </a:prstGeom>
          <a:gradFill>
            <a:gsLst>
              <a:gs pos="0">
                <a:srgbClr val="FF00FF"/>
              </a:gs>
              <a:gs pos="100000">
                <a:srgbClr val="FF99C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Mac</a:t>
            </a:r>
          </a:p>
          <a:p>
            <a:pPr>
              <a:defRPr/>
            </a:pPr>
            <a:r>
              <a:rPr lang="en-US" sz="1200">
                <a:solidFill>
                  <a:srgbClr val="FFFFFF"/>
                </a:solidFill>
              </a:rPr>
              <a:t>OS</a:t>
            </a:r>
          </a:p>
        </p:txBody>
      </p:sp>
      <p:sp>
        <p:nvSpPr>
          <p:cNvPr id="32" name="Rounded Rectangle 31"/>
          <p:cNvSpPr/>
          <p:nvPr/>
        </p:nvSpPr>
        <p:spPr>
          <a:xfrm>
            <a:off x="1461052" y="4265319"/>
            <a:ext cx="1615109" cy="725632"/>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lgn="ctr">
              <a:defRPr/>
            </a:pPr>
            <a:r>
              <a:rPr lang="en-US" sz="1600" b="1">
                <a:solidFill>
                  <a:prstClr val="white"/>
                </a:solidFill>
              </a:rPr>
              <a:t>x86</a:t>
            </a:r>
          </a:p>
          <a:p>
            <a:pPr algn="ctr">
              <a:defRPr/>
            </a:pPr>
            <a:r>
              <a:rPr lang="en-US" sz="1600" b="1">
                <a:solidFill>
                  <a:prstClr val="white"/>
                </a:solidFill>
              </a:rPr>
              <a:t>(Computer)</a:t>
            </a:r>
            <a:endParaRPr lang="en-US" sz="1400" b="1">
              <a:solidFill>
                <a:prstClr val="white"/>
              </a:solidFill>
            </a:endParaRPr>
          </a:p>
        </p:txBody>
      </p:sp>
      <p:sp>
        <p:nvSpPr>
          <p:cNvPr id="33" name="Rounded Rectangle 32"/>
          <p:cNvSpPr/>
          <p:nvPr/>
        </p:nvSpPr>
        <p:spPr>
          <a:xfrm>
            <a:off x="685800" y="2880023"/>
            <a:ext cx="1033670" cy="72563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400">
                <a:solidFill>
                  <a:srgbClr val="FFFFFF"/>
                </a:solidFill>
              </a:rPr>
              <a:t>Windows</a:t>
            </a:r>
          </a:p>
          <a:p>
            <a:pPr>
              <a:defRPr/>
            </a:pPr>
            <a:r>
              <a:rPr lang="en-US" sz="1400">
                <a:solidFill>
                  <a:srgbClr val="FFFFFF"/>
                </a:solidFill>
              </a:rPr>
              <a:t>(OS)</a:t>
            </a:r>
          </a:p>
        </p:txBody>
      </p:sp>
      <p:sp>
        <p:nvSpPr>
          <p:cNvPr id="36" name="Rounded Rectangle 35"/>
          <p:cNvSpPr/>
          <p:nvPr/>
        </p:nvSpPr>
        <p:spPr>
          <a:xfrm>
            <a:off x="2882348" y="2088424"/>
            <a:ext cx="646044" cy="593699"/>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App</a:t>
            </a:r>
          </a:p>
        </p:txBody>
      </p:sp>
      <p:sp>
        <p:nvSpPr>
          <p:cNvPr id="38" name="Rounded Rectangle 37"/>
          <p:cNvSpPr/>
          <p:nvPr/>
        </p:nvSpPr>
        <p:spPr>
          <a:xfrm>
            <a:off x="879613" y="2088424"/>
            <a:ext cx="775252" cy="593699"/>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App</a:t>
            </a:r>
          </a:p>
        </p:txBody>
      </p:sp>
      <p:sp>
        <p:nvSpPr>
          <p:cNvPr id="42" name="Rounded Rectangle 41"/>
          <p:cNvSpPr/>
          <p:nvPr/>
        </p:nvSpPr>
        <p:spPr>
          <a:xfrm>
            <a:off x="1977887" y="2814056"/>
            <a:ext cx="646044" cy="725632"/>
          </a:xfrm>
          <a:prstGeom prst="roundRect">
            <a:avLst/>
          </a:prstGeom>
          <a:gradFill>
            <a:gsLst>
              <a:gs pos="0">
                <a:srgbClr val="008000"/>
              </a:gs>
              <a:gs pos="100000">
                <a:srgbClr val="00C362"/>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Linux</a:t>
            </a:r>
          </a:p>
        </p:txBody>
      </p:sp>
      <p:sp>
        <p:nvSpPr>
          <p:cNvPr id="43" name="Rounded Rectangle 42"/>
          <p:cNvSpPr/>
          <p:nvPr/>
        </p:nvSpPr>
        <p:spPr>
          <a:xfrm>
            <a:off x="1913282" y="2880023"/>
            <a:ext cx="646044" cy="725632"/>
          </a:xfrm>
          <a:prstGeom prst="roundRect">
            <a:avLst/>
          </a:prstGeom>
          <a:gradFill>
            <a:gsLst>
              <a:gs pos="0">
                <a:srgbClr val="008000"/>
              </a:gs>
              <a:gs pos="100000">
                <a:srgbClr val="00C362"/>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Linux</a:t>
            </a:r>
          </a:p>
        </p:txBody>
      </p:sp>
      <p:sp>
        <p:nvSpPr>
          <p:cNvPr id="44" name="Rounded Rectangle 43"/>
          <p:cNvSpPr/>
          <p:nvPr/>
        </p:nvSpPr>
        <p:spPr>
          <a:xfrm>
            <a:off x="2817744" y="2814056"/>
            <a:ext cx="646044" cy="725632"/>
          </a:xfrm>
          <a:prstGeom prst="roundRect">
            <a:avLst/>
          </a:prstGeom>
          <a:gradFill>
            <a:gsLst>
              <a:gs pos="0">
                <a:srgbClr val="FF00FF"/>
              </a:gs>
              <a:gs pos="100000">
                <a:srgbClr val="FF99C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Mac</a:t>
            </a:r>
          </a:p>
          <a:p>
            <a:pPr>
              <a:defRPr/>
            </a:pPr>
            <a:r>
              <a:rPr lang="en-US" sz="1200">
                <a:solidFill>
                  <a:srgbClr val="FFFFFF"/>
                </a:solidFill>
              </a:rPr>
              <a:t>OS</a:t>
            </a:r>
          </a:p>
        </p:txBody>
      </p:sp>
      <p:sp>
        <p:nvSpPr>
          <p:cNvPr id="45" name="Rounded Rectangle 44"/>
          <p:cNvSpPr/>
          <p:nvPr/>
        </p:nvSpPr>
        <p:spPr>
          <a:xfrm>
            <a:off x="2753139" y="2880023"/>
            <a:ext cx="646044" cy="725632"/>
          </a:xfrm>
          <a:prstGeom prst="roundRect">
            <a:avLst/>
          </a:prstGeom>
          <a:gradFill>
            <a:gsLst>
              <a:gs pos="0">
                <a:srgbClr val="FF00FF"/>
              </a:gs>
              <a:gs pos="100000">
                <a:srgbClr val="FF99C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Mac</a:t>
            </a:r>
          </a:p>
          <a:p>
            <a:pPr>
              <a:defRPr/>
            </a:pPr>
            <a:r>
              <a:rPr lang="en-US" sz="1200">
                <a:solidFill>
                  <a:srgbClr val="FFFFFF"/>
                </a:solidFill>
              </a:rPr>
              <a:t>OS</a:t>
            </a:r>
          </a:p>
        </p:txBody>
      </p:sp>
      <p:sp>
        <p:nvSpPr>
          <p:cNvPr id="39" name="Rounded Rectangle 38"/>
          <p:cNvSpPr/>
          <p:nvPr/>
        </p:nvSpPr>
        <p:spPr>
          <a:xfrm>
            <a:off x="685800" y="3671620"/>
            <a:ext cx="2971800" cy="527732"/>
          </a:xfrm>
          <a:prstGeom prst="round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prstTxWarp prst="textNoShape">
              <a:avLst/>
            </a:prstTxWarp>
          </a:bodyPr>
          <a:lstStyle/>
          <a:p>
            <a:pPr algn="ctr">
              <a:defRPr/>
            </a:pPr>
            <a:r>
              <a:rPr lang="en-US" sz="2000" dirty="0" smtClean="0">
                <a:solidFill>
                  <a:prstClr val="black"/>
                </a:solidFill>
              </a:rPr>
              <a:t>Virtualization layer</a:t>
            </a:r>
            <a:endParaRPr lang="en-US" sz="2000" dirty="0">
              <a:solidFill>
                <a:prstClr val="black"/>
              </a:solidFill>
            </a:endParaRPr>
          </a:p>
        </p:txBody>
      </p:sp>
      <p:sp>
        <p:nvSpPr>
          <p:cNvPr id="46" name="Rounded Rectangle 45"/>
          <p:cNvSpPr/>
          <p:nvPr/>
        </p:nvSpPr>
        <p:spPr>
          <a:xfrm>
            <a:off x="1977887" y="2088424"/>
            <a:ext cx="646044" cy="593699"/>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App</a:t>
            </a:r>
          </a:p>
        </p:txBody>
      </p:sp>
      <p:grpSp>
        <p:nvGrpSpPr>
          <p:cNvPr id="2" name="Group 47"/>
          <p:cNvGrpSpPr>
            <a:grpSpLocks/>
          </p:cNvGrpSpPr>
          <p:nvPr/>
        </p:nvGrpSpPr>
        <p:grpSpPr bwMode="auto">
          <a:xfrm>
            <a:off x="4191000" y="1485900"/>
            <a:ext cx="4648200" cy="4075113"/>
            <a:chOff x="4191000" y="990600"/>
            <a:chExt cx="4648200" cy="4075113"/>
          </a:xfrm>
        </p:grpSpPr>
        <p:sp>
          <p:nvSpPr>
            <p:cNvPr id="79" name="Rounded Rectangle 78"/>
            <p:cNvSpPr/>
            <p:nvPr/>
          </p:nvSpPr>
          <p:spPr>
            <a:xfrm>
              <a:off x="4876800" y="990600"/>
              <a:ext cx="3962400" cy="37338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defRPr/>
              </a:pPr>
              <a:endParaRPr lang="en-US">
                <a:solidFill>
                  <a:srgbClr val="FFFFFF"/>
                </a:solidFill>
              </a:endParaRPr>
            </a:p>
          </p:txBody>
        </p:sp>
        <p:sp>
          <p:nvSpPr>
            <p:cNvPr id="53" name="Rounded Rectangle 52"/>
            <p:cNvSpPr/>
            <p:nvPr/>
          </p:nvSpPr>
          <p:spPr>
            <a:xfrm>
              <a:off x="5181600" y="2120062"/>
              <a:ext cx="1295400" cy="72563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600">
                  <a:solidFill>
                    <a:srgbClr val="FFFFFF"/>
                  </a:solidFill>
                </a:rPr>
                <a:t>Controller 1</a:t>
              </a:r>
            </a:p>
          </p:txBody>
        </p:sp>
        <p:sp>
          <p:nvSpPr>
            <p:cNvPr id="54" name="Rounded Rectangle 53"/>
            <p:cNvSpPr/>
            <p:nvPr/>
          </p:nvSpPr>
          <p:spPr>
            <a:xfrm>
              <a:off x="7530548" y="1371600"/>
              <a:ext cx="646044" cy="593699"/>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App</a:t>
              </a:r>
            </a:p>
          </p:txBody>
        </p:sp>
        <p:sp>
          <p:nvSpPr>
            <p:cNvPr id="55" name="Rounded Rectangle 54"/>
            <p:cNvSpPr/>
            <p:nvPr/>
          </p:nvSpPr>
          <p:spPr>
            <a:xfrm>
              <a:off x="5527813" y="1371600"/>
              <a:ext cx="775252" cy="593699"/>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App</a:t>
              </a:r>
            </a:p>
          </p:txBody>
        </p:sp>
        <p:sp>
          <p:nvSpPr>
            <p:cNvPr id="59" name="Rounded Rectangle 58"/>
            <p:cNvSpPr/>
            <p:nvPr/>
          </p:nvSpPr>
          <p:spPr>
            <a:xfrm>
              <a:off x="7239000" y="2133600"/>
              <a:ext cx="1447800" cy="725632"/>
            </a:xfrm>
            <a:prstGeom prst="roundRect">
              <a:avLst/>
            </a:prstGeom>
            <a:gradFill>
              <a:gsLst>
                <a:gs pos="0">
                  <a:srgbClr val="FF00FF"/>
                </a:gs>
                <a:gs pos="100000">
                  <a:srgbClr val="FF99C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600">
                  <a:solidFill>
                    <a:srgbClr val="FFFFFF"/>
                  </a:solidFill>
                </a:rPr>
                <a:t>Controller</a:t>
              </a:r>
            </a:p>
            <a:p>
              <a:pPr>
                <a:defRPr/>
              </a:pPr>
              <a:r>
                <a:rPr lang="en-US" sz="1600">
                  <a:solidFill>
                    <a:srgbClr val="FFFFFF"/>
                  </a:solidFill>
                </a:rPr>
                <a:t>2</a:t>
              </a:r>
            </a:p>
          </p:txBody>
        </p:sp>
        <p:sp>
          <p:nvSpPr>
            <p:cNvPr id="60" name="Rounded Rectangle 59"/>
            <p:cNvSpPr/>
            <p:nvPr/>
          </p:nvSpPr>
          <p:spPr>
            <a:xfrm>
              <a:off x="5029199" y="3107196"/>
              <a:ext cx="3706813" cy="527732"/>
            </a:xfrm>
            <a:prstGeom prst="round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prstTxWarp prst="textNoShape">
                <a:avLst/>
              </a:prstTxWarp>
            </a:bodyPr>
            <a:lstStyle/>
            <a:p>
              <a:pPr algn="ctr">
                <a:defRPr/>
              </a:pPr>
              <a:r>
                <a:rPr lang="en-US" sz="2000" dirty="0" smtClean="0">
                  <a:solidFill>
                    <a:prstClr val="black"/>
                  </a:solidFill>
                </a:rPr>
                <a:t>Virtualization or “Slicing”</a:t>
              </a:r>
              <a:endParaRPr lang="en-US" sz="2000" dirty="0">
                <a:solidFill>
                  <a:prstClr val="black"/>
                </a:solidFill>
              </a:endParaRPr>
            </a:p>
          </p:txBody>
        </p:sp>
        <p:sp>
          <p:nvSpPr>
            <p:cNvPr id="61" name="Rounded Rectangle 60"/>
            <p:cNvSpPr/>
            <p:nvPr/>
          </p:nvSpPr>
          <p:spPr>
            <a:xfrm>
              <a:off x="6626087" y="1371600"/>
              <a:ext cx="646044" cy="593699"/>
            </a:xfrm>
            <a:prstGeom prst="roundRect">
              <a:avLst/>
            </a:prstGeom>
            <a:gradFill>
              <a:gsLst>
                <a:gs pos="0">
                  <a:schemeClr val="accent6">
                    <a:tint val="100000"/>
                    <a:shade val="100000"/>
                    <a:satMod val="130000"/>
                    <a:alpha val="60000"/>
                  </a:schemeClr>
                </a:gs>
                <a:gs pos="100000">
                  <a:schemeClr val="accent6">
                    <a:tint val="50000"/>
                    <a:shade val="100000"/>
                    <a:satMod val="350000"/>
                    <a:alpha val="45000"/>
                  </a:schemeClr>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200">
                  <a:solidFill>
                    <a:srgbClr val="FFFFFF"/>
                  </a:solidFill>
                </a:rPr>
                <a:t>App</a:t>
              </a:r>
            </a:p>
          </p:txBody>
        </p:sp>
        <p:sp>
          <p:nvSpPr>
            <p:cNvPr id="73" name="Rounded Rectangle 72"/>
            <p:cNvSpPr/>
            <p:nvPr/>
          </p:nvSpPr>
          <p:spPr>
            <a:xfrm>
              <a:off x="5547691" y="3770168"/>
              <a:ext cx="1615109" cy="725632"/>
            </a:xfrm>
            <a:prstGeom prst="roundRect">
              <a:avLst/>
            </a:prstGeom>
            <a:solidFill>
              <a:srgbClr val="000090"/>
            </a:solidFill>
          </p:spPr>
          <p:style>
            <a:lnRef idx="0">
              <a:schemeClr val="accent2"/>
            </a:lnRef>
            <a:fillRef idx="3">
              <a:schemeClr val="accent2"/>
            </a:fillRef>
            <a:effectRef idx="3">
              <a:schemeClr val="accent2"/>
            </a:effectRef>
            <a:fontRef idx="minor">
              <a:schemeClr val="lt1"/>
            </a:fontRef>
          </p:style>
          <p:txBody>
            <a:bodyPr anchor="ctr">
              <a:prstTxWarp prst="textNoShape">
                <a:avLst/>
              </a:prstTxWarp>
            </a:bodyPr>
            <a:lstStyle/>
            <a:p>
              <a:pPr>
                <a:defRPr/>
              </a:pPr>
              <a:r>
                <a:rPr lang="en-US" sz="1600" b="1">
                  <a:solidFill>
                    <a:prstClr val="white"/>
                  </a:solidFill>
                </a:rPr>
                <a:t>OpenFlow</a:t>
              </a:r>
              <a:endParaRPr lang="en-US" sz="1400" b="1">
                <a:solidFill>
                  <a:prstClr val="white"/>
                </a:solidFill>
              </a:endParaRPr>
            </a:p>
          </p:txBody>
        </p:sp>
        <p:grpSp>
          <p:nvGrpSpPr>
            <p:cNvPr id="3" name="Group 71"/>
            <p:cNvGrpSpPr>
              <a:grpSpLocks/>
            </p:cNvGrpSpPr>
            <p:nvPr/>
          </p:nvGrpSpPr>
          <p:grpSpPr bwMode="auto">
            <a:xfrm>
              <a:off x="6696075" y="3810000"/>
              <a:ext cx="2039938" cy="1255713"/>
              <a:chOff x="3419475" y="3048000"/>
              <a:chExt cx="4460534" cy="3767139"/>
            </a:xfrm>
          </p:grpSpPr>
          <p:sp>
            <p:nvSpPr>
              <p:cNvPr id="37973" name="Line 16"/>
              <p:cNvSpPr>
                <a:spLocks noChangeShapeType="1"/>
              </p:cNvSpPr>
              <p:nvPr/>
            </p:nvSpPr>
            <p:spPr bwMode="auto">
              <a:xfrm flipV="1">
                <a:off x="4181475" y="3505200"/>
                <a:ext cx="1752600" cy="1066800"/>
              </a:xfrm>
              <a:prstGeom prst="line">
                <a:avLst/>
              </a:prstGeom>
              <a:noFill/>
              <a:ln w="38100">
                <a:solidFill>
                  <a:srgbClr val="FF6600"/>
                </a:solidFill>
                <a:round/>
                <a:headEnd/>
                <a:tailEnd/>
              </a:ln>
            </p:spPr>
            <p:txBody>
              <a:bodyPr wrap="none" anchor="ctr">
                <a:prstTxWarp prst="textNoShape">
                  <a:avLst/>
                </a:prstTxWarp>
              </a:bodyPr>
              <a:lstStyle/>
              <a:p>
                <a:endParaRPr lang="en-US">
                  <a:solidFill>
                    <a:prstClr val="black"/>
                  </a:solidFill>
                </a:endParaRPr>
              </a:p>
            </p:txBody>
          </p:sp>
          <p:sp>
            <p:nvSpPr>
              <p:cNvPr id="37974" name="Line 17"/>
              <p:cNvSpPr>
                <a:spLocks noChangeShapeType="1"/>
              </p:cNvSpPr>
              <p:nvPr/>
            </p:nvSpPr>
            <p:spPr bwMode="auto">
              <a:xfrm>
                <a:off x="4105275" y="4876800"/>
                <a:ext cx="990600" cy="1295400"/>
              </a:xfrm>
              <a:prstGeom prst="line">
                <a:avLst/>
              </a:prstGeom>
              <a:noFill/>
              <a:ln w="38100">
                <a:solidFill>
                  <a:srgbClr val="FF6600"/>
                </a:solidFill>
                <a:round/>
                <a:headEnd/>
                <a:tailEnd/>
              </a:ln>
            </p:spPr>
            <p:txBody>
              <a:bodyPr wrap="none" anchor="ctr">
                <a:prstTxWarp prst="textNoShape">
                  <a:avLst/>
                </a:prstTxWarp>
              </a:bodyPr>
              <a:lstStyle/>
              <a:p>
                <a:endParaRPr lang="en-US">
                  <a:solidFill>
                    <a:prstClr val="black"/>
                  </a:solidFill>
                </a:endParaRPr>
              </a:p>
            </p:txBody>
          </p:sp>
          <p:sp>
            <p:nvSpPr>
              <p:cNvPr id="37975" name="Line 18"/>
              <p:cNvSpPr>
                <a:spLocks noChangeShapeType="1"/>
              </p:cNvSpPr>
              <p:nvPr/>
            </p:nvSpPr>
            <p:spPr bwMode="auto">
              <a:xfrm flipV="1">
                <a:off x="5476875" y="4876800"/>
                <a:ext cx="1295400" cy="1143000"/>
              </a:xfrm>
              <a:prstGeom prst="line">
                <a:avLst/>
              </a:prstGeom>
              <a:noFill/>
              <a:ln w="38100">
                <a:solidFill>
                  <a:srgbClr val="FF6600"/>
                </a:solidFill>
                <a:round/>
                <a:headEnd/>
                <a:tailEnd/>
              </a:ln>
            </p:spPr>
            <p:txBody>
              <a:bodyPr wrap="none" anchor="ctr">
                <a:prstTxWarp prst="textNoShape">
                  <a:avLst/>
                </a:prstTxWarp>
              </a:bodyPr>
              <a:lstStyle/>
              <a:p>
                <a:endParaRPr lang="en-US">
                  <a:solidFill>
                    <a:prstClr val="black"/>
                  </a:solidFill>
                </a:endParaRPr>
              </a:p>
            </p:txBody>
          </p:sp>
          <p:sp>
            <p:nvSpPr>
              <p:cNvPr id="37976" name="Line 19"/>
              <p:cNvSpPr>
                <a:spLocks noChangeShapeType="1"/>
              </p:cNvSpPr>
              <p:nvPr/>
            </p:nvSpPr>
            <p:spPr bwMode="auto">
              <a:xfrm>
                <a:off x="5934075" y="3657600"/>
                <a:ext cx="762000" cy="990600"/>
              </a:xfrm>
              <a:prstGeom prst="line">
                <a:avLst/>
              </a:prstGeom>
              <a:noFill/>
              <a:ln w="38100">
                <a:solidFill>
                  <a:srgbClr val="FF6600"/>
                </a:solidFill>
                <a:round/>
                <a:headEnd/>
                <a:tailEnd/>
              </a:ln>
            </p:spPr>
            <p:txBody>
              <a:bodyPr wrap="none" anchor="ctr">
                <a:prstTxWarp prst="textNoShape">
                  <a:avLst/>
                </a:prstTxWarp>
              </a:bodyPr>
              <a:lstStyle/>
              <a:p>
                <a:endParaRPr lang="en-US">
                  <a:solidFill>
                    <a:prstClr val="black"/>
                  </a:solidFill>
                </a:endParaRPr>
              </a:p>
            </p:txBody>
          </p:sp>
          <p:sp>
            <p:nvSpPr>
              <p:cNvPr id="37977" name="Line 20"/>
              <p:cNvSpPr>
                <a:spLocks noChangeShapeType="1"/>
              </p:cNvSpPr>
              <p:nvPr/>
            </p:nvSpPr>
            <p:spPr bwMode="auto">
              <a:xfrm>
                <a:off x="4486275" y="4953000"/>
                <a:ext cx="1905000" cy="0"/>
              </a:xfrm>
              <a:prstGeom prst="line">
                <a:avLst/>
              </a:prstGeom>
              <a:noFill/>
              <a:ln w="38100">
                <a:solidFill>
                  <a:schemeClr val="bg2"/>
                </a:solidFill>
                <a:round/>
                <a:headEnd/>
                <a:tailEnd/>
              </a:ln>
            </p:spPr>
            <p:txBody>
              <a:bodyPr wrap="none" anchor="ctr">
                <a:prstTxWarp prst="textNoShape">
                  <a:avLst/>
                </a:prstTxWarp>
              </a:bodyPr>
              <a:lstStyle/>
              <a:p>
                <a:endParaRPr lang="en-US">
                  <a:solidFill>
                    <a:prstClr val="black"/>
                  </a:solidFill>
                </a:endParaRPr>
              </a:p>
            </p:txBody>
          </p:sp>
          <p:sp>
            <p:nvSpPr>
              <p:cNvPr id="67" name="AutoShape 7"/>
              <p:cNvSpPr>
                <a:spLocks noChangeArrowheads="1"/>
              </p:cNvSpPr>
              <p:nvPr/>
            </p:nvSpPr>
            <p:spPr bwMode="auto">
              <a:xfrm>
                <a:off x="3419475" y="4419600"/>
                <a:ext cx="1371138" cy="762000"/>
              </a:xfrm>
              <a:prstGeom prst="can">
                <a:avLst>
                  <a:gd name="adj" fmla="val 43620"/>
                </a:avLst>
              </a:prstGeom>
              <a:solidFill>
                <a:schemeClr val="accent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solidFill>
                    <a:prstClr val="black"/>
                  </a:solidFill>
                  <a:latin typeface="Arial" pitchFamily="-112" charset="0"/>
                </a:endParaRPr>
              </a:p>
            </p:txBody>
          </p:sp>
          <p:sp>
            <p:nvSpPr>
              <p:cNvPr id="68" name="AutoShape 8"/>
              <p:cNvSpPr>
                <a:spLocks noChangeArrowheads="1"/>
              </p:cNvSpPr>
              <p:nvPr/>
            </p:nvSpPr>
            <p:spPr bwMode="auto">
              <a:xfrm>
                <a:off x="5248815" y="3048000"/>
                <a:ext cx="1371135" cy="762000"/>
              </a:xfrm>
              <a:prstGeom prst="can">
                <a:avLst>
                  <a:gd name="adj" fmla="val 43620"/>
                </a:avLst>
              </a:prstGeom>
              <a:solidFill>
                <a:schemeClr val="accent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solidFill>
                    <a:prstClr val="black"/>
                  </a:solidFill>
                  <a:latin typeface="Arial" pitchFamily="-112" charset="0"/>
                </a:endParaRPr>
              </a:p>
            </p:txBody>
          </p:sp>
          <p:sp>
            <p:nvSpPr>
              <p:cNvPr id="69" name="AutoShape 9"/>
              <p:cNvSpPr>
                <a:spLocks noChangeArrowheads="1"/>
              </p:cNvSpPr>
              <p:nvPr/>
            </p:nvSpPr>
            <p:spPr bwMode="auto">
              <a:xfrm>
                <a:off x="6238115" y="4419600"/>
                <a:ext cx="1371138" cy="762000"/>
              </a:xfrm>
              <a:prstGeom prst="can">
                <a:avLst>
                  <a:gd name="adj" fmla="val 43620"/>
                </a:avLst>
              </a:prstGeom>
              <a:solidFill>
                <a:schemeClr val="accent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solidFill>
                    <a:prstClr val="black"/>
                  </a:solidFill>
                  <a:latin typeface="Arial" pitchFamily="-112" charset="0"/>
                </a:endParaRPr>
              </a:p>
            </p:txBody>
          </p:sp>
          <p:sp>
            <p:nvSpPr>
              <p:cNvPr id="70" name="AutoShape 10"/>
              <p:cNvSpPr>
                <a:spLocks noChangeArrowheads="1"/>
              </p:cNvSpPr>
              <p:nvPr/>
            </p:nvSpPr>
            <p:spPr bwMode="auto">
              <a:xfrm>
                <a:off x="4561511" y="5943600"/>
                <a:ext cx="1371135" cy="762000"/>
              </a:xfrm>
              <a:prstGeom prst="can">
                <a:avLst>
                  <a:gd name="adj" fmla="val 43620"/>
                </a:avLst>
              </a:prstGeom>
              <a:solidFill>
                <a:schemeClr val="accent2"/>
              </a:solidFill>
              <a:ln w="9525">
                <a:no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pPr>
                  <a:defRPr/>
                </a:pPr>
                <a:endParaRPr lang="en-US">
                  <a:solidFill>
                    <a:prstClr val="black"/>
                  </a:solidFill>
                  <a:latin typeface="Arial" pitchFamily="-112" charset="0"/>
                </a:endParaRPr>
              </a:p>
            </p:txBody>
          </p:sp>
          <p:sp>
            <p:nvSpPr>
              <p:cNvPr id="37982" name="Text Box 28"/>
              <p:cNvSpPr txBox="1">
                <a:spLocks noChangeArrowheads="1"/>
              </p:cNvSpPr>
              <p:nvPr/>
            </p:nvSpPr>
            <p:spPr bwMode="auto">
              <a:xfrm>
                <a:off x="7477346" y="5715000"/>
                <a:ext cx="402663" cy="1100139"/>
              </a:xfrm>
              <a:prstGeom prst="rect">
                <a:avLst/>
              </a:prstGeom>
              <a:noFill/>
              <a:ln w="9525">
                <a:noFill/>
                <a:miter lim="800000"/>
                <a:headEnd/>
                <a:tailEnd/>
              </a:ln>
            </p:spPr>
            <p:txBody>
              <a:bodyPr wrap="none">
                <a:prstTxWarp prst="textNoShape">
                  <a:avLst/>
                </a:prstTxWarp>
                <a:spAutoFit/>
              </a:bodyPr>
              <a:lstStyle/>
              <a:p>
                <a:endParaRPr lang="en-US">
                  <a:solidFill>
                    <a:prstClr val="black"/>
                  </a:solidFill>
                </a:endParaRPr>
              </a:p>
            </p:txBody>
          </p:sp>
        </p:grpSp>
        <p:sp>
          <p:nvSpPr>
            <p:cNvPr id="74" name="Rounded Rectangle 73"/>
            <p:cNvSpPr/>
            <p:nvPr/>
          </p:nvSpPr>
          <p:spPr>
            <a:xfrm>
              <a:off x="5105400" y="2203031"/>
              <a:ext cx="1295400" cy="72563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600">
                  <a:solidFill>
                    <a:srgbClr val="FFFFFF"/>
                  </a:solidFill>
                </a:rPr>
                <a:t>Controller 1</a:t>
              </a:r>
            </a:p>
          </p:txBody>
        </p:sp>
        <p:sp>
          <p:nvSpPr>
            <p:cNvPr id="75" name="Rounded Rectangle 74"/>
            <p:cNvSpPr/>
            <p:nvPr/>
          </p:nvSpPr>
          <p:spPr>
            <a:xfrm>
              <a:off x="5029200" y="2286000"/>
              <a:ext cx="1295400" cy="725632"/>
            </a:xfrm>
            <a:prstGeom prst="roundRect">
              <a:avLst/>
            </a:prstGeom>
            <a:gradFill>
              <a:gsLst>
                <a:gs pos="0">
                  <a:srgbClr val="FF0000"/>
                </a:gs>
                <a:gs pos="100000">
                  <a:srgbClr val="F7545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600" dirty="0">
                  <a:solidFill>
                    <a:srgbClr val="FFFFFF"/>
                  </a:solidFill>
                </a:rPr>
                <a:t>NOX</a:t>
              </a:r>
            </a:p>
            <a:p>
              <a:pPr>
                <a:defRPr/>
              </a:pPr>
              <a:r>
                <a:rPr lang="en-US" sz="1200" dirty="0">
                  <a:solidFill>
                    <a:srgbClr val="FFFFFF"/>
                  </a:solidFill>
                </a:rPr>
                <a:t>(Network OS)</a:t>
              </a:r>
            </a:p>
          </p:txBody>
        </p:sp>
        <p:sp>
          <p:nvSpPr>
            <p:cNvPr id="76" name="Rounded Rectangle 75"/>
            <p:cNvSpPr/>
            <p:nvPr/>
          </p:nvSpPr>
          <p:spPr>
            <a:xfrm>
              <a:off x="7162800" y="2209800"/>
              <a:ext cx="1447800" cy="725632"/>
            </a:xfrm>
            <a:prstGeom prst="roundRect">
              <a:avLst/>
            </a:prstGeom>
            <a:gradFill>
              <a:gsLst>
                <a:gs pos="0">
                  <a:srgbClr val="FF00FF"/>
                </a:gs>
                <a:gs pos="100000">
                  <a:srgbClr val="FF99C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600">
                  <a:solidFill>
                    <a:srgbClr val="FFFFFF"/>
                  </a:solidFill>
                </a:rPr>
                <a:t>Controller</a:t>
              </a:r>
            </a:p>
            <a:p>
              <a:pPr>
                <a:defRPr/>
              </a:pPr>
              <a:r>
                <a:rPr lang="en-US" sz="1600">
                  <a:solidFill>
                    <a:srgbClr val="FFFFFF"/>
                  </a:solidFill>
                </a:rPr>
                <a:t>2</a:t>
              </a:r>
            </a:p>
          </p:txBody>
        </p:sp>
        <p:sp>
          <p:nvSpPr>
            <p:cNvPr id="77" name="Rounded Rectangle 76"/>
            <p:cNvSpPr/>
            <p:nvPr/>
          </p:nvSpPr>
          <p:spPr>
            <a:xfrm>
              <a:off x="7086600" y="2286000"/>
              <a:ext cx="1447800" cy="725632"/>
            </a:xfrm>
            <a:prstGeom prst="roundRect">
              <a:avLst/>
            </a:prstGeom>
            <a:gradFill>
              <a:gsLst>
                <a:gs pos="0">
                  <a:srgbClr val="FF00FF"/>
                </a:gs>
                <a:gs pos="100000">
                  <a:srgbClr val="FF99CC"/>
                </a:gs>
              </a:gsLst>
            </a:gradFill>
          </p:spPr>
          <p:style>
            <a:lnRef idx="0">
              <a:schemeClr val="accent6"/>
            </a:lnRef>
            <a:fillRef idx="3">
              <a:schemeClr val="accent6"/>
            </a:fillRef>
            <a:effectRef idx="3">
              <a:schemeClr val="accent6"/>
            </a:effectRef>
            <a:fontRef idx="minor">
              <a:schemeClr val="lt1"/>
            </a:fontRef>
          </p:style>
          <p:txBody>
            <a:bodyPr anchor="ctr">
              <a:prstTxWarp prst="textNoShape">
                <a:avLst/>
              </a:prstTxWarp>
            </a:bodyPr>
            <a:lstStyle/>
            <a:p>
              <a:pPr>
                <a:defRPr/>
              </a:pPr>
              <a:r>
                <a:rPr lang="en-US" sz="1600" dirty="0">
                  <a:solidFill>
                    <a:srgbClr val="FFFFFF"/>
                  </a:solidFill>
                </a:rPr>
                <a:t>Network OS</a:t>
              </a:r>
            </a:p>
          </p:txBody>
        </p:sp>
        <p:cxnSp>
          <p:nvCxnSpPr>
            <p:cNvPr id="81" name="Straight Connector 80"/>
            <p:cNvCxnSpPr/>
            <p:nvPr/>
          </p:nvCxnSpPr>
          <p:spPr>
            <a:xfrm>
              <a:off x="6324600" y="2649538"/>
              <a:ext cx="762000" cy="1587"/>
            </a:xfrm>
            <a:prstGeom prst="line">
              <a:avLst/>
            </a:prstGeom>
            <a:ln w="25400" cap="flat" cmpd="sng" algn="ctr">
              <a:solidFill>
                <a:schemeClr val="tx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7" name="Right Arrow 46"/>
            <p:cNvSpPr/>
            <p:nvPr/>
          </p:nvSpPr>
          <p:spPr>
            <a:xfrm>
              <a:off x="4191000" y="2514600"/>
              <a:ext cx="685800" cy="5334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solidFill>
                  <a:prstClr val="white"/>
                </a:solidFill>
              </a:endParaRPr>
            </a:p>
          </p:txBody>
        </p:sp>
      </p:grpSp>
      <p:sp>
        <p:nvSpPr>
          <p:cNvPr id="37935" name="TextBox 48"/>
          <p:cNvSpPr txBox="1">
            <a:spLocks noChangeArrowheads="1"/>
          </p:cNvSpPr>
          <p:nvPr/>
        </p:nvSpPr>
        <p:spPr bwMode="auto">
          <a:xfrm>
            <a:off x="381000" y="5978525"/>
            <a:ext cx="184150" cy="369888"/>
          </a:xfrm>
          <a:prstGeom prst="rect">
            <a:avLst/>
          </a:prstGeom>
          <a:noFill/>
          <a:ln w="9525">
            <a:noFill/>
            <a:miter lim="800000"/>
            <a:headEnd/>
            <a:tailEnd/>
          </a:ln>
        </p:spPr>
        <p:txBody>
          <a:bodyPr wrap="none">
            <a:prstTxWarp prst="textNoShape">
              <a:avLst/>
            </a:prstTxWarp>
            <a:spAutoFit/>
          </a:bodyPr>
          <a:lstStyle/>
          <a:p>
            <a:endParaRPr lang="en-US">
              <a:solidFill>
                <a:prstClr val="black"/>
              </a:solidFill>
            </a:endParaRPr>
          </a:p>
        </p:txBody>
      </p:sp>
      <p:sp>
        <p:nvSpPr>
          <p:cNvPr id="48" name="TextBox 47"/>
          <p:cNvSpPr txBox="1"/>
          <p:nvPr/>
        </p:nvSpPr>
        <p:spPr>
          <a:xfrm>
            <a:off x="1247795" y="5630361"/>
            <a:ext cx="1954381" cy="369332"/>
          </a:xfrm>
          <a:prstGeom prst="rect">
            <a:avLst/>
          </a:prstGeom>
          <a:noFill/>
        </p:spPr>
        <p:txBody>
          <a:bodyPr wrap="none" rtlCol="0">
            <a:spAutoFit/>
          </a:bodyPr>
          <a:lstStyle/>
          <a:p>
            <a:r>
              <a:rPr lang="en-US" dirty="0" smtClean="0">
                <a:solidFill>
                  <a:prstClr val="white"/>
                </a:solidFill>
              </a:rPr>
              <a:t>Computer Industry</a:t>
            </a:r>
            <a:endParaRPr lang="en-US" dirty="0">
              <a:solidFill>
                <a:prstClr val="white"/>
              </a:solidFill>
            </a:endParaRPr>
          </a:p>
        </p:txBody>
      </p:sp>
      <p:sp>
        <p:nvSpPr>
          <p:cNvPr id="49" name="TextBox 48"/>
          <p:cNvSpPr txBox="1"/>
          <p:nvPr/>
        </p:nvSpPr>
        <p:spPr>
          <a:xfrm>
            <a:off x="6025546" y="5630361"/>
            <a:ext cx="1819879" cy="369332"/>
          </a:xfrm>
          <a:prstGeom prst="rect">
            <a:avLst/>
          </a:prstGeom>
          <a:noFill/>
        </p:spPr>
        <p:txBody>
          <a:bodyPr wrap="none" rtlCol="0">
            <a:spAutoFit/>
          </a:bodyPr>
          <a:lstStyle/>
          <a:p>
            <a:r>
              <a:rPr lang="en-US" dirty="0" smtClean="0">
                <a:solidFill>
                  <a:prstClr val="white"/>
                </a:solidFill>
              </a:rPr>
              <a:t>Network Industry</a:t>
            </a:r>
            <a:endParaRPr lang="en-US" dirty="0">
              <a:solidFill>
                <a:prstClr val="white"/>
              </a:solidFill>
            </a:endParaRPr>
          </a:p>
        </p:txBody>
      </p:sp>
      <p:sp>
        <p:nvSpPr>
          <p:cNvPr id="52" name="Rectangle 2"/>
          <p:cNvSpPr txBox="1">
            <a:spLocks noChangeArrowheads="1"/>
          </p:cNvSpPr>
          <p:nvPr/>
        </p:nvSpPr>
        <p:spPr>
          <a:xfrm>
            <a:off x="457200" y="0"/>
            <a:ext cx="8229600" cy="533400"/>
          </a:xfrm>
          <a:prstGeom prst="rect">
            <a:avLst/>
          </a:prstGeom>
        </p:spPr>
        <p:txBody>
          <a:bodyPr/>
          <a:lstStyle/>
          <a:p>
            <a:pPr algn="ctr" fontAlgn="base" latinLnBrk="1">
              <a:spcBef>
                <a:spcPct val="0"/>
              </a:spcBef>
              <a:spcAft>
                <a:spcPct val="0"/>
              </a:spcAft>
              <a:defRPr/>
            </a:pPr>
            <a:r>
              <a:rPr lang="en-US" sz="4000" kern="0" dirty="0" smtClean="0">
                <a:solidFill>
                  <a:srgbClr val="FFFF00"/>
                </a:solidFill>
              </a:rPr>
              <a:t>Trend</a:t>
            </a:r>
            <a:endParaRPr kumimoji="1" lang="en-US" sz="4000" kern="0" dirty="0" smtClean="0">
              <a:solidFill>
                <a:srgbClr val="FFFF00"/>
              </a:solidFill>
            </a:endParaRPr>
          </a:p>
        </p:txBody>
      </p:sp>
      <p:sp>
        <p:nvSpPr>
          <p:cNvPr id="51" name="Slide Number Placeholder 50"/>
          <p:cNvSpPr>
            <a:spLocks noGrp="1"/>
          </p:cNvSpPr>
          <p:nvPr>
            <p:ph type="sldNum" sz="quarter" idx="12"/>
          </p:nvPr>
        </p:nvSpPr>
        <p:spPr/>
        <p:txBody>
          <a:bodyPr/>
          <a:lstStyle/>
          <a:p>
            <a:fld id="{B9BD4F78-01E3-3846-9459-C25A850405AE}" type="slidenum">
              <a:rPr lang="en-US" smtClean="0">
                <a:solidFill>
                  <a:prstClr val="black">
                    <a:tint val="75000"/>
                  </a:prstClr>
                </a:solidFill>
              </a:rPr>
              <a:pPr/>
              <a:t>53</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p:cNvPicPr>
            <a:picLocks noChangeAspect="1" noChangeArrowheads="1"/>
          </p:cNvPicPr>
          <p:nvPr/>
        </p:nvPicPr>
        <p:blipFill>
          <a:blip r:embed="rId2" cstate="print"/>
          <a:srcRect/>
          <a:stretch>
            <a:fillRect/>
          </a:stretch>
        </p:blipFill>
        <p:spPr bwMode="auto">
          <a:xfrm>
            <a:off x="628650" y="714375"/>
            <a:ext cx="7886700"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2" cstate="print"/>
          <a:srcRect/>
          <a:stretch>
            <a:fillRect/>
          </a:stretch>
        </p:blipFill>
        <p:spPr bwMode="auto">
          <a:xfrm>
            <a:off x="652463" y="781050"/>
            <a:ext cx="7839075" cy="529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2674"/>
            <a:ext cx="1905000" cy="1754326"/>
          </a:xfrm>
          <a:prstGeom prst="rect">
            <a:avLst/>
          </a:prstGeom>
          <a:noFill/>
          <a:ln>
            <a:solidFill>
              <a:srgbClr val="FFFF00"/>
            </a:solidFill>
          </a:ln>
        </p:spPr>
        <p:txBody>
          <a:bodyPr wrap="square">
            <a:spAutoFit/>
          </a:bodyPr>
          <a:lstStyle/>
          <a:p>
            <a:r>
              <a:rPr lang="en-US" dirty="0" smtClean="0"/>
              <a:t>Deutsche Telekom</a:t>
            </a:r>
          </a:p>
          <a:p>
            <a:r>
              <a:rPr lang="en-US" dirty="0" smtClean="0"/>
              <a:t>Verizon </a:t>
            </a:r>
            <a:endParaRPr lang="en-US" dirty="0" smtClean="0"/>
          </a:p>
          <a:p>
            <a:r>
              <a:rPr lang="en-US" dirty="0" smtClean="0"/>
              <a:t>Google</a:t>
            </a:r>
            <a:endParaRPr lang="en-US" dirty="0" smtClean="0"/>
          </a:p>
          <a:p>
            <a:r>
              <a:rPr lang="en-US" dirty="0" smtClean="0"/>
              <a:t>Microsoft</a:t>
            </a:r>
            <a:endParaRPr lang="en-US" dirty="0" smtClean="0"/>
          </a:p>
          <a:p>
            <a:r>
              <a:rPr lang="en-US" dirty="0" err="1" smtClean="0"/>
              <a:t>Facebook</a:t>
            </a:r>
            <a:endParaRPr lang="en-US" dirty="0" smtClean="0"/>
          </a:p>
          <a:p>
            <a:r>
              <a:rPr lang="en-US" dirty="0" smtClean="0"/>
              <a:t>Yahoo</a:t>
            </a:r>
            <a:r>
              <a:rPr lang="en-US" dirty="0" smtClean="0"/>
              <a:t>!</a:t>
            </a:r>
            <a:endParaRPr lang="en-US" dirty="0"/>
          </a:p>
        </p:txBody>
      </p:sp>
      <p:sp>
        <p:nvSpPr>
          <p:cNvPr id="3" name="Rectangle 2"/>
          <p:cNvSpPr/>
          <p:nvPr/>
        </p:nvSpPr>
        <p:spPr>
          <a:xfrm>
            <a:off x="2667000" y="1369874"/>
            <a:ext cx="984885" cy="646331"/>
          </a:xfrm>
          <a:prstGeom prst="rect">
            <a:avLst/>
          </a:prstGeom>
          <a:ln>
            <a:solidFill>
              <a:srgbClr val="FFFF00"/>
            </a:solidFill>
          </a:ln>
        </p:spPr>
        <p:txBody>
          <a:bodyPr wrap="none">
            <a:spAutoFit/>
          </a:bodyPr>
          <a:lstStyle/>
          <a:p>
            <a:r>
              <a:rPr lang="en-US" dirty="0" smtClean="0"/>
              <a:t>Comcast</a:t>
            </a:r>
          </a:p>
          <a:p>
            <a:r>
              <a:rPr lang="en-US" dirty="0" smtClean="0"/>
              <a:t>NTT</a:t>
            </a:r>
            <a:endParaRPr lang="en-US" dirty="0"/>
          </a:p>
        </p:txBody>
      </p:sp>
      <p:sp>
        <p:nvSpPr>
          <p:cNvPr id="4" name="Rectangle 3"/>
          <p:cNvSpPr/>
          <p:nvPr/>
        </p:nvSpPr>
        <p:spPr>
          <a:xfrm>
            <a:off x="6096000" y="914400"/>
            <a:ext cx="2362200" cy="1754326"/>
          </a:xfrm>
          <a:prstGeom prst="rect">
            <a:avLst/>
          </a:prstGeom>
          <a:ln>
            <a:solidFill>
              <a:srgbClr val="7030A0"/>
            </a:solidFill>
          </a:ln>
        </p:spPr>
        <p:txBody>
          <a:bodyPr wrap="square">
            <a:spAutoFit/>
          </a:bodyPr>
          <a:lstStyle/>
          <a:p>
            <a:r>
              <a:rPr lang="en-US" dirty="0" smtClean="0"/>
              <a:t>Big </a:t>
            </a:r>
            <a:r>
              <a:rPr lang="en-US" dirty="0" smtClean="0"/>
              <a:t>Switch </a:t>
            </a:r>
            <a:r>
              <a:rPr lang="en-US" dirty="0" smtClean="0"/>
              <a:t>Networks</a:t>
            </a:r>
          </a:p>
          <a:p>
            <a:r>
              <a:rPr lang="en-US" dirty="0" smtClean="0"/>
              <a:t>Pronto </a:t>
            </a:r>
            <a:r>
              <a:rPr lang="en-US" dirty="0" smtClean="0"/>
              <a:t>Systems</a:t>
            </a:r>
          </a:p>
          <a:p>
            <a:r>
              <a:rPr lang="en-US" dirty="0" err="1" smtClean="0"/>
              <a:t>Midokura</a:t>
            </a:r>
            <a:endParaRPr lang="en-US" dirty="0" smtClean="0"/>
          </a:p>
          <a:p>
            <a:r>
              <a:rPr lang="en-US" dirty="0" err="1" smtClean="0"/>
              <a:t>Nicira</a:t>
            </a:r>
            <a:r>
              <a:rPr lang="en-US" dirty="0" smtClean="0"/>
              <a:t> Networks</a:t>
            </a:r>
          </a:p>
          <a:p>
            <a:r>
              <a:rPr lang="en-US" dirty="0" err="1" smtClean="0"/>
              <a:t>Plexxi</a:t>
            </a:r>
            <a:r>
              <a:rPr lang="en-US" dirty="0" smtClean="0"/>
              <a:t> Inc.</a:t>
            </a:r>
          </a:p>
          <a:p>
            <a:endParaRPr lang="en-US" dirty="0" smtClean="0"/>
          </a:p>
        </p:txBody>
      </p:sp>
      <p:sp>
        <p:nvSpPr>
          <p:cNvPr id="5" name="Rectangle 4"/>
          <p:cNvSpPr/>
          <p:nvPr/>
        </p:nvSpPr>
        <p:spPr>
          <a:xfrm>
            <a:off x="762000" y="2797076"/>
            <a:ext cx="2514600" cy="2308324"/>
          </a:xfrm>
          <a:prstGeom prst="rect">
            <a:avLst/>
          </a:prstGeom>
          <a:ln>
            <a:solidFill>
              <a:srgbClr val="FF0000"/>
            </a:solidFill>
          </a:ln>
        </p:spPr>
        <p:txBody>
          <a:bodyPr wrap="square">
            <a:spAutoFit/>
          </a:bodyPr>
          <a:lstStyle/>
          <a:p>
            <a:r>
              <a:rPr lang="en-US" dirty="0" smtClean="0"/>
              <a:t>Brocade</a:t>
            </a:r>
          </a:p>
          <a:p>
            <a:r>
              <a:rPr lang="en-US" dirty="0" smtClean="0"/>
              <a:t>Cisco</a:t>
            </a:r>
          </a:p>
          <a:p>
            <a:r>
              <a:rPr lang="en-US" dirty="0" smtClean="0"/>
              <a:t>Extreme Networks</a:t>
            </a:r>
          </a:p>
          <a:p>
            <a:r>
              <a:rPr lang="en-US" dirty="0" smtClean="0"/>
              <a:t>Force10 </a:t>
            </a:r>
            <a:r>
              <a:rPr lang="en-US" dirty="0" smtClean="0"/>
              <a:t>Networks</a:t>
            </a:r>
          </a:p>
          <a:p>
            <a:r>
              <a:rPr lang="en-US" dirty="0" smtClean="0"/>
              <a:t>Juniper </a:t>
            </a:r>
            <a:r>
              <a:rPr lang="en-US" dirty="0" smtClean="0"/>
              <a:t>Networks</a:t>
            </a:r>
          </a:p>
          <a:p>
            <a:r>
              <a:rPr lang="en-US" dirty="0" err="1" smtClean="0"/>
              <a:t>Huawei</a:t>
            </a:r>
            <a:r>
              <a:rPr lang="en-US" dirty="0" smtClean="0"/>
              <a:t> </a:t>
            </a:r>
            <a:r>
              <a:rPr lang="en-US" dirty="0" smtClean="0"/>
              <a:t>Technologies</a:t>
            </a:r>
          </a:p>
          <a:p>
            <a:r>
              <a:rPr lang="en-US" dirty="0" smtClean="0"/>
              <a:t>NEC</a:t>
            </a:r>
          </a:p>
          <a:p>
            <a:r>
              <a:rPr lang="en-US" dirty="0" err="1" smtClean="0"/>
              <a:t>Netgear</a:t>
            </a:r>
            <a:endParaRPr lang="en-US" dirty="0" smtClean="0"/>
          </a:p>
        </p:txBody>
      </p:sp>
      <p:sp>
        <p:nvSpPr>
          <p:cNvPr id="6" name="Rectangle 5"/>
          <p:cNvSpPr/>
          <p:nvPr/>
        </p:nvSpPr>
        <p:spPr>
          <a:xfrm>
            <a:off x="762000" y="5304472"/>
            <a:ext cx="2511585" cy="1477328"/>
          </a:xfrm>
          <a:prstGeom prst="rect">
            <a:avLst/>
          </a:prstGeom>
          <a:ln>
            <a:solidFill>
              <a:srgbClr val="00B050"/>
            </a:solidFill>
          </a:ln>
        </p:spPr>
        <p:txBody>
          <a:bodyPr wrap="none">
            <a:spAutoFit/>
          </a:bodyPr>
          <a:lstStyle/>
          <a:p>
            <a:r>
              <a:rPr lang="en-US" dirty="0" err="1" smtClean="0"/>
              <a:t>Ciena</a:t>
            </a:r>
            <a:endParaRPr lang="en-US" dirty="0" smtClean="0"/>
          </a:p>
          <a:p>
            <a:r>
              <a:rPr lang="en-US" dirty="0" smtClean="0"/>
              <a:t>Ericsson</a:t>
            </a:r>
          </a:p>
          <a:p>
            <a:r>
              <a:rPr lang="en-US" dirty="0" smtClean="0"/>
              <a:t>Fujitsu</a:t>
            </a:r>
          </a:p>
          <a:p>
            <a:r>
              <a:rPr lang="en-US" dirty="0" err="1" smtClean="0"/>
              <a:t>Vello</a:t>
            </a:r>
            <a:r>
              <a:rPr lang="en-US" dirty="0" smtClean="0"/>
              <a:t> Systems</a:t>
            </a:r>
          </a:p>
          <a:p>
            <a:r>
              <a:rPr lang="en-US" dirty="0" smtClean="0"/>
              <a:t>Nokia Siemens </a:t>
            </a:r>
            <a:r>
              <a:rPr lang="en-US" dirty="0" smtClean="0"/>
              <a:t>Networks</a:t>
            </a:r>
            <a:endParaRPr lang="en-US" dirty="0" smtClean="0"/>
          </a:p>
        </p:txBody>
      </p:sp>
      <p:sp>
        <p:nvSpPr>
          <p:cNvPr id="7" name="Rectangle 6"/>
          <p:cNvSpPr/>
          <p:nvPr/>
        </p:nvSpPr>
        <p:spPr>
          <a:xfrm>
            <a:off x="3276600" y="3482876"/>
            <a:ext cx="990600" cy="923330"/>
          </a:xfrm>
          <a:prstGeom prst="rect">
            <a:avLst/>
          </a:prstGeom>
          <a:ln>
            <a:solidFill>
              <a:srgbClr val="FF0000"/>
            </a:solidFill>
          </a:ln>
        </p:spPr>
        <p:txBody>
          <a:bodyPr wrap="square">
            <a:spAutoFit/>
          </a:bodyPr>
          <a:lstStyle/>
          <a:p>
            <a:r>
              <a:rPr lang="en-US" dirty="0" smtClean="0"/>
              <a:t>Dell</a:t>
            </a:r>
          </a:p>
          <a:p>
            <a:r>
              <a:rPr lang="en-US" dirty="0" smtClean="0"/>
              <a:t>HP</a:t>
            </a:r>
          </a:p>
          <a:p>
            <a:r>
              <a:rPr lang="en-US" dirty="0" smtClean="0"/>
              <a:t>IBM</a:t>
            </a:r>
            <a:endParaRPr lang="en-US" dirty="0"/>
          </a:p>
        </p:txBody>
      </p:sp>
      <p:sp>
        <p:nvSpPr>
          <p:cNvPr id="8" name="Rectangle 7"/>
          <p:cNvSpPr/>
          <p:nvPr/>
        </p:nvSpPr>
        <p:spPr>
          <a:xfrm>
            <a:off x="3733800" y="5304472"/>
            <a:ext cx="1266565" cy="1477328"/>
          </a:xfrm>
          <a:prstGeom prst="rect">
            <a:avLst/>
          </a:prstGeom>
          <a:ln>
            <a:solidFill>
              <a:schemeClr val="accent6">
                <a:lumMod val="75000"/>
              </a:schemeClr>
            </a:solidFill>
          </a:ln>
        </p:spPr>
        <p:txBody>
          <a:bodyPr wrap="none">
            <a:spAutoFit/>
          </a:bodyPr>
          <a:lstStyle/>
          <a:p>
            <a:r>
              <a:rPr lang="en-US" dirty="0" smtClean="0"/>
              <a:t>Broadcom</a:t>
            </a:r>
          </a:p>
          <a:p>
            <a:r>
              <a:rPr lang="en-US" dirty="0" smtClean="0"/>
              <a:t>Intel</a:t>
            </a:r>
          </a:p>
          <a:p>
            <a:r>
              <a:rPr lang="en-US" dirty="0" smtClean="0"/>
              <a:t>Marvell</a:t>
            </a:r>
          </a:p>
          <a:p>
            <a:r>
              <a:rPr lang="en-US" dirty="0" err="1" smtClean="0"/>
              <a:t>Netronome</a:t>
            </a:r>
            <a:endParaRPr lang="en-US" dirty="0" smtClean="0"/>
          </a:p>
          <a:p>
            <a:endParaRPr lang="en-US" dirty="0" smtClean="0"/>
          </a:p>
        </p:txBody>
      </p:sp>
      <p:sp>
        <p:nvSpPr>
          <p:cNvPr id="9" name="Rectangle 8"/>
          <p:cNvSpPr/>
          <p:nvPr/>
        </p:nvSpPr>
        <p:spPr>
          <a:xfrm>
            <a:off x="5257800" y="5325070"/>
            <a:ext cx="978986" cy="923330"/>
          </a:xfrm>
          <a:prstGeom prst="rect">
            <a:avLst/>
          </a:prstGeom>
          <a:ln>
            <a:solidFill>
              <a:srgbClr val="00B0F0"/>
            </a:solidFill>
          </a:ln>
        </p:spPr>
        <p:txBody>
          <a:bodyPr wrap="none">
            <a:spAutoFit/>
          </a:bodyPr>
          <a:lstStyle/>
          <a:p>
            <a:r>
              <a:rPr lang="en-US" dirty="0" smtClean="0"/>
              <a:t>Citrix</a:t>
            </a:r>
          </a:p>
          <a:p>
            <a:r>
              <a:rPr lang="en-US" dirty="0" smtClean="0"/>
              <a:t>VMware</a:t>
            </a:r>
          </a:p>
          <a:p>
            <a:endParaRPr lang="en-US" dirty="0" smtClean="0"/>
          </a:p>
        </p:txBody>
      </p:sp>
      <p:sp>
        <p:nvSpPr>
          <p:cNvPr id="12" name="Rectangle 11"/>
          <p:cNvSpPr/>
          <p:nvPr/>
        </p:nvSpPr>
        <p:spPr>
          <a:xfrm>
            <a:off x="6553200" y="6324600"/>
            <a:ext cx="1371600" cy="369332"/>
          </a:xfrm>
          <a:prstGeom prst="rect">
            <a:avLst/>
          </a:prstGeom>
          <a:ln>
            <a:solidFill>
              <a:srgbClr val="92D050"/>
            </a:solidFill>
          </a:ln>
        </p:spPr>
        <p:txBody>
          <a:bodyPr wrap="square">
            <a:spAutoFit/>
          </a:bodyPr>
          <a:lstStyle/>
          <a:p>
            <a:r>
              <a:rPr lang="en-US" dirty="0" err="1" smtClean="0"/>
              <a:t>CompTIA</a:t>
            </a:r>
            <a:endParaRPr lang="en-US" dirty="0" smtClean="0"/>
          </a:p>
        </p:txBody>
      </p:sp>
      <p:sp>
        <p:nvSpPr>
          <p:cNvPr id="13" name="Rectangle 12"/>
          <p:cNvSpPr/>
          <p:nvPr/>
        </p:nvSpPr>
        <p:spPr>
          <a:xfrm>
            <a:off x="6705600" y="3733800"/>
            <a:ext cx="505267" cy="369332"/>
          </a:xfrm>
          <a:prstGeom prst="rect">
            <a:avLst/>
          </a:prstGeom>
          <a:ln>
            <a:solidFill>
              <a:srgbClr val="FF0000"/>
            </a:solidFill>
          </a:ln>
        </p:spPr>
        <p:txBody>
          <a:bodyPr wrap="none">
            <a:spAutoFit/>
          </a:bodyPr>
          <a:lstStyle/>
          <a:p>
            <a:r>
              <a:rPr lang="en-US" dirty="0" smtClean="0"/>
              <a:t>Ixia</a:t>
            </a:r>
          </a:p>
        </p:txBody>
      </p:sp>
      <p:sp>
        <p:nvSpPr>
          <p:cNvPr id="16" name="Rectangle 15"/>
          <p:cNvSpPr/>
          <p:nvPr/>
        </p:nvSpPr>
        <p:spPr>
          <a:xfrm>
            <a:off x="4267200" y="3429000"/>
            <a:ext cx="2438400" cy="369332"/>
          </a:xfrm>
          <a:prstGeom prst="rect">
            <a:avLst/>
          </a:prstGeom>
          <a:ln>
            <a:solidFill>
              <a:srgbClr val="FF0000"/>
            </a:solidFill>
          </a:ln>
        </p:spPr>
        <p:txBody>
          <a:bodyPr wrap="square">
            <a:spAutoFit/>
          </a:bodyPr>
          <a:lstStyle/>
          <a:p>
            <a:r>
              <a:rPr lang="en-US" dirty="0" err="1" smtClean="0"/>
              <a:t>Mellanox</a:t>
            </a:r>
            <a:r>
              <a:rPr lang="en-US" dirty="0" smtClean="0"/>
              <a:t> </a:t>
            </a:r>
            <a:r>
              <a:rPr lang="en-US" dirty="0" smtClean="0"/>
              <a:t>Technologies</a:t>
            </a:r>
            <a:endParaRPr lang="en-US" dirty="0" smtClean="0"/>
          </a:p>
        </p:txBody>
      </p:sp>
      <p:sp>
        <p:nvSpPr>
          <p:cNvPr id="17" name="Rectangle 16"/>
          <p:cNvSpPr/>
          <p:nvPr/>
        </p:nvSpPr>
        <p:spPr>
          <a:xfrm>
            <a:off x="6553200" y="5334000"/>
            <a:ext cx="2231060" cy="646331"/>
          </a:xfrm>
          <a:prstGeom prst="rect">
            <a:avLst/>
          </a:prstGeom>
          <a:ln>
            <a:solidFill>
              <a:srgbClr val="92D050"/>
            </a:solidFill>
          </a:ln>
        </p:spPr>
        <p:txBody>
          <a:bodyPr wrap="none">
            <a:spAutoFit/>
          </a:bodyPr>
          <a:lstStyle/>
          <a:p>
            <a:r>
              <a:rPr lang="en-US" dirty="0" err="1" smtClean="0"/>
              <a:t>Metaswitch</a:t>
            </a:r>
            <a:r>
              <a:rPr lang="en-US" dirty="0" smtClean="0"/>
              <a:t> Networks</a:t>
            </a:r>
          </a:p>
          <a:p>
            <a:r>
              <a:rPr lang="en-US" dirty="0" smtClean="0"/>
              <a:t>IP </a:t>
            </a:r>
            <a:r>
              <a:rPr lang="en-US" dirty="0" smtClean="0"/>
              <a:t>Infusion</a:t>
            </a:r>
            <a:endParaRPr lang="en-US" dirty="0" smtClean="0"/>
          </a:p>
        </p:txBody>
      </p:sp>
      <p:sp>
        <p:nvSpPr>
          <p:cNvPr id="18"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ONF Membership</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19" name="Rectangle 18"/>
          <p:cNvSpPr/>
          <p:nvPr/>
        </p:nvSpPr>
        <p:spPr>
          <a:xfrm>
            <a:off x="4267200" y="3810000"/>
            <a:ext cx="2438400" cy="646331"/>
          </a:xfrm>
          <a:prstGeom prst="rect">
            <a:avLst/>
          </a:prstGeom>
          <a:ln>
            <a:solidFill>
              <a:srgbClr val="FF0000"/>
            </a:solidFill>
          </a:ln>
        </p:spPr>
        <p:txBody>
          <a:bodyPr wrap="square">
            <a:spAutoFit/>
          </a:bodyPr>
          <a:lstStyle/>
          <a:p>
            <a:r>
              <a:rPr lang="en-US" dirty="0" smtClean="0"/>
              <a:t>Riverbed Technology</a:t>
            </a:r>
          </a:p>
          <a:p>
            <a:r>
              <a:rPr lang="en-US" dirty="0" err="1" smtClean="0"/>
              <a:t>Infoblox</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2" grpId="0" animBg="1"/>
      <p:bldP spid="13" grpId="0" animBg="1"/>
      <p:bldP spid="16" grpId="0" animBg="1"/>
      <p:bldP spid="17"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0"/>
            <a:ext cx="8229600" cy="914400"/>
          </a:xfrm>
        </p:spPr>
        <p:txBody>
          <a:bodyPr/>
          <a:lstStyle/>
          <a:p>
            <a:r>
              <a:rPr lang="en-US" sz="4000" dirty="0" err="1" smtClean="0">
                <a:solidFill>
                  <a:srgbClr val="FFFF00"/>
                </a:solidFill>
                <a:ea typeface="ＭＳ Ｐゴシック" charset="-128"/>
              </a:rPr>
              <a:t>Interop</a:t>
            </a:r>
            <a:r>
              <a:rPr lang="en-US" sz="4000" dirty="0" smtClean="0">
                <a:solidFill>
                  <a:srgbClr val="FFFF00"/>
                </a:solidFill>
                <a:ea typeface="ＭＳ Ｐゴシック" charset="-128"/>
              </a:rPr>
              <a:t>, May 2011</a:t>
            </a:r>
          </a:p>
        </p:txBody>
      </p:sp>
      <p:sp>
        <p:nvSpPr>
          <p:cNvPr id="28675" name="Content Placeholder 2"/>
          <p:cNvSpPr>
            <a:spLocks noGrp="1"/>
          </p:cNvSpPr>
          <p:nvPr>
            <p:ph idx="1"/>
          </p:nvPr>
        </p:nvSpPr>
        <p:spPr>
          <a:xfrm>
            <a:off x="685800" y="990600"/>
            <a:ext cx="8229600" cy="4525963"/>
          </a:xfrm>
        </p:spPr>
        <p:txBody>
          <a:bodyPr/>
          <a:lstStyle/>
          <a:p>
            <a:pPr algn="ctr">
              <a:buFont typeface="Arial" charset="0"/>
              <a:buNone/>
            </a:pPr>
            <a:r>
              <a:rPr lang="en-US" dirty="0" smtClean="0">
                <a:solidFill>
                  <a:schemeClr val="bg1"/>
                </a:solidFill>
                <a:ea typeface="ＭＳ Ｐゴシック" charset="-128"/>
              </a:rPr>
              <a:t>Demos: 16 companies demonstrated </a:t>
            </a:r>
            <a:r>
              <a:rPr lang="en-US" dirty="0" err="1" smtClean="0">
                <a:solidFill>
                  <a:schemeClr val="bg1"/>
                </a:solidFill>
                <a:ea typeface="ＭＳ Ｐゴシック" charset="-128"/>
              </a:rPr>
              <a:t>OpenFlow</a:t>
            </a:r>
            <a:endParaRPr lang="en-US" dirty="0" smtClean="0">
              <a:solidFill>
                <a:schemeClr val="bg1"/>
              </a:solidFill>
              <a:ea typeface="ＭＳ Ｐゴシック" charset="-128"/>
            </a:endParaRPr>
          </a:p>
          <a:p>
            <a:pPr algn="ctr">
              <a:buFont typeface="Arial" charset="0"/>
              <a:buNone/>
            </a:pPr>
            <a:r>
              <a:rPr lang="en-US" dirty="0" smtClean="0">
                <a:solidFill>
                  <a:schemeClr val="bg1"/>
                </a:solidFill>
                <a:ea typeface="ＭＳ Ｐゴシック" charset="-128"/>
              </a:rPr>
              <a:t>Best of show: NEC </a:t>
            </a:r>
            <a:r>
              <a:rPr lang="en-US" dirty="0" err="1" smtClean="0">
                <a:solidFill>
                  <a:schemeClr val="bg1"/>
                </a:solidFill>
                <a:ea typeface="ＭＳ Ｐゴシック" charset="-128"/>
              </a:rPr>
              <a:t>OpenFlow</a:t>
            </a:r>
            <a:r>
              <a:rPr lang="en-US" dirty="0" smtClean="0">
                <a:solidFill>
                  <a:schemeClr val="bg1"/>
                </a:solidFill>
                <a:ea typeface="ＭＳ Ｐゴシック" charset="-128"/>
              </a:rPr>
              <a:t> switch</a:t>
            </a:r>
          </a:p>
          <a:p>
            <a:pPr algn="ctr">
              <a:buFont typeface="Arial" charset="0"/>
              <a:buNone/>
            </a:pPr>
            <a:endParaRPr lang="en-US" dirty="0" smtClean="0">
              <a:solidFill>
                <a:schemeClr val="bg1"/>
              </a:solidFill>
              <a:ea typeface="ＭＳ Ｐゴシック" charset="-128"/>
            </a:endParaRPr>
          </a:p>
        </p:txBody>
      </p:sp>
      <p:pic>
        <p:nvPicPr>
          <p:cNvPr id="119812" name="Picture 4" descr="http://cdn.ws.citrix.com/wp-content/uploads/2011/05/openflowsetupinterop_sm.jpg"/>
          <p:cNvPicPr>
            <a:picLocks noChangeAspect="1" noChangeArrowheads="1"/>
          </p:cNvPicPr>
          <p:nvPr/>
        </p:nvPicPr>
        <p:blipFill>
          <a:blip r:embed="rId2" cstate="print"/>
          <a:srcRect/>
          <a:stretch>
            <a:fillRect/>
          </a:stretch>
        </p:blipFill>
        <p:spPr bwMode="auto">
          <a:xfrm>
            <a:off x="1752600" y="2209800"/>
            <a:ext cx="5915025" cy="4572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Summary</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8915400" cy="5386090"/>
          </a:xfrm>
          <a:prstGeom prst="rect">
            <a:avLst/>
          </a:prstGeom>
        </p:spPr>
        <p:txBody>
          <a:bodyPr wrap="square">
            <a:spAutoFit/>
          </a:bodyPr>
          <a:lstStyle/>
          <a:p>
            <a:pPr lvl="1">
              <a:spcBef>
                <a:spcPts val="1200"/>
              </a:spcBef>
              <a:buFont typeface="Arial" pitchFamily="34" charset="0"/>
              <a:buChar char="•"/>
            </a:pPr>
            <a:r>
              <a:rPr lang="en-US" sz="2800" dirty="0" smtClean="0"/>
              <a:t>   2 Abstractions</a:t>
            </a:r>
          </a:p>
          <a:p>
            <a:pPr marL="1828800" lvl="3" indent="-457200">
              <a:buFont typeface="+mj-lt"/>
              <a:buAutoNum type="arabicPeriod"/>
            </a:pPr>
            <a:r>
              <a:rPr lang="en-US" sz="2400" u="sng" dirty="0" smtClean="0"/>
              <a:t>Flow </a:t>
            </a:r>
            <a:r>
              <a:rPr lang="en-US" sz="2400" dirty="0" smtClean="0"/>
              <a:t>Abstraction</a:t>
            </a:r>
          </a:p>
          <a:p>
            <a:pPr marL="1828800" lvl="3" indent="-457200">
              <a:buFont typeface="+mj-lt"/>
              <a:buAutoNum type="arabicPeriod"/>
            </a:pPr>
            <a:r>
              <a:rPr lang="en-US" sz="2400" u="sng" dirty="0" smtClean="0"/>
              <a:t>Map</a:t>
            </a:r>
            <a:r>
              <a:rPr lang="en-US" sz="2400" dirty="0" smtClean="0"/>
              <a:t> </a:t>
            </a:r>
            <a:r>
              <a:rPr lang="en-US" sz="2400" dirty="0" smtClean="0"/>
              <a:t>Abstraction</a:t>
            </a:r>
            <a:endParaRPr lang="en-US" sz="2800" dirty="0" smtClean="0"/>
          </a:p>
          <a:p>
            <a:pPr lvl="1">
              <a:spcBef>
                <a:spcPts val="1200"/>
              </a:spcBef>
              <a:buFont typeface="Arial" pitchFamily="34" charset="0"/>
              <a:buChar char="•"/>
            </a:pPr>
            <a:r>
              <a:rPr lang="en-US" sz="2800" dirty="0" smtClean="0"/>
              <a:t> </a:t>
            </a:r>
            <a:r>
              <a:rPr lang="en-US" sz="2800" dirty="0" smtClean="0"/>
              <a:t>  2 Research Examples</a:t>
            </a:r>
          </a:p>
          <a:p>
            <a:pPr marL="1828800" lvl="3" indent="-457200">
              <a:buFont typeface="+mj-lt"/>
              <a:buAutoNum type="arabicPeriod"/>
            </a:pPr>
            <a:r>
              <a:rPr lang="en-US" sz="2400" dirty="0" smtClean="0"/>
              <a:t>MPLS</a:t>
            </a:r>
          </a:p>
          <a:p>
            <a:pPr marL="1828800" lvl="3" indent="-457200">
              <a:buFont typeface="+mj-lt"/>
              <a:buAutoNum type="arabicPeriod"/>
            </a:pPr>
            <a:r>
              <a:rPr lang="en-US" sz="2400" dirty="0" smtClean="0"/>
              <a:t>Packet-Optical</a:t>
            </a:r>
            <a:endParaRPr lang="en-US" sz="2800" dirty="0" smtClean="0"/>
          </a:p>
          <a:p>
            <a:pPr lvl="1">
              <a:spcBef>
                <a:spcPts val="1200"/>
              </a:spcBef>
              <a:buFont typeface="Arial" pitchFamily="34" charset="0"/>
              <a:buChar char="•"/>
            </a:pPr>
            <a:r>
              <a:rPr lang="en-US" sz="2800" dirty="0" smtClean="0"/>
              <a:t> </a:t>
            </a:r>
            <a:r>
              <a:rPr lang="en-US" sz="2800" dirty="0" smtClean="0"/>
              <a:t>  2 Burning Questions</a:t>
            </a:r>
            <a:endParaRPr lang="en-US" sz="2800" dirty="0" smtClean="0"/>
          </a:p>
          <a:p>
            <a:pPr marL="1828800" lvl="3" indent="-457200">
              <a:buFont typeface="+mj-lt"/>
              <a:buAutoNum type="arabicPeriod"/>
            </a:pPr>
            <a:r>
              <a:rPr lang="en-US" sz="2400" dirty="0" smtClean="0"/>
              <a:t>Is Common Map practical? </a:t>
            </a:r>
            <a:r>
              <a:rPr lang="en-US" sz="2400" dirty="0" smtClean="0">
                <a:sym typeface="Wingdings" pitchFamily="2" charset="2"/>
              </a:rPr>
              <a:t> Slicing</a:t>
            </a:r>
            <a:endParaRPr lang="en-US" sz="2400" dirty="0" smtClean="0"/>
          </a:p>
          <a:p>
            <a:pPr marL="1828800" lvl="3" indent="-457200">
              <a:buFont typeface="+mj-lt"/>
              <a:buAutoNum type="arabicPeriod"/>
            </a:pPr>
            <a:r>
              <a:rPr lang="en-US" sz="2400" dirty="0" smtClean="0"/>
              <a:t>What about Scale?  </a:t>
            </a:r>
            <a:r>
              <a:rPr lang="en-US" sz="2400" dirty="0" smtClean="0">
                <a:sym typeface="Wingdings" pitchFamily="2" charset="2"/>
              </a:rPr>
              <a:t> Distributed Systems</a:t>
            </a:r>
            <a:endParaRPr lang="en-US" sz="2400" dirty="0" smtClean="0"/>
          </a:p>
          <a:p>
            <a:pPr marL="914400" lvl="1" indent="-457200">
              <a:spcBef>
                <a:spcPts val="1200"/>
              </a:spcBef>
              <a:buFont typeface="Arial" pitchFamily="34" charset="0"/>
              <a:buChar char="•"/>
            </a:pPr>
            <a:r>
              <a:rPr lang="en-US" sz="2800" dirty="0" smtClean="0"/>
              <a:t>2 </a:t>
            </a:r>
            <a:r>
              <a:rPr lang="en-US" sz="2800" dirty="0" smtClean="0"/>
              <a:t>Trends</a:t>
            </a:r>
          </a:p>
          <a:p>
            <a:pPr marL="1828800" lvl="3" indent="-457200">
              <a:buFont typeface="+mj-lt"/>
              <a:buAutoNum type="arabicPeriod"/>
            </a:pPr>
            <a:r>
              <a:rPr lang="en-US" sz="2400" dirty="0" smtClean="0"/>
              <a:t>Research &amp; Educational Networks (RENs)</a:t>
            </a:r>
          </a:p>
          <a:p>
            <a:pPr marL="1828800" lvl="3" indent="-457200">
              <a:buFont typeface="+mj-lt"/>
              <a:buAutoNum type="arabicPeriod"/>
            </a:pPr>
            <a:r>
              <a:rPr lang="en-US" sz="2400" dirty="0" smtClean="0"/>
              <a:t>Commercial Networks </a:t>
            </a:r>
            <a:r>
              <a:rPr lang="en-US" sz="2400" dirty="0" smtClean="0">
                <a:sym typeface="Wingdings" pitchFamily="2" charset="2"/>
              </a:rPr>
              <a:t></a:t>
            </a:r>
            <a:r>
              <a:rPr lang="en-US" sz="2400" dirty="0" smtClean="0"/>
              <a:t>  ONF</a:t>
            </a:r>
            <a:endParaRPr lang="en-US" sz="2400" dirty="0" smtClean="0"/>
          </a:p>
        </p:txBody>
      </p:sp>
      <p:sp>
        <p:nvSpPr>
          <p:cNvPr id="6" name="Right Brace 5"/>
          <p:cNvSpPr/>
          <p:nvPr/>
        </p:nvSpPr>
        <p:spPr>
          <a:xfrm>
            <a:off x="4191000" y="1295400"/>
            <a:ext cx="228600" cy="762000"/>
          </a:xfrm>
          <a:prstGeom prst="rightBrace">
            <a:avLst/>
          </a:pr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648200" y="1447800"/>
            <a:ext cx="4495800" cy="461665"/>
          </a:xfrm>
          <a:prstGeom prst="rect">
            <a:avLst/>
          </a:prstGeom>
          <a:noFill/>
        </p:spPr>
        <p:txBody>
          <a:bodyPr wrap="square" rtlCol="0">
            <a:spAutoFit/>
          </a:bodyPr>
          <a:lstStyle/>
          <a:p>
            <a:r>
              <a:rPr lang="en-US" sz="2400" dirty="0" smtClean="0"/>
              <a:t>Software Defined Networks (SDN)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590800"/>
            <a:ext cx="1371600" cy="1569660"/>
          </a:xfrm>
          <a:prstGeom prst="rect">
            <a:avLst/>
          </a:prstGeom>
          <a:noFill/>
        </p:spPr>
        <p:txBody>
          <a:bodyPr wrap="square" rtlCol="0">
            <a:spAutoFit/>
          </a:bodyPr>
          <a:lstStyle/>
          <a:p>
            <a:pPr algn="ctr"/>
            <a:r>
              <a:rPr lang="en-US" sz="3200" dirty="0" smtClean="0"/>
              <a:t>One</a:t>
            </a:r>
          </a:p>
          <a:p>
            <a:pPr algn="ctr"/>
            <a:r>
              <a:rPr lang="en-US" sz="3200" dirty="0" smtClean="0"/>
              <a:t>Last Video</a:t>
            </a:r>
            <a:endParaRPr lang="en-US" sz="3200" dirty="0"/>
          </a:p>
        </p:txBody>
      </p:sp>
      <p:sp>
        <p:nvSpPr>
          <p:cNvPr id="4" name="Rectangle 3"/>
          <p:cNvSpPr/>
          <p:nvPr/>
        </p:nvSpPr>
        <p:spPr>
          <a:xfrm>
            <a:off x="2057400" y="4648200"/>
            <a:ext cx="5715000" cy="646331"/>
          </a:xfrm>
          <a:prstGeom prst="rect">
            <a:avLst/>
          </a:prstGeom>
        </p:spPr>
        <p:txBody>
          <a:bodyPr wrap="square">
            <a:spAutoFit/>
          </a:bodyPr>
          <a:lstStyle/>
          <a:p>
            <a:r>
              <a:rPr lang="en-US" dirty="0" smtClean="0">
                <a:hlinkClick r:id="rId2"/>
              </a:rPr>
              <a:t>http://</a:t>
            </a:r>
            <a:r>
              <a:rPr lang="en-US" dirty="0" smtClean="0">
                <a:hlinkClick r:id="rId2"/>
              </a:rPr>
              <a:t>www.youtube.com/watch?v=ie9EW4HmSwI</a:t>
            </a: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1. </a:t>
            </a:r>
            <a:r>
              <a:rPr kumimoji="1" lang="en-US" sz="4000" kern="0" dirty="0" smtClean="0">
                <a:solidFill>
                  <a:srgbClr val="FFFF00"/>
                </a:solidFill>
              </a:rPr>
              <a:t>Flow </a:t>
            </a:r>
            <a:r>
              <a:rPr kumimoji="1" lang="en-US" sz="4000" kern="0" dirty="0" smtClean="0">
                <a:solidFill>
                  <a:srgbClr val="FFFF00"/>
                </a:solidFill>
              </a:rPr>
              <a:t>Abstraction</a:t>
            </a:r>
            <a:endParaRPr kumimoji="1" lang="en-US" sz="3600" kern="0" dirty="0" smtClean="0">
              <a:solidFill>
                <a:srgbClr val="FFFF00"/>
              </a:solidFill>
            </a:endParaRPr>
          </a:p>
        </p:txBody>
      </p:sp>
      <p:sp>
        <p:nvSpPr>
          <p:cNvPr id="47" name="Cloud 46"/>
          <p:cNvSpPr/>
          <p:nvPr/>
        </p:nvSpPr>
        <p:spPr>
          <a:xfrm>
            <a:off x="1600200" y="1143000"/>
            <a:ext cx="6172200" cy="4114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53" name="TextBox 52"/>
          <p:cNvSpPr txBox="1"/>
          <p:nvPr/>
        </p:nvSpPr>
        <p:spPr>
          <a:xfrm>
            <a:off x="6248400" y="4953000"/>
            <a:ext cx="2438400" cy="369332"/>
          </a:xfrm>
          <a:prstGeom prst="rect">
            <a:avLst/>
          </a:prstGeom>
          <a:noFill/>
        </p:spPr>
        <p:txBody>
          <a:bodyPr wrap="square" rtlCol="0">
            <a:spAutoFit/>
          </a:bodyPr>
          <a:lstStyle/>
          <a:p>
            <a:r>
              <a:rPr lang="en-US" u="sng" dirty="0" smtClean="0">
                <a:solidFill>
                  <a:prstClr val="white"/>
                </a:solidFill>
              </a:rPr>
              <a:t>Flow Identifiers</a:t>
            </a:r>
            <a:endParaRPr lang="en-US" u="sng" dirty="0">
              <a:solidFill>
                <a:prstClr val="white"/>
              </a:solidFill>
            </a:endParaRPr>
          </a:p>
        </p:txBody>
      </p:sp>
      <p:grpSp>
        <p:nvGrpSpPr>
          <p:cNvPr id="2" name="Group 55"/>
          <p:cNvGrpSpPr>
            <a:grpSpLocks/>
          </p:cNvGrpSpPr>
          <p:nvPr/>
        </p:nvGrpSpPr>
        <p:grpSpPr bwMode="auto">
          <a:xfrm rot="2943919">
            <a:off x="2678249" y="3138114"/>
            <a:ext cx="434812" cy="429968"/>
            <a:chOff x="757" y="2723"/>
            <a:chExt cx="480" cy="480"/>
          </a:xfrm>
        </p:grpSpPr>
        <p:sp>
          <p:nvSpPr>
            <p:cNvPr id="56" name="Oval 56"/>
            <p:cNvSpPr>
              <a:spLocks noChangeArrowheads="1"/>
            </p:cNvSpPr>
            <p:nvPr/>
          </p:nvSpPr>
          <p:spPr bwMode="auto">
            <a:xfrm>
              <a:off x="757" y="2723"/>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57"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bg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4" name="Group 55"/>
          <p:cNvGrpSpPr>
            <a:grpSpLocks/>
          </p:cNvGrpSpPr>
          <p:nvPr/>
        </p:nvGrpSpPr>
        <p:grpSpPr bwMode="auto">
          <a:xfrm rot="2943919">
            <a:off x="5650049" y="2604715"/>
            <a:ext cx="434812" cy="429968"/>
            <a:chOff x="757" y="2723"/>
            <a:chExt cx="480" cy="480"/>
          </a:xfrm>
        </p:grpSpPr>
        <p:sp>
          <p:nvSpPr>
            <p:cNvPr id="59" name="Oval 56"/>
            <p:cNvSpPr>
              <a:spLocks noChangeArrowheads="1"/>
            </p:cNvSpPr>
            <p:nvPr/>
          </p:nvSpPr>
          <p:spPr bwMode="auto">
            <a:xfrm>
              <a:off x="757" y="2723"/>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60"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bg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5" name="Group 55"/>
          <p:cNvGrpSpPr>
            <a:grpSpLocks/>
          </p:cNvGrpSpPr>
          <p:nvPr/>
        </p:nvGrpSpPr>
        <p:grpSpPr bwMode="auto">
          <a:xfrm rot="2943919">
            <a:off x="4049849" y="2528514"/>
            <a:ext cx="434812" cy="429968"/>
            <a:chOff x="757" y="2723"/>
            <a:chExt cx="480" cy="480"/>
          </a:xfrm>
        </p:grpSpPr>
        <p:sp>
          <p:nvSpPr>
            <p:cNvPr id="62" name="Oval 56"/>
            <p:cNvSpPr>
              <a:spLocks noChangeArrowheads="1"/>
            </p:cNvSpPr>
            <p:nvPr/>
          </p:nvSpPr>
          <p:spPr bwMode="auto">
            <a:xfrm>
              <a:off x="757" y="2723"/>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63"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bg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grpSp>
        <p:nvGrpSpPr>
          <p:cNvPr id="6" name="Group 55"/>
          <p:cNvGrpSpPr>
            <a:grpSpLocks/>
          </p:cNvGrpSpPr>
          <p:nvPr/>
        </p:nvGrpSpPr>
        <p:grpSpPr bwMode="auto">
          <a:xfrm rot="2943919">
            <a:off x="6488250" y="1614113"/>
            <a:ext cx="434812" cy="429968"/>
            <a:chOff x="757" y="2723"/>
            <a:chExt cx="480" cy="480"/>
          </a:xfrm>
        </p:grpSpPr>
        <p:sp>
          <p:nvSpPr>
            <p:cNvPr id="68" name="Oval 56"/>
            <p:cNvSpPr>
              <a:spLocks noChangeArrowheads="1"/>
            </p:cNvSpPr>
            <p:nvPr/>
          </p:nvSpPr>
          <p:spPr bwMode="auto">
            <a:xfrm>
              <a:off x="757" y="2723"/>
              <a:ext cx="480" cy="480"/>
            </a:xfrm>
            <a:prstGeom prst="ellipse">
              <a:avLst/>
            </a:prstGeom>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sp>
          <p:nvSpPr>
            <p:cNvPr id="69"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bg1"/>
            </a:solidFill>
            <a:ln w="12700">
              <a:solidFill>
                <a:schemeClr val="bg2"/>
              </a:solidFill>
              <a:headEnd/>
              <a:tailEnd/>
            </a:ln>
          </p:spPr>
          <p:style>
            <a:lnRef idx="0">
              <a:schemeClr val="accent6"/>
            </a:lnRef>
            <a:fillRef idx="3">
              <a:schemeClr val="accent6"/>
            </a:fillRef>
            <a:effectRef idx="3">
              <a:schemeClr val="accent6"/>
            </a:effectRef>
            <a:fontRef idx="minor">
              <a:schemeClr val="lt1"/>
            </a:fontRef>
          </p:style>
          <p:txBody>
            <a:bodyPr wrap="none" lIns="82124" tIns="41061" rIns="82124" bIns="41061" anchor="ctr"/>
            <a:lstStyle/>
            <a:p>
              <a:endParaRPr lang="en-US">
                <a:solidFill>
                  <a:prstClr val="white"/>
                </a:solidFill>
              </a:endParaRPr>
            </a:p>
          </p:txBody>
        </p:sp>
      </p:grpSp>
      <p:cxnSp>
        <p:nvCxnSpPr>
          <p:cNvPr id="71" name="Straight Connector 70"/>
          <p:cNvCxnSpPr>
            <a:stCxn id="56" idx="0"/>
            <a:endCxn id="62" idx="3"/>
          </p:cNvCxnSpPr>
          <p:nvPr/>
        </p:nvCxnSpPr>
        <p:spPr>
          <a:xfrm flipV="1">
            <a:off x="3058066" y="2726964"/>
            <a:ext cx="993624" cy="4852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59" idx="3"/>
          </p:cNvCxnSpPr>
          <p:nvPr/>
        </p:nvCxnSpPr>
        <p:spPr>
          <a:xfrm>
            <a:off x="4495800" y="2743200"/>
            <a:ext cx="1156090" cy="599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8" idx="4"/>
            <a:endCxn id="59" idx="0"/>
          </p:cNvCxnSpPr>
          <p:nvPr/>
        </p:nvCxnSpPr>
        <p:spPr>
          <a:xfrm rot="10800000" flipV="1">
            <a:off x="6029867" y="1969954"/>
            <a:ext cx="513379" cy="7088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324600" y="5410200"/>
            <a:ext cx="2286000" cy="584775"/>
          </a:xfrm>
          <a:prstGeom prst="rect">
            <a:avLst/>
          </a:prstGeom>
          <a:noFill/>
        </p:spPr>
        <p:txBody>
          <a:bodyPr wrap="square" rtlCol="0">
            <a:spAutoFit/>
          </a:bodyPr>
          <a:lstStyle/>
          <a:p>
            <a:r>
              <a:rPr lang="en-US" sz="1600" dirty="0" smtClean="0">
                <a:solidFill>
                  <a:prstClr val="white"/>
                </a:solidFill>
              </a:rPr>
              <a:t>L1: </a:t>
            </a:r>
          </a:p>
          <a:p>
            <a:r>
              <a:rPr lang="en-US" sz="1600" dirty="0" smtClean="0">
                <a:solidFill>
                  <a:prstClr val="white"/>
                </a:solidFill>
              </a:rPr>
              <a:t>L0: (p2, p5, p7, p9) </a:t>
            </a:r>
            <a:r>
              <a:rPr lang="el-GR" sz="1600" dirty="0" smtClean="0">
                <a:solidFill>
                  <a:prstClr val="white"/>
                </a:solidFill>
              </a:rPr>
              <a:t>λ</a:t>
            </a:r>
            <a:r>
              <a:rPr lang="en-US" sz="1600" dirty="0" smtClean="0">
                <a:solidFill>
                  <a:prstClr val="white"/>
                </a:solidFill>
              </a:rPr>
              <a:t>5 </a:t>
            </a:r>
            <a:endParaRPr lang="en-US" sz="1600" dirty="0">
              <a:solidFill>
                <a:prstClr val="white"/>
              </a:solidFill>
            </a:endParaRPr>
          </a:p>
        </p:txBody>
      </p:sp>
      <p:cxnSp>
        <p:nvCxnSpPr>
          <p:cNvPr id="79" name="Straight Connector 78"/>
          <p:cNvCxnSpPr/>
          <p:nvPr/>
        </p:nvCxnSpPr>
        <p:spPr>
          <a:xfrm flipV="1">
            <a:off x="3121176" y="2819400"/>
            <a:ext cx="993624" cy="485277"/>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495800" y="2835635"/>
            <a:ext cx="1156090" cy="5996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flipV="1">
            <a:off x="5943600" y="1905000"/>
            <a:ext cx="513379" cy="70888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124200" y="2943723"/>
            <a:ext cx="993624" cy="48527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495800" y="2667000"/>
            <a:ext cx="1156090" cy="5996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V="1">
            <a:off x="6096000" y="2057400"/>
            <a:ext cx="513379" cy="70888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324600" y="5410200"/>
            <a:ext cx="2819400" cy="584775"/>
          </a:xfrm>
          <a:prstGeom prst="rect">
            <a:avLst/>
          </a:prstGeom>
          <a:noFill/>
        </p:spPr>
        <p:txBody>
          <a:bodyPr wrap="square" rtlCol="0">
            <a:spAutoFit/>
          </a:bodyPr>
          <a:lstStyle/>
          <a:p>
            <a:r>
              <a:rPr lang="en-US" sz="1600" dirty="0" smtClean="0">
                <a:solidFill>
                  <a:prstClr val="white"/>
                </a:solidFill>
              </a:rPr>
              <a:t>L1: </a:t>
            </a:r>
          </a:p>
          <a:p>
            <a:r>
              <a:rPr lang="en-US" sz="1600" dirty="0" smtClean="0">
                <a:solidFill>
                  <a:prstClr val="white"/>
                </a:solidFill>
              </a:rPr>
              <a:t>L0: (p2, p5, p7, p9) (</a:t>
            </a:r>
            <a:r>
              <a:rPr lang="el-GR" sz="1600" dirty="0" smtClean="0">
                <a:solidFill>
                  <a:prstClr val="white"/>
                </a:solidFill>
              </a:rPr>
              <a:t>λ</a:t>
            </a:r>
            <a:r>
              <a:rPr lang="en-US" sz="1600" dirty="0" smtClean="0">
                <a:solidFill>
                  <a:prstClr val="white"/>
                </a:solidFill>
              </a:rPr>
              <a:t>5, </a:t>
            </a:r>
            <a:r>
              <a:rPr lang="el-GR" sz="1600" dirty="0" smtClean="0">
                <a:solidFill>
                  <a:prstClr val="white"/>
                </a:solidFill>
              </a:rPr>
              <a:t>λ</a:t>
            </a:r>
            <a:r>
              <a:rPr lang="en-US" sz="1600" dirty="0" smtClean="0">
                <a:solidFill>
                  <a:prstClr val="white"/>
                </a:solidFill>
              </a:rPr>
              <a:t>8, </a:t>
            </a:r>
            <a:r>
              <a:rPr lang="el-GR" sz="1600" dirty="0" smtClean="0">
                <a:solidFill>
                  <a:prstClr val="white"/>
                </a:solidFill>
              </a:rPr>
              <a:t>λ</a:t>
            </a:r>
            <a:r>
              <a:rPr lang="en-US" sz="1600" dirty="0" smtClean="0">
                <a:solidFill>
                  <a:prstClr val="white"/>
                </a:solidFill>
              </a:rPr>
              <a:t>3)  </a:t>
            </a:r>
            <a:endParaRPr lang="en-US" sz="1600" dirty="0">
              <a:solidFill>
                <a:prstClr val="white"/>
              </a:solidFill>
            </a:endParaRPr>
          </a:p>
        </p:txBody>
      </p:sp>
      <p:sp>
        <p:nvSpPr>
          <p:cNvPr id="86" name="TextBox 85"/>
          <p:cNvSpPr txBox="1"/>
          <p:nvPr/>
        </p:nvSpPr>
        <p:spPr>
          <a:xfrm>
            <a:off x="6324600" y="5410200"/>
            <a:ext cx="2819400" cy="584775"/>
          </a:xfrm>
          <a:prstGeom prst="rect">
            <a:avLst/>
          </a:prstGeom>
          <a:noFill/>
        </p:spPr>
        <p:txBody>
          <a:bodyPr wrap="square" rtlCol="0">
            <a:spAutoFit/>
          </a:bodyPr>
          <a:lstStyle/>
          <a:p>
            <a:r>
              <a:rPr lang="en-US" sz="1600" dirty="0" smtClean="0">
                <a:solidFill>
                  <a:prstClr val="white"/>
                </a:solidFill>
              </a:rPr>
              <a:t>L1: </a:t>
            </a:r>
          </a:p>
          <a:p>
            <a:r>
              <a:rPr lang="en-US" sz="1600" dirty="0" smtClean="0">
                <a:solidFill>
                  <a:prstClr val="white"/>
                </a:solidFill>
              </a:rPr>
              <a:t>L0: (p2, </a:t>
            </a:r>
            <a:r>
              <a:rPr lang="el-GR" sz="1600" dirty="0" smtClean="0">
                <a:solidFill>
                  <a:prstClr val="white"/>
                </a:solidFill>
              </a:rPr>
              <a:t>λ</a:t>
            </a:r>
            <a:r>
              <a:rPr lang="en-US" sz="1600" dirty="0" smtClean="0">
                <a:solidFill>
                  <a:prstClr val="white"/>
                </a:solidFill>
              </a:rPr>
              <a:t>5), (p5, </a:t>
            </a:r>
            <a:r>
              <a:rPr lang="el-GR" sz="1600" dirty="0" smtClean="0">
                <a:solidFill>
                  <a:prstClr val="white"/>
                </a:solidFill>
              </a:rPr>
              <a:t>λ</a:t>
            </a:r>
            <a:r>
              <a:rPr lang="en-US" sz="1600" dirty="0" smtClean="0">
                <a:solidFill>
                  <a:prstClr val="white"/>
                </a:solidFill>
              </a:rPr>
              <a:t>8), (p7, </a:t>
            </a:r>
            <a:r>
              <a:rPr lang="el-GR" sz="1600" dirty="0" smtClean="0">
                <a:solidFill>
                  <a:prstClr val="white"/>
                </a:solidFill>
              </a:rPr>
              <a:t>λ</a:t>
            </a:r>
            <a:r>
              <a:rPr lang="en-US" sz="1600" dirty="0" smtClean="0">
                <a:solidFill>
                  <a:prstClr val="white"/>
                </a:solidFill>
              </a:rPr>
              <a:t>3)  </a:t>
            </a:r>
            <a:endParaRPr lang="en-US" sz="1600" dirty="0">
              <a:solidFill>
                <a:prstClr val="white"/>
              </a:solidFill>
            </a:endParaRPr>
          </a:p>
        </p:txBody>
      </p:sp>
      <p:sp>
        <p:nvSpPr>
          <p:cNvPr id="29" name="Slide Number Placeholder 28"/>
          <p:cNvSpPr>
            <a:spLocks noGrp="1"/>
          </p:cNvSpPr>
          <p:nvPr>
            <p:ph type="sldNum" sz="quarter" idx="12"/>
          </p:nvPr>
        </p:nvSpPr>
        <p:spPr/>
        <p:txBody>
          <a:bodyPr/>
          <a:lstStyle/>
          <a:p>
            <a:fld id="{BE43EFDA-A1C8-4A05-BE7B-78195AFF6B9A}" type="slidenum">
              <a:rPr lang="en-US" smtClean="0">
                <a:solidFill>
                  <a:prstClr val="black">
                    <a:tint val="75000"/>
                  </a:prstClr>
                </a:solidFill>
              </a:rPr>
              <a:pPr/>
              <a:t>6</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7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7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xit"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8" grpId="1"/>
      <p:bldP spid="85" grpId="0"/>
      <p:bldP spid="86" grpId="0"/>
      <p:bldP spid="86"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1"/>
          <p:cNvSpPr txBox="1">
            <a:spLocks noChangeArrowheads="1"/>
          </p:cNvSpPr>
          <p:nvPr/>
        </p:nvSpPr>
        <p:spPr>
          <a:xfrm>
            <a:off x="457200" y="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1. </a:t>
            </a:r>
            <a:r>
              <a:rPr kumimoji="1" lang="en-US" sz="4000" kern="0" dirty="0" smtClean="0">
                <a:solidFill>
                  <a:srgbClr val="FFFF00"/>
                </a:solidFill>
              </a:rPr>
              <a:t>Flow </a:t>
            </a:r>
            <a:r>
              <a:rPr kumimoji="1" lang="en-US" sz="4000" kern="0" dirty="0" smtClean="0">
                <a:solidFill>
                  <a:srgbClr val="FFFF00"/>
                </a:solidFill>
              </a:rPr>
              <a:t>Abstraction</a:t>
            </a:r>
            <a:endParaRPr kumimoji="1" lang="en-US" sz="3600" kern="0" dirty="0" smtClean="0">
              <a:solidFill>
                <a:srgbClr val="FFFF00"/>
              </a:solidFill>
            </a:endParaRPr>
          </a:p>
        </p:txBody>
      </p:sp>
      <p:sp>
        <p:nvSpPr>
          <p:cNvPr id="47" name="Cloud 46"/>
          <p:cNvSpPr/>
          <p:nvPr/>
        </p:nvSpPr>
        <p:spPr>
          <a:xfrm>
            <a:off x="1600200" y="1143000"/>
            <a:ext cx="6172200" cy="41148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53" name="TextBox 52"/>
          <p:cNvSpPr txBox="1"/>
          <p:nvPr/>
        </p:nvSpPr>
        <p:spPr>
          <a:xfrm>
            <a:off x="6248400" y="4953000"/>
            <a:ext cx="2438400" cy="369332"/>
          </a:xfrm>
          <a:prstGeom prst="rect">
            <a:avLst/>
          </a:prstGeom>
          <a:noFill/>
        </p:spPr>
        <p:txBody>
          <a:bodyPr wrap="square" rtlCol="0">
            <a:spAutoFit/>
          </a:bodyPr>
          <a:lstStyle/>
          <a:p>
            <a:r>
              <a:rPr lang="en-US" u="sng" dirty="0" smtClean="0">
                <a:solidFill>
                  <a:prstClr val="white"/>
                </a:solidFill>
              </a:rPr>
              <a:t>Flow Identifiers</a:t>
            </a:r>
            <a:endParaRPr lang="en-US" u="sng" dirty="0">
              <a:solidFill>
                <a:prstClr val="white"/>
              </a:solidFill>
            </a:endParaRPr>
          </a:p>
        </p:txBody>
      </p:sp>
      <p:cxnSp>
        <p:nvCxnSpPr>
          <p:cNvPr id="71" name="Straight Connector 70"/>
          <p:cNvCxnSpPr>
            <a:stCxn id="56" idx="0"/>
            <a:endCxn id="62" idx="3"/>
          </p:cNvCxnSpPr>
          <p:nvPr/>
        </p:nvCxnSpPr>
        <p:spPr>
          <a:xfrm flipV="1">
            <a:off x="3058066" y="2726964"/>
            <a:ext cx="993624" cy="485277"/>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59" idx="3"/>
          </p:cNvCxnSpPr>
          <p:nvPr/>
        </p:nvCxnSpPr>
        <p:spPr>
          <a:xfrm>
            <a:off x="4495800" y="2743200"/>
            <a:ext cx="1156090" cy="59965"/>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8" idx="4"/>
            <a:endCxn id="59" idx="0"/>
          </p:cNvCxnSpPr>
          <p:nvPr/>
        </p:nvCxnSpPr>
        <p:spPr>
          <a:xfrm rot="10800000" flipV="1">
            <a:off x="6029867" y="1969954"/>
            <a:ext cx="513379" cy="708888"/>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324600" y="5410200"/>
            <a:ext cx="2286000" cy="584775"/>
          </a:xfrm>
          <a:prstGeom prst="rect">
            <a:avLst/>
          </a:prstGeom>
          <a:noFill/>
        </p:spPr>
        <p:txBody>
          <a:bodyPr wrap="square" rtlCol="0">
            <a:spAutoFit/>
          </a:bodyPr>
          <a:lstStyle/>
          <a:p>
            <a:r>
              <a:rPr lang="en-US" sz="1600" dirty="0" smtClean="0">
                <a:solidFill>
                  <a:prstClr val="white"/>
                </a:solidFill>
              </a:rPr>
              <a:t>L1: p3, ts6, num3 </a:t>
            </a:r>
          </a:p>
          <a:p>
            <a:r>
              <a:rPr lang="en-US" sz="1600" dirty="0" smtClean="0">
                <a:solidFill>
                  <a:prstClr val="white"/>
                </a:solidFill>
              </a:rPr>
              <a:t>L0: </a:t>
            </a:r>
            <a:endParaRPr lang="en-US" sz="1600" dirty="0">
              <a:solidFill>
                <a:prstClr val="white"/>
              </a:solidFill>
            </a:endParaRPr>
          </a:p>
        </p:txBody>
      </p:sp>
      <p:grpSp>
        <p:nvGrpSpPr>
          <p:cNvPr id="2" name="Group 30"/>
          <p:cNvGrpSpPr/>
          <p:nvPr/>
        </p:nvGrpSpPr>
        <p:grpSpPr>
          <a:xfrm>
            <a:off x="2743200" y="3200400"/>
            <a:ext cx="457200" cy="381000"/>
            <a:chOff x="2743200" y="3200400"/>
            <a:chExt cx="457200" cy="381000"/>
          </a:xfrm>
        </p:grpSpPr>
        <p:sp>
          <p:nvSpPr>
            <p:cNvPr id="29" name="Cube 28"/>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30" name="Quad Arrow 29"/>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Group 31"/>
          <p:cNvGrpSpPr/>
          <p:nvPr/>
        </p:nvGrpSpPr>
        <p:grpSpPr>
          <a:xfrm>
            <a:off x="6477000" y="1752600"/>
            <a:ext cx="457200" cy="381000"/>
            <a:chOff x="2743200" y="3200400"/>
            <a:chExt cx="457200" cy="381000"/>
          </a:xfrm>
        </p:grpSpPr>
        <p:sp>
          <p:nvSpPr>
            <p:cNvPr id="33" name="Cube 32"/>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34" name="Quad Arrow 33"/>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5" name="Group 34"/>
          <p:cNvGrpSpPr/>
          <p:nvPr/>
        </p:nvGrpSpPr>
        <p:grpSpPr>
          <a:xfrm>
            <a:off x="5638800" y="2590800"/>
            <a:ext cx="457200" cy="381000"/>
            <a:chOff x="2743200" y="3200400"/>
            <a:chExt cx="457200" cy="381000"/>
          </a:xfrm>
        </p:grpSpPr>
        <p:sp>
          <p:nvSpPr>
            <p:cNvPr id="36" name="Cube 35"/>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37" name="Quad Arrow 36"/>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37"/>
          <p:cNvGrpSpPr/>
          <p:nvPr/>
        </p:nvGrpSpPr>
        <p:grpSpPr>
          <a:xfrm>
            <a:off x="4038600" y="2590800"/>
            <a:ext cx="457200" cy="381000"/>
            <a:chOff x="2743200" y="3200400"/>
            <a:chExt cx="457200" cy="381000"/>
          </a:xfrm>
        </p:grpSpPr>
        <p:sp>
          <p:nvSpPr>
            <p:cNvPr id="39" name="Cube 38"/>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40" name="Quad Arrow 39"/>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Oval 44"/>
          <p:cNvSpPr/>
          <p:nvPr/>
        </p:nvSpPr>
        <p:spPr>
          <a:xfrm rot="20071809">
            <a:off x="3157079" y="2902895"/>
            <a:ext cx="457200" cy="304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4876800" y="2667000"/>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rot="18557364">
            <a:off x="6096000" y="2133600"/>
            <a:ext cx="457200" cy="3048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grpSp>
        <p:nvGrpSpPr>
          <p:cNvPr id="7" name="Group 48"/>
          <p:cNvGrpSpPr/>
          <p:nvPr/>
        </p:nvGrpSpPr>
        <p:grpSpPr>
          <a:xfrm>
            <a:off x="3429000" y="1905000"/>
            <a:ext cx="457200" cy="381000"/>
            <a:chOff x="2743200" y="3200400"/>
            <a:chExt cx="457200" cy="381000"/>
          </a:xfrm>
        </p:grpSpPr>
        <p:sp>
          <p:nvSpPr>
            <p:cNvPr id="50" name="Cube 49"/>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51" name="Quad Arrow 50"/>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8" name="Group 51"/>
          <p:cNvGrpSpPr/>
          <p:nvPr/>
        </p:nvGrpSpPr>
        <p:grpSpPr>
          <a:xfrm>
            <a:off x="4419600" y="3657600"/>
            <a:ext cx="457200" cy="381000"/>
            <a:chOff x="2743200" y="3200400"/>
            <a:chExt cx="457200" cy="381000"/>
          </a:xfrm>
        </p:grpSpPr>
        <p:sp>
          <p:nvSpPr>
            <p:cNvPr id="54" name="Cube 53"/>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55" name="Quad Arrow 54"/>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9" name="Group 57"/>
          <p:cNvGrpSpPr/>
          <p:nvPr/>
        </p:nvGrpSpPr>
        <p:grpSpPr>
          <a:xfrm>
            <a:off x="6705600" y="3048000"/>
            <a:ext cx="457200" cy="381000"/>
            <a:chOff x="2743200" y="3200400"/>
            <a:chExt cx="457200" cy="381000"/>
          </a:xfrm>
        </p:grpSpPr>
        <p:sp>
          <p:nvSpPr>
            <p:cNvPr id="61" name="Cube 60"/>
            <p:cNvSpPr/>
            <p:nvPr/>
          </p:nvSpPr>
          <p:spPr>
            <a:xfrm>
              <a:off x="2743200" y="3200400"/>
              <a:ext cx="457200" cy="381000"/>
            </a:xfrm>
            <a:prstGeom prst="cube">
              <a:avLst>
                <a:gd name="adj" fmla="val 13785"/>
              </a:avLst>
            </a:prstGeom>
            <a:solidFill>
              <a:schemeClr val="accent3">
                <a:lumMod val="75000"/>
              </a:schemeClr>
            </a:solidFill>
            <a:ln>
              <a:solidFill>
                <a:schemeClr val="accent3">
                  <a:lumMod val="5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prstClr val="white"/>
                </a:solidFill>
              </a:endParaRPr>
            </a:p>
          </p:txBody>
        </p:sp>
        <p:sp>
          <p:nvSpPr>
            <p:cNvPr id="64" name="Quad Arrow 63"/>
            <p:cNvSpPr/>
            <p:nvPr/>
          </p:nvSpPr>
          <p:spPr>
            <a:xfrm rot="2594847">
              <a:off x="2795868" y="3266393"/>
              <a:ext cx="300855" cy="273004"/>
            </a:xfrm>
            <a:prstGeom prst="quadArrow">
              <a:avLst>
                <a:gd name="adj1" fmla="val 11257"/>
                <a:gd name="adj2" fmla="val 11960"/>
                <a:gd name="adj3" fmla="val 225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65" name="Straight Connector 64"/>
          <p:cNvCxnSpPr>
            <a:stCxn id="29" idx="0"/>
          </p:cNvCxnSpPr>
          <p:nvPr/>
        </p:nvCxnSpPr>
        <p:spPr>
          <a:xfrm rot="5400000" flipH="1" flipV="1">
            <a:off x="2680130" y="2451530"/>
            <a:ext cx="1066800" cy="430940"/>
          </a:xfrm>
          <a:prstGeom prst="line">
            <a:avLst/>
          </a:prstGeom>
          <a:ln w="76200">
            <a:solidFill>
              <a:srgbClr val="009900"/>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54" idx="2"/>
          </p:cNvCxnSpPr>
          <p:nvPr/>
        </p:nvCxnSpPr>
        <p:spPr>
          <a:xfrm>
            <a:off x="3150460" y="3352800"/>
            <a:ext cx="1269140" cy="521560"/>
          </a:xfrm>
          <a:prstGeom prst="line">
            <a:avLst/>
          </a:prstGeom>
          <a:ln w="762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33" idx="2"/>
          </p:cNvCxnSpPr>
          <p:nvPr/>
        </p:nvCxnSpPr>
        <p:spPr>
          <a:xfrm flipV="1">
            <a:off x="3886200" y="1969360"/>
            <a:ext cx="2590800" cy="88040"/>
          </a:xfrm>
          <a:prstGeom prst="line">
            <a:avLst/>
          </a:prstGeom>
          <a:ln w="76200">
            <a:solidFill>
              <a:srgbClr val="009900"/>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flipV="1">
            <a:off x="4876800" y="3276600"/>
            <a:ext cx="1828800" cy="533400"/>
          </a:xfrm>
          <a:prstGeom prst="line">
            <a:avLst/>
          </a:prstGeom>
          <a:ln w="762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endCxn id="61" idx="0"/>
          </p:cNvCxnSpPr>
          <p:nvPr/>
        </p:nvCxnSpPr>
        <p:spPr>
          <a:xfrm rot="16200000" flipH="1">
            <a:off x="6375830" y="2463370"/>
            <a:ext cx="914400" cy="254860"/>
          </a:xfrm>
          <a:prstGeom prst="line">
            <a:avLst/>
          </a:prstGeom>
          <a:ln w="762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5638800" y="1905000"/>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94" name="Oval 93"/>
          <p:cNvSpPr/>
          <p:nvPr/>
        </p:nvSpPr>
        <p:spPr>
          <a:xfrm rot="17824639">
            <a:off x="2928273" y="2613596"/>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95" name="Oval 94"/>
          <p:cNvSpPr/>
          <p:nvPr/>
        </p:nvSpPr>
        <p:spPr>
          <a:xfrm rot="15507612">
            <a:off x="6604243" y="2684475"/>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96" name="Oval 95"/>
          <p:cNvSpPr/>
          <p:nvPr/>
        </p:nvSpPr>
        <p:spPr>
          <a:xfrm rot="20720093">
            <a:off x="4820849" y="3645197"/>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97" name="Oval 96"/>
          <p:cNvSpPr/>
          <p:nvPr/>
        </p:nvSpPr>
        <p:spPr>
          <a:xfrm rot="1028596">
            <a:off x="3069842" y="3350134"/>
            <a:ext cx="533400" cy="228600"/>
          </a:xfrm>
          <a:prstGeom prst="ellips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98" name="TextBox 97"/>
          <p:cNvSpPr txBox="1"/>
          <p:nvPr/>
        </p:nvSpPr>
        <p:spPr>
          <a:xfrm>
            <a:off x="6324600" y="5410200"/>
            <a:ext cx="2286000" cy="1077218"/>
          </a:xfrm>
          <a:prstGeom prst="rect">
            <a:avLst/>
          </a:prstGeom>
          <a:noFill/>
        </p:spPr>
        <p:txBody>
          <a:bodyPr wrap="square" rtlCol="0">
            <a:spAutoFit/>
          </a:bodyPr>
          <a:lstStyle/>
          <a:p>
            <a:r>
              <a:rPr lang="en-US" sz="1600" dirty="0" smtClean="0">
                <a:solidFill>
                  <a:prstClr val="white"/>
                </a:solidFill>
              </a:rPr>
              <a:t>L1: p3, ts6, num3 </a:t>
            </a:r>
          </a:p>
          <a:p>
            <a:r>
              <a:rPr lang="en-US" sz="1600" dirty="0" smtClean="0">
                <a:solidFill>
                  <a:prstClr val="white"/>
                </a:solidFill>
              </a:rPr>
              <a:t>      p4, ts3, num3</a:t>
            </a:r>
          </a:p>
          <a:p>
            <a:r>
              <a:rPr lang="en-US" sz="1600" dirty="0" smtClean="0">
                <a:solidFill>
                  <a:prstClr val="white"/>
                </a:solidFill>
              </a:rPr>
              <a:t>      p7, ts9, num3</a:t>
            </a:r>
          </a:p>
          <a:p>
            <a:r>
              <a:rPr lang="en-US" sz="1600" dirty="0" smtClean="0">
                <a:solidFill>
                  <a:prstClr val="white"/>
                </a:solidFill>
              </a:rPr>
              <a:t>L0: </a:t>
            </a:r>
            <a:endParaRPr lang="en-US" sz="1600" dirty="0">
              <a:solidFill>
                <a:prstClr val="white"/>
              </a:solidFill>
            </a:endParaRPr>
          </a:p>
        </p:txBody>
      </p:sp>
      <p:sp>
        <p:nvSpPr>
          <p:cNvPr id="44" name="Slide Number Placeholder 43"/>
          <p:cNvSpPr>
            <a:spLocks noGrp="1"/>
          </p:cNvSpPr>
          <p:nvPr>
            <p:ph type="sldNum" sz="quarter" idx="12"/>
          </p:nvPr>
        </p:nvSpPr>
        <p:spPr/>
        <p:txBody>
          <a:bodyPr/>
          <a:lstStyle/>
          <a:p>
            <a:fld id="{BE43EFDA-A1C8-4A05-BE7B-78195AFF6B9A}" type="slidenum">
              <a:rPr lang="en-US" smtClean="0">
                <a:solidFill>
                  <a:prstClr val="black">
                    <a:tint val="75000"/>
                  </a:prstClr>
                </a:solidFill>
              </a:rPr>
              <a:pPr/>
              <a:t>7</a:t>
            </a:fld>
            <a:endParaRPr lang="en-US">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93" grpId="0" animBg="1"/>
      <p:bldP spid="94" grpId="0" animBg="1"/>
      <p:bldP spid="95" grpId="0" animBg="1"/>
      <p:bldP spid="96"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3"/>
          <p:cNvGrpSpPr/>
          <p:nvPr/>
        </p:nvGrpSpPr>
        <p:grpSpPr>
          <a:xfrm>
            <a:off x="1295400" y="5562004"/>
            <a:ext cx="990600" cy="762000"/>
            <a:chOff x="7162800" y="228598"/>
            <a:chExt cx="914400" cy="762002"/>
          </a:xfrm>
          <a:solidFill>
            <a:srgbClr val="4BACC6"/>
          </a:solidFill>
        </p:grpSpPr>
        <p:sp>
          <p:nvSpPr>
            <p:cNvPr id="21" name="Can 20"/>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Down Arrow 21"/>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Down Arrow 22"/>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4" name="Right Arrow 23"/>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5" name="Right Arrow 24"/>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6" name="Group 13"/>
          <p:cNvGrpSpPr/>
          <p:nvPr/>
        </p:nvGrpSpPr>
        <p:grpSpPr>
          <a:xfrm>
            <a:off x="6934200" y="5562004"/>
            <a:ext cx="914400" cy="762002"/>
            <a:chOff x="7162800" y="228598"/>
            <a:chExt cx="914400" cy="762002"/>
          </a:xfrm>
          <a:solidFill>
            <a:srgbClr val="4BACC6"/>
          </a:solidFill>
        </p:grpSpPr>
        <p:sp>
          <p:nvSpPr>
            <p:cNvPr id="27" name="Can 26"/>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8" name="Down Arrow 27"/>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9" name="Down Arrow 28"/>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Right Arrow 29"/>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1" name="Right Arrow 30"/>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2" name="Group 55"/>
          <p:cNvGrpSpPr>
            <a:grpSpLocks/>
          </p:cNvGrpSpPr>
          <p:nvPr/>
        </p:nvGrpSpPr>
        <p:grpSpPr bwMode="auto">
          <a:xfrm rot="2943919">
            <a:off x="2880264" y="5580523"/>
            <a:ext cx="800347" cy="810009"/>
            <a:chOff x="757" y="2723"/>
            <a:chExt cx="480" cy="480"/>
          </a:xfrm>
        </p:grpSpPr>
        <p:sp>
          <p:nvSpPr>
            <p:cNvPr id="33" name="Oval 56"/>
            <p:cNvSpPr>
              <a:spLocks noChangeArrowheads="1"/>
            </p:cNvSpPr>
            <p:nvPr/>
          </p:nvSpPr>
          <p:spPr bwMode="auto">
            <a:xfrm>
              <a:off x="757" y="2723"/>
              <a:ext cx="480" cy="480"/>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ysClr val="window" lastClr="FFFFFF"/>
            </a:soli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5" name="Group 80"/>
          <p:cNvGrpSpPr/>
          <p:nvPr/>
        </p:nvGrpSpPr>
        <p:grpSpPr>
          <a:xfrm>
            <a:off x="5867400" y="5638204"/>
            <a:ext cx="609600" cy="609600"/>
            <a:chOff x="4495800" y="2286000"/>
            <a:chExt cx="609600" cy="609600"/>
          </a:xfrm>
        </p:grpSpPr>
        <p:sp>
          <p:nvSpPr>
            <p:cNvPr id="36" name="Cube 35"/>
            <p:cNvSpPr/>
            <p:nvPr/>
          </p:nvSpPr>
          <p:spPr>
            <a:xfrm>
              <a:off x="4495800" y="2286000"/>
              <a:ext cx="609600" cy="6096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7" name="Quad Arrow 36"/>
            <p:cNvSpPr/>
            <p:nvPr/>
          </p:nvSpPr>
          <p:spPr>
            <a:xfrm rot="2594847">
              <a:off x="4516205" y="2375221"/>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38" name="Table 37"/>
          <p:cNvGraphicFramePr>
            <a:graphicFrameLocks noGrp="1"/>
          </p:cNvGraphicFramePr>
          <p:nvPr/>
        </p:nvGraphicFramePr>
        <p:xfrm>
          <a:off x="15240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39" name="Table 38"/>
          <p:cNvGraphicFramePr>
            <a:graphicFrameLocks noGrp="1"/>
          </p:cNvGraphicFramePr>
          <p:nvPr/>
        </p:nvGraphicFramePr>
        <p:xfrm>
          <a:off x="29718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0" name="Table 39"/>
          <p:cNvGraphicFramePr>
            <a:graphicFrameLocks noGrp="1"/>
          </p:cNvGraphicFramePr>
          <p:nvPr/>
        </p:nvGraphicFramePr>
        <p:xfrm>
          <a:off x="5943600" y="4800004"/>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41" name="Table 40"/>
          <p:cNvGraphicFramePr>
            <a:graphicFrameLocks noGrp="1"/>
          </p:cNvGraphicFramePr>
          <p:nvPr/>
        </p:nvGraphicFramePr>
        <p:xfrm>
          <a:off x="7086600" y="4800004"/>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pSp>
        <p:nvGrpSpPr>
          <p:cNvPr id="87" name="Group 117"/>
          <p:cNvGrpSpPr/>
          <p:nvPr/>
        </p:nvGrpSpPr>
        <p:grpSpPr>
          <a:xfrm>
            <a:off x="4267200" y="5562600"/>
            <a:ext cx="1092190" cy="825179"/>
            <a:chOff x="3200400" y="4648200"/>
            <a:chExt cx="1092190" cy="825179"/>
          </a:xfrm>
        </p:grpSpPr>
        <p:grpSp>
          <p:nvGrpSpPr>
            <p:cNvPr id="88" name="Group 13"/>
            <p:cNvGrpSpPr/>
            <p:nvPr/>
          </p:nvGrpSpPr>
          <p:grpSpPr>
            <a:xfrm>
              <a:off x="3200400" y="4648200"/>
              <a:ext cx="990600" cy="762000"/>
              <a:chOff x="7162800" y="228598"/>
              <a:chExt cx="914400" cy="762002"/>
            </a:xfrm>
            <a:solidFill>
              <a:srgbClr val="4BACC6"/>
            </a:solidFill>
          </p:grpSpPr>
          <p:sp>
            <p:nvSpPr>
              <p:cNvPr id="95" name="Can 94"/>
              <p:cNvSpPr/>
              <p:nvPr/>
            </p:nvSpPr>
            <p:spPr>
              <a:xfrm>
                <a:off x="7162800" y="228600"/>
                <a:ext cx="914400" cy="762000"/>
              </a:xfrm>
              <a:prstGeom prst="can">
                <a:avLst>
                  <a:gd name="adj" fmla="val 50000"/>
                </a:avLst>
              </a:prstGeom>
              <a:grpFill/>
              <a:ln>
                <a:solidFill>
                  <a:srgbClr val="EEECE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6" name="Down Arrow 95"/>
              <p:cNvSpPr/>
              <p:nvPr/>
            </p:nvSpPr>
            <p:spPr>
              <a:xfrm rot="3594206">
                <a:off x="7374449" y="400693"/>
                <a:ext cx="186303" cy="244316"/>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Down Arrow 96"/>
              <p:cNvSpPr/>
              <p:nvPr/>
            </p:nvSpPr>
            <p:spPr>
              <a:xfrm rot="14184123">
                <a:off x="7619914" y="186212"/>
                <a:ext cx="211272" cy="296047"/>
              </a:xfrm>
              <a:prstGeom prst="downArrow">
                <a:avLst/>
              </a:prstGeom>
              <a:solidFill>
                <a:sysClr val="window" lastClr="FFFFFF"/>
              </a:solidFill>
              <a:ln w="25400" cap="flat" cmpd="sng" algn="ctr">
                <a:solidFill>
                  <a:srgbClr val="4F81BD">
                    <a:shade val="50000"/>
                  </a:srgbClr>
                </a:solidFill>
                <a:prstDash val="solid"/>
              </a:ln>
              <a:effectLst/>
              <a:scene3d>
                <a:camera prst="isometricRightUp"/>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8" name="Right Arrow 97"/>
              <p:cNvSpPr/>
              <p:nvPr/>
            </p:nvSpPr>
            <p:spPr>
              <a:xfrm rot="10800000">
                <a:off x="7315199" y="228598"/>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Right Arrow 98"/>
              <p:cNvSpPr/>
              <p:nvPr/>
            </p:nvSpPr>
            <p:spPr>
              <a:xfrm rot="276230">
                <a:off x="7628747" y="391284"/>
                <a:ext cx="265420" cy="228601"/>
              </a:xfrm>
              <a:prstGeom prst="rightArrow">
                <a:avLst/>
              </a:prstGeom>
              <a:solidFill>
                <a:sysClr val="window" lastClr="FFFFFF"/>
              </a:solidFill>
              <a:ln w="25400" cap="flat" cmpd="sng" algn="ctr">
                <a:solidFill>
                  <a:srgbClr val="4F81BD">
                    <a:shade val="50000"/>
                  </a:srgbClr>
                </a:solidFill>
                <a:prstDash val="solid"/>
              </a:ln>
              <a:effectLst/>
              <a:scene3d>
                <a:camera prst="isometricBottomDown"/>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89" name="Group 55"/>
            <p:cNvGrpSpPr>
              <a:grpSpLocks/>
            </p:cNvGrpSpPr>
            <p:nvPr/>
          </p:nvGrpSpPr>
          <p:grpSpPr bwMode="auto">
            <a:xfrm rot="2943919">
              <a:off x="3554507" y="4643255"/>
              <a:ext cx="730317" cy="745849"/>
              <a:chOff x="799" y="2745"/>
              <a:chExt cx="438" cy="458"/>
            </a:xfrm>
          </p:grpSpPr>
          <p:sp>
            <p:nvSpPr>
              <p:cNvPr id="93" name="Oval 56"/>
              <p:cNvSpPr>
                <a:spLocks noChangeArrowheads="1"/>
              </p:cNvSpPr>
              <p:nvPr/>
            </p:nvSpPr>
            <p:spPr bwMode="auto">
              <a:xfrm>
                <a:off x="799" y="2745"/>
                <a:ext cx="438" cy="458"/>
              </a:xfrm>
              <a:prstGeom prst="ellipse">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4" name="AutoShape 57"/>
              <p:cNvSpPr>
                <a:spLocks noChangeArrowheads="1"/>
              </p:cNvSpPr>
              <p:nvPr/>
            </p:nvSpPr>
            <p:spPr bwMode="auto">
              <a:xfrm>
                <a:off x="810" y="2786"/>
                <a:ext cx="384" cy="384"/>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ysClr val="window" lastClr="FFFFFF"/>
              </a:solidFill>
              <a:ln w="12700">
                <a:solidFill>
                  <a:srgbClr val="EEECE1"/>
                </a:solid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lIns="82124" tIns="41061" rIns="82124" bIns="41061"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90" name="Group 114"/>
            <p:cNvGrpSpPr/>
            <p:nvPr/>
          </p:nvGrpSpPr>
          <p:grpSpPr>
            <a:xfrm>
              <a:off x="3601805" y="4953000"/>
              <a:ext cx="515036" cy="520379"/>
              <a:chOff x="4440005" y="2362200"/>
              <a:chExt cx="515036" cy="520379"/>
            </a:xfrm>
          </p:grpSpPr>
          <p:sp>
            <p:nvSpPr>
              <p:cNvPr id="91" name="Cube 90"/>
              <p:cNvSpPr/>
              <p:nvPr/>
            </p:nvSpPr>
            <p:spPr>
              <a:xfrm>
                <a:off x="4495800" y="2362200"/>
                <a:ext cx="457200" cy="457200"/>
              </a:xfrm>
              <a:prstGeom prst="cube">
                <a:avLst>
                  <a:gd name="adj" fmla="val 13785"/>
                </a:avLst>
              </a:prstGeom>
              <a:solidFill>
                <a:srgbClr val="9BBB59">
                  <a:lumMod val="75000"/>
                </a:srgbClr>
              </a:solidFill>
              <a:ln>
                <a:solidFill>
                  <a:srgbClr val="9BBB59">
                    <a:lumMod val="50000"/>
                  </a:srgb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2" name="Quad Arrow 91"/>
              <p:cNvSpPr/>
              <p:nvPr/>
            </p:nvSpPr>
            <p:spPr>
              <a:xfrm rot="2594847">
                <a:off x="4440005" y="2396419"/>
                <a:ext cx="515036" cy="486160"/>
              </a:xfrm>
              <a:prstGeom prst="quadArrow">
                <a:avLst>
                  <a:gd name="adj1" fmla="val 10380"/>
                  <a:gd name="adj2" fmla="val 11960"/>
                  <a:gd name="adj3" fmla="val 22500"/>
                </a:avLst>
              </a:prstGeom>
              <a:solidFill>
                <a:sysClr val="window" lastClr="FFFFFF"/>
              </a:solidFill>
              <a:ln w="25400" cap="flat" cmpd="sng" algn="ctr">
                <a:solidFill>
                  <a:srgbClr val="9BBB59">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sp>
        <p:nvSpPr>
          <p:cNvPr id="100" name="TextBox 99"/>
          <p:cNvSpPr txBox="1"/>
          <p:nvPr/>
        </p:nvSpPr>
        <p:spPr>
          <a:xfrm>
            <a:off x="1371600" y="6334780"/>
            <a:ext cx="838200" cy="523220"/>
          </a:xfrm>
          <a:prstGeom prst="rect">
            <a:avLst/>
          </a:prstGeom>
          <a:noFill/>
        </p:spPr>
        <p:txBody>
          <a:bodyPr wrap="square" rtlCol="0">
            <a:spAutoFit/>
          </a:bodyPr>
          <a:lstStyle/>
          <a:p>
            <a:r>
              <a:rPr lang="en-US" sz="1400" dirty="0" smtClean="0">
                <a:solidFill>
                  <a:prstClr val="white"/>
                </a:solidFill>
              </a:rPr>
              <a:t>Packet Switch</a:t>
            </a:r>
            <a:endParaRPr lang="en-US" sz="1400" dirty="0">
              <a:solidFill>
                <a:prstClr val="white"/>
              </a:solidFill>
            </a:endParaRPr>
          </a:p>
        </p:txBody>
      </p:sp>
      <p:sp>
        <p:nvSpPr>
          <p:cNvPr id="101" name="TextBox 100"/>
          <p:cNvSpPr txBox="1"/>
          <p:nvPr/>
        </p:nvSpPr>
        <p:spPr>
          <a:xfrm>
            <a:off x="7086600" y="6334780"/>
            <a:ext cx="838200" cy="523220"/>
          </a:xfrm>
          <a:prstGeom prst="rect">
            <a:avLst/>
          </a:prstGeom>
          <a:noFill/>
        </p:spPr>
        <p:txBody>
          <a:bodyPr wrap="square" rtlCol="0">
            <a:spAutoFit/>
          </a:bodyPr>
          <a:lstStyle/>
          <a:p>
            <a:r>
              <a:rPr lang="en-US" sz="1400" dirty="0" smtClean="0">
                <a:solidFill>
                  <a:prstClr val="white"/>
                </a:solidFill>
              </a:rPr>
              <a:t>Packet Switch</a:t>
            </a:r>
            <a:endParaRPr lang="en-US" sz="1400" dirty="0">
              <a:solidFill>
                <a:prstClr val="white"/>
              </a:solidFill>
            </a:endParaRPr>
          </a:p>
        </p:txBody>
      </p:sp>
      <p:sp>
        <p:nvSpPr>
          <p:cNvPr id="102" name="TextBox 101"/>
          <p:cNvSpPr txBox="1"/>
          <p:nvPr/>
        </p:nvSpPr>
        <p:spPr>
          <a:xfrm>
            <a:off x="2667000" y="6334780"/>
            <a:ext cx="1143000" cy="523220"/>
          </a:xfrm>
          <a:prstGeom prst="rect">
            <a:avLst/>
          </a:prstGeom>
          <a:noFill/>
        </p:spPr>
        <p:txBody>
          <a:bodyPr wrap="square" rtlCol="0">
            <a:spAutoFit/>
          </a:bodyPr>
          <a:lstStyle/>
          <a:p>
            <a:pPr algn="ctr"/>
            <a:r>
              <a:rPr lang="en-US" sz="1400" dirty="0" smtClean="0">
                <a:solidFill>
                  <a:prstClr val="white"/>
                </a:solidFill>
              </a:rPr>
              <a:t>Wavelength Switch</a:t>
            </a:r>
            <a:endParaRPr lang="en-US" sz="1400" dirty="0">
              <a:solidFill>
                <a:prstClr val="white"/>
              </a:solidFill>
            </a:endParaRPr>
          </a:p>
        </p:txBody>
      </p:sp>
      <p:sp>
        <p:nvSpPr>
          <p:cNvPr id="103" name="TextBox 102"/>
          <p:cNvSpPr txBox="1"/>
          <p:nvPr/>
        </p:nvSpPr>
        <p:spPr>
          <a:xfrm>
            <a:off x="5562600" y="6334780"/>
            <a:ext cx="1143000" cy="523220"/>
          </a:xfrm>
          <a:prstGeom prst="rect">
            <a:avLst/>
          </a:prstGeom>
          <a:noFill/>
        </p:spPr>
        <p:txBody>
          <a:bodyPr wrap="square" rtlCol="0">
            <a:spAutoFit/>
          </a:bodyPr>
          <a:lstStyle/>
          <a:p>
            <a:pPr algn="ctr"/>
            <a:r>
              <a:rPr lang="en-US" sz="1400" dirty="0" smtClean="0">
                <a:solidFill>
                  <a:prstClr val="white"/>
                </a:solidFill>
              </a:rPr>
              <a:t>Time-slot</a:t>
            </a:r>
          </a:p>
          <a:p>
            <a:pPr algn="ctr"/>
            <a:r>
              <a:rPr lang="en-US" sz="1400" dirty="0" smtClean="0">
                <a:solidFill>
                  <a:prstClr val="white"/>
                </a:solidFill>
              </a:rPr>
              <a:t>Switch</a:t>
            </a:r>
            <a:endParaRPr lang="en-US" sz="1400" dirty="0">
              <a:solidFill>
                <a:prstClr val="white"/>
              </a:solidFill>
            </a:endParaRPr>
          </a:p>
        </p:txBody>
      </p:sp>
      <p:sp>
        <p:nvSpPr>
          <p:cNvPr id="104" name="TextBox 103"/>
          <p:cNvSpPr txBox="1"/>
          <p:nvPr/>
        </p:nvSpPr>
        <p:spPr>
          <a:xfrm>
            <a:off x="4114800" y="6334780"/>
            <a:ext cx="1143000" cy="523220"/>
          </a:xfrm>
          <a:prstGeom prst="rect">
            <a:avLst/>
          </a:prstGeom>
          <a:noFill/>
        </p:spPr>
        <p:txBody>
          <a:bodyPr wrap="square" rtlCol="0">
            <a:spAutoFit/>
          </a:bodyPr>
          <a:lstStyle/>
          <a:p>
            <a:pPr algn="ctr"/>
            <a:r>
              <a:rPr lang="en-US" sz="1400" dirty="0" smtClean="0">
                <a:solidFill>
                  <a:prstClr val="white"/>
                </a:solidFill>
              </a:rPr>
              <a:t>Multi-layer</a:t>
            </a:r>
          </a:p>
          <a:p>
            <a:pPr algn="ctr"/>
            <a:r>
              <a:rPr lang="en-US" sz="1400" dirty="0" smtClean="0">
                <a:solidFill>
                  <a:prstClr val="white"/>
                </a:solidFill>
              </a:rPr>
              <a:t>Switch</a:t>
            </a:r>
          </a:p>
        </p:txBody>
      </p:sp>
      <p:graphicFrame>
        <p:nvGraphicFramePr>
          <p:cNvPr id="105" name="Table 104"/>
          <p:cNvGraphicFramePr>
            <a:graphicFrameLocks noGrp="1"/>
          </p:cNvGraphicFramePr>
          <p:nvPr/>
        </p:nvGraphicFramePr>
        <p:xfrm>
          <a:off x="4191000" y="4800600"/>
          <a:ext cx="533400" cy="934720"/>
        </p:xfrm>
        <a:graphic>
          <a:graphicData uri="http://schemas.openxmlformats.org/drawingml/2006/table">
            <a:tbl>
              <a:tblPr firstRow="1" bandRow="1">
                <a:tableStyleId>{3C2FFA5D-87B4-456A-9821-1D502468CF0F}</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graphicFrame>
        <p:nvGraphicFramePr>
          <p:cNvPr id="107" name="Table 106"/>
          <p:cNvGraphicFramePr>
            <a:graphicFrameLocks noGrp="1"/>
          </p:cNvGraphicFramePr>
          <p:nvPr/>
        </p:nvGraphicFramePr>
        <p:xfrm>
          <a:off x="4800600" y="4800600"/>
          <a:ext cx="533400" cy="934720"/>
        </p:xfrm>
        <a:graphic>
          <a:graphicData uri="http://schemas.openxmlformats.org/drawingml/2006/table">
            <a:tbl>
              <a:tblPr firstRow="1" bandRow="1">
                <a:tableStyleId>{69C7853C-536D-4A76-A0AE-DD22124D55A5}</a:tableStyleId>
              </a:tblPr>
              <a:tblGrid>
                <a:gridCol w="266700"/>
                <a:gridCol w="266700"/>
              </a:tblGrid>
              <a:tr h="0">
                <a:tc>
                  <a:txBody>
                    <a:bodyPr/>
                    <a:lstStyle/>
                    <a:p>
                      <a:endParaRPr lang="en-US" sz="100" dirty="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r h="0">
                <a:tc>
                  <a:txBody>
                    <a:bodyPr/>
                    <a:lstStyle/>
                    <a:p>
                      <a:endParaRPr lang="en-US" sz="100"/>
                    </a:p>
                  </a:txBody>
                  <a:tcPr/>
                </a:tc>
                <a:tc>
                  <a:txBody>
                    <a:bodyPr/>
                    <a:lstStyle/>
                    <a:p>
                      <a:endParaRPr lang="en-US" sz="100" dirty="0"/>
                    </a:p>
                  </a:txBody>
                  <a:tcPr/>
                </a:tc>
              </a:tr>
            </a:tbl>
          </a:graphicData>
        </a:graphic>
      </p:graphicFrame>
      <p:sp>
        <p:nvSpPr>
          <p:cNvPr id="51" name="Rectangle 1"/>
          <p:cNvSpPr txBox="1">
            <a:spLocks noChangeArrowheads="1"/>
          </p:cNvSpPr>
          <p:nvPr/>
        </p:nvSpPr>
        <p:spPr>
          <a:xfrm>
            <a:off x="457200" y="76200"/>
            <a:ext cx="8229600" cy="609600"/>
          </a:xfrm>
          <a:prstGeom prst="rect">
            <a:avLst/>
          </a:prstGeom>
        </p:spPr>
        <p:txBody>
          <a:bodyPr/>
          <a:lstStyle/>
          <a:p>
            <a:pPr algn="ctr" fontAlgn="base" latinLnBrk="1">
              <a:spcBef>
                <a:spcPct val="0"/>
              </a:spcBef>
              <a:spcAft>
                <a:spcPct val="0"/>
              </a:spcAft>
              <a:defRPr/>
            </a:pPr>
            <a:r>
              <a:rPr kumimoji="1" lang="en-US" sz="4000" kern="0" dirty="0" smtClean="0">
                <a:solidFill>
                  <a:srgbClr val="FFFF00"/>
                </a:solidFill>
              </a:rPr>
              <a:t>1. </a:t>
            </a:r>
            <a:r>
              <a:rPr kumimoji="1" lang="en-US" sz="4000" kern="0" dirty="0" smtClean="0">
                <a:solidFill>
                  <a:srgbClr val="FFFF00"/>
                </a:solidFill>
              </a:rPr>
              <a:t>Flow </a:t>
            </a:r>
            <a:r>
              <a:rPr kumimoji="1" lang="en-US" sz="4000" kern="0" dirty="0" smtClean="0">
                <a:solidFill>
                  <a:srgbClr val="FFFF00"/>
                </a:solidFill>
              </a:rPr>
              <a:t>Abstraction</a:t>
            </a:r>
            <a:endParaRPr kumimoji="1" lang="en-US" sz="3600" kern="0" dirty="0" smtClean="0">
              <a:solidFill>
                <a:srgbClr val="FFFF00"/>
              </a:solidFill>
            </a:endParaRPr>
          </a:p>
        </p:txBody>
      </p:sp>
      <p:sp>
        <p:nvSpPr>
          <p:cNvPr id="52" name="Freeform 51"/>
          <p:cNvSpPr/>
          <p:nvPr/>
        </p:nvSpPr>
        <p:spPr>
          <a:xfrm flipV="1">
            <a:off x="381000" y="5240866"/>
            <a:ext cx="8610600" cy="93134"/>
          </a:xfrm>
          <a:custGeom>
            <a:avLst/>
            <a:gdLst>
              <a:gd name="connsiteX0" fmla="*/ 0 w 7064023"/>
              <a:gd name="connsiteY0" fmla="*/ 0 h 1354666"/>
              <a:gd name="connsiteX1" fmla="*/ 2633133 w 7064023"/>
              <a:gd name="connsiteY1" fmla="*/ 245533 h 1354666"/>
              <a:gd name="connsiteX2" fmla="*/ 5096933 w 7064023"/>
              <a:gd name="connsiteY2" fmla="*/ 973666 h 1354666"/>
              <a:gd name="connsiteX3" fmla="*/ 6739467 w 7064023"/>
              <a:gd name="connsiteY3" fmla="*/ 1143000 h 1354666"/>
              <a:gd name="connsiteX4" fmla="*/ 7044267 w 7064023"/>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4023" h="1354666">
                <a:moveTo>
                  <a:pt x="0" y="0"/>
                </a:moveTo>
                <a:cubicBezTo>
                  <a:pt x="891822" y="41627"/>
                  <a:pt x="1783644" y="83255"/>
                  <a:pt x="2633133" y="245533"/>
                </a:cubicBezTo>
                <a:cubicBezTo>
                  <a:pt x="3482622" y="407811"/>
                  <a:pt x="4412544" y="824088"/>
                  <a:pt x="5096933" y="973666"/>
                </a:cubicBezTo>
                <a:cubicBezTo>
                  <a:pt x="5781322" y="1123244"/>
                  <a:pt x="6414911" y="1079500"/>
                  <a:pt x="6739467" y="1143000"/>
                </a:cubicBezTo>
                <a:cubicBezTo>
                  <a:pt x="7064023" y="1206500"/>
                  <a:pt x="7054145" y="1280583"/>
                  <a:pt x="7044267" y="1354666"/>
                </a:cubicBezTo>
              </a:path>
            </a:pathLst>
          </a:custGeom>
          <a:ln w="5715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white"/>
              </a:solidFill>
            </a:endParaRPr>
          </a:p>
        </p:txBody>
      </p:sp>
      <p:sp>
        <p:nvSpPr>
          <p:cNvPr id="53" name="TextBox 52"/>
          <p:cNvSpPr txBox="1"/>
          <p:nvPr/>
        </p:nvSpPr>
        <p:spPr>
          <a:xfrm>
            <a:off x="8229600" y="4572000"/>
            <a:ext cx="762000" cy="1754326"/>
          </a:xfrm>
          <a:prstGeom prst="rect">
            <a:avLst/>
          </a:prstGeom>
          <a:noFill/>
        </p:spPr>
        <p:txBody>
          <a:bodyPr wrap="square" rtlCol="0">
            <a:spAutoFit/>
          </a:bodyPr>
          <a:lstStyle/>
          <a:p>
            <a:r>
              <a:rPr lang="en-US" dirty="0" smtClean="0"/>
              <a:t>L4</a:t>
            </a:r>
          </a:p>
          <a:p>
            <a:r>
              <a:rPr lang="en-US" dirty="0" smtClean="0"/>
              <a:t>L3</a:t>
            </a:r>
          </a:p>
          <a:p>
            <a:r>
              <a:rPr lang="en-US" dirty="0" smtClean="0"/>
              <a:t>L2.5</a:t>
            </a:r>
          </a:p>
          <a:p>
            <a:r>
              <a:rPr lang="en-US" dirty="0" smtClean="0"/>
              <a:t>L2</a:t>
            </a:r>
          </a:p>
          <a:p>
            <a:r>
              <a:rPr lang="en-US" dirty="0" smtClean="0"/>
              <a:t>L1</a:t>
            </a:r>
          </a:p>
          <a:p>
            <a:r>
              <a:rPr lang="en-US" dirty="0" smtClean="0"/>
              <a:t>L0</a:t>
            </a:r>
            <a:endParaRPr lang="en-US" dirty="0"/>
          </a:p>
        </p:txBody>
      </p:sp>
      <p:sp>
        <p:nvSpPr>
          <p:cNvPr id="54" name="AutoShape 76"/>
          <p:cNvSpPr>
            <a:spLocks noChangeArrowheads="1"/>
          </p:cNvSpPr>
          <p:nvPr/>
        </p:nvSpPr>
        <p:spPr bwMode="auto">
          <a:xfrm>
            <a:off x="5867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5" name="AutoShape 76"/>
          <p:cNvSpPr>
            <a:spLocks noChangeArrowheads="1"/>
          </p:cNvSpPr>
          <p:nvPr/>
        </p:nvSpPr>
        <p:spPr bwMode="auto">
          <a:xfrm>
            <a:off x="14478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6" name="AutoShape 76"/>
          <p:cNvSpPr>
            <a:spLocks noChangeArrowheads="1"/>
          </p:cNvSpPr>
          <p:nvPr/>
        </p:nvSpPr>
        <p:spPr bwMode="auto">
          <a:xfrm>
            <a:off x="70104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7" name="AutoShape 76"/>
          <p:cNvSpPr>
            <a:spLocks noChangeArrowheads="1"/>
          </p:cNvSpPr>
          <p:nvPr/>
        </p:nvSpPr>
        <p:spPr bwMode="auto">
          <a:xfrm>
            <a:off x="28956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8" name="AutoShape 76"/>
          <p:cNvSpPr>
            <a:spLocks noChangeArrowheads="1"/>
          </p:cNvSpPr>
          <p:nvPr/>
        </p:nvSpPr>
        <p:spPr bwMode="auto">
          <a:xfrm>
            <a:off x="4038600" y="5715000"/>
            <a:ext cx="684021" cy="622254"/>
          </a:xfrm>
          <a:prstGeom prst="roundRect">
            <a:avLst>
              <a:gd name="adj" fmla="val 16667"/>
            </a:avLst>
          </a:prstGeom>
          <a:solidFill>
            <a:srgbClr val="FFFFFF"/>
          </a:solidFill>
          <a:ln w="63500" cmpd="thickThin">
            <a:solidFill>
              <a:srgbClr val="00B0F0"/>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59" name="AutoShape 76"/>
          <p:cNvSpPr>
            <a:spLocks noChangeArrowheads="1"/>
          </p:cNvSpPr>
          <p:nvPr/>
        </p:nvSpPr>
        <p:spPr bwMode="auto">
          <a:xfrm>
            <a:off x="4343400" y="5715000"/>
            <a:ext cx="684021" cy="622254"/>
          </a:xfrm>
          <a:prstGeom prst="roundRect">
            <a:avLst>
              <a:gd name="adj" fmla="val 16667"/>
            </a:avLst>
          </a:prstGeom>
          <a:solidFill>
            <a:srgbClr val="FFFFFF"/>
          </a:solidFill>
          <a:ln w="63500" cmpd="thickThin">
            <a:solidFill>
              <a:schemeClr val="accent6">
                <a:lumMod val="75000"/>
              </a:schemeClr>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
        <p:nvSpPr>
          <p:cNvPr id="60" name="AutoShape 76"/>
          <p:cNvSpPr>
            <a:spLocks noChangeArrowheads="1"/>
          </p:cNvSpPr>
          <p:nvPr/>
        </p:nvSpPr>
        <p:spPr bwMode="auto">
          <a:xfrm>
            <a:off x="4724400" y="5715000"/>
            <a:ext cx="685800" cy="622254"/>
          </a:xfrm>
          <a:prstGeom prst="roundRect">
            <a:avLst>
              <a:gd name="adj" fmla="val 16667"/>
            </a:avLst>
          </a:prstGeom>
          <a:solidFill>
            <a:srgbClr val="FFFFFF"/>
          </a:solidFill>
          <a:ln w="63500" cmpd="thickThin">
            <a:solidFill>
              <a:srgbClr val="9BBB59"/>
            </a:solidFill>
            <a:round/>
            <a:headEnd/>
            <a:tailEnd/>
          </a:ln>
          <a:effectLst/>
        </p:spPr>
        <p:txBody>
          <a:bodyPr vert="horz" wrap="square" lIns="91440" tIns="45720" rIns="91440" bIns="45720" numCol="1" anchor="t" anchorCtr="0" compatLnSpc="1">
            <a:prstTxWarp prst="textNoShape">
              <a:avLst/>
            </a:prstTxWarp>
          </a:bodyPr>
          <a:lstStyle/>
          <a:p>
            <a:endParaRPr lang="en-US" sz="32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fade">
                                      <p:cBhvr>
                                        <p:cTn id="27" dur="1000"/>
                                        <p:tgtEl>
                                          <p:spTgt spid="105"/>
                                        </p:tgtEl>
                                      </p:cBhvr>
                                    </p:animEffect>
                                    <p:anim calcmode="lin" valueType="num">
                                      <p:cBhvr>
                                        <p:cTn id="28" dur="1000" fill="hold"/>
                                        <p:tgtEl>
                                          <p:spTgt spid="105"/>
                                        </p:tgtEl>
                                        <p:attrNameLst>
                                          <p:attrName>ppt_x</p:attrName>
                                        </p:attrNameLst>
                                      </p:cBhvr>
                                      <p:tavLst>
                                        <p:tav tm="0">
                                          <p:val>
                                            <p:strVal val="#ppt_x"/>
                                          </p:val>
                                        </p:tav>
                                        <p:tav tm="100000">
                                          <p:val>
                                            <p:strVal val="#ppt_x"/>
                                          </p:val>
                                        </p:tav>
                                      </p:tavLst>
                                    </p:anim>
                                    <p:anim calcmode="lin" valueType="num">
                                      <p:cBhvr>
                                        <p:cTn id="29" dur="1000" fill="hold"/>
                                        <p:tgtEl>
                                          <p:spTgt spid="10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1000"/>
                                        <p:tgtEl>
                                          <p:spTgt spid="107"/>
                                        </p:tgtEl>
                                      </p:cBhvr>
                                    </p:animEffect>
                                    <p:anim calcmode="lin" valueType="num">
                                      <p:cBhvr>
                                        <p:cTn id="33" dur="1000" fill="hold"/>
                                        <p:tgtEl>
                                          <p:spTgt spid="107"/>
                                        </p:tgtEl>
                                        <p:attrNameLst>
                                          <p:attrName>ppt_x</p:attrName>
                                        </p:attrNameLst>
                                      </p:cBhvr>
                                      <p:tavLst>
                                        <p:tav tm="0">
                                          <p:val>
                                            <p:strVal val="#ppt_x"/>
                                          </p:val>
                                        </p:tav>
                                        <p:tav tm="100000">
                                          <p:val>
                                            <p:strVal val="#ppt_x"/>
                                          </p:val>
                                        </p:tav>
                                      </p:tavLst>
                                    </p:anim>
                                    <p:anim calcmode="lin" valueType="num">
                                      <p:cBhvr>
                                        <p:cTn id="34"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00"/>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102"/>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87"/>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5"/>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0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6"/>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fade">
                                      <p:cBhvr>
                                        <p:cTn id="59" dur="2000"/>
                                        <p:tgtEl>
                                          <p:spTgt spid="6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2000"/>
                                        <p:tgtEl>
                                          <p:spTgt spid="5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20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2000"/>
                                        <p:tgtEl>
                                          <p:spTgt spid="5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20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2000"/>
                                        <p:tgtEl>
                                          <p:spTgt spid="5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20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P spid="102" grpId="0"/>
      <p:bldP spid="103" grpId="0"/>
      <p:bldP spid="104" grpId="0"/>
      <p:bldP spid="51" grpId="0"/>
      <p:bldP spid="52" grpId="0" animBg="1"/>
      <p:bldP spid="53" grpId="0"/>
      <p:bldP spid="54" grpId="0" animBg="1"/>
      <p:bldP spid="55" grpId="0" animBg="1"/>
      <p:bldP spid="56" grpId="0" animBg="1"/>
      <p:bldP spid="57" grpId="0" animBg="1"/>
      <p:bldP spid="58" grpId="0" animBg="1"/>
      <p:bldP spid="59" grpId="0" animBg="1"/>
      <p:bldP spid="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533400"/>
          </a:xfrm>
          <a:prstGeom prst="rect">
            <a:avLst/>
          </a:prstGeom>
        </p:spPr>
        <p: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lang="en-US" sz="4000" kern="0" dirty="0" smtClean="0">
                <a:solidFill>
                  <a:srgbClr val="FFFF00"/>
                </a:solidFill>
                <a:latin typeface="+mj-lt"/>
                <a:ea typeface="+mj-ea"/>
                <a:cs typeface="+mj-cs"/>
              </a:rPr>
              <a:t>Outline</a:t>
            </a:r>
            <a:endParaRPr kumimoji="1" lang="en-US" sz="4000" b="0" i="0" u="none" strike="noStrike" kern="0" cap="none" spc="0" normalizeH="0" baseline="0" noProof="0" dirty="0" smtClean="0">
              <a:ln>
                <a:noFill/>
              </a:ln>
              <a:solidFill>
                <a:srgbClr val="FFFF00"/>
              </a:solidFill>
              <a:effectLst/>
              <a:uLnTx/>
              <a:uFillTx/>
              <a:latin typeface="+mj-lt"/>
              <a:ea typeface="+mj-ea"/>
              <a:cs typeface="+mj-cs"/>
            </a:endParaRPr>
          </a:p>
        </p:txBody>
      </p:sp>
      <p:sp>
        <p:nvSpPr>
          <p:cNvPr id="3" name="Rectangle 2"/>
          <p:cNvSpPr/>
          <p:nvPr/>
        </p:nvSpPr>
        <p:spPr>
          <a:xfrm>
            <a:off x="0" y="838200"/>
            <a:ext cx="9144000" cy="1569660"/>
          </a:xfrm>
          <a:prstGeom prst="rect">
            <a:avLst/>
          </a:prstGeom>
        </p:spPr>
        <p:txBody>
          <a:bodyPr wrap="square">
            <a:spAutoFit/>
          </a:bodyPr>
          <a:lstStyle/>
          <a:p>
            <a:pPr lvl="1">
              <a:spcBef>
                <a:spcPts val="1200"/>
              </a:spcBef>
              <a:spcAft>
                <a:spcPts val="1200"/>
              </a:spcAft>
              <a:buFont typeface="Arial" pitchFamily="34" charset="0"/>
              <a:buChar char="•"/>
            </a:pPr>
            <a:r>
              <a:rPr lang="en-US" sz="2800" dirty="0" smtClean="0"/>
              <a:t>   2 Abstractions</a:t>
            </a:r>
          </a:p>
          <a:p>
            <a:pPr marL="1371600" lvl="2" indent="-457200">
              <a:spcBef>
                <a:spcPts val="600"/>
              </a:spcBef>
              <a:buFont typeface="+mj-lt"/>
              <a:buAutoNum type="arabicPeriod"/>
            </a:pPr>
            <a:r>
              <a:rPr lang="en-US" sz="2400" u="sng" dirty="0" smtClean="0"/>
              <a:t>Flow </a:t>
            </a:r>
            <a:r>
              <a:rPr lang="en-US" sz="2400" dirty="0" smtClean="0"/>
              <a:t>Abstraction</a:t>
            </a:r>
          </a:p>
          <a:p>
            <a:pPr marL="1371600" lvl="2" indent="-457200">
              <a:spcBef>
                <a:spcPts val="600"/>
              </a:spcBef>
              <a:buFont typeface="+mj-lt"/>
              <a:buAutoNum type="arabicPeriod"/>
            </a:pPr>
            <a:r>
              <a:rPr lang="en-US" sz="2400" u="sng" dirty="0" smtClean="0"/>
              <a:t>Map</a:t>
            </a:r>
            <a:r>
              <a:rPr lang="en-US" sz="2400" dirty="0" smtClean="0"/>
              <a:t> </a:t>
            </a:r>
            <a:r>
              <a:rPr lang="en-US" sz="2400" dirty="0" smtClean="0"/>
              <a:t>Abstraction</a:t>
            </a:r>
            <a:endParaRPr lang="en-US" sz="2800" dirty="0" smtClean="0"/>
          </a:p>
        </p:txBody>
      </p:sp>
      <p:sp>
        <p:nvSpPr>
          <p:cNvPr id="4" name="Down Arrow 3"/>
          <p:cNvSpPr/>
          <p:nvPr/>
        </p:nvSpPr>
        <p:spPr>
          <a:xfrm rot="5400000">
            <a:off x="3924300" y="1333500"/>
            <a:ext cx="533400" cy="762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3.33333E-6 0 L -3.33333E-6 0.07222 " pathEditMode="relative" rAng="0" ptsTypes="AA">
                                      <p:cBhvr>
                                        <p:cTn id="6" dur="1000" fill="hold"/>
                                        <p:tgtEl>
                                          <p:spTgt spid="4"/>
                                        </p:tgtEl>
                                        <p:attrNameLst>
                                          <p:attrName>ppt_x</p:attrName>
                                          <p:attrName>ppt_y</p:attrName>
                                        </p:attrNameLst>
                                      </p:cBhvr>
                                      <p:rCtr x="0" y="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umich">
  <a:themeElements>
    <a:clrScheme name="Custom 1">
      <a:dk1>
        <a:srgbClr val="000000"/>
      </a:dk1>
      <a:lt1>
        <a:srgbClr val="FFFFFF"/>
      </a:lt1>
      <a:dk2>
        <a:srgbClr val="114FFB"/>
      </a:dk2>
      <a:lt2>
        <a:srgbClr val="CECECE"/>
      </a:lt2>
      <a:accent1>
        <a:srgbClr val="FC0128"/>
      </a:accent1>
      <a:accent2>
        <a:srgbClr val="3365FB"/>
      </a:accent2>
      <a:accent3>
        <a:srgbClr val="FFFFFF"/>
      </a:accent3>
      <a:accent4>
        <a:srgbClr val="000000"/>
      </a:accent4>
      <a:accent5>
        <a:srgbClr val="14600C"/>
      </a:accent5>
      <a:accent6>
        <a:srgbClr val="2D5BE3"/>
      </a:accent6>
      <a:hlink>
        <a:srgbClr val="FE9B03"/>
      </a:hlink>
      <a:folHlink>
        <a:srgbClr val="D93192"/>
      </a:folHlink>
    </a:clrScheme>
    <a:fontScheme name="um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33" charset="0"/>
            <a:ea typeface="ＭＳ Ｐゴシック" pitchFamily="33" charset="-128"/>
            <a:cs typeface="ＭＳ Ｐゴシック" pitchFamily="33" charset="-128"/>
          </a:defRPr>
        </a:defPPr>
      </a:lstStyle>
    </a:lnDef>
  </a:objectDefaults>
  <a:extraClrSchemeLst>
    <a:extraClrScheme>
      <a:clrScheme name="umic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ic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ic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ic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i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i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i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22117</TotalTime>
  <Words>2631</Words>
  <Application>Microsoft Office PowerPoint</Application>
  <PresentationFormat>On-screen Show (4:3)</PresentationFormat>
  <Paragraphs>1184</Paragraphs>
  <Slides>59</Slides>
  <Notes>15</Notes>
  <HiddenSlides>0</HiddenSlides>
  <MMClips>0</MMClips>
  <ScaleCrop>false</ScaleCrop>
  <HeadingPairs>
    <vt:vector size="6" baseType="variant">
      <vt:variant>
        <vt:lpstr>Theme</vt:lpstr>
      </vt:variant>
      <vt:variant>
        <vt:i4>31</vt:i4>
      </vt:variant>
      <vt:variant>
        <vt:lpstr>Embedded OLE Servers</vt:lpstr>
      </vt:variant>
      <vt:variant>
        <vt:i4>1</vt:i4>
      </vt:variant>
      <vt:variant>
        <vt:lpstr>Slide Titles</vt:lpstr>
      </vt:variant>
      <vt:variant>
        <vt:i4>59</vt:i4>
      </vt:variant>
    </vt:vector>
  </HeadingPairs>
  <TitlesOfParts>
    <vt:vector size="91" baseType="lpstr">
      <vt:lpstr>2_Office Theme</vt:lpstr>
      <vt:lpstr>3_Office Theme</vt:lpstr>
      <vt:lpstr>5_Office Theme</vt:lpstr>
      <vt:lpstr>4_Office Theme</vt:lpstr>
      <vt:lpstr>9_Office Theme</vt:lpstr>
      <vt:lpstr>13_Office Theme</vt:lpstr>
      <vt:lpstr>14_Office Theme</vt:lpstr>
      <vt:lpstr>15_Office Theme</vt:lpstr>
      <vt:lpstr>16_Office Theme</vt:lpstr>
      <vt:lpstr>11_Office Theme</vt:lpstr>
      <vt:lpstr>12_Office Theme</vt:lpstr>
      <vt:lpstr>17_Office Theme</vt:lpstr>
      <vt:lpstr>18_Office Theme</vt:lpstr>
      <vt:lpstr>Office Theme</vt:lpstr>
      <vt:lpstr>19_Office Theme</vt:lpstr>
      <vt:lpstr>1_Office Theme</vt:lpstr>
      <vt:lpstr>6_Office Theme</vt:lpstr>
      <vt:lpstr>7_Office Theme</vt:lpstr>
      <vt:lpstr>24_Office Theme</vt:lpstr>
      <vt:lpstr>25_Office Theme</vt:lpstr>
      <vt:lpstr>26_Office Theme</vt:lpstr>
      <vt:lpstr>27_Office Theme</vt:lpstr>
      <vt:lpstr>28_Office Theme</vt:lpstr>
      <vt:lpstr>29_Office Theme</vt:lpstr>
      <vt:lpstr>30_Office Theme</vt:lpstr>
      <vt:lpstr>8_Office Theme</vt:lpstr>
      <vt:lpstr>10_Office Theme</vt:lpstr>
      <vt:lpstr>20_Office Theme</vt:lpstr>
      <vt:lpstr>21_Office Theme</vt:lpstr>
      <vt:lpstr>22_Office Theme</vt:lpstr>
      <vt:lpstr>umich</vt:lpstr>
      <vt:lpstr>Photo Editor Photo</vt:lpstr>
      <vt:lpstr>Software Defined Networks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The “Software-defined Network”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Why Does This Approach Scale?</vt:lpstr>
      <vt:lpstr>Slide 44</vt:lpstr>
      <vt:lpstr>Slide 45</vt:lpstr>
      <vt:lpstr>Trials (April 2010)</vt:lpstr>
      <vt:lpstr>NSF GENI OpenFlow Deployment</vt:lpstr>
      <vt:lpstr>Internet2 NDDI </vt:lpstr>
      <vt:lpstr>Slide 49</vt:lpstr>
      <vt:lpstr>Slide 50</vt:lpstr>
      <vt:lpstr>Slide 51</vt:lpstr>
      <vt:lpstr>Open Networking Foundation (ONF)</vt:lpstr>
      <vt:lpstr>Slide 53</vt:lpstr>
      <vt:lpstr>Slide 54</vt:lpstr>
      <vt:lpstr>Slide 55</vt:lpstr>
      <vt:lpstr>Slide 56</vt:lpstr>
      <vt:lpstr>Interop, May 2011</vt:lpstr>
      <vt:lpstr>Slide 58</vt:lpstr>
      <vt:lpstr>Slide 59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pac.c Packet &amp; Circuit Convergence  with OpenFlow </dc:title>
  <dc:creator>Saurav Das</dc:creator>
  <cp:lastModifiedBy>Saurav Das</cp:lastModifiedBy>
  <cp:revision>790</cp:revision>
  <dcterms:created xsi:type="dcterms:W3CDTF">2010-10-21T16:08:50Z</dcterms:created>
  <dcterms:modified xsi:type="dcterms:W3CDTF">2011-07-12T18:32:55Z</dcterms:modified>
</cp:coreProperties>
</file>