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  <p:sldMasterId id="2147483681" r:id="rId3"/>
    <p:sldMasterId id="2147483683" r:id="rId4"/>
    <p:sldMasterId id="2147483685" r:id="rId5"/>
    <p:sldMasterId id="2147483727" r:id="rId6"/>
    <p:sldMasterId id="2147483729" r:id="rId7"/>
    <p:sldMasterId id="2147483731" r:id="rId8"/>
    <p:sldMasterId id="2147483733" r:id="rId9"/>
    <p:sldMasterId id="2147483735" r:id="rId10"/>
    <p:sldMasterId id="2147483737" r:id="rId11"/>
    <p:sldMasterId id="2147483743" r:id="rId12"/>
    <p:sldMasterId id="2147483745" r:id="rId13"/>
    <p:sldMasterId id="2147483747" r:id="rId14"/>
    <p:sldMasterId id="2147483749" r:id="rId15"/>
    <p:sldMasterId id="2147483751" r:id="rId16"/>
    <p:sldMasterId id="2147483753" r:id="rId17"/>
    <p:sldMasterId id="2147483755" r:id="rId18"/>
    <p:sldMasterId id="2147483757" r:id="rId19"/>
  </p:sldMasterIdLst>
  <p:notesMasterIdLst>
    <p:notesMasterId r:id="rId85"/>
  </p:notesMasterIdLst>
  <p:sldIdLst>
    <p:sldId id="296" r:id="rId20"/>
    <p:sldId id="552" r:id="rId21"/>
    <p:sldId id="336" r:id="rId22"/>
    <p:sldId id="337" r:id="rId23"/>
    <p:sldId id="338" r:id="rId24"/>
    <p:sldId id="339" r:id="rId25"/>
    <p:sldId id="329" r:id="rId26"/>
    <p:sldId id="461" r:id="rId27"/>
    <p:sldId id="462" r:id="rId28"/>
    <p:sldId id="463" r:id="rId29"/>
    <p:sldId id="465" r:id="rId30"/>
    <p:sldId id="481" r:id="rId31"/>
    <p:sldId id="467" r:id="rId32"/>
    <p:sldId id="482" r:id="rId33"/>
    <p:sldId id="483" r:id="rId34"/>
    <p:sldId id="484" r:id="rId35"/>
    <p:sldId id="486" r:id="rId36"/>
    <p:sldId id="553" r:id="rId37"/>
    <p:sldId id="554" r:id="rId38"/>
    <p:sldId id="555" r:id="rId39"/>
    <p:sldId id="556" r:id="rId40"/>
    <p:sldId id="557" r:id="rId41"/>
    <p:sldId id="487" r:id="rId42"/>
    <p:sldId id="473" r:id="rId43"/>
    <p:sldId id="581" r:id="rId44"/>
    <p:sldId id="558" r:id="rId45"/>
    <p:sldId id="560" r:id="rId46"/>
    <p:sldId id="561" r:id="rId47"/>
    <p:sldId id="562" r:id="rId48"/>
    <p:sldId id="500" r:id="rId49"/>
    <p:sldId id="479" r:id="rId50"/>
    <p:sldId id="480" r:id="rId51"/>
    <p:sldId id="564" r:id="rId52"/>
    <p:sldId id="489" r:id="rId53"/>
    <p:sldId id="388" r:id="rId54"/>
    <p:sldId id="563" r:id="rId55"/>
    <p:sldId id="497" r:id="rId56"/>
    <p:sldId id="498" r:id="rId57"/>
    <p:sldId id="495" r:id="rId58"/>
    <p:sldId id="501" r:id="rId59"/>
    <p:sldId id="503" r:id="rId60"/>
    <p:sldId id="504" r:id="rId61"/>
    <p:sldId id="565" r:id="rId62"/>
    <p:sldId id="571" r:id="rId63"/>
    <p:sldId id="507" r:id="rId64"/>
    <p:sldId id="508" r:id="rId65"/>
    <p:sldId id="572" r:id="rId66"/>
    <p:sldId id="521" r:id="rId67"/>
    <p:sldId id="532" r:id="rId68"/>
    <p:sldId id="534" r:id="rId69"/>
    <p:sldId id="537" r:id="rId70"/>
    <p:sldId id="538" r:id="rId71"/>
    <p:sldId id="539" r:id="rId72"/>
    <p:sldId id="542" r:id="rId73"/>
    <p:sldId id="544" r:id="rId74"/>
    <p:sldId id="574" r:id="rId75"/>
    <p:sldId id="579" r:id="rId76"/>
    <p:sldId id="575" r:id="rId77"/>
    <p:sldId id="576" r:id="rId78"/>
    <p:sldId id="582" r:id="rId79"/>
    <p:sldId id="580" r:id="rId80"/>
    <p:sldId id="583" r:id="rId81"/>
    <p:sldId id="545" r:id="rId82"/>
    <p:sldId id="546" r:id="rId83"/>
    <p:sldId id="584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00"/>
    <a:srgbClr val="4F81BD"/>
    <a:srgbClr val="000000"/>
    <a:srgbClr val="DBEEF4"/>
    <a:srgbClr val="009900"/>
    <a:srgbClr val="FFFFFF"/>
    <a:srgbClr val="948A54"/>
    <a:srgbClr val="5AC04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8" autoAdjust="0"/>
    <p:restoredTop sz="97725" autoAdjust="0"/>
  </p:normalViewPr>
  <p:slideViewPr>
    <p:cSldViewPr>
      <p:cViewPr varScale="1">
        <p:scale>
          <a:sx n="115" d="100"/>
          <a:sy n="115" d="100"/>
        </p:scale>
        <p:origin x="-152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slide" Target="slides/slide57.xml"/><Relationship Id="rId84" Type="http://schemas.openxmlformats.org/officeDocument/2006/relationships/slide" Target="slides/slide65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EF895-266E-484D-8C3A-302AEFC3670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B80F90-F5ED-4A45-BCB6-8BA671891832}">
      <dgm:prSet/>
      <dgm:spPr>
        <a:solidFill>
          <a:schemeClr val="bg2"/>
        </a:solidFill>
      </dgm:spPr>
      <dgm:t>
        <a:bodyPr/>
        <a:lstStyle/>
        <a:p>
          <a:pPr algn="ctr" rtl="0"/>
          <a:r>
            <a:rPr lang="en-US" dirty="0" smtClean="0"/>
            <a:t>Packet and Circuit switching both have a place – must find a way to converge operation</a:t>
          </a:r>
          <a:endParaRPr lang="en-US" dirty="0"/>
        </a:p>
      </dgm:t>
    </dgm:pt>
    <dgm:pt modelId="{DB5C6539-D092-42A7-9158-7EEFC9514515}" type="parTrans" cxnId="{0BD19063-8EBF-4B51-93A8-5A5C2355F229}">
      <dgm:prSet/>
      <dgm:spPr/>
      <dgm:t>
        <a:bodyPr/>
        <a:lstStyle/>
        <a:p>
          <a:endParaRPr lang="en-US"/>
        </a:p>
      </dgm:t>
    </dgm:pt>
    <dgm:pt modelId="{CBFBFDFD-56BB-4E29-AF5D-200F42657979}" type="sibTrans" cxnId="{0BD19063-8EBF-4B51-93A8-5A5C2355F229}">
      <dgm:prSet/>
      <dgm:spPr/>
      <dgm:t>
        <a:bodyPr/>
        <a:lstStyle/>
        <a:p>
          <a:endParaRPr lang="en-US"/>
        </a:p>
      </dgm:t>
    </dgm:pt>
    <dgm:pt modelId="{F8765F15-D106-44CB-886D-10FB992A3278}">
      <dgm:prSet/>
      <dgm:spPr>
        <a:solidFill>
          <a:schemeClr val="bg2"/>
        </a:solidFill>
      </dgm:spPr>
      <dgm:t>
        <a:bodyPr/>
        <a:lstStyle/>
        <a:p>
          <a:pPr algn="l" rtl="0"/>
          <a:r>
            <a:rPr lang="en-US" dirty="0" smtClean="0"/>
            <a:t>Proposed a </a:t>
          </a:r>
          <a:r>
            <a:rPr lang="en-US" u="sng" dirty="0" smtClean="0"/>
            <a:t>Unified</a:t>
          </a:r>
          <a:r>
            <a:rPr lang="en-US" dirty="0" smtClean="0"/>
            <a:t> Control Architecture (</a:t>
          </a:r>
          <a:r>
            <a:rPr lang="en-US" dirty="0" err="1" smtClean="0"/>
            <a:t>pac.c</a:t>
          </a:r>
          <a:r>
            <a:rPr lang="en-US" dirty="0" smtClean="0"/>
            <a:t>)</a:t>
          </a:r>
          <a:endParaRPr lang="en-US" dirty="0"/>
        </a:p>
      </dgm:t>
    </dgm:pt>
    <dgm:pt modelId="{9F010C42-51EB-4DE6-90EC-A357BF0ED352}" type="parTrans" cxnId="{CEC0B69F-630C-4A65-A082-11DE8AFAF891}">
      <dgm:prSet/>
      <dgm:spPr/>
      <dgm:t>
        <a:bodyPr/>
        <a:lstStyle/>
        <a:p>
          <a:endParaRPr lang="en-US"/>
        </a:p>
      </dgm:t>
    </dgm:pt>
    <dgm:pt modelId="{65F96B45-0EEF-493B-A531-1C97E2F4F72E}" type="sibTrans" cxnId="{CEC0B69F-630C-4A65-A082-11DE8AFAF891}">
      <dgm:prSet/>
      <dgm:spPr/>
      <dgm:t>
        <a:bodyPr/>
        <a:lstStyle/>
        <a:p>
          <a:endParaRPr lang="en-US"/>
        </a:p>
      </dgm:t>
    </dgm:pt>
    <dgm:pt modelId="{4BDD388C-392C-43A3-AADD-8D89989E0022}">
      <dgm:prSet/>
      <dgm:spPr>
        <a:solidFill>
          <a:schemeClr val="bg2"/>
        </a:solidFill>
      </dgm:spPr>
      <dgm:t>
        <a:bodyPr/>
        <a:lstStyle/>
        <a:p>
          <a:pPr algn="l" rtl="0"/>
          <a:r>
            <a:rPr lang="en-US" dirty="0" smtClean="0"/>
            <a:t>Prototype and Demonstration to Validate    	</a:t>
          </a:r>
          <a:r>
            <a:rPr lang="en-US" u="sng" dirty="0" smtClean="0"/>
            <a:t>Simplicity</a:t>
          </a:r>
          <a:r>
            <a:rPr lang="en-US" dirty="0" smtClean="0"/>
            <a:t> and </a:t>
          </a:r>
          <a:r>
            <a:rPr lang="en-US" u="sng" dirty="0" smtClean="0"/>
            <a:t>Extensibility</a:t>
          </a:r>
          <a:endParaRPr lang="en-US" u="sng" dirty="0"/>
        </a:p>
      </dgm:t>
    </dgm:pt>
    <dgm:pt modelId="{5C140B23-64DA-4277-A381-6A970E55E4FB}" type="parTrans" cxnId="{6B7F94FC-D0C8-4009-9652-65774E46B6FA}">
      <dgm:prSet/>
      <dgm:spPr/>
      <dgm:t>
        <a:bodyPr/>
        <a:lstStyle/>
        <a:p>
          <a:endParaRPr lang="en-US"/>
        </a:p>
      </dgm:t>
    </dgm:pt>
    <dgm:pt modelId="{F31DFFC6-A90E-4AAC-A296-B3CA20B31FAF}" type="sibTrans" cxnId="{6B7F94FC-D0C8-4009-9652-65774E46B6FA}">
      <dgm:prSet/>
      <dgm:spPr/>
      <dgm:t>
        <a:bodyPr/>
        <a:lstStyle/>
        <a:p>
          <a:endParaRPr lang="en-US"/>
        </a:p>
      </dgm:t>
    </dgm:pt>
    <dgm:pt modelId="{E1E97FF9-6CF8-4949-8B7A-448F7EC942F6}">
      <dgm:prSet/>
      <dgm:spPr>
        <a:solidFill>
          <a:schemeClr val="bg2"/>
        </a:solidFill>
      </dgm:spPr>
      <dgm:t>
        <a:bodyPr/>
        <a:lstStyle/>
        <a:p>
          <a:pPr algn="l" rtl="0"/>
          <a:r>
            <a:rPr lang="en-US" u="sng" dirty="0" err="1" smtClean="0"/>
            <a:t>Capex</a:t>
          </a:r>
          <a:r>
            <a:rPr lang="en-US" u="sng" dirty="0" smtClean="0"/>
            <a:t> Analysis </a:t>
          </a:r>
          <a:r>
            <a:rPr lang="en-US" u="none" dirty="0" smtClean="0"/>
            <a:t>to Validate </a:t>
          </a:r>
          <a:r>
            <a:rPr lang="en-US" u="sng" dirty="0" smtClean="0"/>
            <a:t>Cost Savings</a:t>
          </a:r>
          <a:r>
            <a:rPr lang="en-US" u="none" dirty="0" smtClean="0"/>
            <a:t> from 		Convergence</a:t>
          </a:r>
          <a:endParaRPr lang="en-US" u="none" dirty="0"/>
        </a:p>
      </dgm:t>
    </dgm:pt>
    <dgm:pt modelId="{A05CC749-5400-4897-B3D3-C41E21BA5F3A}" type="parTrans" cxnId="{E4E977BE-5BE7-4A1B-8DB0-8D3C9DDDC3BB}">
      <dgm:prSet/>
      <dgm:spPr/>
      <dgm:t>
        <a:bodyPr/>
        <a:lstStyle/>
        <a:p>
          <a:endParaRPr lang="en-US"/>
        </a:p>
      </dgm:t>
    </dgm:pt>
    <dgm:pt modelId="{1559A33C-5AC1-46B7-BD77-140AB1C752B5}" type="sibTrans" cxnId="{E4E977BE-5BE7-4A1B-8DB0-8D3C9DDDC3BB}">
      <dgm:prSet/>
      <dgm:spPr/>
      <dgm:t>
        <a:bodyPr/>
        <a:lstStyle/>
        <a:p>
          <a:endParaRPr lang="en-US"/>
        </a:p>
      </dgm:t>
    </dgm:pt>
    <dgm:pt modelId="{AE78771E-32AD-49C0-BB04-C7977BFA2893}">
      <dgm:prSet/>
      <dgm:spPr>
        <a:solidFill>
          <a:schemeClr val="bg2"/>
        </a:solidFill>
      </dgm:spPr>
      <dgm:t>
        <a:bodyPr/>
        <a:lstStyle/>
        <a:p>
          <a:pPr algn="ctr" rtl="0"/>
          <a:r>
            <a:rPr lang="en-US" u="none" dirty="0" smtClean="0"/>
            <a:t>Introduced Map Abstraction into MPLS based virtual-circuit networks.</a:t>
          </a:r>
          <a:endParaRPr lang="en-US" u="none" dirty="0"/>
        </a:p>
      </dgm:t>
    </dgm:pt>
    <dgm:pt modelId="{F3BEB563-88C9-4797-8621-94C6A72672F1}" type="parTrans" cxnId="{74BE3046-B723-4F9D-953C-F1D9983FCEA6}">
      <dgm:prSet/>
      <dgm:spPr/>
      <dgm:t>
        <a:bodyPr/>
        <a:lstStyle/>
        <a:p>
          <a:endParaRPr lang="en-US"/>
        </a:p>
      </dgm:t>
    </dgm:pt>
    <dgm:pt modelId="{D853387C-D518-46CC-825A-6ED77DAC3EA2}" type="sibTrans" cxnId="{74BE3046-B723-4F9D-953C-F1D9983FCEA6}">
      <dgm:prSet/>
      <dgm:spPr/>
      <dgm:t>
        <a:bodyPr/>
        <a:lstStyle/>
        <a:p>
          <a:endParaRPr lang="en-US"/>
        </a:p>
      </dgm:t>
    </dgm:pt>
    <dgm:pt modelId="{7B73EAE5-1236-430D-A686-A5C491048DCD}" type="pres">
      <dgm:prSet presAssocID="{9DBEF895-266E-484D-8C3A-302AEFC367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F852F9-6970-4137-BEB9-4A4FAA85717F}" type="pres">
      <dgm:prSet presAssocID="{D5B80F90-F5ED-4A45-BCB6-8BA671891832}" presName="composite" presStyleCnt="0"/>
      <dgm:spPr/>
    </dgm:pt>
    <dgm:pt modelId="{F221E698-78A1-408F-9FF6-B9A517C903DD}" type="pres">
      <dgm:prSet presAssocID="{D5B80F90-F5ED-4A45-BCB6-8BA671891832}" presName="imgShp" presStyleLbl="fgImgPlace1" presStyleIdx="0" presStyleCnt="5" custScaleX="82181" custScaleY="776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1A6A0F7-B859-4774-8442-4963501BFFDC}" type="pres">
      <dgm:prSet presAssocID="{D5B80F90-F5ED-4A45-BCB6-8BA671891832}" presName="txShp" presStyleLbl="node1" presStyleIdx="0" presStyleCnt="5" custScaleX="110211" custScaleY="70677" custLinFactNeighborX="4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E8438-6454-4253-BEAF-F6B6322A3CF9}" type="pres">
      <dgm:prSet presAssocID="{CBFBFDFD-56BB-4E29-AF5D-200F42657979}" presName="spacing" presStyleCnt="0"/>
      <dgm:spPr/>
    </dgm:pt>
    <dgm:pt modelId="{0FBB5451-EF88-47C5-8FCA-5E18352FB056}" type="pres">
      <dgm:prSet presAssocID="{F8765F15-D106-44CB-886D-10FB992A3278}" presName="composite" presStyleCnt="0"/>
      <dgm:spPr/>
    </dgm:pt>
    <dgm:pt modelId="{194D12D1-21B4-401D-9F0F-9DFB8DFE811F}" type="pres">
      <dgm:prSet presAssocID="{F8765F15-D106-44CB-886D-10FB992A3278}" presName="imgShp" presStyleLbl="fgImgPlace1" presStyleIdx="1" presStyleCnt="5" custScaleX="80934" custScaleY="80122" custLinFactNeighborY="-4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6DA370-0CA3-4723-ABAE-D131FB395D25}" type="pres">
      <dgm:prSet presAssocID="{F8765F15-D106-44CB-886D-10FB992A3278}" presName="txShp" presStyleLbl="node1" presStyleIdx="1" presStyleCnt="5" custScaleX="108288" custScaleY="72871" custLinFactNeighborX="4618" custLinFactNeighborY="-3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C3DB9-4D39-4C4E-B855-2B9B2243C936}" type="pres">
      <dgm:prSet presAssocID="{65F96B45-0EEF-493B-A531-1C97E2F4F72E}" presName="spacing" presStyleCnt="0"/>
      <dgm:spPr/>
    </dgm:pt>
    <dgm:pt modelId="{7F18A62A-B7CF-40C4-AC49-8C2AFDF803A4}" type="pres">
      <dgm:prSet presAssocID="{4BDD388C-392C-43A3-AADD-8D89989E0022}" presName="composite" presStyleCnt="0"/>
      <dgm:spPr/>
    </dgm:pt>
    <dgm:pt modelId="{4EFE117C-8715-47FF-93F1-6BD873CC30D2}" type="pres">
      <dgm:prSet presAssocID="{4BDD388C-392C-43A3-AADD-8D89989E0022}" presName="imgShp" presStyleLbl="fgImgPlace1" presStyleIdx="2" presStyleCnt="5" custScaleX="81621" custScaleY="79339" custLinFactNeighborX="-1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AA96FC-616A-48A3-9E7B-49AE629D768B}" type="pres">
      <dgm:prSet presAssocID="{4BDD388C-392C-43A3-AADD-8D89989E0022}" presName="txShp" presStyleLbl="node1" presStyleIdx="2" presStyleCnt="5" custScaleX="108210" custScaleY="75380" custLinFactNeighborX="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9FF71-034C-402D-B056-FC1D55697441}" type="pres">
      <dgm:prSet presAssocID="{F31DFFC6-A90E-4AAC-A296-B3CA20B31FAF}" presName="spacing" presStyleCnt="0"/>
      <dgm:spPr/>
    </dgm:pt>
    <dgm:pt modelId="{A1195ED5-A1E4-4FBF-AD3A-9A3D059737E9}" type="pres">
      <dgm:prSet presAssocID="{E1E97FF9-6CF8-4949-8B7A-448F7EC942F6}" presName="composite" presStyleCnt="0"/>
      <dgm:spPr/>
    </dgm:pt>
    <dgm:pt modelId="{88B16FDA-6F05-4F05-AAF1-CEA3C99DD524}" type="pres">
      <dgm:prSet presAssocID="{E1E97FF9-6CF8-4949-8B7A-448F7EC942F6}" presName="imgShp" presStyleLbl="fgImgPlace1" presStyleIdx="3" presStyleCnt="5" custScaleX="82086" custScaleY="8131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716076-A98F-4A9C-9C89-13DD47D0AC07}" type="pres">
      <dgm:prSet presAssocID="{E1E97FF9-6CF8-4949-8B7A-448F7EC942F6}" presName="txShp" presStyleLbl="node1" presStyleIdx="3" presStyleCnt="5" custScaleX="109188" custScaleY="70394" custLinFactNeighborX="3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F659E-B454-4557-9194-4E9BE2E9F1EF}" type="pres">
      <dgm:prSet presAssocID="{1559A33C-5AC1-46B7-BD77-140AB1C752B5}" presName="spacing" presStyleCnt="0"/>
      <dgm:spPr/>
    </dgm:pt>
    <dgm:pt modelId="{4C5DD9C3-AF7F-41B4-B880-890356C07A93}" type="pres">
      <dgm:prSet presAssocID="{AE78771E-32AD-49C0-BB04-C7977BFA2893}" presName="composite" presStyleCnt="0"/>
      <dgm:spPr/>
    </dgm:pt>
    <dgm:pt modelId="{CEEA0F96-8933-4E28-A1B8-29094342DB8D}" type="pres">
      <dgm:prSet presAssocID="{AE78771E-32AD-49C0-BB04-C7977BFA2893}" presName="imgShp" presStyleLbl="fgImgPlace1" presStyleIdx="4" presStyleCnt="5" custScaleX="81607" custScaleY="81404" custLinFactNeighborX="409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D51561-4BDA-4513-A8B3-D7425C08A0BF}" type="pres">
      <dgm:prSet presAssocID="{AE78771E-32AD-49C0-BB04-C7977BFA2893}" presName="txShp" presStyleLbl="node1" presStyleIdx="4" presStyleCnt="5" custScaleX="112153" custScaleY="80677" custLinFactNeighborX="3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FCC915-D766-41A1-BC48-E8B12BB01F1B}" type="presOf" srcId="{AE78771E-32AD-49C0-BB04-C7977BFA2893}" destId="{D1D51561-4BDA-4513-A8B3-D7425C08A0BF}" srcOrd="0" destOrd="0" presId="urn:microsoft.com/office/officeart/2005/8/layout/vList3"/>
    <dgm:cxn modelId="{5F82EC8B-89E9-4AF1-ABA6-9075926A976D}" type="presOf" srcId="{D5B80F90-F5ED-4A45-BCB6-8BA671891832}" destId="{F1A6A0F7-B859-4774-8442-4963501BFFDC}" srcOrd="0" destOrd="0" presId="urn:microsoft.com/office/officeart/2005/8/layout/vList3"/>
    <dgm:cxn modelId="{74BE3046-B723-4F9D-953C-F1D9983FCEA6}" srcId="{9DBEF895-266E-484D-8C3A-302AEFC36705}" destId="{AE78771E-32AD-49C0-BB04-C7977BFA2893}" srcOrd="4" destOrd="0" parTransId="{F3BEB563-88C9-4797-8621-94C6A72672F1}" sibTransId="{D853387C-D518-46CC-825A-6ED77DAC3EA2}"/>
    <dgm:cxn modelId="{7560D8C0-4CDA-4B06-8FB1-280E27E8D823}" type="presOf" srcId="{F8765F15-D106-44CB-886D-10FB992A3278}" destId="{A56DA370-0CA3-4723-ABAE-D131FB395D25}" srcOrd="0" destOrd="0" presId="urn:microsoft.com/office/officeart/2005/8/layout/vList3"/>
    <dgm:cxn modelId="{0BD19063-8EBF-4B51-93A8-5A5C2355F229}" srcId="{9DBEF895-266E-484D-8C3A-302AEFC36705}" destId="{D5B80F90-F5ED-4A45-BCB6-8BA671891832}" srcOrd="0" destOrd="0" parTransId="{DB5C6539-D092-42A7-9158-7EEFC9514515}" sibTransId="{CBFBFDFD-56BB-4E29-AF5D-200F42657979}"/>
    <dgm:cxn modelId="{764004E0-E56D-4FE9-92FB-8A36F6CC1682}" type="presOf" srcId="{4BDD388C-392C-43A3-AADD-8D89989E0022}" destId="{00AA96FC-616A-48A3-9E7B-49AE629D768B}" srcOrd="0" destOrd="0" presId="urn:microsoft.com/office/officeart/2005/8/layout/vList3"/>
    <dgm:cxn modelId="{6B7F94FC-D0C8-4009-9652-65774E46B6FA}" srcId="{9DBEF895-266E-484D-8C3A-302AEFC36705}" destId="{4BDD388C-392C-43A3-AADD-8D89989E0022}" srcOrd="2" destOrd="0" parTransId="{5C140B23-64DA-4277-A381-6A970E55E4FB}" sibTransId="{F31DFFC6-A90E-4AAC-A296-B3CA20B31FAF}"/>
    <dgm:cxn modelId="{8E68D4A4-E595-4BD7-A7D8-9448CDA3468A}" type="presOf" srcId="{9DBEF895-266E-484D-8C3A-302AEFC36705}" destId="{7B73EAE5-1236-430D-A686-A5C491048DCD}" srcOrd="0" destOrd="0" presId="urn:microsoft.com/office/officeart/2005/8/layout/vList3"/>
    <dgm:cxn modelId="{317AAA1D-D92B-40F6-87CF-0C128328FA78}" type="presOf" srcId="{E1E97FF9-6CF8-4949-8B7A-448F7EC942F6}" destId="{0A716076-A98F-4A9C-9C89-13DD47D0AC07}" srcOrd="0" destOrd="0" presId="urn:microsoft.com/office/officeart/2005/8/layout/vList3"/>
    <dgm:cxn modelId="{E4E977BE-5BE7-4A1B-8DB0-8D3C9DDDC3BB}" srcId="{9DBEF895-266E-484D-8C3A-302AEFC36705}" destId="{E1E97FF9-6CF8-4949-8B7A-448F7EC942F6}" srcOrd="3" destOrd="0" parTransId="{A05CC749-5400-4897-B3D3-C41E21BA5F3A}" sibTransId="{1559A33C-5AC1-46B7-BD77-140AB1C752B5}"/>
    <dgm:cxn modelId="{CEC0B69F-630C-4A65-A082-11DE8AFAF891}" srcId="{9DBEF895-266E-484D-8C3A-302AEFC36705}" destId="{F8765F15-D106-44CB-886D-10FB992A3278}" srcOrd="1" destOrd="0" parTransId="{9F010C42-51EB-4DE6-90EC-A357BF0ED352}" sibTransId="{65F96B45-0EEF-493B-A531-1C97E2F4F72E}"/>
    <dgm:cxn modelId="{705852F6-D6D0-44F3-98FE-8A15B3E7291F}" type="presParOf" srcId="{7B73EAE5-1236-430D-A686-A5C491048DCD}" destId="{CBF852F9-6970-4137-BEB9-4A4FAA85717F}" srcOrd="0" destOrd="0" presId="urn:microsoft.com/office/officeart/2005/8/layout/vList3"/>
    <dgm:cxn modelId="{60F2EF1B-6FFC-4575-AE24-A5E2D0E33803}" type="presParOf" srcId="{CBF852F9-6970-4137-BEB9-4A4FAA85717F}" destId="{F221E698-78A1-408F-9FF6-B9A517C903DD}" srcOrd="0" destOrd="0" presId="urn:microsoft.com/office/officeart/2005/8/layout/vList3"/>
    <dgm:cxn modelId="{027D38F2-41BE-44E6-9515-DBC635AF8AF8}" type="presParOf" srcId="{CBF852F9-6970-4137-BEB9-4A4FAA85717F}" destId="{F1A6A0F7-B859-4774-8442-4963501BFFDC}" srcOrd="1" destOrd="0" presId="urn:microsoft.com/office/officeart/2005/8/layout/vList3"/>
    <dgm:cxn modelId="{BF53AE9B-A2BB-445C-95F3-4F420BDB63B1}" type="presParOf" srcId="{7B73EAE5-1236-430D-A686-A5C491048DCD}" destId="{8F1E8438-6454-4253-BEAF-F6B6322A3CF9}" srcOrd="1" destOrd="0" presId="urn:microsoft.com/office/officeart/2005/8/layout/vList3"/>
    <dgm:cxn modelId="{25E248DC-4827-4FD9-AFDE-B9EB02374D60}" type="presParOf" srcId="{7B73EAE5-1236-430D-A686-A5C491048DCD}" destId="{0FBB5451-EF88-47C5-8FCA-5E18352FB056}" srcOrd="2" destOrd="0" presId="urn:microsoft.com/office/officeart/2005/8/layout/vList3"/>
    <dgm:cxn modelId="{F87F8323-0FBC-45FD-9E3C-9709B1F04B0E}" type="presParOf" srcId="{0FBB5451-EF88-47C5-8FCA-5E18352FB056}" destId="{194D12D1-21B4-401D-9F0F-9DFB8DFE811F}" srcOrd="0" destOrd="0" presId="urn:microsoft.com/office/officeart/2005/8/layout/vList3"/>
    <dgm:cxn modelId="{A7F6B30D-6C74-40E3-9526-F84FBC060F83}" type="presParOf" srcId="{0FBB5451-EF88-47C5-8FCA-5E18352FB056}" destId="{A56DA370-0CA3-4723-ABAE-D131FB395D25}" srcOrd="1" destOrd="0" presId="urn:microsoft.com/office/officeart/2005/8/layout/vList3"/>
    <dgm:cxn modelId="{1F319516-F71D-4DD0-B35A-FC5CFB91F4E9}" type="presParOf" srcId="{7B73EAE5-1236-430D-A686-A5C491048DCD}" destId="{7D0C3DB9-4D39-4C4E-B855-2B9B2243C936}" srcOrd="3" destOrd="0" presId="urn:microsoft.com/office/officeart/2005/8/layout/vList3"/>
    <dgm:cxn modelId="{2DE0DDE1-D67F-44E4-8003-C77D87D38DEB}" type="presParOf" srcId="{7B73EAE5-1236-430D-A686-A5C491048DCD}" destId="{7F18A62A-B7CF-40C4-AC49-8C2AFDF803A4}" srcOrd="4" destOrd="0" presId="urn:microsoft.com/office/officeart/2005/8/layout/vList3"/>
    <dgm:cxn modelId="{F5AAB873-8CAF-4338-90B0-D007086C9AA0}" type="presParOf" srcId="{7F18A62A-B7CF-40C4-AC49-8C2AFDF803A4}" destId="{4EFE117C-8715-47FF-93F1-6BD873CC30D2}" srcOrd="0" destOrd="0" presId="urn:microsoft.com/office/officeart/2005/8/layout/vList3"/>
    <dgm:cxn modelId="{EEFCB6EB-E61A-4731-8D88-456B82B00535}" type="presParOf" srcId="{7F18A62A-B7CF-40C4-AC49-8C2AFDF803A4}" destId="{00AA96FC-616A-48A3-9E7B-49AE629D768B}" srcOrd="1" destOrd="0" presId="urn:microsoft.com/office/officeart/2005/8/layout/vList3"/>
    <dgm:cxn modelId="{38B9A963-F790-41A2-932C-1444E7E25F84}" type="presParOf" srcId="{7B73EAE5-1236-430D-A686-A5C491048DCD}" destId="{5EF9FF71-034C-402D-B056-FC1D55697441}" srcOrd="5" destOrd="0" presId="urn:microsoft.com/office/officeart/2005/8/layout/vList3"/>
    <dgm:cxn modelId="{EF8A3138-DD5B-4512-B395-50F80D7A8B11}" type="presParOf" srcId="{7B73EAE5-1236-430D-A686-A5C491048DCD}" destId="{A1195ED5-A1E4-4FBF-AD3A-9A3D059737E9}" srcOrd="6" destOrd="0" presId="urn:microsoft.com/office/officeart/2005/8/layout/vList3"/>
    <dgm:cxn modelId="{1669BA57-B065-4374-A83E-67DA1C900E12}" type="presParOf" srcId="{A1195ED5-A1E4-4FBF-AD3A-9A3D059737E9}" destId="{88B16FDA-6F05-4F05-AAF1-CEA3C99DD524}" srcOrd="0" destOrd="0" presId="urn:microsoft.com/office/officeart/2005/8/layout/vList3"/>
    <dgm:cxn modelId="{F7937E3B-F382-4D4B-B587-6CF8E612A103}" type="presParOf" srcId="{A1195ED5-A1E4-4FBF-AD3A-9A3D059737E9}" destId="{0A716076-A98F-4A9C-9C89-13DD47D0AC07}" srcOrd="1" destOrd="0" presId="urn:microsoft.com/office/officeart/2005/8/layout/vList3"/>
    <dgm:cxn modelId="{6EAE6B22-F134-449F-A5F3-A42E42BBE91E}" type="presParOf" srcId="{7B73EAE5-1236-430D-A686-A5C491048DCD}" destId="{191F659E-B454-4557-9194-4E9BE2E9F1EF}" srcOrd="7" destOrd="0" presId="urn:microsoft.com/office/officeart/2005/8/layout/vList3"/>
    <dgm:cxn modelId="{2AC18E2F-4EF1-4633-87C9-CEBA7D58257D}" type="presParOf" srcId="{7B73EAE5-1236-430D-A686-A5C491048DCD}" destId="{4C5DD9C3-AF7F-41B4-B880-890356C07A93}" srcOrd="8" destOrd="0" presId="urn:microsoft.com/office/officeart/2005/8/layout/vList3"/>
    <dgm:cxn modelId="{79EB9DA9-1044-41C3-A12A-76FCC0BA2CC9}" type="presParOf" srcId="{4C5DD9C3-AF7F-41B4-B880-890356C07A93}" destId="{CEEA0F96-8933-4E28-A1B8-29094342DB8D}" srcOrd="0" destOrd="0" presId="urn:microsoft.com/office/officeart/2005/8/layout/vList3"/>
    <dgm:cxn modelId="{95BE2211-CCC1-41B5-85A0-829259599ED0}" type="presParOf" srcId="{4C5DD9C3-AF7F-41B4-B880-890356C07A93}" destId="{D1D51561-4BDA-4513-A8B3-D7425C08A0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A6A0F7-B859-4774-8442-4963501BFFDC}">
      <dsp:nvSpPr>
        <dsp:cNvPr id="0" name=""/>
        <dsp:cNvSpPr/>
      </dsp:nvSpPr>
      <dsp:spPr>
        <a:xfrm rot="10800000">
          <a:off x="1288523" y="37074"/>
          <a:ext cx="5528874" cy="704684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7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Packet and Circuit switching both have a place – must find a way to converge operation</a:t>
          </a:r>
          <a:endParaRPr lang="en-US" sz="1900" kern="1200" dirty="0"/>
        </a:p>
      </dsp:txBody>
      <dsp:txXfrm rot="10800000">
        <a:off x="1288523" y="37074"/>
        <a:ext cx="5528874" cy="704684"/>
      </dsp:txXfrm>
    </dsp:sp>
    <dsp:sp modelId="{F221E698-78A1-408F-9FF6-B9A517C903DD}">
      <dsp:nvSpPr>
        <dsp:cNvPr id="0" name=""/>
        <dsp:cNvSpPr/>
      </dsp:nvSpPr>
      <dsp:spPr>
        <a:xfrm>
          <a:off x="930678" y="2247"/>
          <a:ext cx="819384" cy="7743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DA370-0CA3-4723-ABAE-D131FB395D25}">
      <dsp:nvSpPr>
        <dsp:cNvPr id="0" name=""/>
        <dsp:cNvSpPr/>
      </dsp:nvSpPr>
      <dsp:spPr>
        <a:xfrm rot="10800000">
          <a:off x="1385158" y="1077447"/>
          <a:ext cx="5432405" cy="726559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71" tIns="72390" rIns="135128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Proposed a </a:t>
          </a:r>
          <a:r>
            <a:rPr lang="en-US" sz="1900" u="sng" kern="1200" dirty="0" smtClean="0"/>
            <a:t>Unified</a:t>
          </a:r>
          <a:r>
            <a:rPr lang="en-US" sz="1900" kern="1200" dirty="0" smtClean="0"/>
            <a:t> Control Architecture (</a:t>
          </a:r>
          <a:r>
            <a:rPr lang="en-US" sz="1900" kern="1200" dirty="0" err="1" smtClean="0"/>
            <a:t>pac.c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 rot="10800000">
        <a:off x="1385158" y="1077447"/>
        <a:ext cx="5432405" cy="726559"/>
      </dsp:txXfrm>
    </dsp:sp>
    <dsp:sp modelId="{194D12D1-21B4-401D-9F0F-9DFB8DFE811F}">
      <dsp:nvSpPr>
        <dsp:cNvPr id="0" name=""/>
        <dsp:cNvSpPr/>
      </dsp:nvSpPr>
      <dsp:spPr>
        <a:xfrm>
          <a:off x="957904" y="1069555"/>
          <a:ext cx="806951" cy="7988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A96FC-616A-48A3-9E7B-49AE629D768B}">
      <dsp:nvSpPr>
        <dsp:cNvPr id="0" name=""/>
        <dsp:cNvSpPr/>
      </dsp:nvSpPr>
      <dsp:spPr>
        <a:xfrm rot="10800000">
          <a:off x="1334321" y="2190430"/>
          <a:ext cx="5428492" cy="751575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71" tIns="72390" rIns="135128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Prototype and Demonstration to Validate    	</a:t>
          </a:r>
          <a:r>
            <a:rPr lang="en-US" sz="1900" u="sng" kern="1200" dirty="0" smtClean="0"/>
            <a:t>Simplicity</a:t>
          </a:r>
          <a:r>
            <a:rPr lang="en-US" sz="1900" kern="1200" dirty="0" smtClean="0"/>
            <a:t> and </a:t>
          </a:r>
          <a:r>
            <a:rPr lang="en-US" sz="1900" u="sng" kern="1200" dirty="0" smtClean="0"/>
            <a:t>Extensibility</a:t>
          </a:r>
          <a:endParaRPr lang="en-US" sz="1900" u="sng" kern="1200" dirty="0"/>
        </a:p>
      </dsp:txBody>
      <dsp:txXfrm rot="10800000">
        <a:off x="1334321" y="2190430"/>
        <a:ext cx="5428492" cy="751575"/>
      </dsp:txXfrm>
    </dsp:sp>
    <dsp:sp modelId="{4EFE117C-8715-47FF-93F1-6BD873CC30D2}">
      <dsp:nvSpPr>
        <dsp:cNvPr id="0" name=""/>
        <dsp:cNvSpPr/>
      </dsp:nvSpPr>
      <dsp:spPr>
        <a:xfrm>
          <a:off x="944786" y="2170693"/>
          <a:ext cx="813801" cy="79104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16076-A98F-4A9C-9C89-13DD47D0AC07}">
      <dsp:nvSpPr>
        <dsp:cNvPr id="0" name=""/>
        <dsp:cNvSpPr/>
      </dsp:nvSpPr>
      <dsp:spPr>
        <a:xfrm rot="10800000">
          <a:off x="1315891" y="3313797"/>
          <a:ext cx="5477554" cy="701862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71" tIns="72390" rIns="135128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sng" kern="1200" dirty="0" err="1" smtClean="0"/>
            <a:t>Capex</a:t>
          </a:r>
          <a:r>
            <a:rPr lang="en-US" sz="1900" u="sng" kern="1200" dirty="0" smtClean="0"/>
            <a:t> Analysis </a:t>
          </a:r>
          <a:r>
            <a:rPr lang="en-US" sz="1900" u="none" kern="1200" dirty="0" smtClean="0"/>
            <a:t>to Validate </a:t>
          </a:r>
          <a:r>
            <a:rPr lang="en-US" sz="1900" u="sng" kern="1200" dirty="0" smtClean="0"/>
            <a:t>Cost Savings</a:t>
          </a:r>
          <a:r>
            <a:rPr lang="en-US" sz="1900" u="none" kern="1200" dirty="0" smtClean="0"/>
            <a:t> from 		Convergence</a:t>
          </a:r>
          <a:endParaRPr lang="en-US" sz="1900" u="none" kern="1200" dirty="0"/>
        </a:p>
      </dsp:txBody>
      <dsp:txXfrm rot="10800000">
        <a:off x="1315891" y="3313797"/>
        <a:ext cx="5477554" cy="701862"/>
      </dsp:txXfrm>
    </dsp:sp>
    <dsp:sp modelId="{88B16FDA-6F05-4F05-AAF1-CEA3C99DD524}">
      <dsp:nvSpPr>
        <dsp:cNvPr id="0" name=""/>
        <dsp:cNvSpPr/>
      </dsp:nvSpPr>
      <dsp:spPr>
        <a:xfrm>
          <a:off x="943745" y="3259368"/>
          <a:ext cx="818437" cy="81072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51561-4BDA-4513-A8B3-D7425C08A0BF}">
      <dsp:nvSpPr>
        <dsp:cNvPr id="0" name=""/>
        <dsp:cNvSpPr/>
      </dsp:nvSpPr>
      <dsp:spPr>
        <a:xfrm rot="10800000">
          <a:off x="1184126" y="4371339"/>
          <a:ext cx="5626297" cy="804388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7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none" kern="1200" dirty="0" smtClean="0"/>
            <a:t>Introduced Map Abstraction into MPLS based virtual-circuit networks.</a:t>
          </a:r>
          <a:endParaRPr lang="en-US" sz="1900" u="none" kern="1200" dirty="0"/>
        </a:p>
      </dsp:txBody>
      <dsp:txXfrm rot="10800000">
        <a:off x="1184126" y="4371339"/>
        <a:ext cx="5626297" cy="804388"/>
      </dsp:txXfrm>
    </dsp:sp>
    <dsp:sp modelId="{CEEA0F96-8933-4E28-A1B8-29094342DB8D}">
      <dsp:nvSpPr>
        <dsp:cNvPr id="0" name=""/>
        <dsp:cNvSpPr/>
      </dsp:nvSpPr>
      <dsp:spPr>
        <a:xfrm>
          <a:off x="948612" y="4367715"/>
          <a:ext cx="813661" cy="81163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14421-0223-498D-B90C-7AC739B61914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0F18D-8687-4572-AF79-40275E2D1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E618-61B5-4A6A-B6C4-D043CF6860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E618-61B5-4A6A-B6C4-D043CF6860A2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E618-61B5-4A6A-B6C4-D043CF6860A2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SDN starts to treat packets as flows, it’s a small step to note that circuits are also</a:t>
            </a:r>
            <a:r>
              <a:rPr lang="en-US" baseline="0" dirty="0" smtClean="0"/>
              <a:t> flows – they carry data from one point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52B6-3E19-4E6B-9BB4-92D2286492DD}" type="slidenum">
              <a:rPr lang="en-US" altLang="ko-KR" smtClean="0">
                <a:solidFill>
                  <a:prstClr val="black"/>
                </a:solidFill>
              </a:rPr>
              <a:pPr/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SDN starts to treat packets as flows, it’s a small step to note that circuits are also</a:t>
            </a:r>
            <a:r>
              <a:rPr lang="en-US" baseline="0" dirty="0" smtClean="0"/>
              <a:t> flows – they carry data from one point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52B6-3E19-4E6B-9BB4-92D2286492DD}" type="slidenum">
              <a:rPr lang="en-US" altLang="ko-KR" smtClean="0">
                <a:solidFill>
                  <a:prstClr val="black"/>
                </a:solidFill>
              </a:rPr>
              <a:pPr/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C9F-8D43-4746-A553-EC779DB2B2FB}" type="datetime1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41E-D6EF-4244-A24F-A4543DAFA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8DC4-2FD2-4557-8ECF-31107454F78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8DC4-2FD2-4557-8ECF-31107454F78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8DC4-2FD2-4557-8ECF-31107454F78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AD74-FAD8-4EB9-BAB3-34A65159A2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AD74-FAD8-4EB9-BAB3-34A65159A2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8DC4-2FD2-4557-8ECF-31107454F78C}" type="datetime1">
              <a:rPr lang="en-US" smtClean="0"/>
              <a:pPr/>
              <a:t>7/19/2011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B020-7BCE-4AC2-A78F-5A78499B2AE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D019-7617-4A48-B83D-77792D5683D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3ACE-325B-47B2-A8FD-5292347D1CF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8DC4-2FD2-4557-8ECF-31107454F78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8DC4-2FD2-4557-8ECF-31107454F78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8DC4-2FD2-4557-8ECF-31107454F78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BA42-9306-4334-8FC1-A237C3B04A3C}" type="datetime1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841E-D6EF-4244-A24F-A4543DAFA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4CBE-129E-416C-8B19-3D589D24393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4CBE-129E-416C-8B19-3D589D24393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4CBE-129E-416C-8B19-3D589D24393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BA42-9306-4334-8FC1-A237C3B04A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841E-D6EF-4244-A24F-A4543DAFA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BA42-9306-4334-8FC1-A237C3B04A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841E-D6EF-4244-A24F-A4543DAFA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4CBE-129E-416C-8B19-3D589D243936}" type="datetime1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E953F-5104-4B36-967D-9FDFD44755B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5E25-054C-4CAC-815C-0105F86BCF6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29EE-67FC-47E9-A732-749F570834B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4CBE-129E-416C-8B19-3D589D24393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4CBE-129E-416C-8B19-3D589D24393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4CBE-129E-416C-8B19-3D589D24393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7/19/2011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2990850"/>
          </a:xfrm>
        </p:spPr>
        <p:txBody>
          <a:bodyPr>
            <a:normAutofit/>
          </a:bodyPr>
          <a:lstStyle/>
          <a:p>
            <a:r>
              <a:rPr lang="en-US" altLang="ko-KR" sz="4800" dirty="0" err="1" smtClean="0">
                <a:solidFill>
                  <a:srgbClr val="92D050"/>
                </a:solidFill>
                <a:latin typeface="Comic Sans MS" pitchFamily="66" charset="0"/>
              </a:rPr>
              <a:t>pac.c</a:t>
            </a:r>
            <a:r>
              <a:rPr lang="en-US" altLang="ko-KR" sz="4000" dirty="0" smtClean="0">
                <a:solidFill>
                  <a:srgbClr val="FFC000"/>
                </a:solidFill>
                <a:latin typeface="Berlin Sans FB" pitchFamily="34" charset="0"/>
              </a:rPr>
              <a:t/>
            </a:r>
            <a:br>
              <a:rPr lang="en-US" altLang="ko-KR" sz="4000" dirty="0" smtClean="0">
                <a:solidFill>
                  <a:srgbClr val="FFC000"/>
                </a:solidFill>
                <a:latin typeface="Berlin Sans FB" pitchFamily="34" charset="0"/>
              </a:rPr>
            </a:br>
            <a:r>
              <a:rPr lang="en-US" altLang="ko-KR" sz="4000" dirty="0" smtClean="0">
                <a:solidFill>
                  <a:srgbClr val="FFC000"/>
                </a:solidFill>
                <a:latin typeface="Berlin Sans FB" pitchFamily="34" charset="0"/>
              </a:rPr>
              <a:t>A Unified Control Architecture</a:t>
            </a:r>
            <a:br>
              <a:rPr lang="en-US" altLang="ko-KR" sz="4000" dirty="0" smtClean="0">
                <a:solidFill>
                  <a:srgbClr val="FFC000"/>
                </a:solidFill>
                <a:latin typeface="Berlin Sans FB" pitchFamily="34" charset="0"/>
              </a:rPr>
            </a:br>
            <a:r>
              <a:rPr lang="en-US" altLang="ko-KR" sz="4000" dirty="0" smtClean="0">
                <a:solidFill>
                  <a:srgbClr val="FFC000"/>
                </a:solidFill>
                <a:latin typeface="Berlin Sans FB" pitchFamily="34" charset="0"/>
              </a:rPr>
              <a:t>for Packet &amp; Circuit Networks</a:t>
            </a:r>
            <a:endParaRPr lang="en-US" altLang="ko-KR" sz="4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681716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+mj-lt"/>
              </a:rPr>
              <a:t>Saurav Das</a:t>
            </a:r>
          </a:p>
          <a:p>
            <a:pPr algn="ctr"/>
            <a:endParaRPr lang="en-US" sz="2800" dirty="0" smtClean="0"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EE PhD Oral Defense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</a:t>
            </a:r>
            <a:r>
              <a:rPr lang="en-US" sz="20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June, 2011</a:t>
            </a:r>
          </a:p>
        </p:txBody>
      </p:sp>
      <p:pic>
        <p:nvPicPr>
          <p:cNvPr id="71686" name="Picture 6" descr="https://ccrma.stanford.edu/~sbacker/empp/images/stanford_logo_bla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"/>
            <a:ext cx="116205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Option </a:t>
            </a:r>
            <a:r>
              <a:rPr lang="en-US" sz="4000" kern="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40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: Eliminate Circuit Switching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Fundamental</a:t>
            </a:r>
            <a:endParaRPr lang="en-US" sz="3200" dirty="0" smtClean="0"/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pPr algn="ctr"/>
            <a:r>
              <a:rPr lang="en-US" sz="3200" dirty="0" smtClean="0"/>
              <a:t>Packet switching  </a:t>
            </a:r>
          </a:p>
          <a:p>
            <a:pPr algn="ctr"/>
            <a:r>
              <a:rPr lang="en-US" sz="3200" dirty="0" smtClean="0"/>
              <a:t>is </a:t>
            </a:r>
            <a:r>
              <a:rPr lang="en-US" sz="3200" u="sng" dirty="0" smtClean="0"/>
              <a:t>more expensive </a:t>
            </a:r>
          </a:p>
          <a:p>
            <a:pPr algn="ctr"/>
            <a:r>
              <a:rPr lang="en-US" sz="3200" dirty="0" smtClean="0"/>
              <a:t>than Circuit switching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Circuit Switch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0" y="1981200"/>
            <a:ext cx="1676400" cy="1905000"/>
            <a:chOff x="4114800" y="1981200"/>
            <a:chExt cx="1676400" cy="1905000"/>
          </a:xfrm>
        </p:grpSpPr>
        <p:sp>
          <p:nvSpPr>
            <p:cNvPr id="20" name="Rectangle 19"/>
            <p:cNvSpPr/>
            <p:nvPr/>
          </p:nvSpPr>
          <p:spPr>
            <a:xfrm>
              <a:off x="4114800" y="1981200"/>
              <a:ext cx="1676400" cy="1905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3733799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9624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1910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4196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6482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43399" y="2438400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343400" y="2666998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43400" y="2895600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43400" y="3124198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43400" y="3352800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343400" y="3581398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1447800" y="2133600"/>
            <a:ext cx="2362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24000" y="2209800"/>
            <a:ext cx="2362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00200" y="2286000"/>
            <a:ext cx="2362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67400" y="2133600"/>
            <a:ext cx="182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43600" y="2209800"/>
            <a:ext cx="182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9800" y="2286000"/>
            <a:ext cx="182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76400" y="2362200"/>
            <a:ext cx="2362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0" y="2362200"/>
            <a:ext cx="182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05000" y="2667000"/>
            <a:ext cx="533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Phy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38600" y="10668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981200" y="685800"/>
            <a:ext cx="1676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42" name="Down Arrow 41"/>
          <p:cNvSpPr/>
          <p:nvPr/>
        </p:nvSpPr>
        <p:spPr>
          <a:xfrm>
            <a:off x="4800600" y="1676400"/>
            <a:ext cx="228600" cy="3048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9400" y="2667000"/>
            <a:ext cx="990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TSI/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(DE) MUX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39000" y="2667000"/>
            <a:ext cx="533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Phy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28800" y="3810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O/E</a:t>
            </a:r>
          </a:p>
          <a:p>
            <a:pPr algn="r"/>
            <a:r>
              <a:rPr lang="en-US" sz="1200" dirty="0" smtClean="0"/>
              <a:t>Framing</a:t>
            </a:r>
          </a:p>
          <a:p>
            <a:pPr algn="r"/>
            <a:r>
              <a:rPr lang="en-US" sz="1200" dirty="0" smtClean="0"/>
              <a:t>Coding</a:t>
            </a:r>
          </a:p>
          <a:p>
            <a:pPr algn="r"/>
            <a:r>
              <a:rPr lang="en-US" sz="1200" dirty="0" smtClean="0"/>
              <a:t>Err </a:t>
            </a:r>
            <a:r>
              <a:rPr lang="en-US" sz="1200" dirty="0" err="1" smtClean="0"/>
              <a:t>det</a:t>
            </a:r>
            <a:r>
              <a:rPr lang="en-US" sz="1200" dirty="0" smtClean="0"/>
              <a:t>/corr.</a:t>
            </a:r>
          </a:p>
          <a:p>
            <a:pPr algn="r"/>
            <a:endParaRPr lang="en-US" sz="1200" dirty="0"/>
          </a:p>
        </p:txBody>
      </p:sp>
      <p:cxnSp>
        <p:nvCxnSpPr>
          <p:cNvPr id="52" name="Straight Arrow Connector 51"/>
          <p:cNvCxnSpPr>
            <a:stCxn id="41" idx="3"/>
            <a:endCxn id="40" idx="1"/>
          </p:cNvCxnSpPr>
          <p:nvPr/>
        </p:nvCxnSpPr>
        <p:spPr>
          <a:xfrm>
            <a:off x="3657600" y="10287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524000" y="381000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ight Arrow 42"/>
          <p:cNvSpPr/>
          <p:nvPr/>
        </p:nvSpPr>
        <p:spPr>
          <a:xfrm>
            <a:off x="304800" y="2743200"/>
            <a:ext cx="9144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(λ, t, Port)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>
            <a:off x="8077200" y="2743200"/>
            <a:ext cx="9144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001000" y="2297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(λ’, t’, Port’)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2192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Linecard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781800" y="167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r>
              <a:rPr lang="en-US" dirty="0" err="1" smtClean="0"/>
              <a:t>Linecard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114800" y="396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Switching Fabric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4" grpId="0" animBg="1"/>
      <p:bldP spid="45" grpId="0" animBg="1"/>
      <p:bldP spid="46" grpId="0"/>
      <p:bldP spid="43" grpId="0" animBg="1"/>
      <p:bldP spid="49" grpId="0"/>
      <p:bldP spid="51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Down Arrow 252"/>
          <p:cNvSpPr/>
          <p:nvPr/>
        </p:nvSpPr>
        <p:spPr>
          <a:xfrm>
            <a:off x="4800600" y="1676400"/>
            <a:ext cx="228600" cy="304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Circuit Switch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4114800" y="1981200"/>
            <a:ext cx="1676400" cy="1905000"/>
            <a:chOff x="4114800" y="1981200"/>
            <a:chExt cx="1676400" cy="1905000"/>
          </a:xfrm>
        </p:grpSpPr>
        <p:sp>
          <p:nvSpPr>
            <p:cNvPr id="20" name="Rectangle 19"/>
            <p:cNvSpPr/>
            <p:nvPr/>
          </p:nvSpPr>
          <p:spPr>
            <a:xfrm>
              <a:off x="4114800" y="1981200"/>
              <a:ext cx="1676400" cy="1905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3733799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9624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1910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4196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6482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43399" y="2438400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343400" y="2666998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43400" y="2895600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43400" y="3124198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43400" y="3352800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343400" y="3581398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1447800" y="2133600"/>
            <a:ext cx="2362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24000" y="2209800"/>
            <a:ext cx="2362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00200" y="2286000"/>
            <a:ext cx="2362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67400" y="2133600"/>
            <a:ext cx="182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43600" y="2209800"/>
            <a:ext cx="182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9800" y="2286000"/>
            <a:ext cx="182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800" y="2362200"/>
            <a:ext cx="3352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0" y="2362200"/>
            <a:ext cx="2667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05000" y="2667000"/>
            <a:ext cx="533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Phy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19400" y="2667000"/>
            <a:ext cx="990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TSI/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(DE) MUX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39000" y="2667000"/>
            <a:ext cx="533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Phy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76400" y="3810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O/E</a:t>
            </a:r>
          </a:p>
          <a:p>
            <a:pPr algn="r"/>
            <a:r>
              <a:rPr lang="en-US" sz="1200" dirty="0" smtClean="0"/>
              <a:t>Framing</a:t>
            </a:r>
          </a:p>
          <a:p>
            <a:pPr algn="r"/>
            <a:r>
              <a:rPr lang="en-US" sz="1200" dirty="0" smtClean="0"/>
              <a:t>Coding</a:t>
            </a:r>
          </a:p>
          <a:p>
            <a:pPr algn="r"/>
            <a:r>
              <a:rPr lang="en-US" sz="1200" dirty="0" smtClean="0"/>
              <a:t>Err  </a:t>
            </a:r>
            <a:r>
              <a:rPr lang="en-US" sz="1200" dirty="0" err="1" smtClean="0"/>
              <a:t>det</a:t>
            </a:r>
            <a:r>
              <a:rPr lang="en-US" sz="1200" dirty="0" smtClean="0"/>
              <a:t>/corr.</a:t>
            </a:r>
          </a:p>
          <a:p>
            <a:pPr algn="r"/>
            <a:endParaRPr lang="en-US" sz="1200" dirty="0"/>
          </a:p>
        </p:txBody>
      </p:sp>
      <p:sp>
        <p:nvSpPr>
          <p:cNvPr id="43" name="Right Arrow 42"/>
          <p:cNvSpPr/>
          <p:nvPr/>
        </p:nvSpPr>
        <p:spPr>
          <a:xfrm>
            <a:off x="0" y="2514600"/>
            <a:ext cx="5334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-76200" y="175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(λ, t, port)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>
            <a:off x="8763000" y="2514600"/>
            <a:ext cx="3810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0010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(λ’, t’, port’)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7526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 err="1" smtClean="0"/>
              <a:t>Linecard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0" y="167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r>
              <a:rPr lang="en-US" dirty="0" err="1" smtClean="0"/>
              <a:t>Linecard</a:t>
            </a: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685800" y="2438400"/>
            <a:ext cx="8077200" cy="1905000"/>
            <a:chOff x="609600" y="1981200"/>
            <a:chExt cx="8077200" cy="1905000"/>
          </a:xfrm>
        </p:grpSpPr>
        <p:sp>
          <p:nvSpPr>
            <p:cNvPr id="165" name="Rectangle 164"/>
            <p:cNvSpPr/>
            <p:nvPr/>
          </p:nvSpPr>
          <p:spPr>
            <a:xfrm>
              <a:off x="5867400" y="2362200"/>
              <a:ext cx="2819400" cy="1295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92"/>
            <p:cNvGrpSpPr/>
            <p:nvPr/>
          </p:nvGrpSpPr>
          <p:grpSpPr>
            <a:xfrm>
              <a:off x="4114800" y="1981200"/>
              <a:ext cx="1676400" cy="1905000"/>
              <a:chOff x="4114800" y="1981200"/>
              <a:chExt cx="1676400" cy="1905000"/>
            </a:xfrm>
          </p:grpSpPr>
          <p:sp>
            <p:nvSpPr>
              <p:cNvPr id="239" name="Rectangle 12"/>
              <p:cNvSpPr/>
              <p:nvPr/>
            </p:nvSpPr>
            <p:spPr>
              <a:xfrm>
                <a:off x="4114800" y="1981200"/>
                <a:ext cx="1676400" cy="1905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 rot="5400000">
                <a:off x="3733799" y="2971800"/>
                <a:ext cx="152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>
                <a:off x="3962400" y="2971800"/>
                <a:ext cx="152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5400000">
                <a:off x="4191000" y="2971800"/>
                <a:ext cx="152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5400000">
                <a:off x="4419600" y="2971800"/>
                <a:ext cx="152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5400000">
                <a:off x="4648200" y="2971800"/>
                <a:ext cx="152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4343399" y="2438400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2"/>
              <p:cNvCxnSpPr/>
              <p:nvPr/>
            </p:nvCxnSpPr>
            <p:spPr>
              <a:xfrm>
                <a:off x="4343400" y="2666998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3"/>
              <p:cNvCxnSpPr/>
              <p:nvPr/>
            </p:nvCxnSpPr>
            <p:spPr>
              <a:xfrm>
                <a:off x="4343400" y="2895600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"/>
              <p:cNvCxnSpPr/>
              <p:nvPr/>
            </p:nvCxnSpPr>
            <p:spPr>
              <a:xfrm>
                <a:off x="4343400" y="3124198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4343400" y="3352800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4343400" y="3581398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7" name="Rectangle 166"/>
            <p:cNvSpPr/>
            <p:nvPr/>
          </p:nvSpPr>
          <p:spPr>
            <a:xfrm>
              <a:off x="5943600" y="2514600"/>
              <a:ext cx="1524000" cy="990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153400" y="2667000"/>
              <a:ext cx="4572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200" b="1" dirty="0" err="1" smtClean="0">
                  <a:solidFill>
                    <a:prstClr val="black"/>
                  </a:solidFill>
                </a:rPr>
                <a:t>Phy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69" name="Group 149"/>
            <p:cNvGrpSpPr/>
            <p:nvPr/>
          </p:nvGrpSpPr>
          <p:grpSpPr>
            <a:xfrm>
              <a:off x="6096002" y="2895600"/>
              <a:ext cx="1264914" cy="152400"/>
              <a:chOff x="6324602" y="2895600"/>
              <a:chExt cx="1264914" cy="152400"/>
            </a:xfrm>
          </p:grpSpPr>
          <p:grpSp>
            <p:nvGrpSpPr>
              <p:cNvPr id="225" name="Group 97"/>
              <p:cNvGrpSpPr/>
              <p:nvPr/>
            </p:nvGrpSpPr>
            <p:grpSpPr>
              <a:xfrm>
                <a:off x="6934209" y="2895600"/>
                <a:ext cx="243838" cy="152400"/>
                <a:chOff x="3143254" y="1143000"/>
                <a:chExt cx="304798" cy="152400"/>
              </a:xfrm>
            </p:grpSpPr>
            <p:sp>
              <p:nvSpPr>
                <p:cNvPr id="237" name="Rectangle 236"/>
                <p:cNvSpPr/>
                <p:nvPr/>
              </p:nvSpPr>
              <p:spPr>
                <a:xfrm>
                  <a:off x="3143254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3295652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6" name="Group 115"/>
              <p:cNvGrpSpPr/>
              <p:nvPr/>
            </p:nvGrpSpPr>
            <p:grpSpPr>
              <a:xfrm>
                <a:off x="6324602" y="2895600"/>
                <a:ext cx="1264914" cy="152400"/>
                <a:chOff x="6324602" y="2895600"/>
                <a:chExt cx="1264914" cy="152400"/>
              </a:xfrm>
            </p:grpSpPr>
            <p:grpSp>
              <p:nvGrpSpPr>
                <p:cNvPr id="227" name="Group 89"/>
                <p:cNvGrpSpPr/>
                <p:nvPr/>
              </p:nvGrpSpPr>
              <p:grpSpPr>
                <a:xfrm>
                  <a:off x="6324602" y="2895600"/>
                  <a:ext cx="609599" cy="152400"/>
                  <a:chOff x="2686057" y="1143000"/>
                  <a:chExt cx="762000" cy="152400"/>
                </a:xfrm>
              </p:grpSpPr>
              <p:sp>
                <p:nvSpPr>
                  <p:cNvPr id="234" name="Rectangle 233"/>
                  <p:cNvSpPr/>
                  <p:nvPr/>
                </p:nvSpPr>
                <p:spPr>
                  <a:xfrm>
                    <a:off x="2686057" y="1143000"/>
                    <a:ext cx="457201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3143255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3295657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8" name="Group 105"/>
                <p:cNvGrpSpPr/>
                <p:nvPr/>
              </p:nvGrpSpPr>
              <p:grpSpPr>
                <a:xfrm>
                  <a:off x="7162809" y="2895600"/>
                  <a:ext cx="243838" cy="152400"/>
                  <a:chOff x="3143254" y="1143000"/>
                  <a:chExt cx="304798" cy="152400"/>
                </a:xfrm>
              </p:grpSpPr>
              <p:sp>
                <p:nvSpPr>
                  <p:cNvPr id="232" name="Rectangle 231"/>
                  <p:cNvSpPr/>
                  <p:nvPr/>
                </p:nvSpPr>
                <p:spPr>
                  <a:xfrm>
                    <a:off x="3143254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3295652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9" name="Group 108"/>
                <p:cNvGrpSpPr/>
                <p:nvPr/>
              </p:nvGrpSpPr>
              <p:grpSpPr>
                <a:xfrm>
                  <a:off x="7391416" y="2895600"/>
                  <a:ext cx="198100" cy="152400"/>
                  <a:chOff x="3143258" y="1143000"/>
                  <a:chExt cx="247625" cy="152400"/>
                </a:xfrm>
              </p:grpSpPr>
              <p:sp>
                <p:nvSpPr>
                  <p:cNvPr id="230" name="Rectangle 229"/>
                  <p:cNvSpPr/>
                  <p:nvPr/>
                </p:nvSpPr>
                <p:spPr>
                  <a:xfrm>
                    <a:off x="3143258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3238483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70" name="Group 150"/>
            <p:cNvGrpSpPr/>
            <p:nvPr/>
          </p:nvGrpSpPr>
          <p:grpSpPr>
            <a:xfrm>
              <a:off x="6096000" y="3124200"/>
              <a:ext cx="1264916" cy="152400"/>
              <a:chOff x="6324600" y="2895600"/>
              <a:chExt cx="1264916" cy="152400"/>
            </a:xfrm>
          </p:grpSpPr>
          <p:grpSp>
            <p:nvGrpSpPr>
              <p:cNvPr id="211" name="Group 97"/>
              <p:cNvGrpSpPr/>
              <p:nvPr/>
            </p:nvGrpSpPr>
            <p:grpSpPr>
              <a:xfrm>
                <a:off x="6903731" y="2895600"/>
                <a:ext cx="243840" cy="152400"/>
                <a:chOff x="3105150" y="1143000"/>
                <a:chExt cx="304800" cy="152400"/>
              </a:xfrm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3105150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57550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115"/>
              <p:cNvGrpSpPr/>
              <p:nvPr/>
            </p:nvGrpSpPr>
            <p:grpSpPr>
              <a:xfrm>
                <a:off x="6324600" y="2895600"/>
                <a:ext cx="1264916" cy="152400"/>
                <a:chOff x="6324600" y="2895600"/>
                <a:chExt cx="1264916" cy="152400"/>
              </a:xfrm>
            </p:grpSpPr>
            <p:grpSp>
              <p:nvGrpSpPr>
                <p:cNvPr id="213" name="Group 89"/>
                <p:cNvGrpSpPr/>
                <p:nvPr/>
              </p:nvGrpSpPr>
              <p:grpSpPr>
                <a:xfrm>
                  <a:off x="6324600" y="2895600"/>
                  <a:ext cx="579120" cy="152400"/>
                  <a:chOff x="2686054" y="1143000"/>
                  <a:chExt cx="723901" cy="152400"/>
                </a:xfrm>
              </p:grpSpPr>
              <p:sp>
                <p:nvSpPr>
                  <p:cNvPr id="220" name="Rectangle 219"/>
                  <p:cNvSpPr/>
                  <p:nvPr/>
                </p:nvSpPr>
                <p:spPr>
                  <a:xfrm>
                    <a:off x="2686054" y="1143000"/>
                    <a:ext cx="457200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3143254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3257555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4" name="Group 105"/>
                <p:cNvGrpSpPr/>
                <p:nvPr/>
              </p:nvGrpSpPr>
              <p:grpSpPr>
                <a:xfrm>
                  <a:off x="7132331" y="2895600"/>
                  <a:ext cx="243840" cy="152400"/>
                  <a:chOff x="3105150" y="1143000"/>
                  <a:chExt cx="304800" cy="152400"/>
                </a:xfrm>
              </p:grpSpPr>
              <p:sp>
                <p:nvSpPr>
                  <p:cNvPr id="218" name="Rectangle 217"/>
                  <p:cNvSpPr/>
                  <p:nvPr/>
                </p:nvSpPr>
                <p:spPr>
                  <a:xfrm>
                    <a:off x="310515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325755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5" name="Group 108"/>
                <p:cNvGrpSpPr/>
                <p:nvPr/>
              </p:nvGrpSpPr>
              <p:grpSpPr>
                <a:xfrm>
                  <a:off x="7360929" y="2895600"/>
                  <a:ext cx="228587" cy="152400"/>
                  <a:chOff x="3105150" y="1143000"/>
                  <a:chExt cx="285734" cy="152400"/>
                </a:xfrm>
              </p:grpSpPr>
              <p:sp>
                <p:nvSpPr>
                  <p:cNvPr id="216" name="Rectangle 215"/>
                  <p:cNvSpPr/>
                  <p:nvPr/>
                </p:nvSpPr>
                <p:spPr>
                  <a:xfrm>
                    <a:off x="310515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3238484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71" name="Group 165"/>
            <p:cNvGrpSpPr/>
            <p:nvPr/>
          </p:nvGrpSpPr>
          <p:grpSpPr>
            <a:xfrm>
              <a:off x="6080749" y="2667000"/>
              <a:ext cx="1310649" cy="152400"/>
              <a:chOff x="6324588" y="2895600"/>
              <a:chExt cx="1310649" cy="152400"/>
            </a:xfrm>
          </p:grpSpPr>
          <p:grpSp>
            <p:nvGrpSpPr>
              <p:cNvPr id="197" name="Group 97"/>
              <p:cNvGrpSpPr/>
              <p:nvPr/>
            </p:nvGrpSpPr>
            <p:grpSpPr>
              <a:xfrm>
                <a:off x="6934196" y="2895600"/>
                <a:ext cx="243841" cy="152400"/>
                <a:chOff x="3143237" y="1143000"/>
                <a:chExt cx="304802" cy="152400"/>
              </a:xfrm>
            </p:grpSpPr>
            <p:sp>
              <p:nvSpPr>
                <p:cNvPr id="209" name="Rectangle 208"/>
                <p:cNvSpPr/>
                <p:nvPr/>
              </p:nvSpPr>
              <p:spPr>
                <a:xfrm>
                  <a:off x="3143237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3295639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15"/>
              <p:cNvGrpSpPr/>
              <p:nvPr/>
            </p:nvGrpSpPr>
            <p:grpSpPr>
              <a:xfrm>
                <a:off x="6324588" y="2895600"/>
                <a:ext cx="1310649" cy="152400"/>
                <a:chOff x="6324588" y="2895600"/>
                <a:chExt cx="1310649" cy="152400"/>
              </a:xfrm>
            </p:grpSpPr>
            <p:grpSp>
              <p:nvGrpSpPr>
                <p:cNvPr id="199" name="Group 89"/>
                <p:cNvGrpSpPr/>
                <p:nvPr/>
              </p:nvGrpSpPr>
              <p:grpSpPr>
                <a:xfrm>
                  <a:off x="6324588" y="2895600"/>
                  <a:ext cx="609600" cy="152400"/>
                  <a:chOff x="2686033" y="1143000"/>
                  <a:chExt cx="762000" cy="152400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2686033" y="1143000"/>
                    <a:ext cx="457200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3143233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3295633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0" name="Group 105"/>
                <p:cNvGrpSpPr/>
                <p:nvPr/>
              </p:nvGrpSpPr>
              <p:grpSpPr>
                <a:xfrm>
                  <a:off x="7162796" y="2895600"/>
                  <a:ext cx="243841" cy="152400"/>
                  <a:chOff x="3143237" y="1143000"/>
                  <a:chExt cx="304802" cy="152400"/>
                </a:xfrm>
              </p:grpSpPr>
              <p:sp>
                <p:nvSpPr>
                  <p:cNvPr id="204" name="Rectangle 203"/>
                  <p:cNvSpPr/>
                  <p:nvPr/>
                </p:nvSpPr>
                <p:spPr>
                  <a:xfrm>
                    <a:off x="3143237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3295639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1" name="Group 108"/>
                <p:cNvGrpSpPr/>
                <p:nvPr/>
              </p:nvGrpSpPr>
              <p:grpSpPr>
                <a:xfrm>
                  <a:off x="7391396" y="2895600"/>
                  <a:ext cx="243841" cy="152400"/>
                  <a:chOff x="3143237" y="1143000"/>
                  <a:chExt cx="304802" cy="152400"/>
                </a:xfrm>
              </p:grpSpPr>
              <p:sp>
                <p:nvSpPr>
                  <p:cNvPr id="202" name="Rectangle 201"/>
                  <p:cNvSpPr/>
                  <p:nvPr/>
                </p:nvSpPr>
                <p:spPr>
                  <a:xfrm>
                    <a:off x="3143237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>
                  <a:xfrm>
                    <a:off x="3295639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72" name="Rectangle 171"/>
            <p:cNvSpPr/>
            <p:nvPr/>
          </p:nvSpPr>
          <p:spPr>
            <a:xfrm>
              <a:off x="7543800" y="2667000"/>
              <a:ext cx="5334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</a:rPr>
                <a:t>QoS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173" name="Group 124"/>
            <p:cNvGrpSpPr/>
            <p:nvPr/>
          </p:nvGrpSpPr>
          <p:grpSpPr>
            <a:xfrm>
              <a:off x="609600" y="2362200"/>
              <a:ext cx="3429000" cy="1295400"/>
              <a:chOff x="609600" y="2819400"/>
              <a:chExt cx="3429000" cy="1295400"/>
            </a:xfrm>
          </p:grpSpPr>
          <p:grpSp>
            <p:nvGrpSpPr>
              <p:cNvPr id="174" name="Group 123"/>
              <p:cNvGrpSpPr/>
              <p:nvPr/>
            </p:nvGrpSpPr>
            <p:grpSpPr>
              <a:xfrm>
                <a:off x="609600" y="2819400"/>
                <a:ext cx="3429000" cy="1295400"/>
                <a:chOff x="609600" y="2362200"/>
                <a:chExt cx="3429000" cy="1295400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609600" y="2362200"/>
                  <a:ext cx="3429000" cy="12954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685800" y="2667000"/>
                  <a:ext cx="5334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bg1"/>
                      </a:solidFill>
                    </a:rPr>
                    <a:t>Phy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1295400" y="2667000"/>
                  <a:ext cx="5334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Parse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1905000" y="2667000"/>
                  <a:ext cx="5334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Lookup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2514600" y="2667000"/>
                  <a:ext cx="5334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MOD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3124200" y="2514600"/>
                  <a:ext cx="838200" cy="990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5" name="Group 76"/>
                <p:cNvGrpSpPr/>
                <p:nvPr/>
              </p:nvGrpSpPr>
              <p:grpSpPr>
                <a:xfrm>
                  <a:off x="3200400" y="2819400"/>
                  <a:ext cx="609600" cy="152400"/>
                  <a:chOff x="2971800" y="1143000"/>
                  <a:chExt cx="762000" cy="152400"/>
                </a:xfrm>
              </p:grpSpPr>
              <p:sp>
                <p:nvSpPr>
                  <p:cNvPr id="194" name="Rectangle 193"/>
                  <p:cNvSpPr/>
                  <p:nvPr/>
                </p:nvSpPr>
                <p:spPr>
                  <a:xfrm>
                    <a:off x="2971800" y="1143000"/>
                    <a:ext cx="457200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34290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35814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6" name="Group 80"/>
                <p:cNvGrpSpPr/>
                <p:nvPr/>
              </p:nvGrpSpPr>
              <p:grpSpPr>
                <a:xfrm>
                  <a:off x="3200400" y="3048000"/>
                  <a:ext cx="609600" cy="152400"/>
                  <a:chOff x="2971800" y="1143000"/>
                  <a:chExt cx="762000" cy="152400"/>
                </a:xfrm>
              </p:grpSpPr>
              <p:sp>
                <p:nvSpPr>
                  <p:cNvPr id="191" name="Rectangle 190"/>
                  <p:cNvSpPr/>
                  <p:nvPr/>
                </p:nvSpPr>
                <p:spPr>
                  <a:xfrm>
                    <a:off x="2971800" y="1143000"/>
                    <a:ext cx="457200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34290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35814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84"/>
                <p:cNvGrpSpPr/>
                <p:nvPr/>
              </p:nvGrpSpPr>
              <p:grpSpPr>
                <a:xfrm>
                  <a:off x="3200400" y="3276600"/>
                  <a:ext cx="609600" cy="152400"/>
                  <a:chOff x="2971800" y="1143000"/>
                  <a:chExt cx="762000" cy="152400"/>
                </a:xfrm>
              </p:grpSpPr>
              <p:sp>
                <p:nvSpPr>
                  <p:cNvPr id="188" name="Rectangle 187"/>
                  <p:cNvSpPr/>
                  <p:nvPr/>
                </p:nvSpPr>
                <p:spPr>
                  <a:xfrm>
                    <a:off x="2971800" y="1143000"/>
                    <a:ext cx="457200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34290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35814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5" name="Group 72"/>
              <p:cNvGrpSpPr/>
              <p:nvPr/>
            </p:nvGrpSpPr>
            <p:grpSpPr>
              <a:xfrm>
                <a:off x="3200400" y="3048000"/>
                <a:ext cx="609600" cy="152400"/>
                <a:chOff x="2971800" y="1143000"/>
                <a:chExt cx="762000" cy="152400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2971800" y="1143000"/>
                  <a:ext cx="457200" cy="15240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3429000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3581400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51" name="Rounded Rectangle 250"/>
          <p:cNvSpPr/>
          <p:nvPr/>
        </p:nvSpPr>
        <p:spPr>
          <a:xfrm>
            <a:off x="4038600" y="1066800"/>
            <a:ext cx="1676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252" name="Rounded Rectangle 251"/>
          <p:cNvSpPr/>
          <p:nvPr/>
        </p:nvSpPr>
        <p:spPr>
          <a:xfrm>
            <a:off x="1981200" y="685800"/>
            <a:ext cx="1676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cxnSp>
        <p:nvCxnSpPr>
          <p:cNvPr id="254" name="Straight Arrow Connector 253"/>
          <p:cNvCxnSpPr>
            <a:stCxn id="252" idx="3"/>
            <a:endCxn id="251" idx="1"/>
          </p:cNvCxnSpPr>
          <p:nvPr/>
        </p:nvCxnSpPr>
        <p:spPr>
          <a:xfrm>
            <a:off x="3657600" y="10287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5" name="Table 254"/>
          <p:cNvGraphicFramePr>
            <a:graphicFrameLocks noGrp="1"/>
          </p:cNvGraphicFramePr>
          <p:nvPr/>
        </p:nvGraphicFramePr>
        <p:xfrm>
          <a:off x="1524000" y="381000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" name="Rounded Rectangle 255"/>
          <p:cNvSpPr/>
          <p:nvPr/>
        </p:nvSpPr>
        <p:spPr>
          <a:xfrm>
            <a:off x="4267200" y="4648200"/>
            <a:ext cx="16764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257" name="Rounded Rectangle 256"/>
          <p:cNvSpPr/>
          <p:nvPr/>
        </p:nvSpPr>
        <p:spPr>
          <a:xfrm>
            <a:off x="0" y="5867400"/>
            <a:ext cx="16764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258" name="Down Arrow 257"/>
          <p:cNvSpPr/>
          <p:nvPr/>
        </p:nvSpPr>
        <p:spPr>
          <a:xfrm rot="10800000">
            <a:off x="4953000" y="4343400"/>
            <a:ext cx="228600" cy="304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/>
          <p:cNvSpPr txBox="1"/>
          <p:nvPr/>
        </p:nvSpPr>
        <p:spPr>
          <a:xfrm>
            <a:off x="1295400" y="425380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Protocol</a:t>
            </a:r>
            <a:endParaRPr lang="en-US" sz="1200" dirty="0"/>
          </a:p>
        </p:txBody>
      </p:sp>
      <p:graphicFrame>
        <p:nvGraphicFramePr>
          <p:cNvPr id="260" name="Table 259"/>
          <p:cNvGraphicFramePr>
            <a:graphicFrameLocks noGrp="1"/>
          </p:cNvGraphicFramePr>
          <p:nvPr/>
        </p:nvGraphicFramePr>
        <p:xfrm>
          <a:off x="2057400" y="4191000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1" name="TextBox 260"/>
          <p:cNvSpPr txBox="1"/>
          <p:nvPr/>
        </p:nvSpPr>
        <p:spPr>
          <a:xfrm>
            <a:off x="2743200" y="41910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Set</a:t>
            </a:r>
          </a:p>
          <a:p>
            <a:r>
              <a:rPr lang="en-US" sz="1200" dirty="0" smtClean="0"/>
              <a:t>Push</a:t>
            </a:r>
          </a:p>
          <a:p>
            <a:r>
              <a:rPr lang="en-US" sz="1200" dirty="0" smtClean="0"/>
              <a:t>Pop</a:t>
            </a:r>
          </a:p>
          <a:p>
            <a:r>
              <a:rPr lang="en-US" sz="1200" dirty="0" err="1" smtClean="0"/>
              <a:t>Decr</a:t>
            </a:r>
            <a:endParaRPr lang="en-US" sz="1200" dirty="0" smtClean="0"/>
          </a:p>
          <a:p>
            <a:r>
              <a:rPr lang="en-US" sz="1200" dirty="0" smtClean="0"/>
              <a:t>etc.</a:t>
            </a:r>
          </a:p>
          <a:p>
            <a:endParaRPr lang="en-US" sz="1200" dirty="0"/>
          </a:p>
        </p:txBody>
      </p:sp>
      <p:sp>
        <p:nvSpPr>
          <p:cNvPr id="262" name="TextBox 261"/>
          <p:cNvSpPr txBox="1"/>
          <p:nvPr/>
        </p:nvSpPr>
        <p:spPr>
          <a:xfrm>
            <a:off x="3200400" y="419100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Queuing,</a:t>
            </a:r>
          </a:p>
          <a:p>
            <a:endParaRPr lang="en-US" sz="1200" dirty="0" smtClean="0"/>
          </a:p>
          <a:p>
            <a:r>
              <a:rPr lang="en-US" sz="1200" dirty="0" smtClean="0"/>
              <a:t>Sampling</a:t>
            </a:r>
          </a:p>
          <a:p>
            <a:endParaRPr lang="en-US" sz="1200" dirty="0" smtClean="0"/>
          </a:p>
          <a:p>
            <a:r>
              <a:rPr lang="en-US" sz="1200" dirty="0" smtClean="0"/>
              <a:t>Mirroring </a:t>
            </a:r>
          </a:p>
          <a:p>
            <a:endParaRPr lang="en-US" sz="1200" dirty="0" smtClean="0"/>
          </a:p>
          <a:p>
            <a:r>
              <a:rPr lang="en-US" sz="1200" dirty="0" smtClean="0"/>
              <a:t>Hashing</a:t>
            </a:r>
            <a:endParaRPr lang="en-US" sz="1200" dirty="0"/>
          </a:p>
        </p:txBody>
      </p:sp>
      <p:sp>
        <p:nvSpPr>
          <p:cNvPr id="263" name="TextBox 262"/>
          <p:cNvSpPr txBox="1"/>
          <p:nvPr/>
        </p:nvSpPr>
        <p:spPr>
          <a:xfrm>
            <a:off x="6705600" y="4267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Queuing</a:t>
            </a:r>
          </a:p>
          <a:p>
            <a:endParaRPr lang="en-US" sz="1200" dirty="0" smtClean="0"/>
          </a:p>
          <a:p>
            <a:r>
              <a:rPr lang="en-US" sz="1200" dirty="0" smtClean="0"/>
              <a:t>Policing</a:t>
            </a:r>
            <a:endParaRPr lang="en-US" sz="1200" dirty="0"/>
          </a:p>
        </p:txBody>
      </p:sp>
      <p:sp>
        <p:nvSpPr>
          <p:cNvPr id="264" name="TextBox 263"/>
          <p:cNvSpPr txBox="1"/>
          <p:nvPr/>
        </p:nvSpPr>
        <p:spPr>
          <a:xfrm>
            <a:off x="1981200" y="5634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ACLs,  Routing,</a:t>
            </a:r>
          </a:p>
          <a:p>
            <a:r>
              <a:rPr lang="en-US" sz="1200" dirty="0" smtClean="0"/>
              <a:t>Policy- Routing</a:t>
            </a:r>
            <a:endParaRPr lang="en-US" sz="1200" dirty="0"/>
          </a:p>
        </p:txBody>
      </p:sp>
      <p:sp>
        <p:nvSpPr>
          <p:cNvPr id="265" name="TextBox 264"/>
          <p:cNvSpPr txBox="1"/>
          <p:nvPr/>
        </p:nvSpPr>
        <p:spPr>
          <a:xfrm>
            <a:off x="6858000" y="5634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QoS</a:t>
            </a:r>
            <a:r>
              <a:rPr lang="en-US" sz="1200" dirty="0" smtClean="0"/>
              <a:t> – WFQ, </a:t>
            </a:r>
            <a:r>
              <a:rPr lang="en-US" sz="1200" dirty="0" err="1" smtClean="0"/>
              <a:t>pQ</a:t>
            </a:r>
            <a:r>
              <a:rPr lang="en-US" sz="1200" dirty="0" smtClean="0"/>
              <a:t>, FIFO</a:t>
            </a:r>
          </a:p>
          <a:p>
            <a:r>
              <a:rPr lang="en-US" sz="1200" dirty="0" smtClean="0"/>
              <a:t>Congestion - RED</a:t>
            </a:r>
          </a:p>
        </p:txBody>
      </p:sp>
      <p:sp>
        <p:nvSpPr>
          <p:cNvPr id="266" name="Down Arrow 265"/>
          <p:cNvSpPr/>
          <p:nvPr/>
        </p:nvSpPr>
        <p:spPr>
          <a:xfrm rot="18594768">
            <a:off x="3939118" y="3787594"/>
            <a:ext cx="228600" cy="103955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7" name="Straight Arrow Connector 266"/>
          <p:cNvCxnSpPr>
            <a:stCxn id="257" idx="3"/>
          </p:cNvCxnSpPr>
          <p:nvPr/>
        </p:nvCxnSpPr>
        <p:spPr>
          <a:xfrm flipV="1">
            <a:off x="1676400" y="5867401"/>
            <a:ext cx="304800" cy="342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rot="5400000" flipH="1" flipV="1">
            <a:off x="2172494" y="5372100"/>
            <a:ext cx="38020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3048000" y="5867400"/>
            <a:ext cx="3657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rot="5400000" flipH="1" flipV="1">
            <a:off x="7239794" y="4876006"/>
            <a:ext cx="137080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ight Arrow 270"/>
          <p:cNvSpPr/>
          <p:nvPr/>
        </p:nvSpPr>
        <p:spPr>
          <a:xfrm>
            <a:off x="0" y="3429000"/>
            <a:ext cx="533400" cy="381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ight Arrow 271"/>
          <p:cNvSpPr/>
          <p:nvPr/>
        </p:nvSpPr>
        <p:spPr>
          <a:xfrm>
            <a:off x="8763000" y="3352800"/>
            <a:ext cx="3810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/>
          <p:cNvSpPr txBox="1"/>
          <p:nvPr/>
        </p:nvSpPr>
        <p:spPr>
          <a:xfrm>
            <a:off x="-762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(pkt., port)</a:t>
            </a:r>
            <a:endParaRPr lang="en-US" dirty="0"/>
          </a:p>
        </p:txBody>
      </p:sp>
      <p:sp>
        <p:nvSpPr>
          <p:cNvPr id="274" name="TextBox 273"/>
          <p:cNvSpPr txBox="1"/>
          <p:nvPr/>
        </p:nvSpPr>
        <p:spPr>
          <a:xfrm>
            <a:off x="7924800" y="4126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(pkt.’, port’)</a:t>
            </a:r>
            <a:endParaRPr lang="en-US" dirty="0"/>
          </a:p>
        </p:txBody>
      </p:sp>
      <p:sp>
        <p:nvSpPr>
          <p:cNvPr id="277" name="Rectangle 2"/>
          <p:cNvSpPr txBox="1">
            <a:spLocks noChangeArrowheads="1"/>
          </p:cNvSpPr>
          <p:nvPr/>
        </p:nvSpPr>
        <p:spPr>
          <a:xfrm>
            <a:off x="381000" y="624840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Packet Switch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442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442 " pathEditMode="relative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1624E-6 L -0.12083 -0.044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1624E-6 L 0.09584 -0.055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4167 0.09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61624E-6 L 0.0125 -0.044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9" grpId="0" animBg="1"/>
      <p:bldP spid="44" grpId="0" animBg="1"/>
      <p:bldP spid="45" grpId="0" animBg="1"/>
      <p:bldP spid="46" grpId="0"/>
      <p:bldP spid="256" grpId="0" animBg="1"/>
      <p:bldP spid="257" grpId="0" animBg="1"/>
      <p:bldP spid="258" grpId="0" animBg="1"/>
      <p:bldP spid="259" grpId="0"/>
      <p:bldP spid="261" grpId="0"/>
      <p:bldP spid="262" grpId="0"/>
      <p:bldP spid="263" grpId="0"/>
      <p:bldP spid="264" grpId="0"/>
      <p:bldP spid="265" grpId="0"/>
      <p:bldP spid="266" grpId="0" animBg="1"/>
      <p:bldP spid="271" grpId="0" animBg="1"/>
      <p:bldP spid="272" grpId="0" animBg="1"/>
      <p:bldP spid="273" grpId="0"/>
      <p:bldP spid="274" grpId="0"/>
      <p:bldP spid="2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Packet and Circuit Switches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685800"/>
          <a:ext cx="8991599" cy="6050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8200"/>
                <a:gridCol w="1905000"/>
                <a:gridCol w="1981200"/>
                <a:gridCol w="1828800"/>
                <a:gridCol w="2438399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Fiber</a:t>
                      </a:r>
                      <a:r>
                        <a:rPr lang="en-US" sz="2400" baseline="0" dirty="0" smtClean="0"/>
                        <a:t>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WDM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TDM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Packet Switch</a:t>
                      </a:r>
                      <a:endParaRPr lang="en-US" sz="24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Fabric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Mux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Demux</a:t>
                      </a:r>
                      <a:endParaRPr lang="en-US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Fabric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Phy</a:t>
                      </a:r>
                      <a:endParaRPr lang="en-US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TSI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Fabric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Phy</a:t>
                      </a:r>
                      <a:endParaRPr lang="en-US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Parsing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Lookup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Modifications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Fabric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ACLs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Queuing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Policing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Policy</a:t>
                      </a:r>
                      <a:r>
                        <a:rPr lang="en-US" baseline="0" dirty="0" smtClean="0"/>
                        <a:t> Routing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aseline="0" dirty="0" smtClean="0"/>
                        <a:t>Congestion Avoidance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QoS</a:t>
                      </a:r>
                      <a:endParaRPr lang="en-U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Sampling &amp; Mirroring</a:t>
                      </a:r>
                      <a:endParaRPr lang="en-US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Hashing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Packet and Circuit Switches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685800"/>
          <a:ext cx="8991599" cy="594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62000"/>
                <a:gridCol w="1905000"/>
                <a:gridCol w="2057400"/>
                <a:gridCol w="1828800"/>
                <a:gridCol w="2438399"/>
              </a:tblGrid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Glimmerglass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IOS600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Fujitsu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Flashwave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7500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Ciena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</a:rPr>
                        <a:t>CoreDirector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Cisco CRS-1</a:t>
                      </a:r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Fiber</a:t>
                      </a:r>
                      <a:r>
                        <a:rPr lang="en-US" sz="2400" baseline="0" dirty="0" smtClean="0"/>
                        <a:t>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WDM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TDM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Packet Switch</a:t>
                      </a:r>
                      <a:endParaRPr lang="en-US" sz="2400" dirty="0"/>
                    </a:p>
                  </a:txBody>
                  <a:tcPr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B/w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1.92 </a:t>
                      </a:r>
                      <a:r>
                        <a:rPr lang="en-US" sz="1600" dirty="0" err="1" smtClean="0"/>
                        <a:t>Tbps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1.6 </a:t>
                      </a:r>
                      <a:r>
                        <a:rPr lang="en-US" sz="1600" dirty="0" err="1" smtClean="0"/>
                        <a:t>Tbps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640 </a:t>
                      </a:r>
                      <a:r>
                        <a:rPr lang="en-US" sz="1600" dirty="0" err="1" smtClean="0"/>
                        <a:t>Gbps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640 </a:t>
                      </a:r>
                      <a:r>
                        <a:rPr lang="en-US" sz="1600" dirty="0" err="1" smtClean="0"/>
                        <a:t>Gbps</a:t>
                      </a:r>
                      <a:endParaRPr lang="en-US" sz="1600" dirty="0"/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406" y="914400"/>
            <a:ext cx="179479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1792" y="838200"/>
            <a:ext cx="18926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edia.ciena.com/images/CoreDirector_FS_enlarg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62000"/>
            <a:ext cx="1828800" cy="3048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838200"/>
            <a:ext cx="1143000" cy="305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Packet and Circuit Switches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685800"/>
          <a:ext cx="8991599" cy="594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62000"/>
                <a:gridCol w="1905000"/>
                <a:gridCol w="2057400"/>
                <a:gridCol w="1828800"/>
                <a:gridCol w="2438399"/>
              </a:tblGrid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Glimmerglass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IOS600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Fujitsu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Flashwave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7500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Ciena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</a:rPr>
                        <a:t>CoreDirector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Cisco CRS-1</a:t>
                      </a:r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Fiber</a:t>
                      </a:r>
                      <a:r>
                        <a:rPr lang="en-US" sz="2400" baseline="0" dirty="0" smtClean="0"/>
                        <a:t>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WDM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TDM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Packet Switch</a:t>
                      </a:r>
                      <a:endParaRPr lang="en-US" sz="2400" dirty="0"/>
                    </a:p>
                  </a:txBody>
                  <a:tcPr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B/w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1.92 </a:t>
                      </a:r>
                      <a:r>
                        <a:rPr lang="en-US" sz="1600" dirty="0" err="1" smtClean="0"/>
                        <a:t>Tbps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1.6 </a:t>
                      </a:r>
                      <a:r>
                        <a:rPr lang="en-US" sz="1600" dirty="0" err="1" smtClean="0"/>
                        <a:t>Tbps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640 </a:t>
                      </a:r>
                      <a:r>
                        <a:rPr lang="en-US" sz="1600" dirty="0" err="1" smtClean="0"/>
                        <a:t>Gbps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640 </a:t>
                      </a:r>
                      <a:r>
                        <a:rPr lang="en-US" sz="1600" dirty="0" err="1" smtClean="0"/>
                        <a:t>Gbps</a:t>
                      </a:r>
                      <a:endParaRPr lang="en-US" sz="1600" dirty="0"/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Power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85 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360 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1440 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9630</a:t>
                      </a:r>
                      <a:r>
                        <a:rPr lang="en-US" sz="1600" baseline="0" dirty="0" smtClean="0"/>
                        <a:t> W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Volume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7” x 17” x 28”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23” x 22” x 22”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84” x 26” x 21“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84” x 24” x 36”</a:t>
                      </a:r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</a:t>
                      </a:r>
                      <a:r>
                        <a:rPr lang="en-US" sz="1600" baseline="0" dirty="0" smtClean="0"/>
                        <a:t> 50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110.38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83.73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884.35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406" y="914400"/>
            <a:ext cx="179479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1792" y="838200"/>
            <a:ext cx="18926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edia.ciena.com/images/CoreDirector_FS_enlarg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62000"/>
            <a:ext cx="1828800" cy="3048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838200"/>
            <a:ext cx="1143000" cy="305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Packet and Circuit Switches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685800"/>
          <a:ext cx="8991599" cy="594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62000"/>
                <a:gridCol w="1905000"/>
                <a:gridCol w="2057400"/>
                <a:gridCol w="1828800"/>
                <a:gridCol w="2438399"/>
              </a:tblGrid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Glimmerglass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IOS600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Fujitsu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Flashwave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7500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Ciena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</a:rPr>
                        <a:t>CoreDirector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Cisco CRS-1</a:t>
                      </a:r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Fiber</a:t>
                      </a:r>
                      <a:r>
                        <a:rPr lang="en-US" sz="2400" baseline="0" dirty="0" smtClean="0"/>
                        <a:t>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WDM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TDM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Packet Switch</a:t>
                      </a:r>
                      <a:endParaRPr lang="en-US" sz="2400" dirty="0"/>
                    </a:p>
                  </a:txBody>
                  <a:tcPr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B/w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Power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  W/</a:t>
                      </a:r>
                      <a:r>
                        <a:rPr lang="en-US" sz="1600" dirty="0" err="1" smtClean="0"/>
                        <a:t>Gbps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332</a:t>
                      </a:r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Volume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  in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Gbps</a:t>
                      </a:r>
                      <a:r>
                        <a:rPr lang="en-US" sz="1600" dirty="0" smtClean="0"/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65</a:t>
                      </a:r>
                    </a:p>
                  </a:txBody>
                  <a:tcPr anchor="ctr"/>
                </a:tc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    $/</a:t>
                      </a:r>
                      <a:r>
                        <a:rPr lang="en-US" sz="1600" dirty="0" err="1" smtClean="0"/>
                        <a:t>Gbps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406" y="914400"/>
            <a:ext cx="179479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1792" y="838200"/>
            <a:ext cx="18926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edia.ciena.com/images/CoreDirector_FS_enlarg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62000"/>
            <a:ext cx="1828800" cy="3048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838200"/>
            <a:ext cx="1143000" cy="305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7315200" y="5181600"/>
            <a:ext cx="1066800" cy="1447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8"/>
          <p:cNvGrpSpPr/>
          <p:nvPr/>
        </p:nvGrpSpPr>
        <p:grpSpPr>
          <a:xfrm>
            <a:off x="1539225" y="919876"/>
            <a:ext cx="1770377" cy="2377757"/>
            <a:chOff x="279030" y="176418"/>
            <a:chExt cx="1770377" cy="2377757"/>
          </a:xfrm>
        </p:grpSpPr>
        <p:sp>
          <p:nvSpPr>
            <p:cNvPr id="518" name="Line 22"/>
            <p:cNvSpPr>
              <a:spLocks noChangeShapeType="1"/>
            </p:cNvSpPr>
            <p:nvPr/>
          </p:nvSpPr>
          <p:spPr bwMode="auto">
            <a:xfrm flipV="1">
              <a:off x="1676400" y="1371600"/>
              <a:ext cx="15240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7" name="Group 1"/>
            <p:cNvGrpSpPr/>
            <p:nvPr/>
          </p:nvGrpSpPr>
          <p:grpSpPr>
            <a:xfrm rot="7606592">
              <a:off x="-24660" y="480108"/>
              <a:ext cx="2377757" cy="1770377"/>
              <a:chOff x="2624136" y="1524000"/>
              <a:chExt cx="5493646" cy="4286181"/>
            </a:xfrm>
          </p:grpSpPr>
          <p:sp>
            <p:nvSpPr>
              <p:cNvPr id="3" name="Line 19"/>
              <p:cNvSpPr>
                <a:spLocks noChangeShapeType="1"/>
              </p:cNvSpPr>
              <p:nvPr/>
            </p:nvSpPr>
            <p:spPr bwMode="auto">
              <a:xfrm flipV="1">
                <a:off x="3276602" y="2514602"/>
                <a:ext cx="685799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Line 20"/>
              <p:cNvSpPr>
                <a:spLocks noChangeShapeType="1"/>
              </p:cNvSpPr>
              <p:nvPr/>
            </p:nvSpPr>
            <p:spPr bwMode="auto">
              <a:xfrm flipV="1">
                <a:off x="3352802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Line 21"/>
              <p:cNvSpPr>
                <a:spLocks noChangeShapeType="1"/>
              </p:cNvSpPr>
              <p:nvPr/>
            </p:nvSpPr>
            <p:spPr bwMode="auto">
              <a:xfrm flipV="1">
                <a:off x="3581402" y="2514601"/>
                <a:ext cx="457200" cy="12191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Line 22"/>
              <p:cNvSpPr>
                <a:spLocks noChangeShapeType="1"/>
              </p:cNvSpPr>
              <p:nvPr/>
            </p:nvSpPr>
            <p:spPr bwMode="auto">
              <a:xfrm flipV="1">
                <a:off x="3581401" y="2514601"/>
                <a:ext cx="1524001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Line 23"/>
              <p:cNvSpPr>
                <a:spLocks noChangeShapeType="1"/>
              </p:cNvSpPr>
              <p:nvPr/>
            </p:nvSpPr>
            <p:spPr bwMode="auto">
              <a:xfrm flipH="1" flipV="1">
                <a:off x="4114801" y="2590801"/>
                <a:ext cx="76200" cy="16002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Line 24"/>
              <p:cNvSpPr>
                <a:spLocks noChangeShapeType="1"/>
              </p:cNvSpPr>
              <p:nvPr/>
            </p:nvSpPr>
            <p:spPr bwMode="auto">
              <a:xfrm flipH="1" flipV="1">
                <a:off x="5410203" y="2514601"/>
                <a:ext cx="685799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Line 25"/>
              <p:cNvSpPr>
                <a:spLocks noChangeShapeType="1"/>
              </p:cNvSpPr>
              <p:nvPr/>
            </p:nvSpPr>
            <p:spPr bwMode="auto">
              <a:xfrm flipH="1" flipV="1">
                <a:off x="4267201" y="2514601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Line 26"/>
              <p:cNvSpPr>
                <a:spLocks noChangeShapeType="1"/>
              </p:cNvSpPr>
              <p:nvPr/>
            </p:nvSpPr>
            <p:spPr bwMode="auto">
              <a:xfrm flipH="1" flipV="1">
                <a:off x="5334001" y="2514602"/>
                <a:ext cx="533400" cy="12191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Line 27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524001" cy="12191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Line 28"/>
              <p:cNvSpPr>
                <a:spLocks noChangeShapeType="1"/>
              </p:cNvSpPr>
              <p:nvPr/>
            </p:nvSpPr>
            <p:spPr bwMode="auto">
              <a:xfrm flipV="1">
                <a:off x="5181601" y="2590799"/>
                <a:ext cx="76200" cy="16002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Line 30"/>
              <p:cNvSpPr>
                <a:spLocks noChangeShapeType="1"/>
              </p:cNvSpPr>
              <p:nvPr/>
            </p:nvSpPr>
            <p:spPr bwMode="auto">
              <a:xfrm flipH="1" flipV="1">
                <a:off x="3534515" y="1608340"/>
                <a:ext cx="504088" cy="677663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Line 31"/>
              <p:cNvSpPr>
                <a:spLocks noChangeShapeType="1"/>
              </p:cNvSpPr>
              <p:nvPr/>
            </p:nvSpPr>
            <p:spPr bwMode="auto">
              <a:xfrm flipH="1" flipV="1">
                <a:off x="4191001" y="1524001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Line 32"/>
              <p:cNvSpPr>
                <a:spLocks noChangeShapeType="1"/>
              </p:cNvSpPr>
              <p:nvPr/>
            </p:nvSpPr>
            <p:spPr bwMode="auto">
              <a:xfrm flipV="1">
                <a:off x="4267200" y="1600199"/>
                <a:ext cx="304799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 flipH="1" flipV="1">
                <a:off x="4802219" y="1536709"/>
                <a:ext cx="303180" cy="749292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 flipH="1" flipV="1">
                <a:off x="5257802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V="1">
                <a:off x="5410201" y="1685980"/>
                <a:ext cx="377698" cy="60002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Line 36"/>
              <p:cNvSpPr>
                <a:spLocks noChangeShapeType="1"/>
              </p:cNvSpPr>
              <p:nvPr/>
            </p:nvSpPr>
            <p:spPr bwMode="auto">
              <a:xfrm rot="358666" flipH="1">
                <a:off x="3968751" y="4502153"/>
                <a:ext cx="150814" cy="45402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 rot="358666" flipH="1">
                <a:off x="4194176" y="4495802"/>
                <a:ext cx="0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 rot="358666">
                <a:off x="4232185" y="4484997"/>
                <a:ext cx="171954" cy="13251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 rot="20900443" flipH="1">
                <a:off x="5016500" y="4557716"/>
                <a:ext cx="153988" cy="4651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Line 40"/>
              <p:cNvSpPr>
                <a:spLocks noChangeShapeType="1"/>
              </p:cNvSpPr>
              <p:nvPr/>
            </p:nvSpPr>
            <p:spPr bwMode="auto">
              <a:xfrm rot="20900443" flipH="1">
                <a:off x="5249860" y="4495801"/>
                <a:ext cx="0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Line 41"/>
              <p:cNvSpPr>
                <a:spLocks noChangeShapeType="1"/>
              </p:cNvSpPr>
              <p:nvPr/>
            </p:nvSpPr>
            <p:spPr bwMode="auto">
              <a:xfrm rot="20900443">
                <a:off x="5326063" y="4502150"/>
                <a:ext cx="223837" cy="45085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Line 48"/>
              <p:cNvSpPr>
                <a:spLocks noChangeShapeType="1"/>
              </p:cNvSpPr>
              <p:nvPr/>
            </p:nvSpPr>
            <p:spPr bwMode="auto">
              <a:xfrm rot="1114882" flipH="1">
                <a:off x="2968625" y="3970339"/>
                <a:ext cx="217488" cy="53657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Line 49"/>
              <p:cNvSpPr>
                <a:spLocks noChangeShapeType="1"/>
              </p:cNvSpPr>
              <p:nvPr/>
            </p:nvSpPr>
            <p:spPr bwMode="auto">
              <a:xfrm rot="1114882" flipH="1">
                <a:off x="3263898" y="4035426"/>
                <a:ext cx="0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 rot="1114882">
                <a:off x="3340099" y="4102098"/>
                <a:ext cx="215901" cy="52863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Line 58"/>
              <p:cNvSpPr>
                <a:spLocks noChangeShapeType="1"/>
              </p:cNvSpPr>
              <p:nvPr/>
            </p:nvSpPr>
            <p:spPr bwMode="auto">
              <a:xfrm rot="1884142" flipH="1">
                <a:off x="2624136" y="3276598"/>
                <a:ext cx="195264" cy="442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Line 59"/>
              <p:cNvSpPr>
                <a:spLocks noChangeShapeType="1"/>
              </p:cNvSpPr>
              <p:nvPr/>
            </p:nvSpPr>
            <p:spPr bwMode="auto">
              <a:xfrm rot="1884142" flipH="1">
                <a:off x="2803525" y="3363912"/>
                <a:ext cx="66674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Line 60"/>
              <p:cNvSpPr>
                <a:spLocks noChangeShapeType="1"/>
              </p:cNvSpPr>
              <p:nvPr/>
            </p:nvSpPr>
            <p:spPr bwMode="auto">
              <a:xfrm rot="1884142">
                <a:off x="2951162" y="3436935"/>
                <a:ext cx="60325" cy="5461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ine 63"/>
              <p:cNvSpPr>
                <a:spLocks noChangeShapeType="1"/>
              </p:cNvSpPr>
              <p:nvPr/>
            </p:nvSpPr>
            <p:spPr bwMode="auto">
              <a:xfrm rot="19316500" flipH="1">
                <a:off x="5835648" y="4027485"/>
                <a:ext cx="274639" cy="55880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Line 64"/>
              <p:cNvSpPr>
                <a:spLocks noChangeShapeType="1"/>
              </p:cNvSpPr>
              <p:nvPr/>
            </p:nvSpPr>
            <p:spPr bwMode="auto">
              <a:xfrm rot="19316500" flipH="1">
                <a:off x="6035673" y="3998913"/>
                <a:ext cx="157163" cy="5714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Line 65"/>
              <p:cNvSpPr>
                <a:spLocks noChangeShapeType="1"/>
              </p:cNvSpPr>
              <p:nvPr/>
            </p:nvSpPr>
            <p:spPr bwMode="auto">
              <a:xfrm rot="19316500" flipH="1">
                <a:off x="6232524" y="3938586"/>
                <a:ext cx="4764" cy="5572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Line 67"/>
              <p:cNvSpPr>
                <a:spLocks noChangeShapeType="1"/>
              </p:cNvSpPr>
              <p:nvPr/>
            </p:nvSpPr>
            <p:spPr bwMode="auto">
              <a:xfrm rot="18849905" flipH="1">
                <a:off x="6378574" y="3413124"/>
                <a:ext cx="179388" cy="5651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Line 68"/>
              <p:cNvSpPr>
                <a:spLocks noChangeShapeType="1"/>
              </p:cNvSpPr>
              <p:nvPr/>
            </p:nvSpPr>
            <p:spPr bwMode="auto">
              <a:xfrm rot="18849905" flipH="1">
                <a:off x="6843239" y="3258663"/>
                <a:ext cx="386114" cy="216297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Line 69"/>
              <p:cNvSpPr>
                <a:spLocks noChangeShapeType="1"/>
              </p:cNvSpPr>
              <p:nvPr/>
            </p:nvSpPr>
            <p:spPr bwMode="auto">
              <a:xfrm rot="18849905">
                <a:off x="6634163" y="3265486"/>
                <a:ext cx="141288" cy="487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8" name="Group 13"/>
              <p:cNvGrpSpPr/>
              <p:nvPr/>
            </p:nvGrpSpPr>
            <p:grpSpPr>
              <a:xfrm>
                <a:off x="3657600" y="2133599"/>
                <a:ext cx="838200" cy="685800"/>
                <a:chOff x="7162790" y="228596"/>
                <a:chExt cx="914399" cy="762001"/>
              </a:xfrm>
              <a:solidFill>
                <a:schemeClr val="accent5"/>
              </a:solidFill>
            </p:grpSpPr>
            <p:sp>
              <p:nvSpPr>
                <p:cNvPr id="82" name="Can 52"/>
                <p:cNvSpPr/>
                <p:nvPr/>
              </p:nvSpPr>
              <p:spPr>
                <a:xfrm>
                  <a:off x="7162790" y="228598"/>
                  <a:ext cx="914399" cy="761999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Down Arrow 53"/>
                <p:cNvSpPr/>
                <p:nvPr/>
              </p:nvSpPr>
              <p:spPr>
                <a:xfrm rot="3594206">
                  <a:off x="7374439" y="400690"/>
                  <a:ext cx="186303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Down Arrow 54"/>
                <p:cNvSpPr/>
                <p:nvPr/>
              </p:nvSpPr>
              <p:spPr>
                <a:xfrm rot="14184123">
                  <a:off x="7619904" y="186210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ight Arrow 55"/>
                <p:cNvSpPr/>
                <p:nvPr/>
              </p:nvSpPr>
              <p:spPr>
                <a:xfrm rot="10800000">
                  <a:off x="7315199" y="228596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ight Arrow 56"/>
                <p:cNvSpPr/>
                <p:nvPr/>
              </p:nvSpPr>
              <p:spPr>
                <a:xfrm rot="276230">
                  <a:off x="7628745" y="391283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Group 13"/>
              <p:cNvGrpSpPr/>
              <p:nvPr/>
            </p:nvGrpSpPr>
            <p:grpSpPr>
              <a:xfrm>
                <a:off x="4800598" y="2133599"/>
                <a:ext cx="838200" cy="685800"/>
                <a:chOff x="7162790" y="228596"/>
                <a:chExt cx="914399" cy="762001"/>
              </a:xfrm>
              <a:solidFill>
                <a:schemeClr val="accent5"/>
              </a:solidFill>
            </p:grpSpPr>
            <p:sp>
              <p:nvSpPr>
                <p:cNvPr id="77" name="Can 76"/>
                <p:cNvSpPr/>
                <p:nvPr/>
              </p:nvSpPr>
              <p:spPr>
                <a:xfrm>
                  <a:off x="7162790" y="228598"/>
                  <a:ext cx="914399" cy="761999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Down Arrow 77"/>
                <p:cNvSpPr/>
                <p:nvPr/>
              </p:nvSpPr>
              <p:spPr>
                <a:xfrm rot="3594206">
                  <a:off x="7374439" y="400690"/>
                  <a:ext cx="186303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Down Arrow 78"/>
                <p:cNvSpPr/>
                <p:nvPr/>
              </p:nvSpPr>
              <p:spPr>
                <a:xfrm rot="14184123">
                  <a:off x="7619904" y="186210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ight Arrow 79"/>
                <p:cNvSpPr/>
                <p:nvPr/>
              </p:nvSpPr>
              <p:spPr>
                <a:xfrm rot="10800000">
                  <a:off x="7315199" y="228596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ight Arrow 80"/>
                <p:cNvSpPr/>
                <p:nvPr/>
              </p:nvSpPr>
              <p:spPr>
                <a:xfrm rot="276230">
                  <a:off x="7628745" y="391283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0" name="Group 13"/>
              <p:cNvGrpSpPr/>
              <p:nvPr/>
            </p:nvGrpSpPr>
            <p:grpSpPr>
              <a:xfrm>
                <a:off x="2819396" y="3124197"/>
                <a:ext cx="609601" cy="457199"/>
                <a:chOff x="7162794" y="228598"/>
                <a:chExt cx="914399" cy="762003"/>
              </a:xfrm>
              <a:solidFill>
                <a:schemeClr val="accent5"/>
              </a:solidFill>
            </p:grpSpPr>
            <p:sp>
              <p:nvSpPr>
                <p:cNvPr id="72" name="Can 71"/>
                <p:cNvSpPr/>
                <p:nvPr/>
              </p:nvSpPr>
              <p:spPr>
                <a:xfrm>
                  <a:off x="7162794" y="228598"/>
                  <a:ext cx="914399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Down Arrow 72"/>
                <p:cNvSpPr/>
                <p:nvPr/>
              </p:nvSpPr>
              <p:spPr>
                <a:xfrm rot="3594206">
                  <a:off x="7374443" y="400691"/>
                  <a:ext cx="186305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Down Arrow 73"/>
                <p:cNvSpPr/>
                <p:nvPr/>
              </p:nvSpPr>
              <p:spPr>
                <a:xfrm rot="14184123">
                  <a:off x="7619909" y="186211"/>
                  <a:ext cx="211270" cy="29604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Right Arrow 74"/>
                <p:cNvSpPr/>
                <p:nvPr/>
              </p:nvSpPr>
              <p:spPr>
                <a:xfrm rot="10800000">
                  <a:off x="7315203" y="228599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Right Arrow 75"/>
                <p:cNvSpPr/>
                <p:nvPr/>
              </p:nvSpPr>
              <p:spPr>
                <a:xfrm rot="276230">
                  <a:off x="7628746" y="391283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Group 13"/>
              <p:cNvGrpSpPr/>
              <p:nvPr/>
            </p:nvGrpSpPr>
            <p:grpSpPr>
              <a:xfrm>
                <a:off x="3200396" y="3733799"/>
                <a:ext cx="609601" cy="457199"/>
                <a:chOff x="7162794" y="228598"/>
                <a:chExt cx="914399" cy="762003"/>
              </a:xfrm>
              <a:solidFill>
                <a:schemeClr val="accent5"/>
              </a:solidFill>
            </p:grpSpPr>
            <p:sp>
              <p:nvSpPr>
                <p:cNvPr id="67" name="Can 66"/>
                <p:cNvSpPr/>
                <p:nvPr/>
              </p:nvSpPr>
              <p:spPr>
                <a:xfrm>
                  <a:off x="7162794" y="228598"/>
                  <a:ext cx="914399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Down Arrow 67"/>
                <p:cNvSpPr/>
                <p:nvPr/>
              </p:nvSpPr>
              <p:spPr>
                <a:xfrm rot="3594206">
                  <a:off x="7374443" y="400691"/>
                  <a:ext cx="186305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Down Arrow 68"/>
                <p:cNvSpPr/>
                <p:nvPr/>
              </p:nvSpPr>
              <p:spPr>
                <a:xfrm rot="14184123">
                  <a:off x="7619909" y="186211"/>
                  <a:ext cx="211270" cy="29604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Right Arrow 69"/>
                <p:cNvSpPr/>
                <p:nvPr/>
              </p:nvSpPr>
              <p:spPr>
                <a:xfrm rot="10800000">
                  <a:off x="7315203" y="228599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Right Arrow 70"/>
                <p:cNvSpPr/>
                <p:nvPr/>
              </p:nvSpPr>
              <p:spPr>
                <a:xfrm rot="276230">
                  <a:off x="7628746" y="391283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2" name="Group 13"/>
              <p:cNvGrpSpPr/>
              <p:nvPr/>
            </p:nvGrpSpPr>
            <p:grpSpPr>
              <a:xfrm>
                <a:off x="3886198" y="4038599"/>
                <a:ext cx="609601" cy="457199"/>
                <a:chOff x="7162794" y="228598"/>
                <a:chExt cx="914399" cy="762003"/>
              </a:xfrm>
              <a:solidFill>
                <a:schemeClr val="accent5"/>
              </a:solidFill>
            </p:grpSpPr>
            <p:sp>
              <p:nvSpPr>
                <p:cNvPr id="62" name="Can 61"/>
                <p:cNvSpPr/>
                <p:nvPr/>
              </p:nvSpPr>
              <p:spPr>
                <a:xfrm>
                  <a:off x="7162794" y="228598"/>
                  <a:ext cx="914399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Down Arrow 62"/>
                <p:cNvSpPr/>
                <p:nvPr/>
              </p:nvSpPr>
              <p:spPr>
                <a:xfrm rot="3594206">
                  <a:off x="7374443" y="400691"/>
                  <a:ext cx="186305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Down Arrow 63"/>
                <p:cNvSpPr/>
                <p:nvPr/>
              </p:nvSpPr>
              <p:spPr>
                <a:xfrm rot="14184123">
                  <a:off x="7619909" y="186211"/>
                  <a:ext cx="211270" cy="29604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ight Arrow 64"/>
                <p:cNvSpPr/>
                <p:nvPr/>
              </p:nvSpPr>
              <p:spPr>
                <a:xfrm rot="10800000">
                  <a:off x="7315203" y="228599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Right Arrow 65"/>
                <p:cNvSpPr/>
                <p:nvPr/>
              </p:nvSpPr>
              <p:spPr>
                <a:xfrm rot="276230">
                  <a:off x="7628746" y="391283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3" name="Group 13"/>
              <p:cNvGrpSpPr/>
              <p:nvPr/>
            </p:nvGrpSpPr>
            <p:grpSpPr>
              <a:xfrm>
                <a:off x="4876798" y="4114798"/>
                <a:ext cx="609601" cy="457199"/>
                <a:chOff x="7162794" y="228598"/>
                <a:chExt cx="914399" cy="762003"/>
              </a:xfrm>
              <a:solidFill>
                <a:schemeClr val="accent5"/>
              </a:solidFill>
            </p:grpSpPr>
            <p:sp>
              <p:nvSpPr>
                <p:cNvPr id="57" name="Can 56"/>
                <p:cNvSpPr/>
                <p:nvPr/>
              </p:nvSpPr>
              <p:spPr>
                <a:xfrm>
                  <a:off x="7162794" y="228598"/>
                  <a:ext cx="914399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Down Arrow 57"/>
                <p:cNvSpPr/>
                <p:nvPr/>
              </p:nvSpPr>
              <p:spPr>
                <a:xfrm rot="3594206">
                  <a:off x="7374443" y="400691"/>
                  <a:ext cx="186305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Down Arrow 58"/>
                <p:cNvSpPr/>
                <p:nvPr/>
              </p:nvSpPr>
              <p:spPr>
                <a:xfrm rot="14184123">
                  <a:off x="7619909" y="186211"/>
                  <a:ext cx="211270" cy="29604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Right Arrow 59"/>
                <p:cNvSpPr/>
                <p:nvPr/>
              </p:nvSpPr>
              <p:spPr>
                <a:xfrm rot="10800000">
                  <a:off x="7315203" y="228599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Right Arrow 60"/>
                <p:cNvSpPr/>
                <p:nvPr/>
              </p:nvSpPr>
              <p:spPr>
                <a:xfrm rot="276230">
                  <a:off x="7628746" y="391283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Group 13"/>
              <p:cNvGrpSpPr/>
              <p:nvPr/>
            </p:nvGrpSpPr>
            <p:grpSpPr>
              <a:xfrm>
                <a:off x="5562599" y="3657597"/>
                <a:ext cx="609601" cy="457199"/>
                <a:chOff x="7162794" y="228598"/>
                <a:chExt cx="914399" cy="762003"/>
              </a:xfrm>
              <a:solidFill>
                <a:schemeClr val="accent5"/>
              </a:solidFill>
            </p:grpSpPr>
            <p:sp>
              <p:nvSpPr>
                <p:cNvPr id="52" name="Can 51"/>
                <p:cNvSpPr/>
                <p:nvPr/>
              </p:nvSpPr>
              <p:spPr>
                <a:xfrm>
                  <a:off x="7162794" y="228598"/>
                  <a:ext cx="914399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Down Arrow 52"/>
                <p:cNvSpPr/>
                <p:nvPr/>
              </p:nvSpPr>
              <p:spPr>
                <a:xfrm rot="3594206">
                  <a:off x="7374443" y="400691"/>
                  <a:ext cx="186305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Down Arrow 53"/>
                <p:cNvSpPr/>
                <p:nvPr/>
              </p:nvSpPr>
              <p:spPr>
                <a:xfrm rot="14184123">
                  <a:off x="7619909" y="186211"/>
                  <a:ext cx="211270" cy="29604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Right Arrow 54"/>
                <p:cNvSpPr/>
                <p:nvPr/>
              </p:nvSpPr>
              <p:spPr>
                <a:xfrm rot="10800000">
                  <a:off x="7315203" y="228599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Right Arrow 55"/>
                <p:cNvSpPr/>
                <p:nvPr/>
              </p:nvSpPr>
              <p:spPr>
                <a:xfrm rot="276230">
                  <a:off x="7628746" y="391283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7" name="Group 13"/>
              <p:cNvGrpSpPr/>
              <p:nvPr/>
            </p:nvGrpSpPr>
            <p:grpSpPr>
              <a:xfrm>
                <a:off x="5943596" y="3047997"/>
                <a:ext cx="609601" cy="457199"/>
                <a:chOff x="7162794" y="228598"/>
                <a:chExt cx="914399" cy="762003"/>
              </a:xfrm>
              <a:solidFill>
                <a:schemeClr val="accent5"/>
              </a:solidFill>
            </p:grpSpPr>
            <p:sp>
              <p:nvSpPr>
                <p:cNvPr id="47" name="Can 46"/>
                <p:cNvSpPr/>
                <p:nvPr/>
              </p:nvSpPr>
              <p:spPr>
                <a:xfrm>
                  <a:off x="7162794" y="228598"/>
                  <a:ext cx="914399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Down Arrow 47"/>
                <p:cNvSpPr/>
                <p:nvPr/>
              </p:nvSpPr>
              <p:spPr>
                <a:xfrm rot="3594206">
                  <a:off x="7374443" y="400691"/>
                  <a:ext cx="186305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Down Arrow 48"/>
                <p:cNvSpPr/>
                <p:nvPr/>
              </p:nvSpPr>
              <p:spPr>
                <a:xfrm rot="14184123">
                  <a:off x="7619909" y="186211"/>
                  <a:ext cx="211270" cy="29604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>
                <a:xfrm rot="10800000">
                  <a:off x="7315203" y="228599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>
                <a:xfrm rot="276230">
                  <a:off x="7628746" y="391283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" name="Line 23"/>
              <p:cNvSpPr>
                <a:spLocks noChangeShapeType="1"/>
              </p:cNvSpPr>
              <p:nvPr/>
            </p:nvSpPr>
            <p:spPr bwMode="auto">
              <a:xfrm flipV="1">
                <a:off x="4190997" y="2819399"/>
                <a:ext cx="838199" cy="12191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Line 28"/>
              <p:cNvSpPr>
                <a:spLocks noChangeShapeType="1"/>
              </p:cNvSpPr>
              <p:nvPr/>
            </p:nvSpPr>
            <p:spPr bwMode="auto">
              <a:xfrm flipH="1" flipV="1">
                <a:off x="4343400" y="2819401"/>
                <a:ext cx="761999" cy="12953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8" name="Group 523"/>
          <p:cNvGrpSpPr/>
          <p:nvPr/>
        </p:nvGrpSpPr>
        <p:grpSpPr>
          <a:xfrm rot="20514521">
            <a:off x="6015845" y="856286"/>
            <a:ext cx="1713186" cy="1871662"/>
            <a:chOff x="7520621" y="1827304"/>
            <a:chExt cx="1713186" cy="1871662"/>
          </a:xfrm>
        </p:grpSpPr>
        <p:sp>
          <p:nvSpPr>
            <p:cNvPr id="523" name="Line 22"/>
            <p:cNvSpPr>
              <a:spLocks noChangeShapeType="1"/>
            </p:cNvSpPr>
            <p:nvPr/>
          </p:nvSpPr>
          <p:spPr bwMode="auto">
            <a:xfrm flipH="1" flipV="1">
              <a:off x="7848600" y="2895600"/>
              <a:ext cx="152400" cy="3048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9" name="Group 171"/>
            <p:cNvGrpSpPr/>
            <p:nvPr/>
          </p:nvGrpSpPr>
          <p:grpSpPr>
            <a:xfrm rot="14920818">
              <a:off x="7441383" y="1906542"/>
              <a:ext cx="1871662" cy="1713186"/>
              <a:chOff x="2624138" y="1524006"/>
              <a:chExt cx="4324350" cy="4147723"/>
            </a:xfrm>
          </p:grpSpPr>
          <p:sp>
            <p:nvSpPr>
              <p:cNvPr id="173" name="Line 19"/>
              <p:cNvSpPr>
                <a:spLocks noChangeShapeType="1"/>
              </p:cNvSpPr>
              <p:nvPr/>
            </p:nvSpPr>
            <p:spPr bwMode="auto">
              <a:xfrm flipV="1">
                <a:off x="3276605" y="2514608"/>
                <a:ext cx="685799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Line 20"/>
              <p:cNvSpPr>
                <a:spLocks noChangeShapeType="1"/>
              </p:cNvSpPr>
              <p:nvPr/>
            </p:nvSpPr>
            <p:spPr bwMode="auto">
              <a:xfrm flipV="1">
                <a:off x="3352802" y="2514607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Line 21"/>
              <p:cNvSpPr>
                <a:spLocks noChangeShapeType="1"/>
              </p:cNvSpPr>
              <p:nvPr/>
            </p:nvSpPr>
            <p:spPr bwMode="auto">
              <a:xfrm flipV="1">
                <a:off x="3581402" y="2514607"/>
                <a:ext cx="457200" cy="121920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Line 22"/>
              <p:cNvSpPr>
                <a:spLocks noChangeShapeType="1"/>
              </p:cNvSpPr>
              <p:nvPr/>
            </p:nvSpPr>
            <p:spPr bwMode="auto">
              <a:xfrm flipV="1">
                <a:off x="3581402" y="2514610"/>
                <a:ext cx="1524001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Line 23"/>
              <p:cNvSpPr>
                <a:spLocks noChangeShapeType="1"/>
              </p:cNvSpPr>
              <p:nvPr/>
            </p:nvSpPr>
            <p:spPr bwMode="auto">
              <a:xfrm flipH="1" flipV="1">
                <a:off x="4114801" y="2590807"/>
                <a:ext cx="76200" cy="16002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Line 24"/>
              <p:cNvSpPr>
                <a:spLocks noChangeShapeType="1"/>
              </p:cNvSpPr>
              <p:nvPr/>
            </p:nvSpPr>
            <p:spPr bwMode="auto">
              <a:xfrm flipH="1" flipV="1">
                <a:off x="5410204" y="2514608"/>
                <a:ext cx="685799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Line 25"/>
              <p:cNvSpPr>
                <a:spLocks noChangeShapeType="1"/>
              </p:cNvSpPr>
              <p:nvPr/>
            </p:nvSpPr>
            <p:spPr bwMode="auto">
              <a:xfrm flipH="1" flipV="1">
                <a:off x="4267203" y="2514608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Line 26"/>
              <p:cNvSpPr>
                <a:spLocks noChangeShapeType="1"/>
              </p:cNvSpPr>
              <p:nvPr/>
            </p:nvSpPr>
            <p:spPr bwMode="auto">
              <a:xfrm flipH="1" flipV="1">
                <a:off x="5334001" y="2514607"/>
                <a:ext cx="533400" cy="121920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Line 27"/>
              <p:cNvSpPr>
                <a:spLocks noChangeShapeType="1"/>
              </p:cNvSpPr>
              <p:nvPr/>
            </p:nvSpPr>
            <p:spPr bwMode="auto">
              <a:xfrm flipH="1" flipV="1">
                <a:off x="4267201" y="2514608"/>
                <a:ext cx="1524001" cy="121920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Line 28"/>
              <p:cNvSpPr>
                <a:spLocks noChangeShapeType="1"/>
              </p:cNvSpPr>
              <p:nvPr/>
            </p:nvSpPr>
            <p:spPr bwMode="auto">
              <a:xfrm flipV="1">
                <a:off x="5181603" y="2590808"/>
                <a:ext cx="76200" cy="16002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Line 30"/>
              <p:cNvSpPr>
                <a:spLocks noChangeShapeType="1"/>
              </p:cNvSpPr>
              <p:nvPr/>
            </p:nvSpPr>
            <p:spPr bwMode="auto">
              <a:xfrm flipH="1" flipV="1">
                <a:off x="3657602" y="1600207"/>
                <a:ext cx="3810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Line 31"/>
              <p:cNvSpPr>
                <a:spLocks noChangeShapeType="1"/>
              </p:cNvSpPr>
              <p:nvPr/>
            </p:nvSpPr>
            <p:spPr bwMode="auto">
              <a:xfrm flipH="1" flipV="1">
                <a:off x="4191002" y="1524006"/>
                <a:ext cx="0" cy="762001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Line 32"/>
              <p:cNvSpPr>
                <a:spLocks noChangeShapeType="1"/>
              </p:cNvSpPr>
              <p:nvPr/>
            </p:nvSpPr>
            <p:spPr bwMode="auto">
              <a:xfrm flipV="1">
                <a:off x="4267201" y="1600206"/>
                <a:ext cx="304799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Line 33"/>
              <p:cNvSpPr>
                <a:spLocks noChangeShapeType="1"/>
              </p:cNvSpPr>
              <p:nvPr/>
            </p:nvSpPr>
            <p:spPr bwMode="auto">
              <a:xfrm flipH="1" flipV="1">
                <a:off x="4800602" y="1600207"/>
                <a:ext cx="304799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Line 34"/>
              <p:cNvSpPr>
                <a:spLocks noChangeShapeType="1"/>
              </p:cNvSpPr>
              <p:nvPr/>
            </p:nvSpPr>
            <p:spPr bwMode="auto">
              <a:xfrm flipH="1" flipV="1">
                <a:off x="5257800" y="1524008"/>
                <a:ext cx="0" cy="762001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Line 35"/>
              <p:cNvSpPr>
                <a:spLocks noChangeShapeType="1"/>
              </p:cNvSpPr>
              <p:nvPr/>
            </p:nvSpPr>
            <p:spPr bwMode="auto">
              <a:xfrm flipV="1">
                <a:off x="5410204" y="1569806"/>
                <a:ext cx="401047" cy="716202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Line 36"/>
              <p:cNvSpPr>
                <a:spLocks noChangeShapeType="1"/>
              </p:cNvSpPr>
              <p:nvPr/>
            </p:nvSpPr>
            <p:spPr bwMode="auto">
              <a:xfrm rot="358666" flipH="1">
                <a:off x="3968752" y="4502165"/>
                <a:ext cx="150814" cy="45402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Line 37"/>
              <p:cNvSpPr>
                <a:spLocks noChangeShapeType="1"/>
              </p:cNvSpPr>
              <p:nvPr/>
            </p:nvSpPr>
            <p:spPr bwMode="auto">
              <a:xfrm rot="358666" flipH="1">
                <a:off x="4194178" y="4495813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Line 38"/>
              <p:cNvSpPr>
                <a:spLocks noChangeShapeType="1"/>
              </p:cNvSpPr>
              <p:nvPr/>
            </p:nvSpPr>
            <p:spPr bwMode="auto">
              <a:xfrm rot="358666">
                <a:off x="4275138" y="4486287"/>
                <a:ext cx="152401" cy="46196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Line 39"/>
              <p:cNvSpPr>
                <a:spLocks noChangeShapeType="1"/>
              </p:cNvSpPr>
              <p:nvPr/>
            </p:nvSpPr>
            <p:spPr bwMode="auto">
              <a:xfrm rot="20900443" flipH="1">
                <a:off x="5016502" y="4557727"/>
                <a:ext cx="153988" cy="4651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Line 40"/>
              <p:cNvSpPr>
                <a:spLocks noChangeShapeType="1"/>
              </p:cNvSpPr>
              <p:nvPr/>
            </p:nvSpPr>
            <p:spPr bwMode="auto">
              <a:xfrm rot="20900443" flipH="1">
                <a:off x="5249866" y="4495813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Line 41"/>
              <p:cNvSpPr>
                <a:spLocks noChangeShapeType="1"/>
              </p:cNvSpPr>
              <p:nvPr/>
            </p:nvSpPr>
            <p:spPr bwMode="auto">
              <a:xfrm rot="20900443">
                <a:off x="5326064" y="4502162"/>
                <a:ext cx="223837" cy="4508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Line 48"/>
              <p:cNvSpPr>
                <a:spLocks noChangeShapeType="1"/>
              </p:cNvSpPr>
              <p:nvPr/>
            </p:nvSpPr>
            <p:spPr bwMode="auto">
              <a:xfrm rot="1114882" flipH="1">
                <a:off x="2968626" y="3970350"/>
                <a:ext cx="217488" cy="53657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Line 49"/>
              <p:cNvSpPr>
                <a:spLocks noChangeShapeType="1"/>
              </p:cNvSpPr>
              <p:nvPr/>
            </p:nvSpPr>
            <p:spPr bwMode="auto">
              <a:xfrm rot="1114882" flipH="1">
                <a:off x="3263902" y="4035437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Line 50"/>
              <p:cNvSpPr>
                <a:spLocks noChangeShapeType="1"/>
              </p:cNvSpPr>
              <p:nvPr/>
            </p:nvSpPr>
            <p:spPr bwMode="auto">
              <a:xfrm rot="1114882">
                <a:off x="3177593" y="4060615"/>
                <a:ext cx="136332" cy="161111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Line 58"/>
              <p:cNvSpPr>
                <a:spLocks noChangeShapeType="1"/>
              </p:cNvSpPr>
              <p:nvPr/>
            </p:nvSpPr>
            <p:spPr bwMode="auto">
              <a:xfrm rot="1884142" flipH="1">
                <a:off x="2624138" y="3276609"/>
                <a:ext cx="195264" cy="4429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Line 59"/>
              <p:cNvSpPr>
                <a:spLocks noChangeShapeType="1"/>
              </p:cNvSpPr>
              <p:nvPr/>
            </p:nvSpPr>
            <p:spPr bwMode="auto">
              <a:xfrm rot="1884142" flipH="1">
                <a:off x="2803528" y="3363921"/>
                <a:ext cx="66674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Line 60"/>
              <p:cNvSpPr>
                <a:spLocks noChangeShapeType="1"/>
              </p:cNvSpPr>
              <p:nvPr/>
            </p:nvSpPr>
            <p:spPr bwMode="auto">
              <a:xfrm rot="1884142">
                <a:off x="2951164" y="3436946"/>
                <a:ext cx="60325" cy="54610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Line 63"/>
              <p:cNvSpPr>
                <a:spLocks noChangeShapeType="1"/>
              </p:cNvSpPr>
              <p:nvPr/>
            </p:nvSpPr>
            <p:spPr bwMode="auto">
              <a:xfrm rot="19316500" flipH="1">
                <a:off x="5835650" y="4027495"/>
                <a:ext cx="274639" cy="55880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Line 64"/>
              <p:cNvSpPr>
                <a:spLocks noChangeShapeType="1"/>
              </p:cNvSpPr>
              <p:nvPr/>
            </p:nvSpPr>
            <p:spPr bwMode="auto">
              <a:xfrm rot="19316500" flipH="1">
                <a:off x="6035676" y="3998920"/>
                <a:ext cx="157163" cy="5715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Line 65"/>
              <p:cNvSpPr>
                <a:spLocks noChangeShapeType="1"/>
              </p:cNvSpPr>
              <p:nvPr/>
            </p:nvSpPr>
            <p:spPr bwMode="auto">
              <a:xfrm rot="19316500" flipH="1">
                <a:off x="6232526" y="3938596"/>
                <a:ext cx="4764" cy="5572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Line 67"/>
              <p:cNvSpPr>
                <a:spLocks noChangeShapeType="1"/>
              </p:cNvSpPr>
              <p:nvPr/>
            </p:nvSpPr>
            <p:spPr bwMode="auto">
              <a:xfrm rot="18849905" flipH="1">
                <a:off x="6378576" y="3413132"/>
                <a:ext cx="179388" cy="5651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Line 68"/>
              <p:cNvSpPr>
                <a:spLocks noChangeShapeType="1"/>
              </p:cNvSpPr>
              <p:nvPr/>
            </p:nvSpPr>
            <p:spPr bwMode="auto">
              <a:xfrm rot="18849905" flipH="1">
                <a:off x="6580187" y="3340107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Line 69"/>
              <p:cNvSpPr>
                <a:spLocks noChangeShapeType="1"/>
              </p:cNvSpPr>
              <p:nvPr/>
            </p:nvSpPr>
            <p:spPr bwMode="auto">
              <a:xfrm rot="18849905">
                <a:off x="6634163" y="3265496"/>
                <a:ext cx="141288" cy="487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0" name="Group 13"/>
              <p:cNvGrpSpPr/>
              <p:nvPr/>
            </p:nvGrpSpPr>
            <p:grpSpPr>
              <a:xfrm>
                <a:off x="3657601" y="2133607"/>
                <a:ext cx="838200" cy="685800"/>
                <a:chOff x="7162814" y="228598"/>
                <a:chExt cx="914402" cy="762000"/>
              </a:xfrm>
              <a:solidFill>
                <a:schemeClr val="accent5"/>
              </a:solidFill>
            </p:grpSpPr>
            <p:sp>
              <p:nvSpPr>
                <p:cNvPr id="252" name="Can 52"/>
                <p:cNvSpPr/>
                <p:nvPr/>
              </p:nvSpPr>
              <p:spPr>
                <a:xfrm>
                  <a:off x="7162814" y="228600"/>
                  <a:ext cx="914402" cy="761998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3" name="Down Arrow 53"/>
                <p:cNvSpPr/>
                <p:nvPr/>
              </p:nvSpPr>
              <p:spPr>
                <a:xfrm rot="3594206">
                  <a:off x="7374463" y="400690"/>
                  <a:ext cx="186303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4" name="Down Arrow 54"/>
                <p:cNvSpPr/>
                <p:nvPr/>
              </p:nvSpPr>
              <p:spPr>
                <a:xfrm rot="14184123">
                  <a:off x="7619926" y="186211"/>
                  <a:ext cx="211272" cy="29604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Right Arrow 55"/>
                <p:cNvSpPr/>
                <p:nvPr/>
              </p:nvSpPr>
              <p:spPr>
                <a:xfrm rot="10800000">
                  <a:off x="7315198" y="228598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6" name="Right Arrow 56"/>
                <p:cNvSpPr/>
                <p:nvPr/>
              </p:nvSpPr>
              <p:spPr>
                <a:xfrm rot="276230">
                  <a:off x="7628746" y="391282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1" name="Group 13"/>
              <p:cNvGrpSpPr/>
              <p:nvPr/>
            </p:nvGrpSpPr>
            <p:grpSpPr>
              <a:xfrm>
                <a:off x="4800601" y="2133604"/>
                <a:ext cx="838200" cy="685800"/>
                <a:chOff x="7162814" y="228598"/>
                <a:chExt cx="914402" cy="762000"/>
              </a:xfrm>
              <a:solidFill>
                <a:schemeClr val="accent5"/>
              </a:solidFill>
            </p:grpSpPr>
            <p:sp>
              <p:nvSpPr>
                <p:cNvPr id="247" name="Can 246"/>
                <p:cNvSpPr/>
                <p:nvPr/>
              </p:nvSpPr>
              <p:spPr>
                <a:xfrm>
                  <a:off x="7162814" y="228600"/>
                  <a:ext cx="914402" cy="761998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8" name="Down Arrow 247"/>
                <p:cNvSpPr/>
                <p:nvPr/>
              </p:nvSpPr>
              <p:spPr>
                <a:xfrm rot="3594206">
                  <a:off x="7374463" y="400690"/>
                  <a:ext cx="186303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9" name="Down Arrow 248"/>
                <p:cNvSpPr/>
                <p:nvPr/>
              </p:nvSpPr>
              <p:spPr>
                <a:xfrm rot="14184123">
                  <a:off x="7619926" y="186211"/>
                  <a:ext cx="211272" cy="29604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Right Arrow 249"/>
                <p:cNvSpPr/>
                <p:nvPr/>
              </p:nvSpPr>
              <p:spPr>
                <a:xfrm rot="10800000">
                  <a:off x="7315198" y="228598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1" name="Right Arrow 250"/>
                <p:cNvSpPr/>
                <p:nvPr/>
              </p:nvSpPr>
              <p:spPr>
                <a:xfrm rot="276230">
                  <a:off x="7628746" y="391282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2" name="Group 13"/>
              <p:cNvGrpSpPr/>
              <p:nvPr/>
            </p:nvGrpSpPr>
            <p:grpSpPr>
              <a:xfrm>
                <a:off x="2819400" y="3124204"/>
                <a:ext cx="609601" cy="457199"/>
                <a:chOff x="7162812" y="228596"/>
                <a:chExt cx="914401" cy="762004"/>
              </a:xfrm>
              <a:solidFill>
                <a:schemeClr val="accent5"/>
              </a:solidFill>
            </p:grpSpPr>
            <p:sp>
              <p:nvSpPr>
                <p:cNvPr id="242" name="Can 241"/>
                <p:cNvSpPr/>
                <p:nvPr/>
              </p:nvSpPr>
              <p:spPr>
                <a:xfrm>
                  <a:off x="7162812" y="228597"/>
                  <a:ext cx="914401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Down Arrow 242"/>
                <p:cNvSpPr/>
                <p:nvPr/>
              </p:nvSpPr>
              <p:spPr>
                <a:xfrm rot="3594206">
                  <a:off x="7374460" y="400693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4" name="Down Arrow 243"/>
                <p:cNvSpPr/>
                <p:nvPr/>
              </p:nvSpPr>
              <p:spPr>
                <a:xfrm rot="14184123">
                  <a:off x="7619930" y="186213"/>
                  <a:ext cx="211270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5" name="Right Arrow 244"/>
                <p:cNvSpPr/>
                <p:nvPr/>
              </p:nvSpPr>
              <p:spPr>
                <a:xfrm rot="10800000">
                  <a:off x="7315205" y="228596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6" name="Right Arrow 245"/>
                <p:cNvSpPr/>
                <p:nvPr/>
              </p:nvSpPr>
              <p:spPr>
                <a:xfrm rot="276230">
                  <a:off x="7628746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3" name="Group 13"/>
              <p:cNvGrpSpPr/>
              <p:nvPr/>
            </p:nvGrpSpPr>
            <p:grpSpPr>
              <a:xfrm>
                <a:off x="3200400" y="3733805"/>
                <a:ext cx="609601" cy="457199"/>
                <a:chOff x="7162812" y="228596"/>
                <a:chExt cx="914401" cy="762004"/>
              </a:xfrm>
              <a:solidFill>
                <a:schemeClr val="accent5"/>
              </a:solidFill>
            </p:grpSpPr>
            <p:sp>
              <p:nvSpPr>
                <p:cNvPr id="237" name="Can 236"/>
                <p:cNvSpPr/>
                <p:nvPr/>
              </p:nvSpPr>
              <p:spPr>
                <a:xfrm>
                  <a:off x="7162812" y="228597"/>
                  <a:ext cx="914401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Down Arrow 237"/>
                <p:cNvSpPr/>
                <p:nvPr/>
              </p:nvSpPr>
              <p:spPr>
                <a:xfrm rot="3594206">
                  <a:off x="7374460" y="400693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9" name="Down Arrow 238"/>
                <p:cNvSpPr/>
                <p:nvPr/>
              </p:nvSpPr>
              <p:spPr>
                <a:xfrm rot="14184123">
                  <a:off x="7619930" y="186213"/>
                  <a:ext cx="211270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0" name="Right Arrow 239"/>
                <p:cNvSpPr/>
                <p:nvPr/>
              </p:nvSpPr>
              <p:spPr>
                <a:xfrm rot="10800000">
                  <a:off x="7315205" y="228596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1" name="Right Arrow 240"/>
                <p:cNvSpPr/>
                <p:nvPr/>
              </p:nvSpPr>
              <p:spPr>
                <a:xfrm rot="276230">
                  <a:off x="7628746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4" name="Group 13"/>
              <p:cNvGrpSpPr/>
              <p:nvPr/>
            </p:nvGrpSpPr>
            <p:grpSpPr>
              <a:xfrm>
                <a:off x="3886199" y="4038607"/>
                <a:ext cx="609600" cy="457199"/>
                <a:chOff x="7162812" y="228596"/>
                <a:chExt cx="914401" cy="762004"/>
              </a:xfrm>
              <a:solidFill>
                <a:schemeClr val="accent5"/>
              </a:solidFill>
            </p:grpSpPr>
            <p:sp>
              <p:nvSpPr>
                <p:cNvPr id="232" name="Can 231"/>
                <p:cNvSpPr/>
                <p:nvPr/>
              </p:nvSpPr>
              <p:spPr>
                <a:xfrm>
                  <a:off x="7162812" y="228597"/>
                  <a:ext cx="914401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Down Arrow 232"/>
                <p:cNvSpPr/>
                <p:nvPr/>
              </p:nvSpPr>
              <p:spPr>
                <a:xfrm rot="3594206">
                  <a:off x="7374460" y="400693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Down Arrow 233"/>
                <p:cNvSpPr/>
                <p:nvPr/>
              </p:nvSpPr>
              <p:spPr>
                <a:xfrm rot="14184123">
                  <a:off x="7619930" y="186213"/>
                  <a:ext cx="211270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Right Arrow 234"/>
                <p:cNvSpPr/>
                <p:nvPr/>
              </p:nvSpPr>
              <p:spPr>
                <a:xfrm rot="10800000">
                  <a:off x="7315205" y="228596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Right Arrow 235"/>
                <p:cNvSpPr/>
                <p:nvPr/>
              </p:nvSpPr>
              <p:spPr>
                <a:xfrm rot="276230">
                  <a:off x="7628746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5" name="Group 13"/>
              <p:cNvGrpSpPr/>
              <p:nvPr/>
            </p:nvGrpSpPr>
            <p:grpSpPr>
              <a:xfrm>
                <a:off x="4876798" y="4114807"/>
                <a:ext cx="609600" cy="457199"/>
                <a:chOff x="7162812" y="228596"/>
                <a:chExt cx="914401" cy="762004"/>
              </a:xfrm>
              <a:solidFill>
                <a:schemeClr val="accent5"/>
              </a:solidFill>
            </p:grpSpPr>
            <p:sp>
              <p:nvSpPr>
                <p:cNvPr id="227" name="Can 226"/>
                <p:cNvSpPr/>
                <p:nvPr/>
              </p:nvSpPr>
              <p:spPr>
                <a:xfrm>
                  <a:off x="7162812" y="228597"/>
                  <a:ext cx="914401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Down Arrow 227"/>
                <p:cNvSpPr/>
                <p:nvPr/>
              </p:nvSpPr>
              <p:spPr>
                <a:xfrm rot="3594206">
                  <a:off x="7374460" y="400693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Down Arrow 228"/>
                <p:cNvSpPr/>
                <p:nvPr/>
              </p:nvSpPr>
              <p:spPr>
                <a:xfrm rot="14184123">
                  <a:off x="7619930" y="186213"/>
                  <a:ext cx="211270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Right Arrow 229"/>
                <p:cNvSpPr/>
                <p:nvPr/>
              </p:nvSpPr>
              <p:spPr>
                <a:xfrm rot="10800000">
                  <a:off x="7315205" y="228596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Right Arrow 230"/>
                <p:cNvSpPr/>
                <p:nvPr/>
              </p:nvSpPr>
              <p:spPr>
                <a:xfrm rot="276230">
                  <a:off x="7628746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0" name="Group 13"/>
              <p:cNvGrpSpPr/>
              <p:nvPr/>
            </p:nvGrpSpPr>
            <p:grpSpPr>
              <a:xfrm>
                <a:off x="5562595" y="3657603"/>
                <a:ext cx="609600" cy="457199"/>
                <a:chOff x="7162812" y="228596"/>
                <a:chExt cx="914401" cy="762004"/>
              </a:xfrm>
              <a:solidFill>
                <a:schemeClr val="accent5"/>
              </a:solidFill>
            </p:grpSpPr>
            <p:sp>
              <p:nvSpPr>
                <p:cNvPr id="222" name="Can 221"/>
                <p:cNvSpPr/>
                <p:nvPr/>
              </p:nvSpPr>
              <p:spPr>
                <a:xfrm>
                  <a:off x="7162812" y="228597"/>
                  <a:ext cx="914401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3" name="Down Arrow 222"/>
                <p:cNvSpPr/>
                <p:nvPr/>
              </p:nvSpPr>
              <p:spPr>
                <a:xfrm rot="3594206">
                  <a:off x="7374460" y="400693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4" name="Down Arrow 223"/>
                <p:cNvSpPr/>
                <p:nvPr/>
              </p:nvSpPr>
              <p:spPr>
                <a:xfrm rot="14184123">
                  <a:off x="7619930" y="186213"/>
                  <a:ext cx="211270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Right Arrow 224"/>
                <p:cNvSpPr/>
                <p:nvPr/>
              </p:nvSpPr>
              <p:spPr>
                <a:xfrm rot="10800000">
                  <a:off x="7315205" y="228596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Right Arrow 225"/>
                <p:cNvSpPr/>
                <p:nvPr/>
              </p:nvSpPr>
              <p:spPr>
                <a:xfrm rot="276230">
                  <a:off x="7628746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1" name="Group 13"/>
              <p:cNvGrpSpPr/>
              <p:nvPr/>
            </p:nvGrpSpPr>
            <p:grpSpPr>
              <a:xfrm>
                <a:off x="5943597" y="3048003"/>
                <a:ext cx="609601" cy="457199"/>
                <a:chOff x="7162812" y="228596"/>
                <a:chExt cx="914401" cy="762004"/>
              </a:xfrm>
              <a:solidFill>
                <a:schemeClr val="accent5"/>
              </a:solidFill>
            </p:grpSpPr>
            <p:sp>
              <p:nvSpPr>
                <p:cNvPr id="217" name="Can 216"/>
                <p:cNvSpPr/>
                <p:nvPr/>
              </p:nvSpPr>
              <p:spPr>
                <a:xfrm>
                  <a:off x="7162812" y="228597"/>
                  <a:ext cx="914401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8" name="Down Arrow 217"/>
                <p:cNvSpPr/>
                <p:nvPr/>
              </p:nvSpPr>
              <p:spPr>
                <a:xfrm rot="3594206">
                  <a:off x="7374460" y="400693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9" name="Down Arrow 218"/>
                <p:cNvSpPr/>
                <p:nvPr/>
              </p:nvSpPr>
              <p:spPr>
                <a:xfrm rot="14184123">
                  <a:off x="7619930" y="186213"/>
                  <a:ext cx="211270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0" name="Right Arrow 219"/>
                <p:cNvSpPr/>
                <p:nvPr/>
              </p:nvSpPr>
              <p:spPr>
                <a:xfrm rot="10800000">
                  <a:off x="7315205" y="228596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1" name="Right Arrow 220"/>
                <p:cNvSpPr/>
                <p:nvPr/>
              </p:nvSpPr>
              <p:spPr>
                <a:xfrm rot="276230">
                  <a:off x="7628746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5" name="Line 23"/>
              <p:cNvSpPr>
                <a:spLocks noChangeShapeType="1"/>
              </p:cNvSpPr>
              <p:nvPr/>
            </p:nvSpPr>
            <p:spPr bwMode="auto">
              <a:xfrm flipV="1">
                <a:off x="4190999" y="2819402"/>
                <a:ext cx="838199" cy="12192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Line 28"/>
              <p:cNvSpPr>
                <a:spLocks noChangeShapeType="1"/>
              </p:cNvSpPr>
              <p:nvPr/>
            </p:nvSpPr>
            <p:spPr bwMode="auto">
              <a:xfrm flipH="1" flipV="1">
                <a:off x="4343402" y="2819400"/>
                <a:ext cx="761999" cy="12953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2" name="Group 525"/>
          <p:cNvGrpSpPr/>
          <p:nvPr/>
        </p:nvGrpSpPr>
        <p:grpSpPr>
          <a:xfrm>
            <a:off x="5465457" y="4090124"/>
            <a:ext cx="1595493" cy="1871662"/>
            <a:chOff x="6141679" y="4798204"/>
            <a:chExt cx="1595493" cy="1871662"/>
          </a:xfrm>
        </p:grpSpPr>
        <p:sp>
          <p:nvSpPr>
            <p:cNvPr id="525" name="Line 22"/>
            <p:cNvSpPr>
              <a:spLocks noChangeShapeType="1"/>
            </p:cNvSpPr>
            <p:nvPr/>
          </p:nvSpPr>
          <p:spPr bwMode="auto">
            <a:xfrm flipV="1">
              <a:off x="6477000" y="5410200"/>
              <a:ext cx="15240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07" name="Group 426"/>
            <p:cNvGrpSpPr/>
            <p:nvPr/>
          </p:nvGrpSpPr>
          <p:grpSpPr>
            <a:xfrm rot="18854508">
              <a:off x="6003595" y="4936288"/>
              <a:ext cx="1871662" cy="1595493"/>
              <a:chOff x="2624130" y="1523995"/>
              <a:chExt cx="4324344" cy="3862772"/>
            </a:xfrm>
          </p:grpSpPr>
          <p:sp>
            <p:nvSpPr>
              <p:cNvPr id="428" name="Line 19"/>
              <p:cNvSpPr>
                <a:spLocks noChangeShapeType="1"/>
              </p:cNvSpPr>
              <p:nvPr/>
            </p:nvSpPr>
            <p:spPr bwMode="auto">
              <a:xfrm flipV="1">
                <a:off x="3276590" y="2514596"/>
                <a:ext cx="685798" cy="6095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9" name="Line 20"/>
              <p:cNvSpPr>
                <a:spLocks noChangeShapeType="1"/>
              </p:cNvSpPr>
              <p:nvPr/>
            </p:nvSpPr>
            <p:spPr bwMode="auto">
              <a:xfrm flipV="1">
                <a:off x="3352790" y="2514596"/>
                <a:ext cx="1752597" cy="6857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0" name="Line 21"/>
              <p:cNvSpPr>
                <a:spLocks noChangeShapeType="1"/>
              </p:cNvSpPr>
              <p:nvPr/>
            </p:nvSpPr>
            <p:spPr bwMode="auto">
              <a:xfrm flipV="1">
                <a:off x="3581389" y="2514595"/>
                <a:ext cx="457199" cy="12192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1" name="Line 22"/>
              <p:cNvSpPr>
                <a:spLocks noChangeShapeType="1"/>
              </p:cNvSpPr>
              <p:nvPr/>
            </p:nvSpPr>
            <p:spPr bwMode="auto">
              <a:xfrm flipV="1">
                <a:off x="3581390" y="2514597"/>
                <a:ext cx="1523998" cy="12954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2" name="Line 23"/>
              <p:cNvSpPr>
                <a:spLocks noChangeShapeType="1"/>
              </p:cNvSpPr>
              <p:nvPr/>
            </p:nvSpPr>
            <p:spPr bwMode="auto">
              <a:xfrm flipH="1" flipV="1">
                <a:off x="4114789" y="2590797"/>
                <a:ext cx="76200" cy="16001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3" name="Line 24"/>
              <p:cNvSpPr>
                <a:spLocks noChangeShapeType="1"/>
              </p:cNvSpPr>
              <p:nvPr/>
            </p:nvSpPr>
            <p:spPr bwMode="auto">
              <a:xfrm flipH="1" flipV="1">
                <a:off x="5410186" y="2514595"/>
                <a:ext cx="685798" cy="6095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4" name="Line 25"/>
              <p:cNvSpPr>
                <a:spLocks noChangeShapeType="1"/>
              </p:cNvSpPr>
              <p:nvPr/>
            </p:nvSpPr>
            <p:spPr bwMode="auto">
              <a:xfrm flipH="1" flipV="1">
                <a:off x="4267188" y="2514597"/>
                <a:ext cx="1752597" cy="6857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5" name="Line 26"/>
              <p:cNvSpPr>
                <a:spLocks noChangeShapeType="1"/>
              </p:cNvSpPr>
              <p:nvPr/>
            </p:nvSpPr>
            <p:spPr bwMode="auto">
              <a:xfrm flipH="1" flipV="1">
                <a:off x="5333986" y="2514595"/>
                <a:ext cx="533399" cy="12192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6" name="Line 27"/>
              <p:cNvSpPr>
                <a:spLocks noChangeShapeType="1"/>
              </p:cNvSpPr>
              <p:nvPr/>
            </p:nvSpPr>
            <p:spPr bwMode="auto">
              <a:xfrm flipH="1" flipV="1">
                <a:off x="4267188" y="2514597"/>
                <a:ext cx="1523998" cy="12192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7" name="Line 28"/>
              <p:cNvSpPr>
                <a:spLocks noChangeShapeType="1"/>
              </p:cNvSpPr>
              <p:nvPr/>
            </p:nvSpPr>
            <p:spPr bwMode="auto">
              <a:xfrm flipV="1">
                <a:off x="5181587" y="2590795"/>
                <a:ext cx="76200" cy="16001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8" name="Line 30"/>
              <p:cNvSpPr>
                <a:spLocks noChangeShapeType="1"/>
              </p:cNvSpPr>
              <p:nvPr/>
            </p:nvSpPr>
            <p:spPr bwMode="auto">
              <a:xfrm flipH="1" flipV="1">
                <a:off x="3657589" y="1600196"/>
                <a:ext cx="380999" cy="6857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9" name="Line 31"/>
              <p:cNvSpPr>
                <a:spLocks noChangeShapeType="1"/>
              </p:cNvSpPr>
              <p:nvPr/>
            </p:nvSpPr>
            <p:spPr bwMode="auto">
              <a:xfrm flipH="1" flipV="1">
                <a:off x="4190988" y="1523997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0" name="Line 32"/>
              <p:cNvSpPr>
                <a:spLocks noChangeShapeType="1"/>
              </p:cNvSpPr>
              <p:nvPr/>
            </p:nvSpPr>
            <p:spPr bwMode="auto">
              <a:xfrm flipV="1">
                <a:off x="4267188" y="1600196"/>
                <a:ext cx="304799" cy="6857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1" name="Line 33"/>
              <p:cNvSpPr>
                <a:spLocks noChangeShapeType="1"/>
              </p:cNvSpPr>
              <p:nvPr/>
            </p:nvSpPr>
            <p:spPr bwMode="auto">
              <a:xfrm flipH="1" flipV="1">
                <a:off x="4800587" y="1600195"/>
                <a:ext cx="304799" cy="6857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2" name="Line 34"/>
              <p:cNvSpPr>
                <a:spLocks noChangeShapeType="1"/>
              </p:cNvSpPr>
              <p:nvPr/>
            </p:nvSpPr>
            <p:spPr bwMode="auto">
              <a:xfrm flipH="1" flipV="1">
                <a:off x="5257787" y="1523995"/>
                <a:ext cx="0" cy="7619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3" name="Line 35"/>
              <p:cNvSpPr>
                <a:spLocks noChangeShapeType="1"/>
              </p:cNvSpPr>
              <p:nvPr/>
            </p:nvSpPr>
            <p:spPr bwMode="auto">
              <a:xfrm flipV="1">
                <a:off x="5410187" y="1600196"/>
                <a:ext cx="304799" cy="6857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Line 36"/>
              <p:cNvSpPr>
                <a:spLocks noChangeShapeType="1"/>
              </p:cNvSpPr>
              <p:nvPr/>
            </p:nvSpPr>
            <p:spPr bwMode="auto">
              <a:xfrm rot="358666" flipH="1">
                <a:off x="3968740" y="4502145"/>
                <a:ext cx="150813" cy="45402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5" name="Line 37"/>
              <p:cNvSpPr>
                <a:spLocks noChangeShapeType="1"/>
              </p:cNvSpPr>
              <p:nvPr/>
            </p:nvSpPr>
            <p:spPr bwMode="auto">
              <a:xfrm rot="358666" flipH="1">
                <a:off x="4154283" y="4493612"/>
                <a:ext cx="22062" cy="89315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6" name="Line 38"/>
              <p:cNvSpPr>
                <a:spLocks noChangeShapeType="1"/>
              </p:cNvSpPr>
              <p:nvPr/>
            </p:nvSpPr>
            <p:spPr bwMode="auto">
              <a:xfrm rot="358666">
                <a:off x="4275127" y="4486270"/>
                <a:ext cx="152401" cy="4619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Line 39"/>
              <p:cNvSpPr>
                <a:spLocks noChangeShapeType="1"/>
              </p:cNvSpPr>
              <p:nvPr/>
            </p:nvSpPr>
            <p:spPr bwMode="auto">
              <a:xfrm rot="20900443" flipH="1">
                <a:off x="5016488" y="4557708"/>
                <a:ext cx="153988" cy="46513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8" name="Line 40"/>
              <p:cNvSpPr>
                <a:spLocks noChangeShapeType="1"/>
              </p:cNvSpPr>
              <p:nvPr/>
            </p:nvSpPr>
            <p:spPr bwMode="auto">
              <a:xfrm rot="20900443" flipH="1">
                <a:off x="5249849" y="4495794"/>
                <a:ext cx="0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9" name="Line 41"/>
              <p:cNvSpPr>
                <a:spLocks noChangeShapeType="1"/>
              </p:cNvSpPr>
              <p:nvPr/>
            </p:nvSpPr>
            <p:spPr bwMode="auto">
              <a:xfrm rot="20900443">
                <a:off x="5326049" y="4502144"/>
                <a:ext cx="223837" cy="45085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0" name="Line 48"/>
              <p:cNvSpPr>
                <a:spLocks noChangeShapeType="1"/>
              </p:cNvSpPr>
              <p:nvPr/>
            </p:nvSpPr>
            <p:spPr bwMode="auto">
              <a:xfrm rot="1114882" flipH="1">
                <a:off x="2968616" y="3970333"/>
                <a:ext cx="217488" cy="53657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1" name="Line 49"/>
              <p:cNvSpPr>
                <a:spLocks noChangeShapeType="1"/>
              </p:cNvSpPr>
              <p:nvPr/>
            </p:nvSpPr>
            <p:spPr bwMode="auto">
              <a:xfrm rot="1114882" flipH="1">
                <a:off x="3263891" y="4035418"/>
                <a:ext cx="0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2" name="Line 50"/>
              <p:cNvSpPr>
                <a:spLocks noChangeShapeType="1"/>
              </p:cNvSpPr>
              <p:nvPr/>
            </p:nvSpPr>
            <p:spPr bwMode="auto">
              <a:xfrm rot="1114882">
                <a:off x="3340090" y="4102095"/>
                <a:ext cx="215900" cy="52863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3" name="Line 58"/>
              <p:cNvSpPr>
                <a:spLocks noChangeShapeType="1"/>
              </p:cNvSpPr>
              <p:nvPr/>
            </p:nvSpPr>
            <p:spPr bwMode="auto">
              <a:xfrm rot="1884142" flipH="1">
                <a:off x="2624130" y="3276597"/>
                <a:ext cx="195264" cy="442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Line 59"/>
              <p:cNvSpPr>
                <a:spLocks noChangeShapeType="1"/>
              </p:cNvSpPr>
              <p:nvPr/>
            </p:nvSpPr>
            <p:spPr bwMode="auto">
              <a:xfrm rot="1884142" flipH="1">
                <a:off x="2803517" y="3363910"/>
                <a:ext cx="66674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5" name="Line 60"/>
              <p:cNvSpPr>
                <a:spLocks noChangeShapeType="1"/>
              </p:cNvSpPr>
              <p:nvPr/>
            </p:nvSpPr>
            <p:spPr bwMode="auto">
              <a:xfrm rot="1884142">
                <a:off x="2951153" y="3436934"/>
                <a:ext cx="60325" cy="5461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6" name="Line 63"/>
              <p:cNvSpPr>
                <a:spLocks noChangeShapeType="1"/>
              </p:cNvSpPr>
              <p:nvPr/>
            </p:nvSpPr>
            <p:spPr bwMode="auto">
              <a:xfrm rot="19316500" flipH="1">
                <a:off x="5835637" y="4027484"/>
                <a:ext cx="274638" cy="558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7" name="Line 64"/>
              <p:cNvSpPr>
                <a:spLocks noChangeShapeType="1"/>
              </p:cNvSpPr>
              <p:nvPr/>
            </p:nvSpPr>
            <p:spPr bwMode="auto">
              <a:xfrm rot="19316500" flipH="1">
                <a:off x="6035660" y="3998910"/>
                <a:ext cx="157162" cy="5714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8" name="Line 65"/>
              <p:cNvSpPr>
                <a:spLocks noChangeShapeType="1"/>
              </p:cNvSpPr>
              <p:nvPr/>
            </p:nvSpPr>
            <p:spPr bwMode="auto">
              <a:xfrm rot="19316500">
                <a:off x="6525525" y="3788395"/>
                <a:ext cx="122552" cy="15831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9" name="Line 67"/>
              <p:cNvSpPr>
                <a:spLocks noChangeShapeType="1"/>
              </p:cNvSpPr>
              <p:nvPr/>
            </p:nvSpPr>
            <p:spPr bwMode="auto">
              <a:xfrm rot="18849905" flipH="1">
                <a:off x="6378560" y="3413123"/>
                <a:ext cx="179388" cy="56514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Line 68"/>
              <p:cNvSpPr>
                <a:spLocks noChangeShapeType="1"/>
              </p:cNvSpPr>
              <p:nvPr/>
            </p:nvSpPr>
            <p:spPr bwMode="auto">
              <a:xfrm rot="18849905" flipH="1">
                <a:off x="6580173" y="3340098"/>
                <a:ext cx="0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1" name="Line 69"/>
              <p:cNvSpPr>
                <a:spLocks noChangeShapeType="1"/>
              </p:cNvSpPr>
              <p:nvPr/>
            </p:nvSpPr>
            <p:spPr bwMode="auto">
              <a:xfrm rot="18849905">
                <a:off x="6634149" y="3265485"/>
                <a:ext cx="141288" cy="48736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8" name="Group 13"/>
              <p:cNvGrpSpPr/>
              <p:nvPr/>
            </p:nvGrpSpPr>
            <p:grpSpPr>
              <a:xfrm>
                <a:off x="3657591" y="2133595"/>
                <a:ext cx="838198" cy="685799"/>
                <a:chOff x="7162805" y="228598"/>
                <a:chExt cx="914401" cy="762002"/>
              </a:xfrm>
              <a:solidFill>
                <a:schemeClr val="accent5"/>
              </a:solidFill>
            </p:grpSpPr>
            <p:sp>
              <p:nvSpPr>
                <p:cNvPr id="507" name="Can 52"/>
                <p:cNvSpPr/>
                <p:nvPr/>
              </p:nvSpPr>
              <p:spPr>
                <a:xfrm>
                  <a:off x="7162805" y="228601"/>
                  <a:ext cx="914401" cy="761999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8" name="Down Arrow 53"/>
                <p:cNvSpPr/>
                <p:nvPr/>
              </p:nvSpPr>
              <p:spPr>
                <a:xfrm rot="3594206">
                  <a:off x="7374456" y="400693"/>
                  <a:ext cx="186303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9" name="Down Arrow 54"/>
                <p:cNvSpPr/>
                <p:nvPr/>
              </p:nvSpPr>
              <p:spPr>
                <a:xfrm rot="14184123">
                  <a:off x="7619921" y="186214"/>
                  <a:ext cx="211272" cy="29604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0" name="Right Arrow 55"/>
                <p:cNvSpPr/>
                <p:nvPr/>
              </p:nvSpPr>
              <p:spPr>
                <a:xfrm rot="10800000">
                  <a:off x="7315197" y="228598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1" name="Right Arrow 56"/>
                <p:cNvSpPr/>
                <p:nvPr/>
              </p:nvSpPr>
              <p:spPr>
                <a:xfrm rot="276230">
                  <a:off x="7628747" y="391285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9" name="Group 13"/>
              <p:cNvGrpSpPr/>
              <p:nvPr/>
            </p:nvGrpSpPr>
            <p:grpSpPr>
              <a:xfrm>
                <a:off x="4800587" y="2133597"/>
                <a:ext cx="838198" cy="685800"/>
                <a:chOff x="7162805" y="228598"/>
                <a:chExt cx="914401" cy="762002"/>
              </a:xfrm>
              <a:solidFill>
                <a:schemeClr val="accent5"/>
              </a:solidFill>
            </p:grpSpPr>
            <p:sp>
              <p:nvSpPr>
                <p:cNvPr id="502" name="Can 501"/>
                <p:cNvSpPr/>
                <p:nvPr/>
              </p:nvSpPr>
              <p:spPr>
                <a:xfrm>
                  <a:off x="7162805" y="228601"/>
                  <a:ext cx="914401" cy="761999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3" name="Down Arrow 502"/>
                <p:cNvSpPr/>
                <p:nvPr/>
              </p:nvSpPr>
              <p:spPr>
                <a:xfrm rot="3594206">
                  <a:off x="7374456" y="400693"/>
                  <a:ext cx="186303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4" name="Down Arrow 503"/>
                <p:cNvSpPr/>
                <p:nvPr/>
              </p:nvSpPr>
              <p:spPr>
                <a:xfrm rot="14184123">
                  <a:off x="7619921" y="186214"/>
                  <a:ext cx="211272" cy="29604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5" name="Right Arrow 504"/>
                <p:cNvSpPr/>
                <p:nvPr/>
              </p:nvSpPr>
              <p:spPr>
                <a:xfrm rot="10800000">
                  <a:off x="7315197" y="228598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6" name="Right Arrow 505"/>
                <p:cNvSpPr/>
                <p:nvPr/>
              </p:nvSpPr>
              <p:spPr>
                <a:xfrm rot="276230">
                  <a:off x="7628747" y="391285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0" name="Group 13"/>
              <p:cNvGrpSpPr/>
              <p:nvPr/>
            </p:nvGrpSpPr>
            <p:grpSpPr>
              <a:xfrm>
                <a:off x="2819391" y="3124198"/>
                <a:ext cx="609600" cy="457201"/>
                <a:chOff x="7162805" y="228594"/>
                <a:chExt cx="914400" cy="762003"/>
              </a:xfrm>
              <a:solidFill>
                <a:schemeClr val="accent5"/>
              </a:solidFill>
            </p:grpSpPr>
            <p:sp>
              <p:nvSpPr>
                <p:cNvPr id="497" name="Can 496"/>
                <p:cNvSpPr/>
                <p:nvPr/>
              </p:nvSpPr>
              <p:spPr>
                <a:xfrm>
                  <a:off x="7162805" y="228594"/>
                  <a:ext cx="914400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8" name="Down Arrow 497"/>
                <p:cNvSpPr/>
                <p:nvPr/>
              </p:nvSpPr>
              <p:spPr>
                <a:xfrm rot="3594206">
                  <a:off x="7374452" y="400690"/>
                  <a:ext cx="186304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9" name="Down Arrow 498"/>
                <p:cNvSpPr/>
                <p:nvPr/>
              </p:nvSpPr>
              <p:spPr>
                <a:xfrm rot="14184123">
                  <a:off x="7619919" y="186210"/>
                  <a:ext cx="211273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0" name="Right Arrow 499"/>
                <p:cNvSpPr/>
                <p:nvPr/>
              </p:nvSpPr>
              <p:spPr>
                <a:xfrm rot="10800000">
                  <a:off x="7315205" y="228597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1" name="Right Arrow 500"/>
                <p:cNvSpPr/>
                <p:nvPr/>
              </p:nvSpPr>
              <p:spPr>
                <a:xfrm rot="276230">
                  <a:off x="7628749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1" name="Group 13"/>
              <p:cNvGrpSpPr/>
              <p:nvPr/>
            </p:nvGrpSpPr>
            <p:grpSpPr>
              <a:xfrm>
                <a:off x="3200389" y="3733798"/>
                <a:ext cx="609600" cy="457201"/>
                <a:chOff x="7162805" y="228594"/>
                <a:chExt cx="914400" cy="762003"/>
              </a:xfrm>
              <a:solidFill>
                <a:schemeClr val="accent5"/>
              </a:solidFill>
            </p:grpSpPr>
            <p:sp>
              <p:nvSpPr>
                <p:cNvPr id="492" name="Can 491"/>
                <p:cNvSpPr/>
                <p:nvPr/>
              </p:nvSpPr>
              <p:spPr>
                <a:xfrm>
                  <a:off x="7162805" y="228594"/>
                  <a:ext cx="914400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3" name="Down Arrow 492"/>
                <p:cNvSpPr/>
                <p:nvPr/>
              </p:nvSpPr>
              <p:spPr>
                <a:xfrm rot="3594206">
                  <a:off x="7374452" y="400690"/>
                  <a:ext cx="186304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4" name="Down Arrow 493"/>
                <p:cNvSpPr/>
                <p:nvPr/>
              </p:nvSpPr>
              <p:spPr>
                <a:xfrm rot="14184123">
                  <a:off x="7619919" y="186210"/>
                  <a:ext cx="211273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5" name="Right Arrow 494"/>
                <p:cNvSpPr/>
                <p:nvPr/>
              </p:nvSpPr>
              <p:spPr>
                <a:xfrm rot="10800000">
                  <a:off x="7315205" y="228597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6" name="Right Arrow 495"/>
                <p:cNvSpPr/>
                <p:nvPr/>
              </p:nvSpPr>
              <p:spPr>
                <a:xfrm rot="276230">
                  <a:off x="7628749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2" name="Group 13"/>
              <p:cNvGrpSpPr/>
              <p:nvPr/>
            </p:nvGrpSpPr>
            <p:grpSpPr>
              <a:xfrm>
                <a:off x="3886190" y="4038599"/>
                <a:ext cx="609600" cy="457201"/>
                <a:chOff x="7162805" y="228594"/>
                <a:chExt cx="914400" cy="762003"/>
              </a:xfrm>
              <a:solidFill>
                <a:schemeClr val="accent5"/>
              </a:solidFill>
            </p:grpSpPr>
            <p:sp>
              <p:nvSpPr>
                <p:cNvPr id="487" name="Can 486"/>
                <p:cNvSpPr/>
                <p:nvPr/>
              </p:nvSpPr>
              <p:spPr>
                <a:xfrm>
                  <a:off x="7162805" y="228594"/>
                  <a:ext cx="914400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8" name="Down Arrow 487"/>
                <p:cNvSpPr/>
                <p:nvPr/>
              </p:nvSpPr>
              <p:spPr>
                <a:xfrm rot="3594206">
                  <a:off x="7374452" y="400690"/>
                  <a:ext cx="186304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9" name="Down Arrow 488"/>
                <p:cNvSpPr/>
                <p:nvPr/>
              </p:nvSpPr>
              <p:spPr>
                <a:xfrm rot="14184123">
                  <a:off x="7619919" y="186210"/>
                  <a:ext cx="211273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0" name="Right Arrow 489"/>
                <p:cNvSpPr/>
                <p:nvPr/>
              </p:nvSpPr>
              <p:spPr>
                <a:xfrm rot="10800000">
                  <a:off x="7315205" y="228597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1" name="Right Arrow 490"/>
                <p:cNvSpPr/>
                <p:nvPr/>
              </p:nvSpPr>
              <p:spPr>
                <a:xfrm rot="276230">
                  <a:off x="7628749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3" name="Group 13"/>
              <p:cNvGrpSpPr/>
              <p:nvPr/>
            </p:nvGrpSpPr>
            <p:grpSpPr>
              <a:xfrm>
                <a:off x="4876790" y="4114800"/>
                <a:ext cx="609600" cy="457201"/>
                <a:chOff x="7162805" y="228594"/>
                <a:chExt cx="914400" cy="762003"/>
              </a:xfrm>
              <a:solidFill>
                <a:schemeClr val="accent5"/>
              </a:solidFill>
            </p:grpSpPr>
            <p:sp>
              <p:nvSpPr>
                <p:cNvPr id="482" name="Can 481"/>
                <p:cNvSpPr/>
                <p:nvPr/>
              </p:nvSpPr>
              <p:spPr>
                <a:xfrm>
                  <a:off x="7162805" y="228594"/>
                  <a:ext cx="914400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3" name="Down Arrow 482"/>
                <p:cNvSpPr/>
                <p:nvPr/>
              </p:nvSpPr>
              <p:spPr>
                <a:xfrm rot="3594206">
                  <a:off x="7374452" y="400690"/>
                  <a:ext cx="186304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4" name="Down Arrow 483"/>
                <p:cNvSpPr/>
                <p:nvPr/>
              </p:nvSpPr>
              <p:spPr>
                <a:xfrm rot="14184123">
                  <a:off x="7619919" y="186210"/>
                  <a:ext cx="211273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5" name="Right Arrow 484"/>
                <p:cNvSpPr/>
                <p:nvPr/>
              </p:nvSpPr>
              <p:spPr>
                <a:xfrm rot="10800000">
                  <a:off x="7315205" y="228597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6" name="Right Arrow 485"/>
                <p:cNvSpPr/>
                <p:nvPr/>
              </p:nvSpPr>
              <p:spPr>
                <a:xfrm rot="276230">
                  <a:off x="7628749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4" name="Group 13"/>
              <p:cNvGrpSpPr/>
              <p:nvPr/>
            </p:nvGrpSpPr>
            <p:grpSpPr>
              <a:xfrm>
                <a:off x="5562591" y="3657600"/>
                <a:ext cx="609600" cy="457202"/>
                <a:chOff x="7162805" y="228594"/>
                <a:chExt cx="914400" cy="762003"/>
              </a:xfrm>
              <a:solidFill>
                <a:schemeClr val="accent5"/>
              </a:solidFill>
            </p:grpSpPr>
            <p:sp>
              <p:nvSpPr>
                <p:cNvPr id="477" name="Can 476"/>
                <p:cNvSpPr/>
                <p:nvPr/>
              </p:nvSpPr>
              <p:spPr>
                <a:xfrm>
                  <a:off x="7162805" y="228594"/>
                  <a:ext cx="914400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8" name="Down Arrow 477"/>
                <p:cNvSpPr/>
                <p:nvPr/>
              </p:nvSpPr>
              <p:spPr>
                <a:xfrm rot="3594206">
                  <a:off x="7374452" y="400690"/>
                  <a:ext cx="186304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9" name="Down Arrow 478"/>
                <p:cNvSpPr/>
                <p:nvPr/>
              </p:nvSpPr>
              <p:spPr>
                <a:xfrm rot="14184123">
                  <a:off x="7619919" y="186210"/>
                  <a:ext cx="211273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0" name="Right Arrow 479"/>
                <p:cNvSpPr/>
                <p:nvPr/>
              </p:nvSpPr>
              <p:spPr>
                <a:xfrm rot="10800000">
                  <a:off x="7315205" y="228597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1" name="Right Arrow 480"/>
                <p:cNvSpPr/>
                <p:nvPr/>
              </p:nvSpPr>
              <p:spPr>
                <a:xfrm rot="276230">
                  <a:off x="7628749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57" name="Group 13"/>
              <p:cNvGrpSpPr/>
              <p:nvPr/>
            </p:nvGrpSpPr>
            <p:grpSpPr>
              <a:xfrm>
                <a:off x="5943588" y="3048000"/>
                <a:ext cx="609600" cy="457202"/>
                <a:chOff x="7162805" y="228594"/>
                <a:chExt cx="914400" cy="762003"/>
              </a:xfrm>
              <a:solidFill>
                <a:schemeClr val="accent5"/>
              </a:solidFill>
            </p:grpSpPr>
            <p:sp>
              <p:nvSpPr>
                <p:cNvPr id="472" name="Can 471"/>
                <p:cNvSpPr/>
                <p:nvPr/>
              </p:nvSpPr>
              <p:spPr>
                <a:xfrm>
                  <a:off x="7162805" y="228594"/>
                  <a:ext cx="914400" cy="762003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3" name="Down Arrow 472"/>
                <p:cNvSpPr/>
                <p:nvPr/>
              </p:nvSpPr>
              <p:spPr>
                <a:xfrm rot="3594206">
                  <a:off x="7374452" y="400690"/>
                  <a:ext cx="186304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4" name="Down Arrow 473"/>
                <p:cNvSpPr/>
                <p:nvPr/>
              </p:nvSpPr>
              <p:spPr>
                <a:xfrm rot="14184123">
                  <a:off x="7619919" y="186210"/>
                  <a:ext cx="211273" cy="29604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5" name="Right Arrow 474"/>
                <p:cNvSpPr/>
                <p:nvPr/>
              </p:nvSpPr>
              <p:spPr>
                <a:xfrm rot="10800000">
                  <a:off x="7315205" y="228597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6" name="Right Arrow 475"/>
                <p:cNvSpPr/>
                <p:nvPr/>
              </p:nvSpPr>
              <p:spPr>
                <a:xfrm rot="276230">
                  <a:off x="7628749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70" name="Line 23"/>
              <p:cNvSpPr>
                <a:spLocks noChangeShapeType="1"/>
              </p:cNvSpPr>
              <p:nvPr/>
            </p:nvSpPr>
            <p:spPr bwMode="auto">
              <a:xfrm flipV="1">
                <a:off x="4190998" y="2819398"/>
                <a:ext cx="838199" cy="12192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1" name="Line 28"/>
              <p:cNvSpPr>
                <a:spLocks noChangeShapeType="1"/>
              </p:cNvSpPr>
              <p:nvPr/>
            </p:nvSpPr>
            <p:spPr bwMode="auto">
              <a:xfrm flipH="1" flipV="1">
                <a:off x="4343400" y="2819399"/>
                <a:ext cx="761999" cy="12954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12" name="Line 35"/>
          <p:cNvSpPr>
            <a:spLocks noChangeShapeType="1"/>
          </p:cNvSpPr>
          <p:nvPr/>
        </p:nvSpPr>
        <p:spPr bwMode="auto">
          <a:xfrm rot="7606592" flipV="1">
            <a:off x="2148705" y="3155587"/>
            <a:ext cx="1112792" cy="16582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3" name="Line 35"/>
          <p:cNvSpPr>
            <a:spLocks noChangeShapeType="1"/>
          </p:cNvSpPr>
          <p:nvPr/>
        </p:nvSpPr>
        <p:spPr bwMode="auto">
          <a:xfrm rot="7606592" flipH="1" flipV="1">
            <a:off x="4437249" y="1798222"/>
            <a:ext cx="117101" cy="2956755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4" name="Line 35"/>
          <p:cNvSpPr>
            <a:spLocks noChangeShapeType="1"/>
          </p:cNvSpPr>
          <p:nvPr/>
        </p:nvSpPr>
        <p:spPr bwMode="auto">
          <a:xfrm rot="7606592" flipH="1" flipV="1">
            <a:off x="3750890" y="3473877"/>
            <a:ext cx="1032619" cy="2272447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5" name="Line 35"/>
          <p:cNvSpPr>
            <a:spLocks noChangeShapeType="1"/>
          </p:cNvSpPr>
          <p:nvPr/>
        </p:nvSpPr>
        <p:spPr bwMode="auto">
          <a:xfrm rot="7606592" flipH="1" flipV="1">
            <a:off x="4009761" y="974134"/>
            <a:ext cx="1505478" cy="2014136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7" name="Line 35"/>
          <p:cNvSpPr>
            <a:spLocks noChangeShapeType="1"/>
          </p:cNvSpPr>
          <p:nvPr/>
        </p:nvSpPr>
        <p:spPr bwMode="auto">
          <a:xfrm rot="7606592">
            <a:off x="2347532" y="2695344"/>
            <a:ext cx="2620133" cy="705312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0" name="Line 35"/>
          <p:cNvSpPr>
            <a:spLocks noChangeShapeType="1"/>
          </p:cNvSpPr>
          <p:nvPr/>
        </p:nvSpPr>
        <p:spPr bwMode="auto">
          <a:xfrm rot="7606592" flipH="1">
            <a:off x="5394354" y="3018851"/>
            <a:ext cx="1631894" cy="744102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92" name="Group 527"/>
          <p:cNvGrpSpPr/>
          <p:nvPr/>
        </p:nvGrpSpPr>
        <p:grpSpPr>
          <a:xfrm>
            <a:off x="1180983" y="3755391"/>
            <a:ext cx="1871662" cy="1988229"/>
            <a:chOff x="1180983" y="4212590"/>
            <a:chExt cx="1871662" cy="1988229"/>
          </a:xfrm>
        </p:grpSpPr>
        <p:sp>
          <p:nvSpPr>
            <p:cNvPr id="527" name="Line 22"/>
            <p:cNvSpPr>
              <a:spLocks noChangeShapeType="1"/>
            </p:cNvSpPr>
            <p:nvPr/>
          </p:nvSpPr>
          <p:spPr bwMode="auto">
            <a:xfrm flipH="1" flipV="1">
              <a:off x="2362200" y="4572000"/>
              <a:ext cx="228600" cy="2286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93" name="Group 341"/>
            <p:cNvGrpSpPr/>
            <p:nvPr/>
          </p:nvGrpSpPr>
          <p:grpSpPr>
            <a:xfrm rot="2630974">
              <a:off x="1180983" y="4212590"/>
              <a:ext cx="1871662" cy="1988229"/>
              <a:chOff x="2624140" y="1524000"/>
              <a:chExt cx="4324349" cy="4813603"/>
            </a:xfrm>
          </p:grpSpPr>
          <p:sp>
            <p:nvSpPr>
              <p:cNvPr id="343" name="Line 19"/>
              <p:cNvSpPr>
                <a:spLocks noChangeShapeType="1"/>
              </p:cNvSpPr>
              <p:nvPr/>
            </p:nvSpPr>
            <p:spPr bwMode="auto">
              <a:xfrm flipV="1">
                <a:off x="3276604" y="2514599"/>
                <a:ext cx="685799" cy="6095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4" name="Line 20"/>
              <p:cNvSpPr>
                <a:spLocks noChangeShapeType="1"/>
              </p:cNvSpPr>
              <p:nvPr/>
            </p:nvSpPr>
            <p:spPr bwMode="auto">
              <a:xfrm flipV="1">
                <a:off x="3352803" y="2514598"/>
                <a:ext cx="1752600" cy="6857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5" name="Line 21"/>
              <p:cNvSpPr>
                <a:spLocks noChangeShapeType="1"/>
              </p:cNvSpPr>
              <p:nvPr/>
            </p:nvSpPr>
            <p:spPr bwMode="auto">
              <a:xfrm flipV="1">
                <a:off x="3581403" y="2514598"/>
                <a:ext cx="457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6" name="Line 22"/>
              <p:cNvSpPr>
                <a:spLocks noChangeShapeType="1"/>
              </p:cNvSpPr>
              <p:nvPr/>
            </p:nvSpPr>
            <p:spPr bwMode="auto">
              <a:xfrm flipV="1">
                <a:off x="3581402" y="2514598"/>
                <a:ext cx="1524001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7" name="Line 23"/>
              <p:cNvSpPr>
                <a:spLocks noChangeShapeType="1"/>
              </p:cNvSpPr>
              <p:nvPr/>
            </p:nvSpPr>
            <p:spPr bwMode="auto">
              <a:xfrm flipH="1" flipV="1">
                <a:off x="4114804" y="2590798"/>
                <a:ext cx="76200" cy="160019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8" name="Line 24"/>
              <p:cNvSpPr>
                <a:spLocks noChangeShapeType="1"/>
              </p:cNvSpPr>
              <p:nvPr/>
            </p:nvSpPr>
            <p:spPr bwMode="auto">
              <a:xfrm flipH="1" flipV="1">
                <a:off x="5410203" y="2514600"/>
                <a:ext cx="685799" cy="6095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9" name="Line 25"/>
              <p:cNvSpPr>
                <a:spLocks noChangeShapeType="1"/>
              </p:cNvSpPr>
              <p:nvPr/>
            </p:nvSpPr>
            <p:spPr bwMode="auto">
              <a:xfrm flipH="1" flipV="1">
                <a:off x="4267203" y="2514597"/>
                <a:ext cx="1752600" cy="68579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0" name="Line 26"/>
              <p:cNvSpPr>
                <a:spLocks noChangeShapeType="1"/>
              </p:cNvSpPr>
              <p:nvPr/>
            </p:nvSpPr>
            <p:spPr bwMode="auto">
              <a:xfrm flipH="1" flipV="1">
                <a:off x="5334004" y="2514598"/>
                <a:ext cx="533401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1" name="Line 27"/>
              <p:cNvSpPr>
                <a:spLocks noChangeShapeType="1"/>
              </p:cNvSpPr>
              <p:nvPr/>
            </p:nvSpPr>
            <p:spPr bwMode="auto">
              <a:xfrm flipH="1" flipV="1">
                <a:off x="4267204" y="2514598"/>
                <a:ext cx="1524001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2" name="Line 28"/>
              <p:cNvSpPr>
                <a:spLocks noChangeShapeType="1"/>
              </p:cNvSpPr>
              <p:nvPr/>
            </p:nvSpPr>
            <p:spPr bwMode="auto">
              <a:xfrm flipV="1">
                <a:off x="5181603" y="2590797"/>
                <a:ext cx="76200" cy="160019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3" name="Line 30"/>
              <p:cNvSpPr>
                <a:spLocks noChangeShapeType="1"/>
              </p:cNvSpPr>
              <p:nvPr/>
            </p:nvSpPr>
            <p:spPr bwMode="auto">
              <a:xfrm flipH="1" flipV="1">
                <a:off x="3657602" y="1600198"/>
                <a:ext cx="381000" cy="6857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4" name="Line 31"/>
              <p:cNvSpPr>
                <a:spLocks noChangeShapeType="1"/>
              </p:cNvSpPr>
              <p:nvPr/>
            </p:nvSpPr>
            <p:spPr bwMode="auto">
              <a:xfrm flipH="1" flipV="1">
                <a:off x="4191003" y="1524000"/>
                <a:ext cx="0" cy="7619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5" name="Line 32"/>
              <p:cNvSpPr>
                <a:spLocks noChangeShapeType="1"/>
              </p:cNvSpPr>
              <p:nvPr/>
            </p:nvSpPr>
            <p:spPr bwMode="auto">
              <a:xfrm flipV="1">
                <a:off x="4267202" y="1600198"/>
                <a:ext cx="304799" cy="6857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6" name="Line 33"/>
              <p:cNvSpPr>
                <a:spLocks noChangeShapeType="1"/>
              </p:cNvSpPr>
              <p:nvPr/>
            </p:nvSpPr>
            <p:spPr bwMode="auto">
              <a:xfrm flipH="1" flipV="1">
                <a:off x="4800604" y="1600199"/>
                <a:ext cx="304799" cy="6857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7" name="Line 34"/>
              <p:cNvSpPr>
                <a:spLocks noChangeShapeType="1"/>
              </p:cNvSpPr>
              <p:nvPr/>
            </p:nvSpPr>
            <p:spPr bwMode="auto">
              <a:xfrm flipH="1" flipV="1">
                <a:off x="5257802" y="1524000"/>
                <a:ext cx="0" cy="7619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Line 35"/>
              <p:cNvSpPr>
                <a:spLocks noChangeShapeType="1"/>
              </p:cNvSpPr>
              <p:nvPr/>
            </p:nvSpPr>
            <p:spPr bwMode="auto">
              <a:xfrm flipV="1">
                <a:off x="5410202" y="1600201"/>
                <a:ext cx="304799" cy="685799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Line 36"/>
              <p:cNvSpPr>
                <a:spLocks noChangeShapeType="1"/>
              </p:cNvSpPr>
              <p:nvPr/>
            </p:nvSpPr>
            <p:spPr bwMode="auto">
              <a:xfrm rot="358666" flipH="1">
                <a:off x="3697412" y="4487303"/>
                <a:ext cx="353318" cy="18503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Line 37"/>
              <p:cNvSpPr>
                <a:spLocks noChangeShapeType="1"/>
              </p:cNvSpPr>
              <p:nvPr/>
            </p:nvSpPr>
            <p:spPr bwMode="auto">
              <a:xfrm rot="358666" flipH="1">
                <a:off x="4194177" y="4495800"/>
                <a:ext cx="0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1" name="Line 38"/>
              <p:cNvSpPr>
                <a:spLocks noChangeShapeType="1"/>
              </p:cNvSpPr>
              <p:nvPr/>
            </p:nvSpPr>
            <p:spPr bwMode="auto">
              <a:xfrm rot="358666">
                <a:off x="4275141" y="4486275"/>
                <a:ext cx="152401" cy="4619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2" name="Line 39"/>
              <p:cNvSpPr>
                <a:spLocks noChangeShapeType="1"/>
              </p:cNvSpPr>
              <p:nvPr/>
            </p:nvSpPr>
            <p:spPr bwMode="auto">
              <a:xfrm rot="20900443" flipH="1">
                <a:off x="5016504" y="4557713"/>
                <a:ext cx="153988" cy="46513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Line 40"/>
              <p:cNvSpPr>
                <a:spLocks noChangeShapeType="1"/>
              </p:cNvSpPr>
              <p:nvPr/>
            </p:nvSpPr>
            <p:spPr bwMode="auto">
              <a:xfrm rot="20900443" flipH="1">
                <a:off x="5249866" y="4495798"/>
                <a:ext cx="0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4" name="Line 41"/>
              <p:cNvSpPr>
                <a:spLocks noChangeShapeType="1"/>
              </p:cNvSpPr>
              <p:nvPr/>
            </p:nvSpPr>
            <p:spPr bwMode="auto">
              <a:xfrm rot="20900443">
                <a:off x="5326067" y="4502149"/>
                <a:ext cx="223837" cy="45085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5" name="Line 48"/>
              <p:cNvSpPr>
                <a:spLocks noChangeShapeType="1"/>
              </p:cNvSpPr>
              <p:nvPr/>
            </p:nvSpPr>
            <p:spPr bwMode="auto">
              <a:xfrm rot="1114882" flipH="1">
                <a:off x="2968629" y="3970337"/>
                <a:ext cx="217488" cy="53657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Line 49"/>
              <p:cNvSpPr>
                <a:spLocks noChangeShapeType="1"/>
              </p:cNvSpPr>
              <p:nvPr/>
            </p:nvSpPr>
            <p:spPr bwMode="auto">
              <a:xfrm rot="1114882" flipH="1">
                <a:off x="3263903" y="4035423"/>
                <a:ext cx="0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Line 50"/>
              <p:cNvSpPr>
                <a:spLocks noChangeShapeType="1"/>
              </p:cNvSpPr>
              <p:nvPr/>
            </p:nvSpPr>
            <p:spPr bwMode="auto">
              <a:xfrm rot="1114882">
                <a:off x="3340104" y="4102098"/>
                <a:ext cx="215901" cy="52863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Line 58"/>
              <p:cNvSpPr>
                <a:spLocks noChangeShapeType="1"/>
              </p:cNvSpPr>
              <p:nvPr/>
            </p:nvSpPr>
            <p:spPr bwMode="auto">
              <a:xfrm rot="1884142" flipH="1">
                <a:off x="2624140" y="3276599"/>
                <a:ext cx="195264" cy="442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Line 59"/>
              <p:cNvSpPr>
                <a:spLocks noChangeShapeType="1"/>
              </p:cNvSpPr>
              <p:nvPr/>
            </p:nvSpPr>
            <p:spPr bwMode="auto">
              <a:xfrm rot="1884142" flipH="1">
                <a:off x="2803525" y="3363912"/>
                <a:ext cx="66674" cy="5333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Line 60"/>
              <p:cNvSpPr>
                <a:spLocks noChangeShapeType="1"/>
              </p:cNvSpPr>
              <p:nvPr/>
            </p:nvSpPr>
            <p:spPr bwMode="auto">
              <a:xfrm rot="1884142">
                <a:off x="2951163" y="3436937"/>
                <a:ext cx="60325" cy="5461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1" name="Line 63"/>
              <p:cNvSpPr>
                <a:spLocks noChangeShapeType="1"/>
              </p:cNvSpPr>
              <p:nvPr/>
            </p:nvSpPr>
            <p:spPr bwMode="auto">
              <a:xfrm rot="19316500" flipH="1">
                <a:off x="5835651" y="4027487"/>
                <a:ext cx="274639" cy="558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2" name="Line 64"/>
              <p:cNvSpPr>
                <a:spLocks noChangeShapeType="1"/>
              </p:cNvSpPr>
              <p:nvPr/>
            </p:nvSpPr>
            <p:spPr bwMode="auto">
              <a:xfrm rot="19316500" flipH="1">
                <a:off x="6035674" y="3998914"/>
                <a:ext cx="157163" cy="5714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3" name="Line 65"/>
              <p:cNvSpPr>
                <a:spLocks noChangeShapeType="1"/>
              </p:cNvSpPr>
              <p:nvPr/>
            </p:nvSpPr>
            <p:spPr bwMode="auto">
              <a:xfrm rot="19316500">
                <a:off x="6451193" y="3799938"/>
                <a:ext cx="164956" cy="134575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4" name="Line 67"/>
              <p:cNvSpPr>
                <a:spLocks noChangeShapeType="1"/>
              </p:cNvSpPr>
              <p:nvPr/>
            </p:nvSpPr>
            <p:spPr bwMode="auto">
              <a:xfrm rot="18849905" flipH="1">
                <a:off x="6378574" y="3413122"/>
                <a:ext cx="179388" cy="5651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Line 68"/>
              <p:cNvSpPr>
                <a:spLocks noChangeShapeType="1"/>
              </p:cNvSpPr>
              <p:nvPr/>
            </p:nvSpPr>
            <p:spPr bwMode="auto">
              <a:xfrm rot="18849905" flipH="1">
                <a:off x="6580186" y="3340097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6" name="Line 69"/>
              <p:cNvSpPr>
                <a:spLocks noChangeShapeType="1"/>
              </p:cNvSpPr>
              <p:nvPr/>
            </p:nvSpPr>
            <p:spPr bwMode="auto">
              <a:xfrm rot="18849905">
                <a:off x="6634164" y="3265486"/>
                <a:ext cx="141288" cy="487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4" name="Group 13"/>
              <p:cNvGrpSpPr/>
              <p:nvPr/>
            </p:nvGrpSpPr>
            <p:grpSpPr>
              <a:xfrm>
                <a:off x="3657600" y="2133600"/>
                <a:ext cx="838200" cy="685799"/>
                <a:chOff x="7162809" y="228598"/>
                <a:chExt cx="914401" cy="762003"/>
              </a:xfrm>
              <a:solidFill>
                <a:schemeClr val="accent5"/>
              </a:solidFill>
            </p:grpSpPr>
            <p:sp>
              <p:nvSpPr>
                <p:cNvPr id="422" name="Can 52"/>
                <p:cNvSpPr/>
                <p:nvPr/>
              </p:nvSpPr>
              <p:spPr>
                <a:xfrm>
                  <a:off x="7162809" y="228601"/>
                  <a:ext cx="914401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3" name="Down Arrow 53"/>
                <p:cNvSpPr/>
                <p:nvPr/>
              </p:nvSpPr>
              <p:spPr>
                <a:xfrm rot="3594206">
                  <a:off x="7374459" y="400694"/>
                  <a:ext cx="186304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4" name="Down Arrow 54"/>
                <p:cNvSpPr/>
                <p:nvPr/>
              </p:nvSpPr>
              <p:spPr>
                <a:xfrm rot="14184123">
                  <a:off x="7619922" y="186213"/>
                  <a:ext cx="211273" cy="29604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5" name="Right Arrow 55"/>
                <p:cNvSpPr/>
                <p:nvPr/>
              </p:nvSpPr>
              <p:spPr>
                <a:xfrm rot="10800000">
                  <a:off x="7315201" y="228598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6" name="Right Arrow 56"/>
                <p:cNvSpPr/>
                <p:nvPr/>
              </p:nvSpPr>
              <p:spPr>
                <a:xfrm rot="276230">
                  <a:off x="7628746" y="391283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5" name="Group 13"/>
              <p:cNvGrpSpPr/>
              <p:nvPr/>
            </p:nvGrpSpPr>
            <p:grpSpPr>
              <a:xfrm>
                <a:off x="4800600" y="2133599"/>
                <a:ext cx="838200" cy="685799"/>
                <a:chOff x="7162809" y="228598"/>
                <a:chExt cx="914401" cy="762003"/>
              </a:xfrm>
              <a:solidFill>
                <a:schemeClr val="accent5"/>
              </a:solidFill>
            </p:grpSpPr>
            <p:sp>
              <p:nvSpPr>
                <p:cNvPr id="417" name="Can 416"/>
                <p:cNvSpPr/>
                <p:nvPr/>
              </p:nvSpPr>
              <p:spPr>
                <a:xfrm>
                  <a:off x="7162809" y="228601"/>
                  <a:ext cx="914401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8" name="Down Arrow 417"/>
                <p:cNvSpPr/>
                <p:nvPr/>
              </p:nvSpPr>
              <p:spPr>
                <a:xfrm rot="3594206">
                  <a:off x="7374459" y="400694"/>
                  <a:ext cx="186304" cy="24431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9" name="Down Arrow 418"/>
                <p:cNvSpPr/>
                <p:nvPr/>
              </p:nvSpPr>
              <p:spPr>
                <a:xfrm rot="14184123">
                  <a:off x="7619922" y="186213"/>
                  <a:ext cx="211273" cy="29604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0" name="Right Arrow 419"/>
                <p:cNvSpPr/>
                <p:nvPr/>
              </p:nvSpPr>
              <p:spPr>
                <a:xfrm rot="10800000">
                  <a:off x="7315201" y="228598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1" name="Right Arrow 420"/>
                <p:cNvSpPr/>
                <p:nvPr/>
              </p:nvSpPr>
              <p:spPr>
                <a:xfrm rot="276230">
                  <a:off x="7628746" y="391283"/>
                  <a:ext cx="265421" cy="228602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6" name="Group 13"/>
              <p:cNvGrpSpPr/>
              <p:nvPr/>
            </p:nvGrpSpPr>
            <p:grpSpPr>
              <a:xfrm>
                <a:off x="2819401" y="3124197"/>
                <a:ext cx="609601" cy="457201"/>
                <a:chOff x="7162822" y="228599"/>
                <a:chExt cx="914403" cy="762005"/>
              </a:xfrm>
              <a:solidFill>
                <a:schemeClr val="accent5"/>
              </a:solidFill>
            </p:grpSpPr>
            <p:sp>
              <p:nvSpPr>
                <p:cNvPr id="412" name="Can 411"/>
                <p:cNvSpPr/>
                <p:nvPr/>
              </p:nvSpPr>
              <p:spPr>
                <a:xfrm>
                  <a:off x="7162822" y="228599"/>
                  <a:ext cx="914403" cy="762005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3" name="Down Arrow 412"/>
                <p:cNvSpPr/>
                <p:nvPr/>
              </p:nvSpPr>
              <p:spPr>
                <a:xfrm rot="3594206">
                  <a:off x="7374472" y="400695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4" name="Down Arrow 413"/>
                <p:cNvSpPr/>
                <p:nvPr/>
              </p:nvSpPr>
              <p:spPr>
                <a:xfrm rot="14184123">
                  <a:off x="7619937" y="186214"/>
                  <a:ext cx="211274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5" name="Right Arrow 414"/>
                <p:cNvSpPr/>
                <p:nvPr/>
              </p:nvSpPr>
              <p:spPr>
                <a:xfrm rot="10800000">
                  <a:off x="7315204" y="228599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6" name="Right Arrow 415"/>
                <p:cNvSpPr/>
                <p:nvPr/>
              </p:nvSpPr>
              <p:spPr>
                <a:xfrm rot="276230">
                  <a:off x="7628746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7" name="Group 13"/>
              <p:cNvGrpSpPr/>
              <p:nvPr/>
            </p:nvGrpSpPr>
            <p:grpSpPr>
              <a:xfrm>
                <a:off x="3200401" y="3733799"/>
                <a:ext cx="609601" cy="457201"/>
                <a:chOff x="7162822" y="228599"/>
                <a:chExt cx="914403" cy="762005"/>
              </a:xfrm>
              <a:solidFill>
                <a:schemeClr val="accent5"/>
              </a:solidFill>
            </p:grpSpPr>
            <p:sp>
              <p:nvSpPr>
                <p:cNvPr id="407" name="Can 406"/>
                <p:cNvSpPr/>
                <p:nvPr/>
              </p:nvSpPr>
              <p:spPr>
                <a:xfrm>
                  <a:off x="7162822" y="228599"/>
                  <a:ext cx="914403" cy="762005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8" name="Down Arrow 407"/>
                <p:cNvSpPr/>
                <p:nvPr/>
              </p:nvSpPr>
              <p:spPr>
                <a:xfrm rot="3594206">
                  <a:off x="7374472" y="400695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9" name="Down Arrow 408"/>
                <p:cNvSpPr/>
                <p:nvPr/>
              </p:nvSpPr>
              <p:spPr>
                <a:xfrm rot="14184123">
                  <a:off x="7619937" y="186214"/>
                  <a:ext cx="211274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0" name="Right Arrow 409"/>
                <p:cNvSpPr/>
                <p:nvPr/>
              </p:nvSpPr>
              <p:spPr>
                <a:xfrm rot="10800000">
                  <a:off x="7315204" y="228599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1" name="Right Arrow 410"/>
                <p:cNvSpPr/>
                <p:nvPr/>
              </p:nvSpPr>
              <p:spPr>
                <a:xfrm rot="276230">
                  <a:off x="7628746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8" name="Group 13"/>
              <p:cNvGrpSpPr/>
              <p:nvPr/>
            </p:nvGrpSpPr>
            <p:grpSpPr>
              <a:xfrm>
                <a:off x="3886200" y="4038597"/>
                <a:ext cx="609601" cy="457201"/>
                <a:chOff x="7162822" y="228599"/>
                <a:chExt cx="914403" cy="762005"/>
              </a:xfrm>
              <a:solidFill>
                <a:schemeClr val="accent5"/>
              </a:solidFill>
            </p:grpSpPr>
            <p:sp>
              <p:nvSpPr>
                <p:cNvPr id="402" name="Can 401"/>
                <p:cNvSpPr/>
                <p:nvPr/>
              </p:nvSpPr>
              <p:spPr>
                <a:xfrm>
                  <a:off x="7162822" y="228599"/>
                  <a:ext cx="914403" cy="762005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3" name="Down Arrow 402"/>
                <p:cNvSpPr/>
                <p:nvPr/>
              </p:nvSpPr>
              <p:spPr>
                <a:xfrm rot="3594206">
                  <a:off x="7374472" y="400695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4" name="Down Arrow 403"/>
                <p:cNvSpPr/>
                <p:nvPr/>
              </p:nvSpPr>
              <p:spPr>
                <a:xfrm rot="14184123">
                  <a:off x="7619937" y="186214"/>
                  <a:ext cx="211274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5" name="Right Arrow 404"/>
                <p:cNvSpPr/>
                <p:nvPr/>
              </p:nvSpPr>
              <p:spPr>
                <a:xfrm rot="10800000">
                  <a:off x="7315204" y="228599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6" name="Right Arrow 405"/>
                <p:cNvSpPr/>
                <p:nvPr/>
              </p:nvSpPr>
              <p:spPr>
                <a:xfrm rot="276230">
                  <a:off x="7628746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9" name="Group 13"/>
              <p:cNvGrpSpPr/>
              <p:nvPr/>
            </p:nvGrpSpPr>
            <p:grpSpPr>
              <a:xfrm>
                <a:off x="4876799" y="4114800"/>
                <a:ext cx="609601" cy="457201"/>
                <a:chOff x="7162822" y="228599"/>
                <a:chExt cx="914403" cy="762005"/>
              </a:xfrm>
              <a:solidFill>
                <a:schemeClr val="accent5"/>
              </a:solidFill>
            </p:grpSpPr>
            <p:sp>
              <p:nvSpPr>
                <p:cNvPr id="397" name="Can 396"/>
                <p:cNvSpPr/>
                <p:nvPr/>
              </p:nvSpPr>
              <p:spPr>
                <a:xfrm>
                  <a:off x="7162822" y="228599"/>
                  <a:ext cx="914403" cy="762005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8" name="Down Arrow 397"/>
                <p:cNvSpPr/>
                <p:nvPr/>
              </p:nvSpPr>
              <p:spPr>
                <a:xfrm rot="3594206">
                  <a:off x="7374472" y="400695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9" name="Down Arrow 398"/>
                <p:cNvSpPr/>
                <p:nvPr/>
              </p:nvSpPr>
              <p:spPr>
                <a:xfrm rot="14184123">
                  <a:off x="7619937" y="186214"/>
                  <a:ext cx="211274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0" name="Right Arrow 399"/>
                <p:cNvSpPr/>
                <p:nvPr/>
              </p:nvSpPr>
              <p:spPr>
                <a:xfrm rot="10800000">
                  <a:off x="7315204" y="228599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1" name="Right Arrow 400"/>
                <p:cNvSpPr/>
                <p:nvPr/>
              </p:nvSpPr>
              <p:spPr>
                <a:xfrm rot="276230">
                  <a:off x="7628746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2" name="Group 13"/>
              <p:cNvGrpSpPr/>
              <p:nvPr/>
            </p:nvGrpSpPr>
            <p:grpSpPr>
              <a:xfrm>
                <a:off x="5562599" y="3657600"/>
                <a:ext cx="609601" cy="457201"/>
                <a:chOff x="7162822" y="228599"/>
                <a:chExt cx="914403" cy="762005"/>
              </a:xfrm>
              <a:solidFill>
                <a:schemeClr val="accent5"/>
              </a:solidFill>
            </p:grpSpPr>
            <p:sp>
              <p:nvSpPr>
                <p:cNvPr id="392" name="Can 391"/>
                <p:cNvSpPr/>
                <p:nvPr/>
              </p:nvSpPr>
              <p:spPr>
                <a:xfrm>
                  <a:off x="7162822" y="228599"/>
                  <a:ext cx="914403" cy="762005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3" name="Down Arrow 392"/>
                <p:cNvSpPr/>
                <p:nvPr/>
              </p:nvSpPr>
              <p:spPr>
                <a:xfrm rot="3594206">
                  <a:off x="7374472" y="400695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4" name="Down Arrow 393"/>
                <p:cNvSpPr/>
                <p:nvPr/>
              </p:nvSpPr>
              <p:spPr>
                <a:xfrm rot="14184123">
                  <a:off x="7619937" y="186214"/>
                  <a:ext cx="211274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5" name="Right Arrow 394"/>
                <p:cNvSpPr/>
                <p:nvPr/>
              </p:nvSpPr>
              <p:spPr>
                <a:xfrm rot="10800000">
                  <a:off x="7315204" y="228599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6" name="Right Arrow 395"/>
                <p:cNvSpPr/>
                <p:nvPr/>
              </p:nvSpPr>
              <p:spPr>
                <a:xfrm rot="276230">
                  <a:off x="7628746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77" name="Group 13"/>
              <p:cNvGrpSpPr/>
              <p:nvPr/>
            </p:nvGrpSpPr>
            <p:grpSpPr>
              <a:xfrm>
                <a:off x="5943599" y="3048000"/>
                <a:ext cx="609601" cy="457201"/>
                <a:chOff x="7162822" y="228599"/>
                <a:chExt cx="914403" cy="762005"/>
              </a:xfrm>
              <a:solidFill>
                <a:schemeClr val="accent5"/>
              </a:solidFill>
            </p:grpSpPr>
            <p:sp>
              <p:nvSpPr>
                <p:cNvPr id="387" name="Can 386"/>
                <p:cNvSpPr/>
                <p:nvPr/>
              </p:nvSpPr>
              <p:spPr>
                <a:xfrm>
                  <a:off x="7162822" y="228599"/>
                  <a:ext cx="914403" cy="762005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8" name="Down Arrow 387"/>
                <p:cNvSpPr/>
                <p:nvPr/>
              </p:nvSpPr>
              <p:spPr>
                <a:xfrm rot="3594206">
                  <a:off x="7374472" y="400695"/>
                  <a:ext cx="186305" cy="244318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9" name="Down Arrow 388"/>
                <p:cNvSpPr/>
                <p:nvPr/>
              </p:nvSpPr>
              <p:spPr>
                <a:xfrm rot="14184123">
                  <a:off x="7619937" y="186214"/>
                  <a:ext cx="211274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0" name="Right Arrow 389"/>
                <p:cNvSpPr/>
                <p:nvPr/>
              </p:nvSpPr>
              <p:spPr>
                <a:xfrm rot="10800000">
                  <a:off x="7315204" y="228599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1" name="Right Arrow 390"/>
                <p:cNvSpPr/>
                <p:nvPr/>
              </p:nvSpPr>
              <p:spPr>
                <a:xfrm rot="276230">
                  <a:off x="7628746" y="391283"/>
                  <a:ext cx="265420" cy="228600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85" name="Line 23"/>
              <p:cNvSpPr>
                <a:spLocks noChangeShapeType="1"/>
              </p:cNvSpPr>
              <p:nvPr/>
            </p:nvSpPr>
            <p:spPr bwMode="auto">
              <a:xfrm flipV="1">
                <a:off x="4190997" y="2819400"/>
                <a:ext cx="838199" cy="12192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6" name="Line 28"/>
              <p:cNvSpPr>
                <a:spLocks noChangeShapeType="1"/>
              </p:cNvSpPr>
              <p:nvPr/>
            </p:nvSpPr>
            <p:spPr bwMode="auto">
              <a:xfrm flipH="1" flipV="1">
                <a:off x="4343403" y="2819400"/>
                <a:ext cx="761999" cy="129540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2" name="Line 35"/>
          <p:cNvSpPr>
            <a:spLocks noChangeShapeType="1"/>
          </p:cNvSpPr>
          <p:nvPr/>
        </p:nvSpPr>
        <p:spPr bwMode="auto">
          <a:xfrm rot="7606592" flipV="1">
            <a:off x="5027587" y="2210610"/>
            <a:ext cx="993827" cy="1979583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4" name="Slide Number Placeholder 46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465" name="Group 80"/>
          <p:cNvGrpSpPr/>
          <p:nvPr/>
        </p:nvGrpSpPr>
        <p:grpSpPr>
          <a:xfrm>
            <a:off x="4648201" y="1828800"/>
            <a:ext cx="381000" cy="380404"/>
            <a:chOff x="4495802" y="2286003"/>
            <a:chExt cx="609600" cy="609601"/>
          </a:xfrm>
        </p:grpSpPr>
        <p:sp>
          <p:nvSpPr>
            <p:cNvPr id="466" name="Cube 465"/>
            <p:cNvSpPr/>
            <p:nvPr/>
          </p:nvSpPr>
          <p:spPr>
            <a:xfrm>
              <a:off x="4495802" y="2286003"/>
              <a:ext cx="609600" cy="609601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7" name="Quad Arrow 466"/>
            <p:cNvSpPr/>
            <p:nvPr/>
          </p:nvSpPr>
          <p:spPr>
            <a:xfrm rot="2594847">
              <a:off x="4516205" y="2375221"/>
              <a:ext cx="515037" cy="48616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8" name="Group 80"/>
          <p:cNvGrpSpPr/>
          <p:nvPr/>
        </p:nvGrpSpPr>
        <p:grpSpPr>
          <a:xfrm>
            <a:off x="3733801" y="2590800"/>
            <a:ext cx="381000" cy="380404"/>
            <a:chOff x="4495802" y="2286003"/>
            <a:chExt cx="609600" cy="609601"/>
          </a:xfrm>
        </p:grpSpPr>
        <p:sp>
          <p:nvSpPr>
            <p:cNvPr id="469" name="Cube 468"/>
            <p:cNvSpPr/>
            <p:nvPr/>
          </p:nvSpPr>
          <p:spPr>
            <a:xfrm>
              <a:off x="4495802" y="2286003"/>
              <a:ext cx="609600" cy="609601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9" name="Quad Arrow 518"/>
            <p:cNvSpPr/>
            <p:nvPr/>
          </p:nvSpPr>
          <p:spPr>
            <a:xfrm rot="2594847">
              <a:off x="4516205" y="2375221"/>
              <a:ext cx="515037" cy="48616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2" name="Group 80"/>
          <p:cNvGrpSpPr/>
          <p:nvPr/>
        </p:nvGrpSpPr>
        <p:grpSpPr>
          <a:xfrm>
            <a:off x="5638801" y="4038600"/>
            <a:ext cx="381000" cy="380404"/>
            <a:chOff x="4495802" y="2286003"/>
            <a:chExt cx="609600" cy="609601"/>
          </a:xfrm>
        </p:grpSpPr>
        <p:sp>
          <p:nvSpPr>
            <p:cNvPr id="524" name="Cube 523"/>
            <p:cNvSpPr/>
            <p:nvPr/>
          </p:nvSpPr>
          <p:spPr>
            <a:xfrm>
              <a:off x="4495802" y="2286003"/>
              <a:ext cx="609600" cy="609601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6" name="Quad Arrow 525"/>
            <p:cNvSpPr/>
            <p:nvPr/>
          </p:nvSpPr>
          <p:spPr>
            <a:xfrm rot="2594847">
              <a:off x="4516205" y="2375221"/>
              <a:ext cx="515037" cy="48616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8" name="Group 80"/>
          <p:cNvGrpSpPr/>
          <p:nvPr/>
        </p:nvGrpSpPr>
        <p:grpSpPr>
          <a:xfrm>
            <a:off x="2438401" y="3429000"/>
            <a:ext cx="381000" cy="380404"/>
            <a:chOff x="4495802" y="2286003"/>
            <a:chExt cx="609600" cy="609601"/>
          </a:xfrm>
        </p:grpSpPr>
        <p:sp>
          <p:nvSpPr>
            <p:cNvPr id="529" name="Cube 528"/>
            <p:cNvSpPr/>
            <p:nvPr/>
          </p:nvSpPr>
          <p:spPr>
            <a:xfrm>
              <a:off x="4495802" y="2286003"/>
              <a:ext cx="609600" cy="609601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0" name="Quad Arrow 529"/>
            <p:cNvSpPr/>
            <p:nvPr/>
          </p:nvSpPr>
          <p:spPr>
            <a:xfrm rot="2594847">
              <a:off x="4516205" y="2375221"/>
              <a:ext cx="515037" cy="48616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1" name="Group 80"/>
          <p:cNvGrpSpPr/>
          <p:nvPr/>
        </p:nvGrpSpPr>
        <p:grpSpPr>
          <a:xfrm>
            <a:off x="4038601" y="4419600"/>
            <a:ext cx="381000" cy="380404"/>
            <a:chOff x="4495802" y="2286003"/>
            <a:chExt cx="609600" cy="609601"/>
          </a:xfrm>
        </p:grpSpPr>
        <p:sp>
          <p:nvSpPr>
            <p:cNvPr id="532" name="Cube 531"/>
            <p:cNvSpPr/>
            <p:nvPr/>
          </p:nvSpPr>
          <p:spPr>
            <a:xfrm>
              <a:off x="4495802" y="2286003"/>
              <a:ext cx="609600" cy="609601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3" name="Quad Arrow 532"/>
            <p:cNvSpPr/>
            <p:nvPr/>
          </p:nvSpPr>
          <p:spPr>
            <a:xfrm rot="2594847">
              <a:off x="4516205" y="2375221"/>
              <a:ext cx="515037" cy="48616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7" name="Group 80"/>
          <p:cNvGrpSpPr/>
          <p:nvPr/>
        </p:nvGrpSpPr>
        <p:grpSpPr>
          <a:xfrm>
            <a:off x="6172201" y="2438400"/>
            <a:ext cx="381000" cy="380404"/>
            <a:chOff x="4495802" y="2286003"/>
            <a:chExt cx="609600" cy="609601"/>
          </a:xfrm>
        </p:grpSpPr>
        <p:sp>
          <p:nvSpPr>
            <p:cNvPr id="538" name="Cube 537"/>
            <p:cNvSpPr/>
            <p:nvPr/>
          </p:nvSpPr>
          <p:spPr>
            <a:xfrm>
              <a:off x="4495802" y="2286003"/>
              <a:ext cx="609600" cy="609601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Quad Arrow 538"/>
            <p:cNvSpPr/>
            <p:nvPr/>
          </p:nvSpPr>
          <p:spPr>
            <a:xfrm rot="2594847">
              <a:off x="4516205" y="2375221"/>
              <a:ext cx="515037" cy="48616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3" name="Line 35"/>
          <p:cNvSpPr>
            <a:spLocks noChangeShapeType="1"/>
          </p:cNvSpPr>
          <p:nvPr/>
        </p:nvSpPr>
        <p:spPr bwMode="auto">
          <a:xfrm rot="7606592" flipH="1" flipV="1">
            <a:off x="3018914" y="2572966"/>
            <a:ext cx="3182374" cy="1712069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34" name="Group 80"/>
          <p:cNvGrpSpPr/>
          <p:nvPr/>
        </p:nvGrpSpPr>
        <p:grpSpPr>
          <a:xfrm>
            <a:off x="5257801" y="2895600"/>
            <a:ext cx="381000" cy="380404"/>
            <a:chOff x="4495802" y="2286003"/>
            <a:chExt cx="609600" cy="609601"/>
          </a:xfrm>
        </p:grpSpPr>
        <p:sp>
          <p:nvSpPr>
            <p:cNvPr id="535" name="Cube 534"/>
            <p:cNvSpPr/>
            <p:nvPr/>
          </p:nvSpPr>
          <p:spPr>
            <a:xfrm>
              <a:off x="4495802" y="2286003"/>
              <a:ext cx="609600" cy="609601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Quad Arrow 535"/>
            <p:cNvSpPr/>
            <p:nvPr/>
          </p:nvSpPr>
          <p:spPr>
            <a:xfrm rot="2594847">
              <a:off x="4516205" y="2375221"/>
              <a:ext cx="515037" cy="48616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0" name="Group 80"/>
          <p:cNvGrpSpPr/>
          <p:nvPr/>
        </p:nvGrpSpPr>
        <p:grpSpPr>
          <a:xfrm>
            <a:off x="4419601" y="3200400"/>
            <a:ext cx="381000" cy="380404"/>
            <a:chOff x="4495802" y="2286003"/>
            <a:chExt cx="609600" cy="609601"/>
          </a:xfrm>
        </p:grpSpPr>
        <p:sp>
          <p:nvSpPr>
            <p:cNvPr id="541" name="Cube 540"/>
            <p:cNvSpPr/>
            <p:nvPr/>
          </p:nvSpPr>
          <p:spPr>
            <a:xfrm>
              <a:off x="4495802" y="2286003"/>
              <a:ext cx="609600" cy="609601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Quad Arrow 541"/>
            <p:cNvSpPr/>
            <p:nvPr/>
          </p:nvSpPr>
          <p:spPr>
            <a:xfrm rot="2594847">
              <a:off x="4516205" y="2375221"/>
              <a:ext cx="515037" cy="48616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5" name="Group 80"/>
          <p:cNvGrpSpPr/>
          <p:nvPr/>
        </p:nvGrpSpPr>
        <p:grpSpPr>
          <a:xfrm>
            <a:off x="3429001" y="3733800"/>
            <a:ext cx="381000" cy="380404"/>
            <a:chOff x="4495802" y="2286003"/>
            <a:chExt cx="609600" cy="609601"/>
          </a:xfrm>
        </p:grpSpPr>
        <p:sp>
          <p:nvSpPr>
            <p:cNvPr id="546" name="Cube 545"/>
            <p:cNvSpPr/>
            <p:nvPr/>
          </p:nvSpPr>
          <p:spPr>
            <a:xfrm>
              <a:off x="4495802" y="2286003"/>
              <a:ext cx="609600" cy="609601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Quad Arrow 546"/>
            <p:cNvSpPr/>
            <p:nvPr/>
          </p:nvSpPr>
          <p:spPr>
            <a:xfrm rot="2594847">
              <a:off x="4516205" y="2375221"/>
              <a:ext cx="515037" cy="48616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8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Option </a:t>
            </a:r>
            <a:r>
              <a:rPr lang="en-US" sz="4000" kern="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40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: Convergence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2" name="Freeform 551"/>
          <p:cNvSpPr/>
          <p:nvPr/>
        </p:nvSpPr>
        <p:spPr>
          <a:xfrm>
            <a:off x="63387" y="1097280"/>
            <a:ext cx="8731478" cy="5544868"/>
          </a:xfrm>
          <a:custGeom>
            <a:avLst/>
            <a:gdLst>
              <a:gd name="connsiteX0" fmla="*/ 984017 w 8731478"/>
              <a:gd name="connsiteY0" fmla="*/ 0 h 5544868"/>
              <a:gd name="connsiteX1" fmla="*/ 452002 w 8731478"/>
              <a:gd name="connsiteY1" fmla="*/ 415636 h 5544868"/>
              <a:gd name="connsiteX2" fmla="*/ 393813 w 8731478"/>
              <a:gd name="connsiteY2" fmla="*/ 523702 h 5544868"/>
              <a:gd name="connsiteX3" fmla="*/ 377188 w 8731478"/>
              <a:gd name="connsiteY3" fmla="*/ 748145 h 5544868"/>
              <a:gd name="connsiteX4" fmla="*/ 402126 w 8731478"/>
              <a:gd name="connsiteY4" fmla="*/ 781396 h 5544868"/>
              <a:gd name="connsiteX5" fmla="*/ 435377 w 8731478"/>
              <a:gd name="connsiteY5" fmla="*/ 831273 h 5544868"/>
              <a:gd name="connsiteX6" fmla="*/ 543442 w 8731478"/>
              <a:gd name="connsiteY6" fmla="*/ 1022465 h 5544868"/>
              <a:gd name="connsiteX7" fmla="*/ 593318 w 8731478"/>
              <a:gd name="connsiteY7" fmla="*/ 1238596 h 5544868"/>
              <a:gd name="connsiteX8" fmla="*/ 601631 w 8731478"/>
              <a:gd name="connsiteY8" fmla="*/ 1770611 h 5544868"/>
              <a:gd name="connsiteX9" fmla="*/ 618257 w 8731478"/>
              <a:gd name="connsiteY9" fmla="*/ 1828800 h 5544868"/>
              <a:gd name="connsiteX10" fmla="*/ 659820 w 8731478"/>
              <a:gd name="connsiteY10" fmla="*/ 1895302 h 5544868"/>
              <a:gd name="connsiteX11" fmla="*/ 435377 w 8731478"/>
              <a:gd name="connsiteY11" fmla="*/ 2136371 h 5544868"/>
              <a:gd name="connsiteX12" fmla="*/ 202620 w 8731478"/>
              <a:gd name="connsiteY12" fmla="*/ 2394065 h 5544868"/>
              <a:gd name="connsiteX13" fmla="*/ 52991 w 8731478"/>
              <a:gd name="connsiteY13" fmla="*/ 2726575 h 5544868"/>
              <a:gd name="connsiteX14" fmla="*/ 3115 w 8731478"/>
              <a:gd name="connsiteY14" fmla="*/ 2926080 h 5544868"/>
              <a:gd name="connsiteX15" fmla="*/ 19740 w 8731478"/>
              <a:gd name="connsiteY15" fmla="*/ 3217025 h 5544868"/>
              <a:gd name="connsiteX16" fmla="*/ 94555 w 8731478"/>
              <a:gd name="connsiteY16" fmla="*/ 3366655 h 5544868"/>
              <a:gd name="connsiteX17" fmla="*/ 219246 w 8731478"/>
              <a:gd name="connsiteY17" fmla="*/ 3499658 h 5544868"/>
              <a:gd name="connsiteX18" fmla="*/ 368875 w 8731478"/>
              <a:gd name="connsiteY18" fmla="*/ 3807229 h 5544868"/>
              <a:gd name="connsiteX19" fmla="*/ 393813 w 8731478"/>
              <a:gd name="connsiteY19" fmla="*/ 3965171 h 5544868"/>
              <a:gd name="connsiteX20" fmla="*/ 368875 w 8731478"/>
              <a:gd name="connsiteY20" fmla="*/ 4197927 h 5544868"/>
              <a:gd name="connsiteX21" fmla="*/ 360562 w 8731478"/>
              <a:gd name="connsiteY21" fmla="*/ 4314305 h 5544868"/>
              <a:gd name="connsiteX22" fmla="*/ 393813 w 8731478"/>
              <a:gd name="connsiteY22" fmla="*/ 4447309 h 5544868"/>
              <a:gd name="connsiteX23" fmla="*/ 435377 w 8731478"/>
              <a:gd name="connsiteY23" fmla="*/ 4522124 h 5544868"/>
              <a:gd name="connsiteX24" fmla="*/ 560068 w 8731478"/>
              <a:gd name="connsiteY24" fmla="*/ 4688378 h 5544868"/>
              <a:gd name="connsiteX25" fmla="*/ 634882 w 8731478"/>
              <a:gd name="connsiteY25" fmla="*/ 4763193 h 5544868"/>
              <a:gd name="connsiteX26" fmla="*/ 701384 w 8731478"/>
              <a:gd name="connsiteY26" fmla="*/ 4804756 h 5544868"/>
              <a:gd name="connsiteX27" fmla="*/ 759573 w 8731478"/>
              <a:gd name="connsiteY27" fmla="*/ 4879571 h 5544868"/>
              <a:gd name="connsiteX28" fmla="*/ 1008955 w 8731478"/>
              <a:gd name="connsiteY28" fmla="*/ 5079076 h 5544868"/>
              <a:gd name="connsiteX29" fmla="*/ 1333151 w 8731478"/>
              <a:gd name="connsiteY29" fmla="*/ 5153891 h 5544868"/>
              <a:gd name="connsiteX30" fmla="*/ 1757100 w 8731478"/>
              <a:gd name="connsiteY30" fmla="*/ 5137265 h 5544868"/>
              <a:gd name="connsiteX31" fmla="*/ 2164424 w 8731478"/>
              <a:gd name="connsiteY31" fmla="*/ 5004262 h 5544868"/>
              <a:gd name="connsiteX32" fmla="*/ 2272489 w 8731478"/>
              <a:gd name="connsiteY32" fmla="*/ 4971011 h 5544868"/>
              <a:gd name="connsiteX33" fmla="*/ 2638249 w 8731478"/>
              <a:gd name="connsiteY33" fmla="*/ 5112327 h 5544868"/>
              <a:gd name="connsiteX34" fmla="*/ 3112075 w 8731478"/>
              <a:gd name="connsiteY34" fmla="*/ 5228705 h 5544868"/>
              <a:gd name="connsiteX35" fmla="*/ 3394708 w 8731478"/>
              <a:gd name="connsiteY35" fmla="*/ 5286895 h 5544868"/>
              <a:gd name="connsiteX36" fmla="*/ 3893471 w 8731478"/>
              <a:gd name="connsiteY36" fmla="*/ 5270269 h 5544868"/>
              <a:gd name="connsiteX37" fmla="*/ 4117915 w 8731478"/>
              <a:gd name="connsiteY37" fmla="*/ 5253644 h 5544868"/>
              <a:gd name="connsiteX38" fmla="*/ 4201042 w 8731478"/>
              <a:gd name="connsiteY38" fmla="*/ 5278582 h 5544868"/>
              <a:gd name="connsiteX39" fmla="*/ 4442111 w 8731478"/>
              <a:gd name="connsiteY39" fmla="*/ 5444836 h 5544868"/>
              <a:gd name="connsiteX40" fmla="*/ 4674868 w 8731478"/>
              <a:gd name="connsiteY40" fmla="*/ 5527964 h 5544868"/>
              <a:gd name="connsiteX41" fmla="*/ 4974126 w 8731478"/>
              <a:gd name="connsiteY41" fmla="*/ 5536276 h 5544868"/>
              <a:gd name="connsiteX42" fmla="*/ 5339886 w 8731478"/>
              <a:gd name="connsiteY42" fmla="*/ 5494713 h 5544868"/>
              <a:gd name="connsiteX43" fmla="*/ 5838649 w 8731478"/>
              <a:gd name="connsiteY43" fmla="*/ 5511338 h 5544868"/>
              <a:gd name="connsiteX44" fmla="*/ 6337413 w 8731478"/>
              <a:gd name="connsiteY44" fmla="*/ 5453149 h 5544868"/>
              <a:gd name="connsiteX45" fmla="*/ 6495355 w 8731478"/>
              <a:gd name="connsiteY45" fmla="*/ 5436524 h 5544868"/>
              <a:gd name="connsiteX46" fmla="*/ 6894366 w 8731478"/>
              <a:gd name="connsiteY46" fmla="*/ 5361709 h 5544868"/>
              <a:gd name="connsiteX47" fmla="*/ 7068933 w 8731478"/>
              <a:gd name="connsiteY47" fmla="*/ 5328458 h 5544868"/>
              <a:gd name="connsiteX48" fmla="*/ 7168686 w 8731478"/>
              <a:gd name="connsiteY48" fmla="*/ 5295207 h 5544868"/>
              <a:gd name="connsiteX49" fmla="*/ 7484569 w 8731478"/>
              <a:gd name="connsiteY49" fmla="*/ 5203767 h 5544868"/>
              <a:gd name="connsiteX50" fmla="*/ 7866955 w 8731478"/>
              <a:gd name="connsiteY50" fmla="*/ 5054138 h 5544868"/>
              <a:gd name="connsiteX51" fmla="*/ 8074773 w 8731478"/>
              <a:gd name="connsiteY51" fmla="*/ 4779818 h 5544868"/>
              <a:gd name="connsiteX52" fmla="*/ 8440533 w 8731478"/>
              <a:gd name="connsiteY52" fmla="*/ 4089862 h 5544868"/>
              <a:gd name="connsiteX53" fmla="*/ 8498722 w 8731478"/>
              <a:gd name="connsiteY53" fmla="*/ 3940233 h 5544868"/>
              <a:gd name="connsiteX54" fmla="*/ 8581849 w 8731478"/>
              <a:gd name="connsiteY54" fmla="*/ 3724102 h 5544868"/>
              <a:gd name="connsiteX55" fmla="*/ 8689915 w 8731478"/>
              <a:gd name="connsiteY55" fmla="*/ 3449782 h 5544868"/>
              <a:gd name="connsiteX56" fmla="*/ 8731478 w 8731478"/>
              <a:gd name="connsiteY56" fmla="*/ 3366655 h 554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31478" h="5544868">
                <a:moveTo>
                  <a:pt x="984017" y="0"/>
                </a:moveTo>
                <a:cubicBezTo>
                  <a:pt x="742574" y="107308"/>
                  <a:pt x="821484" y="64032"/>
                  <a:pt x="452002" y="415636"/>
                </a:cubicBezTo>
                <a:cubicBezTo>
                  <a:pt x="422365" y="443839"/>
                  <a:pt x="413209" y="487680"/>
                  <a:pt x="393813" y="523702"/>
                </a:cubicBezTo>
                <a:cubicBezTo>
                  <a:pt x="373542" y="618302"/>
                  <a:pt x="354689" y="652525"/>
                  <a:pt x="377188" y="748145"/>
                </a:cubicBezTo>
                <a:cubicBezTo>
                  <a:pt x="380361" y="761631"/>
                  <a:pt x="394181" y="770046"/>
                  <a:pt x="402126" y="781396"/>
                </a:cubicBezTo>
                <a:cubicBezTo>
                  <a:pt x="413585" y="797766"/>
                  <a:pt x="425272" y="814035"/>
                  <a:pt x="435377" y="831273"/>
                </a:cubicBezTo>
                <a:cubicBezTo>
                  <a:pt x="472399" y="894428"/>
                  <a:pt x="512878" y="955944"/>
                  <a:pt x="543442" y="1022465"/>
                </a:cubicBezTo>
                <a:cubicBezTo>
                  <a:pt x="571238" y="1082963"/>
                  <a:pt x="582355" y="1172818"/>
                  <a:pt x="593318" y="1238596"/>
                </a:cubicBezTo>
                <a:cubicBezTo>
                  <a:pt x="578631" y="1583741"/>
                  <a:pt x="552582" y="1535181"/>
                  <a:pt x="601631" y="1770611"/>
                </a:cubicBezTo>
                <a:cubicBezTo>
                  <a:pt x="605745" y="1790360"/>
                  <a:pt x="609726" y="1810520"/>
                  <a:pt x="618257" y="1828800"/>
                </a:cubicBezTo>
                <a:cubicBezTo>
                  <a:pt x="629311" y="1852488"/>
                  <a:pt x="645966" y="1873135"/>
                  <a:pt x="659820" y="1895302"/>
                </a:cubicBezTo>
                <a:cubicBezTo>
                  <a:pt x="586495" y="2017510"/>
                  <a:pt x="646305" y="1925443"/>
                  <a:pt x="435377" y="2136371"/>
                </a:cubicBezTo>
                <a:cubicBezTo>
                  <a:pt x="362656" y="2209092"/>
                  <a:pt x="257316" y="2306956"/>
                  <a:pt x="202620" y="2394065"/>
                </a:cubicBezTo>
                <a:cubicBezTo>
                  <a:pt x="151003" y="2476271"/>
                  <a:pt x="83357" y="2621675"/>
                  <a:pt x="52991" y="2726575"/>
                </a:cubicBezTo>
                <a:cubicBezTo>
                  <a:pt x="33931" y="2792420"/>
                  <a:pt x="19740" y="2859578"/>
                  <a:pt x="3115" y="2926080"/>
                </a:cubicBezTo>
                <a:cubicBezTo>
                  <a:pt x="8657" y="3023062"/>
                  <a:pt x="0" y="3121912"/>
                  <a:pt x="19740" y="3217025"/>
                </a:cubicBezTo>
                <a:cubicBezTo>
                  <a:pt x="31072" y="3271625"/>
                  <a:pt x="62896" y="3320750"/>
                  <a:pt x="94555" y="3366655"/>
                </a:cubicBezTo>
                <a:cubicBezTo>
                  <a:pt x="105875" y="3383069"/>
                  <a:pt x="197209" y="3460481"/>
                  <a:pt x="219246" y="3499658"/>
                </a:cubicBezTo>
                <a:cubicBezTo>
                  <a:pt x="322193" y="3682674"/>
                  <a:pt x="313946" y="3669908"/>
                  <a:pt x="368875" y="3807229"/>
                </a:cubicBezTo>
                <a:cubicBezTo>
                  <a:pt x="377188" y="3859876"/>
                  <a:pt x="393813" y="3911871"/>
                  <a:pt x="393813" y="3965171"/>
                </a:cubicBezTo>
                <a:cubicBezTo>
                  <a:pt x="393813" y="4043200"/>
                  <a:pt x="376273" y="4120249"/>
                  <a:pt x="368875" y="4197927"/>
                </a:cubicBezTo>
                <a:cubicBezTo>
                  <a:pt x="365188" y="4236643"/>
                  <a:pt x="363333" y="4275512"/>
                  <a:pt x="360562" y="4314305"/>
                </a:cubicBezTo>
                <a:cubicBezTo>
                  <a:pt x="371646" y="4358640"/>
                  <a:pt x="378334" y="4404311"/>
                  <a:pt x="393813" y="4447309"/>
                </a:cubicBezTo>
                <a:cubicBezTo>
                  <a:pt x="403476" y="4474151"/>
                  <a:pt x="420699" y="4497661"/>
                  <a:pt x="435377" y="4522124"/>
                </a:cubicBezTo>
                <a:cubicBezTo>
                  <a:pt x="488889" y="4611311"/>
                  <a:pt x="490427" y="4614640"/>
                  <a:pt x="560068" y="4688378"/>
                </a:cubicBezTo>
                <a:cubicBezTo>
                  <a:pt x="584284" y="4714018"/>
                  <a:pt x="607658" y="4740773"/>
                  <a:pt x="634882" y="4763193"/>
                </a:cubicBezTo>
                <a:cubicBezTo>
                  <a:pt x="655061" y="4779811"/>
                  <a:pt x="680243" y="4789381"/>
                  <a:pt x="701384" y="4804756"/>
                </a:cubicBezTo>
                <a:cubicBezTo>
                  <a:pt x="734459" y="4828810"/>
                  <a:pt x="729985" y="4845432"/>
                  <a:pt x="759573" y="4879571"/>
                </a:cubicBezTo>
                <a:cubicBezTo>
                  <a:pt x="828507" y="4959109"/>
                  <a:pt x="920138" y="5026831"/>
                  <a:pt x="1008955" y="5079076"/>
                </a:cubicBezTo>
                <a:cubicBezTo>
                  <a:pt x="1102508" y="5134108"/>
                  <a:pt x="1234773" y="5138756"/>
                  <a:pt x="1333151" y="5153891"/>
                </a:cubicBezTo>
                <a:cubicBezTo>
                  <a:pt x="1474467" y="5148349"/>
                  <a:pt x="1617228" y="5158166"/>
                  <a:pt x="1757100" y="5137265"/>
                </a:cubicBezTo>
                <a:cubicBezTo>
                  <a:pt x="1934996" y="5110683"/>
                  <a:pt x="2017567" y="5055097"/>
                  <a:pt x="2164424" y="5004262"/>
                </a:cubicBezTo>
                <a:cubicBezTo>
                  <a:pt x="2200039" y="4991934"/>
                  <a:pt x="2236467" y="4982095"/>
                  <a:pt x="2272489" y="4971011"/>
                </a:cubicBezTo>
                <a:cubicBezTo>
                  <a:pt x="2455959" y="4997222"/>
                  <a:pt x="2228862" y="4959571"/>
                  <a:pt x="2638249" y="5112327"/>
                </a:cubicBezTo>
                <a:cubicBezTo>
                  <a:pt x="2850028" y="5191349"/>
                  <a:pt x="2899153" y="5186819"/>
                  <a:pt x="3112075" y="5228705"/>
                </a:cubicBezTo>
                <a:lnTo>
                  <a:pt x="3394708" y="5286895"/>
                </a:lnTo>
                <a:lnTo>
                  <a:pt x="3893471" y="5270269"/>
                </a:lnTo>
                <a:cubicBezTo>
                  <a:pt x="4027044" y="5265131"/>
                  <a:pt x="4014102" y="5265178"/>
                  <a:pt x="4117915" y="5253644"/>
                </a:cubicBezTo>
                <a:cubicBezTo>
                  <a:pt x="4145624" y="5261957"/>
                  <a:pt x="4176123" y="5263887"/>
                  <a:pt x="4201042" y="5278582"/>
                </a:cubicBezTo>
                <a:cubicBezTo>
                  <a:pt x="4285123" y="5328168"/>
                  <a:pt x="4350185" y="5412005"/>
                  <a:pt x="4442111" y="5444836"/>
                </a:cubicBezTo>
                <a:cubicBezTo>
                  <a:pt x="4519697" y="5472545"/>
                  <a:pt x="4593673" y="5514009"/>
                  <a:pt x="4674868" y="5527964"/>
                </a:cubicBezTo>
                <a:cubicBezTo>
                  <a:pt x="4773217" y="5544868"/>
                  <a:pt x="4874373" y="5533505"/>
                  <a:pt x="4974126" y="5536276"/>
                </a:cubicBezTo>
                <a:cubicBezTo>
                  <a:pt x="5013811" y="5531315"/>
                  <a:pt x="5285686" y="5495664"/>
                  <a:pt x="5339886" y="5494713"/>
                </a:cubicBezTo>
                <a:cubicBezTo>
                  <a:pt x="5440017" y="5492956"/>
                  <a:pt x="5713678" y="5505904"/>
                  <a:pt x="5838649" y="5511338"/>
                </a:cubicBezTo>
                <a:cubicBezTo>
                  <a:pt x="6246678" y="5482194"/>
                  <a:pt x="5895613" y="5513788"/>
                  <a:pt x="6337413" y="5453149"/>
                </a:cubicBezTo>
                <a:cubicBezTo>
                  <a:pt x="6389859" y="5445950"/>
                  <a:pt x="6442920" y="5443807"/>
                  <a:pt x="6495355" y="5436524"/>
                </a:cubicBezTo>
                <a:cubicBezTo>
                  <a:pt x="6566634" y="5426624"/>
                  <a:pt x="6875414" y="5365354"/>
                  <a:pt x="6894366" y="5361709"/>
                </a:cubicBezTo>
                <a:cubicBezTo>
                  <a:pt x="6952535" y="5350523"/>
                  <a:pt x="7012738" y="5347190"/>
                  <a:pt x="7068933" y="5328458"/>
                </a:cubicBezTo>
                <a:cubicBezTo>
                  <a:pt x="7102184" y="5317374"/>
                  <a:pt x="7135115" y="5305278"/>
                  <a:pt x="7168686" y="5295207"/>
                </a:cubicBezTo>
                <a:cubicBezTo>
                  <a:pt x="7273680" y="5263709"/>
                  <a:pt x="7380953" y="5239539"/>
                  <a:pt x="7484569" y="5203767"/>
                </a:cubicBezTo>
                <a:cubicBezTo>
                  <a:pt x="7613949" y="5159100"/>
                  <a:pt x="7866955" y="5054138"/>
                  <a:pt x="7866955" y="5054138"/>
                </a:cubicBezTo>
                <a:cubicBezTo>
                  <a:pt x="7936228" y="4962698"/>
                  <a:pt x="8013184" y="4876600"/>
                  <a:pt x="8074773" y="4779818"/>
                </a:cubicBezTo>
                <a:cubicBezTo>
                  <a:pt x="8216506" y="4557095"/>
                  <a:pt x="8336037" y="4330204"/>
                  <a:pt x="8440533" y="4089862"/>
                </a:cubicBezTo>
                <a:cubicBezTo>
                  <a:pt x="8461871" y="4040785"/>
                  <a:pt x="8478531" y="3989793"/>
                  <a:pt x="8498722" y="3940233"/>
                </a:cubicBezTo>
                <a:cubicBezTo>
                  <a:pt x="8549156" y="3816439"/>
                  <a:pt x="8528573" y="3897250"/>
                  <a:pt x="8581849" y="3724102"/>
                </a:cubicBezTo>
                <a:cubicBezTo>
                  <a:pt x="8660307" y="3469115"/>
                  <a:pt x="8456217" y="3983949"/>
                  <a:pt x="8689915" y="3449782"/>
                </a:cubicBezTo>
                <a:cubicBezTo>
                  <a:pt x="8725810" y="3367737"/>
                  <a:pt x="8695396" y="3402737"/>
                  <a:pt x="8731478" y="3366655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Freeform 552"/>
          <p:cNvSpPr/>
          <p:nvPr/>
        </p:nvSpPr>
        <p:spPr>
          <a:xfrm>
            <a:off x="1010246" y="279594"/>
            <a:ext cx="7809558" cy="3602450"/>
          </a:xfrm>
          <a:custGeom>
            <a:avLst/>
            <a:gdLst>
              <a:gd name="connsiteX0" fmla="*/ 7809558 w 7809558"/>
              <a:gd name="connsiteY0" fmla="*/ 3602450 h 3602450"/>
              <a:gd name="connsiteX1" fmla="*/ 7668241 w 7809558"/>
              <a:gd name="connsiteY1" fmla="*/ 2480231 h 3602450"/>
              <a:gd name="connsiteX2" fmla="*/ 7651616 w 7809558"/>
              <a:gd name="connsiteY2" fmla="*/ 2438668 h 3602450"/>
              <a:gd name="connsiteX3" fmla="*/ 7659929 w 7809558"/>
              <a:gd name="connsiteY3" fmla="*/ 2355541 h 3602450"/>
              <a:gd name="connsiteX4" fmla="*/ 7709805 w 7809558"/>
              <a:gd name="connsiteY4" fmla="*/ 2114471 h 3602450"/>
              <a:gd name="connsiteX5" fmla="*/ 7734743 w 7809558"/>
              <a:gd name="connsiteY5" fmla="*/ 1964842 h 3602450"/>
              <a:gd name="connsiteX6" fmla="*/ 7759681 w 7809558"/>
              <a:gd name="connsiteY6" fmla="*/ 1881715 h 3602450"/>
              <a:gd name="connsiteX7" fmla="*/ 7792932 w 7809558"/>
              <a:gd name="connsiteY7" fmla="*/ 1698835 h 3602450"/>
              <a:gd name="connsiteX8" fmla="*/ 7792932 w 7809558"/>
              <a:gd name="connsiteY8" fmla="*/ 1225010 h 3602450"/>
              <a:gd name="connsiteX9" fmla="*/ 7776307 w 7809558"/>
              <a:gd name="connsiteY9" fmla="*/ 1141882 h 3602450"/>
              <a:gd name="connsiteX10" fmla="*/ 7759681 w 7809558"/>
              <a:gd name="connsiteY10" fmla="*/ 1025504 h 3602450"/>
              <a:gd name="connsiteX11" fmla="*/ 7751369 w 7809558"/>
              <a:gd name="connsiteY11" fmla="*/ 983941 h 3602450"/>
              <a:gd name="connsiteX12" fmla="*/ 7718118 w 7809558"/>
              <a:gd name="connsiteY12" fmla="*/ 950690 h 3602450"/>
              <a:gd name="connsiteX13" fmla="*/ 7676554 w 7809558"/>
              <a:gd name="connsiteY13" fmla="*/ 917439 h 3602450"/>
              <a:gd name="connsiteX14" fmla="*/ 7601739 w 7809558"/>
              <a:gd name="connsiteY14" fmla="*/ 900813 h 3602450"/>
              <a:gd name="connsiteX15" fmla="*/ 7452110 w 7809558"/>
              <a:gd name="connsiteY15" fmla="*/ 809373 h 3602450"/>
              <a:gd name="connsiteX16" fmla="*/ 7335732 w 7809558"/>
              <a:gd name="connsiteY16" fmla="*/ 734559 h 3602450"/>
              <a:gd name="connsiteX17" fmla="*/ 7302481 w 7809558"/>
              <a:gd name="connsiteY17" fmla="*/ 717933 h 3602450"/>
              <a:gd name="connsiteX18" fmla="*/ 7252605 w 7809558"/>
              <a:gd name="connsiteY18" fmla="*/ 668057 h 3602450"/>
              <a:gd name="connsiteX19" fmla="*/ 7219354 w 7809558"/>
              <a:gd name="connsiteY19" fmla="*/ 618181 h 3602450"/>
              <a:gd name="connsiteX20" fmla="*/ 7078038 w 7809558"/>
              <a:gd name="connsiteY20" fmla="*/ 551679 h 3602450"/>
              <a:gd name="connsiteX21" fmla="*/ 6720590 w 7809558"/>
              <a:gd name="connsiteY21" fmla="*/ 435301 h 3602450"/>
              <a:gd name="connsiteX22" fmla="*/ 6546023 w 7809558"/>
              <a:gd name="connsiteY22" fmla="*/ 352173 h 3602450"/>
              <a:gd name="connsiteX23" fmla="*/ 6496147 w 7809558"/>
              <a:gd name="connsiteY23" fmla="*/ 327235 h 3602450"/>
              <a:gd name="connsiteX24" fmla="*/ 6413019 w 7809558"/>
              <a:gd name="connsiteY24" fmla="*/ 377111 h 3602450"/>
              <a:gd name="connsiteX25" fmla="*/ 6296641 w 7809558"/>
              <a:gd name="connsiteY25" fmla="*/ 451926 h 3602450"/>
              <a:gd name="connsiteX26" fmla="*/ 6263390 w 7809558"/>
              <a:gd name="connsiteY26" fmla="*/ 435301 h 3602450"/>
              <a:gd name="connsiteX27" fmla="*/ 6171950 w 7809558"/>
              <a:gd name="connsiteY27" fmla="*/ 377111 h 3602450"/>
              <a:gd name="connsiteX28" fmla="*/ 5714750 w 7809558"/>
              <a:gd name="connsiteY28" fmla="*/ 476864 h 3602450"/>
              <a:gd name="connsiteX29" fmla="*/ 5232612 w 7809558"/>
              <a:gd name="connsiteY29" fmla="*/ 593242 h 3602450"/>
              <a:gd name="connsiteX30" fmla="*/ 5141172 w 7809558"/>
              <a:gd name="connsiteY30" fmla="*/ 576617 h 3602450"/>
              <a:gd name="connsiteX31" fmla="*/ 4750474 w 7809558"/>
              <a:gd name="connsiteY31" fmla="*/ 460239 h 3602450"/>
              <a:gd name="connsiteX32" fmla="*/ 4542656 w 7809558"/>
              <a:gd name="connsiteY32" fmla="*/ 451926 h 3602450"/>
              <a:gd name="connsiteX33" fmla="*/ 3603318 w 7809558"/>
              <a:gd name="connsiteY33" fmla="*/ 643119 h 3602450"/>
              <a:gd name="connsiteX34" fmla="*/ 3453689 w 7809558"/>
              <a:gd name="connsiteY34" fmla="*/ 618181 h 3602450"/>
              <a:gd name="connsiteX35" fmla="*/ 3312372 w 7809558"/>
              <a:gd name="connsiteY35" fmla="*/ 584930 h 3602450"/>
              <a:gd name="connsiteX36" fmla="*/ 2921674 w 7809558"/>
              <a:gd name="connsiteY36" fmla="*/ 576617 h 3602450"/>
              <a:gd name="connsiteX37" fmla="*/ 2530976 w 7809558"/>
              <a:gd name="connsiteY37" fmla="*/ 501802 h 3602450"/>
              <a:gd name="connsiteX38" fmla="*/ 2107027 w 7809558"/>
              <a:gd name="connsiteY38" fmla="*/ 377111 h 3602450"/>
              <a:gd name="connsiteX39" fmla="*/ 1890896 w 7809558"/>
              <a:gd name="connsiteY39" fmla="*/ 360486 h 3602450"/>
              <a:gd name="connsiteX40" fmla="*/ 1732954 w 7809558"/>
              <a:gd name="connsiteY40" fmla="*/ 210857 h 3602450"/>
              <a:gd name="connsiteX41" fmla="*/ 1683078 w 7809558"/>
              <a:gd name="connsiteY41" fmla="*/ 144355 h 3602450"/>
              <a:gd name="connsiteX42" fmla="*/ 1608263 w 7809558"/>
              <a:gd name="connsiteY42" fmla="*/ 102791 h 3602450"/>
              <a:gd name="connsiteX43" fmla="*/ 1500198 w 7809558"/>
              <a:gd name="connsiteY43" fmla="*/ 52915 h 3602450"/>
              <a:gd name="connsiteX44" fmla="*/ 1234190 w 7809558"/>
              <a:gd name="connsiteY44" fmla="*/ 3039 h 3602450"/>
              <a:gd name="connsiteX45" fmla="*/ 1084561 w 7809558"/>
              <a:gd name="connsiteY45" fmla="*/ 11351 h 3602450"/>
              <a:gd name="connsiteX46" fmla="*/ 984809 w 7809558"/>
              <a:gd name="connsiteY46" fmla="*/ 61228 h 3602450"/>
              <a:gd name="connsiteX47" fmla="*/ 677238 w 7809558"/>
              <a:gd name="connsiteY47" fmla="*/ 252421 h 3602450"/>
              <a:gd name="connsiteX48" fmla="*/ 544234 w 7809558"/>
              <a:gd name="connsiteY48" fmla="*/ 293984 h 3602450"/>
              <a:gd name="connsiteX49" fmla="*/ 319790 w 7809558"/>
              <a:gd name="connsiteY49" fmla="*/ 410362 h 3602450"/>
              <a:gd name="connsiteX50" fmla="*/ 244976 w 7809558"/>
              <a:gd name="connsiteY50" fmla="*/ 476864 h 3602450"/>
              <a:gd name="connsiteX51" fmla="*/ 220038 w 7809558"/>
              <a:gd name="connsiteY51" fmla="*/ 518428 h 3602450"/>
              <a:gd name="connsiteX52" fmla="*/ 195099 w 7809558"/>
              <a:gd name="connsiteY52" fmla="*/ 551679 h 3602450"/>
              <a:gd name="connsiteX53" fmla="*/ 178474 w 7809558"/>
              <a:gd name="connsiteY53" fmla="*/ 593242 h 3602450"/>
              <a:gd name="connsiteX54" fmla="*/ 87034 w 7809558"/>
              <a:gd name="connsiteY54" fmla="*/ 692995 h 3602450"/>
              <a:gd name="connsiteX55" fmla="*/ 70409 w 7809558"/>
              <a:gd name="connsiteY55" fmla="*/ 717933 h 3602450"/>
              <a:gd name="connsiteX56" fmla="*/ 28845 w 7809558"/>
              <a:gd name="connsiteY56" fmla="*/ 834311 h 360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09558" h="3602450">
                <a:moveTo>
                  <a:pt x="7809558" y="3602450"/>
                </a:moveTo>
                <a:cubicBezTo>
                  <a:pt x="7762452" y="3228377"/>
                  <a:pt x="7718944" y="2853833"/>
                  <a:pt x="7668241" y="2480231"/>
                </a:cubicBezTo>
                <a:cubicBezTo>
                  <a:pt x="7666234" y="2465445"/>
                  <a:pt x="7652608" y="2453557"/>
                  <a:pt x="7651616" y="2438668"/>
                </a:cubicBezTo>
                <a:cubicBezTo>
                  <a:pt x="7649764" y="2410882"/>
                  <a:pt x="7655009" y="2382950"/>
                  <a:pt x="7659929" y="2355541"/>
                </a:cubicBezTo>
                <a:cubicBezTo>
                  <a:pt x="7674426" y="2274773"/>
                  <a:pt x="7697328" y="2195575"/>
                  <a:pt x="7709805" y="2114471"/>
                </a:cubicBezTo>
                <a:cubicBezTo>
                  <a:pt x="7710454" y="2110255"/>
                  <a:pt x="7726309" y="1996470"/>
                  <a:pt x="7734743" y="1964842"/>
                </a:cubicBezTo>
                <a:cubicBezTo>
                  <a:pt x="7742197" y="1936890"/>
                  <a:pt x="7753499" y="1909976"/>
                  <a:pt x="7759681" y="1881715"/>
                </a:cubicBezTo>
                <a:cubicBezTo>
                  <a:pt x="7772922" y="1821187"/>
                  <a:pt x="7781848" y="1759795"/>
                  <a:pt x="7792932" y="1698835"/>
                </a:cubicBezTo>
                <a:cubicBezTo>
                  <a:pt x="7803192" y="1493647"/>
                  <a:pt x="7808613" y="1470679"/>
                  <a:pt x="7792932" y="1225010"/>
                </a:cubicBezTo>
                <a:cubicBezTo>
                  <a:pt x="7791132" y="1196809"/>
                  <a:pt x="7780499" y="1169827"/>
                  <a:pt x="7776307" y="1141882"/>
                </a:cubicBezTo>
                <a:cubicBezTo>
                  <a:pt x="7743842" y="925446"/>
                  <a:pt x="7784191" y="1135799"/>
                  <a:pt x="7759681" y="1025504"/>
                </a:cubicBezTo>
                <a:cubicBezTo>
                  <a:pt x="7756616" y="1011712"/>
                  <a:pt x="7758230" y="996292"/>
                  <a:pt x="7751369" y="983941"/>
                </a:cubicBezTo>
                <a:cubicBezTo>
                  <a:pt x="7743757" y="970239"/>
                  <a:pt x="7729833" y="961104"/>
                  <a:pt x="7718118" y="950690"/>
                </a:cubicBezTo>
                <a:cubicBezTo>
                  <a:pt x="7704857" y="938902"/>
                  <a:pt x="7692862" y="924428"/>
                  <a:pt x="7676554" y="917439"/>
                </a:cubicBezTo>
                <a:cubicBezTo>
                  <a:pt x="7653073" y="907376"/>
                  <a:pt x="7626677" y="906355"/>
                  <a:pt x="7601739" y="900813"/>
                </a:cubicBezTo>
                <a:lnTo>
                  <a:pt x="7452110" y="809373"/>
                </a:lnTo>
                <a:cubicBezTo>
                  <a:pt x="7413003" y="784931"/>
                  <a:pt x="7376980" y="755184"/>
                  <a:pt x="7335732" y="734559"/>
                </a:cubicBezTo>
                <a:cubicBezTo>
                  <a:pt x="7324648" y="729017"/>
                  <a:pt x="7312157" y="725674"/>
                  <a:pt x="7302481" y="717933"/>
                </a:cubicBezTo>
                <a:cubicBezTo>
                  <a:pt x="7284121" y="703245"/>
                  <a:pt x="7267657" y="686119"/>
                  <a:pt x="7252605" y="668057"/>
                </a:cubicBezTo>
                <a:cubicBezTo>
                  <a:pt x="7239813" y="652707"/>
                  <a:pt x="7235979" y="629265"/>
                  <a:pt x="7219354" y="618181"/>
                </a:cubicBezTo>
                <a:cubicBezTo>
                  <a:pt x="7176037" y="589303"/>
                  <a:pt x="7126916" y="569601"/>
                  <a:pt x="7078038" y="551679"/>
                </a:cubicBezTo>
                <a:cubicBezTo>
                  <a:pt x="6960392" y="508542"/>
                  <a:pt x="6833723" y="489174"/>
                  <a:pt x="6720590" y="435301"/>
                </a:cubicBezTo>
                <a:lnTo>
                  <a:pt x="6546023" y="352173"/>
                </a:lnTo>
                <a:cubicBezTo>
                  <a:pt x="6529275" y="344109"/>
                  <a:pt x="6496147" y="327235"/>
                  <a:pt x="6496147" y="327235"/>
                </a:cubicBezTo>
                <a:cubicBezTo>
                  <a:pt x="6468438" y="343860"/>
                  <a:pt x="6439492" y="358580"/>
                  <a:pt x="6413019" y="377111"/>
                </a:cubicBezTo>
                <a:cubicBezTo>
                  <a:pt x="6300514" y="455865"/>
                  <a:pt x="6370904" y="433360"/>
                  <a:pt x="6296641" y="451926"/>
                </a:cubicBezTo>
                <a:cubicBezTo>
                  <a:pt x="6285557" y="446384"/>
                  <a:pt x="6274016" y="441677"/>
                  <a:pt x="6263390" y="435301"/>
                </a:cubicBezTo>
                <a:cubicBezTo>
                  <a:pt x="6232410" y="416713"/>
                  <a:pt x="6207975" y="374382"/>
                  <a:pt x="6171950" y="377111"/>
                </a:cubicBezTo>
                <a:cubicBezTo>
                  <a:pt x="6016410" y="388894"/>
                  <a:pt x="5866589" y="441137"/>
                  <a:pt x="5714750" y="476864"/>
                </a:cubicBezTo>
                <a:cubicBezTo>
                  <a:pt x="4901862" y="668132"/>
                  <a:pt x="5998501" y="429124"/>
                  <a:pt x="5232612" y="593242"/>
                </a:cubicBezTo>
                <a:cubicBezTo>
                  <a:pt x="5202132" y="587700"/>
                  <a:pt x="5171086" y="584671"/>
                  <a:pt x="5141172" y="576617"/>
                </a:cubicBezTo>
                <a:cubicBezTo>
                  <a:pt x="4949520" y="525018"/>
                  <a:pt x="5015723" y="506774"/>
                  <a:pt x="4750474" y="460239"/>
                </a:cubicBezTo>
                <a:cubicBezTo>
                  <a:pt x="4682189" y="448259"/>
                  <a:pt x="4611929" y="454697"/>
                  <a:pt x="4542656" y="451926"/>
                </a:cubicBezTo>
                <a:cubicBezTo>
                  <a:pt x="3825915" y="609020"/>
                  <a:pt x="4139805" y="549234"/>
                  <a:pt x="3603318" y="643119"/>
                </a:cubicBezTo>
                <a:cubicBezTo>
                  <a:pt x="3553442" y="634806"/>
                  <a:pt x="3503271" y="628097"/>
                  <a:pt x="3453689" y="618181"/>
                </a:cubicBezTo>
                <a:cubicBezTo>
                  <a:pt x="3406237" y="608691"/>
                  <a:pt x="3360617" y="588699"/>
                  <a:pt x="3312372" y="584930"/>
                </a:cubicBezTo>
                <a:cubicBezTo>
                  <a:pt x="3182506" y="574784"/>
                  <a:pt x="3051907" y="579388"/>
                  <a:pt x="2921674" y="576617"/>
                </a:cubicBezTo>
                <a:cubicBezTo>
                  <a:pt x="2752008" y="555408"/>
                  <a:pt x="2732289" y="557336"/>
                  <a:pt x="2530976" y="501802"/>
                </a:cubicBezTo>
                <a:cubicBezTo>
                  <a:pt x="2344586" y="450384"/>
                  <a:pt x="2293435" y="406936"/>
                  <a:pt x="2107027" y="377111"/>
                </a:cubicBezTo>
                <a:cubicBezTo>
                  <a:pt x="2035678" y="365695"/>
                  <a:pt x="1962940" y="366028"/>
                  <a:pt x="1890896" y="360486"/>
                </a:cubicBezTo>
                <a:cubicBezTo>
                  <a:pt x="1792612" y="304324"/>
                  <a:pt x="1837488" y="338621"/>
                  <a:pt x="1732954" y="210857"/>
                </a:cubicBezTo>
                <a:cubicBezTo>
                  <a:pt x="1715408" y="189411"/>
                  <a:pt x="1704017" y="162503"/>
                  <a:pt x="1683078" y="144355"/>
                </a:cubicBezTo>
                <a:cubicBezTo>
                  <a:pt x="1661519" y="125671"/>
                  <a:pt x="1633780" y="115549"/>
                  <a:pt x="1608263" y="102791"/>
                </a:cubicBezTo>
                <a:cubicBezTo>
                  <a:pt x="1572778" y="85049"/>
                  <a:pt x="1537945" y="65127"/>
                  <a:pt x="1500198" y="52915"/>
                </a:cubicBezTo>
                <a:cubicBezTo>
                  <a:pt x="1370901" y="11084"/>
                  <a:pt x="1346803" y="13276"/>
                  <a:pt x="1234190" y="3039"/>
                </a:cubicBezTo>
                <a:cubicBezTo>
                  <a:pt x="1184314" y="5810"/>
                  <a:pt x="1133208" y="0"/>
                  <a:pt x="1084561" y="11351"/>
                </a:cubicBezTo>
                <a:cubicBezTo>
                  <a:pt x="1048358" y="19798"/>
                  <a:pt x="1016505" y="41801"/>
                  <a:pt x="984809" y="61228"/>
                </a:cubicBezTo>
                <a:cubicBezTo>
                  <a:pt x="847603" y="145322"/>
                  <a:pt x="821965" y="188571"/>
                  <a:pt x="677238" y="252421"/>
                </a:cubicBezTo>
                <a:cubicBezTo>
                  <a:pt x="634741" y="271170"/>
                  <a:pt x="586212" y="274100"/>
                  <a:pt x="544234" y="293984"/>
                </a:cubicBezTo>
                <a:cubicBezTo>
                  <a:pt x="458530" y="334581"/>
                  <a:pt x="392676" y="358300"/>
                  <a:pt x="319790" y="410362"/>
                </a:cubicBezTo>
                <a:cubicBezTo>
                  <a:pt x="312102" y="415853"/>
                  <a:pt x="257394" y="460306"/>
                  <a:pt x="244976" y="476864"/>
                </a:cubicBezTo>
                <a:cubicBezTo>
                  <a:pt x="235282" y="489790"/>
                  <a:pt x="229000" y="504984"/>
                  <a:pt x="220038" y="518428"/>
                </a:cubicBezTo>
                <a:cubicBezTo>
                  <a:pt x="212353" y="529956"/>
                  <a:pt x="201828" y="539568"/>
                  <a:pt x="195099" y="551679"/>
                </a:cubicBezTo>
                <a:cubicBezTo>
                  <a:pt x="187852" y="564723"/>
                  <a:pt x="185721" y="580198"/>
                  <a:pt x="178474" y="593242"/>
                </a:cubicBezTo>
                <a:cubicBezTo>
                  <a:pt x="146577" y="650658"/>
                  <a:pt x="136519" y="618766"/>
                  <a:pt x="87034" y="692995"/>
                </a:cubicBezTo>
                <a:cubicBezTo>
                  <a:pt x="81492" y="701308"/>
                  <a:pt x="74119" y="708657"/>
                  <a:pt x="70409" y="717933"/>
                </a:cubicBezTo>
                <a:cubicBezTo>
                  <a:pt x="0" y="893958"/>
                  <a:pt x="59056" y="773893"/>
                  <a:pt x="28845" y="834311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Freeform 553"/>
          <p:cNvSpPr/>
          <p:nvPr/>
        </p:nvSpPr>
        <p:spPr>
          <a:xfrm>
            <a:off x="8786553" y="3882044"/>
            <a:ext cx="49706" cy="606829"/>
          </a:xfrm>
          <a:custGeom>
            <a:avLst/>
            <a:gdLst>
              <a:gd name="connsiteX0" fmla="*/ 33251 w 49706"/>
              <a:gd name="connsiteY0" fmla="*/ 0 h 606829"/>
              <a:gd name="connsiteX1" fmla="*/ 33251 w 49706"/>
              <a:gd name="connsiteY1" fmla="*/ 532014 h 606829"/>
              <a:gd name="connsiteX2" fmla="*/ 16625 w 49706"/>
              <a:gd name="connsiteY2" fmla="*/ 548640 h 606829"/>
              <a:gd name="connsiteX3" fmla="*/ 8312 w 49706"/>
              <a:gd name="connsiteY3" fmla="*/ 573578 h 606829"/>
              <a:gd name="connsiteX4" fmla="*/ 0 w 49706"/>
              <a:gd name="connsiteY4" fmla="*/ 606829 h 6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06" h="606829">
                <a:moveTo>
                  <a:pt x="33251" y="0"/>
                </a:moveTo>
                <a:cubicBezTo>
                  <a:pt x="38068" y="168598"/>
                  <a:pt x="49706" y="361979"/>
                  <a:pt x="33251" y="532014"/>
                </a:cubicBezTo>
                <a:cubicBezTo>
                  <a:pt x="32496" y="539815"/>
                  <a:pt x="22167" y="543098"/>
                  <a:pt x="16625" y="548640"/>
                </a:cubicBezTo>
                <a:cubicBezTo>
                  <a:pt x="13854" y="556953"/>
                  <a:pt x="10719" y="565153"/>
                  <a:pt x="8312" y="573578"/>
                </a:cubicBezTo>
                <a:cubicBezTo>
                  <a:pt x="5173" y="584563"/>
                  <a:pt x="0" y="606829"/>
                  <a:pt x="0" y="606829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2" name="Group 641"/>
          <p:cNvGrpSpPr/>
          <p:nvPr/>
        </p:nvGrpSpPr>
        <p:grpSpPr>
          <a:xfrm rot="10800000">
            <a:off x="914400" y="228600"/>
            <a:ext cx="1103243" cy="1178246"/>
            <a:chOff x="4180063" y="4371864"/>
            <a:chExt cx="1103243" cy="1178246"/>
          </a:xfrm>
        </p:grpSpPr>
        <p:sp>
          <p:nvSpPr>
            <p:cNvPr id="643" name="Line 21"/>
            <p:cNvSpPr>
              <a:spLocks noChangeShapeType="1"/>
            </p:cNvSpPr>
            <p:nvPr/>
          </p:nvSpPr>
          <p:spPr bwMode="auto">
            <a:xfrm rot="18854508" flipV="1">
              <a:off x="4249997" y="4655458"/>
              <a:ext cx="110605" cy="21408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4" name="Line 22"/>
            <p:cNvSpPr>
              <a:spLocks noChangeShapeType="1"/>
            </p:cNvSpPr>
            <p:nvPr/>
          </p:nvSpPr>
          <p:spPr bwMode="auto">
            <a:xfrm rot="18854508" flipH="1" flipV="1">
              <a:off x="4326541" y="4468417"/>
              <a:ext cx="186120" cy="24420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45" name="Group 13"/>
            <p:cNvGrpSpPr/>
            <p:nvPr/>
          </p:nvGrpSpPr>
          <p:grpSpPr>
            <a:xfrm rot="18854508">
              <a:off x="4218761" y="5323765"/>
              <a:ext cx="263846" cy="188843"/>
              <a:chOff x="7162822" y="228597"/>
              <a:chExt cx="914402" cy="762003"/>
            </a:xfrm>
            <a:solidFill>
              <a:schemeClr val="accent5"/>
            </a:solidFill>
          </p:grpSpPr>
          <p:sp>
            <p:nvSpPr>
              <p:cNvPr id="700" name="Can 699"/>
              <p:cNvSpPr/>
              <p:nvPr/>
            </p:nvSpPr>
            <p:spPr>
              <a:xfrm>
                <a:off x="7162822" y="228597"/>
                <a:ext cx="914402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Down Arrow 700"/>
              <p:cNvSpPr/>
              <p:nvPr/>
            </p:nvSpPr>
            <p:spPr>
              <a:xfrm rot="3594206">
                <a:off x="7374470" y="400694"/>
                <a:ext cx="186305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Down Arrow 701"/>
              <p:cNvSpPr/>
              <p:nvPr/>
            </p:nvSpPr>
            <p:spPr>
              <a:xfrm rot="14184123">
                <a:off x="7619937" y="186211"/>
                <a:ext cx="211270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Right Arrow 702"/>
              <p:cNvSpPr/>
              <p:nvPr/>
            </p:nvSpPr>
            <p:spPr>
              <a:xfrm rot="10800000">
                <a:off x="7315203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Right Arrow 703"/>
              <p:cNvSpPr/>
              <p:nvPr/>
            </p:nvSpPr>
            <p:spPr>
              <a:xfrm rot="276230">
                <a:off x="7628746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6" name="Group 13"/>
            <p:cNvGrpSpPr/>
            <p:nvPr/>
          </p:nvGrpSpPr>
          <p:grpSpPr>
            <a:xfrm rot="18854508">
              <a:off x="4523562" y="5323765"/>
              <a:ext cx="263846" cy="188843"/>
              <a:chOff x="7162822" y="228597"/>
              <a:chExt cx="914402" cy="762003"/>
            </a:xfrm>
            <a:solidFill>
              <a:schemeClr val="accent5"/>
            </a:solidFill>
          </p:grpSpPr>
          <p:sp>
            <p:nvSpPr>
              <p:cNvPr id="695" name="Can 694"/>
              <p:cNvSpPr/>
              <p:nvPr/>
            </p:nvSpPr>
            <p:spPr>
              <a:xfrm>
                <a:off x="7162822" y="228597"/>
                <a:ext cx="914402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Down Arrow 695"/>
              <p:cNvSpPr/>
              <p:nvPr/>
            </p:nvSpPr>
            <p:spPr>
              <a:xfrm rot="3594206">
                <a:off x="7374470" y="400694"/>
                <a:ext cx="186305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Down Arrow 696"/>
              <p:cNvSpPr/>
              <p:nvPr/>
            </p:nvSpPr>
            <p:spPr>
              <a:xfrm rot="14184123">
                <a:off x="7619937" y="186211"/>
                <a:ext cx="211270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Right Arrow 697"/>
              <p:cNvSpPr/>
              <p:nvPr/>
            </p:nvSpPr>
            <p:spPr>
              <a:xfrm rot="10800000">
                <a:off x="7315203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Right Arrow 698"/>
              <p:cNvSpPr/>
              <p:nvPr/>
            </p:nvSpPr>
            <p:spPr>
              <a:xfrm rot="276230">
                <a:off x="7628746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7" name="Group 13"/>
            <p:cNvGrpSpPr/>
            <p:nvPr/>
          </p:nvGrpSpPr>
          <p:grpSpPr>
            <a:xfrm rot="18854508">
              <a:off x="5056962" y="4637965"/>
              <a:ext cx="263846" cy="188843"/>
              <a:chOff x="7162822" y="228597"/>
              <a:chExt cx="914402" cy="762003"/>
            </a:xfrm>
            <a:solidFill>
              <a:schemeClr val="accent5"/>
            </a:solidFill>
          </p:grpSpPr>
          <p:sp>
            <p:nvSpPr>
              <p:cNvPr id="690" name="Can 689"/>
              <p:cNvSpPr/>
              <p:nvPr/>
            </p:nvSpPr>
            <p:spPr>
              <a:xfrm>
                <a:off x="7162822" y="228597"/>
                <a:ext cx="914402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Down Arrow 690"/>
              <p:cNvSpPr/>
              <p:nvPr/>
            </p:nvSpPr>
            <p:spPr>
              <a:xfrm rot="3594206">
                <a:off x="7374470" y="400694"/>
                <a:ext cx="186305" cy="24431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Down Arrow 691"/>
              <p:cNvSpPr/>
              <p:nvPr/>
            </p:nvSpPr>
            <p:spPr>
              <a:xfrm rot="14184123">
                <a:off x="7619937" y="186211"/>
                <a:ext cx="211270" cy="296048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Right Arrow 692"/>
              <p:cNvSpPr/>
              <p:nvPr/>
            </p:nvSpPr>
            <p:spPr>
              <a:xfrm rot="10800000">
                <a:off x="7315203" y="228598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Right Arrow 693"/>
              <p:cNvSpPr/>
              <p:nvPr/>
            </p:nvSpPr>
            <p:spPr>
              <a:xfrm rot="276230">
                <a:off x="7628746" y="391282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8" name="Line 21"/>
            <p:cNvSpPr>
              <a:spLocks noChangeShapeType="1"/>
            </p:cNvSpPr>
            <p:nvPr/>
          </p:nvSpPr>
          <p:spPr bwMode="auto">
            <a:xfrm rot="18854508" flipV="1">
              <a:off x="4310367" y="5075271"/>
              <a:ext cx="218359" cy="21265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9" name="Line 21"/>
            <p:cNvSpPr>
              <a:spLocks noChangeShapeType="1"/>
            </p:cNvSpPr>
            <p:nvPr/>
          </p:nvSpPr>
          <p:spPr bwMode="auto">
            <a:xfrm rot="18854508" flipV="1">
              <a:off x="4511125" y="5009168"/>
              <a:ext cx="89606" cy="3448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0" name="Line 21"/>
            <p:cNvSpPr>
              <a:spLocks noChangeShapeType="1"/>
            </p:cNvSpPr>
            <p:nvPr/>
          </p:nvSpPr>
          <p:spPr bwMode="auto">
            <a:xfrm rot="18854508" flipH="1" flipV="1">
              <a:off x="4809285" y="4599444"/>
              <a:ext cx="211229" cy="3261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1" name="Line 21"/>
            <p:cNvSpPr>
              <a:spLocks noChangeShapeType="1"/>
            </p:cNvSpPr>
            <p:nvPr/>
          </p:nvSpPr>
          <p:spPr bwMode="auto">
            <a:xfrm rot="18854508" flipH="1" flipV="1">
              <a:off x="4724645" y="4571415"/>
              <a:ext cx="228107" cy="9694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52" name="Group 13"/>
            <p:cNvGrpSpPr/>
            <p:nvPr/>
          </p:nvGrpSpPr>
          <p:grpSpPr>
            <a:xfrm rot="18854508">
              <a:off x="4828362" y="5171365"/>
              <a:ext cx="263846" cy="188843"/>
              <a:chOff x="7162822" y="228597"/>
              <a:chExt cx="914402" cy="762003"/>
            </a:xfrm>
            <a:solidFill>
              <a:schemeClr val="accent5"/>
            </a:solidFill>
          </p:grpSpPr>
          <p:sp>
            <p:nvSpPr>
              <p:cNvPr id="685" name="Can 684"/>
              <p:cNvSpPr/>
              <p:nvPr/>
            </p:nvSpPr>
            <p:spPr>
              <a:xfrm>
                <a:off x="7162822" y="228597"/>
                <a:ext cx="914402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6" name="Down Arrow 685"/>
              <p:cNvSpPr/>
              <p:nvPr/>
            </p:nvSpPr>
            <p:spPr>
              <a:xfrm rot="3594206">
                <a:off x="7374470" y="400694"/>
                <a:ext cx="186305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7" name="Down Arrow 686"/>
              <p:cNvSpPr/>
              <p:nvPr/>
            </p:nvSpPr>
            <p:spPr>
              <a:xfrm rot="14184123">
                <a:off x="7619937" y="186211"/>
                <a:ext cx="211270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Right Arrow 687"/>
              <p:cNvSpPr/>
              <p:nvPr/>
            </p:nvSpPr>
            <p:spPr>
              <a:xfrm rot="10800000">
                <a:off x="7315203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Right Arrow 688"/>
              <p:cNvSpPr/>
              <p:nvPr/>
            </p:nvSpPr>
            <p:spPr>
              <a:xfrm rot="276230">
                <a:off x="7628746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3" name="Line 21"/>
            <p:cNvSpPr>
              <a:spLocks noChangeShapeType="1"/>
            </p:cNvSpPr>
            <p:nvPr/>
          </p:nvSpPr>
          <p:spPr bwMode="auto">
            <a:xfrm rot="18854508" flipH="1" flipV="1">
              <a:off x="4635275" y="4851078"/>
              <a:ext cx="102049" cy="43244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54" name="Group 653"/>
            <p:cNvGrpSpPr/>
            <p:nvPr/>
          </p:nvGrpSpPr>
          <p:grpSpPr>
            <a:xfrm rot="18854508">
              <a:off x="4904562" y="4409365"/>
              <a:ext cx="263846" cy="188843"/>
              <a:chOff x="7162822" y="228597"/>
              <a:chExt cx="914402" cy="762003"/>
            </a:xfrm>
            <a:solidFill>
              <a:schemeClr val="accent5"/>
            </a:solidFill>
          </p:grpSpPr>
          <p:sp>
            <p:nvSpPr>
              <p:cNvPr id="680" name="Can 679"/>
              <p:cNvSpPr/>
              <p:nvPr/>
            </p:nvSpPr>
            <p:spPr>
              <a:xfrm>
                <a:off x="7162822" y="228597"/>
                <a:ext cx="914402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1" name="Down Arrow 680"/>
              <p:cNvSpPr/>
              <p:nvPr/>
            </p:nvSpPr>
            <p:spPr>
              <a:xfrm rot="3594206">
                <a:off x="7374470" y="400694"/>
                <a:ext cx="186305" cy="24431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Down Arrow 681"/>
              <p:cNvSpPr/>
              <p:nvPr/>
            </p:nvSpPr>
            <p:spPr>
              <a:xfrm rot="14184123">
                <a:off x="7619937" y="186211"/>
                <a:ext cx="211270" cy="296048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3" name="Right Arrow 682"/>
              <p:cNvSpPr/>
              <p:nvPr/>
            </p:nvSpPr>
            <p:spPr>
              <a:xfrm rot="10800000">
                <a:off x="7315203" y="228598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4" name="Right Arrow 683"/>
              <p:cNvSpPr/>
              <p:nvPr/>
            </p:nvSpPr>
            <p:spPr>
              <a:xfrm rot="276230">
                <a:off x="7628746" y="391282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5" name="Line 21"/>
            <p:cNvSpPr>
              <a:spLocks noChangeShapeType="1"/>
            </p:cNvSpPr>
            <p:nvPr/>
          </p:nvSpPr>
          <p:spPr bwMode="auto">
            <a:xfrm rot="18854508" flipH="1" flipV="1">
              <a:off x="4891169" y="4633996"/>
              <a:ext cx="47460" cy="48560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56" name="Group 13"/>
            <p:cNvGrpSpPr/>
            <p:nvPr/>
          </p:nvGrpSpPr>
          <p:grpSpPr>
            <a:xfrm rot="18854508">
              <a:off x="4142562" y="4485565"/>
              <a:ext cx="263846" cy="188843"/>
              <a:chOff x="7162822" y="228597"/>
              <a:chExt cx="914402" cy="762003"/>
            </a:xfrm>
            <a:solidFill>
              <a:schemeClr val="accent5"/>
            </a:solidFill>
          </p:grpSpPr>
          <p:sp>
            <p:nvSpPr>
              <p:cNvPr id="675" name="Can 674"/>
              <p:cNvSpPr/>
              <p:nvPr/>
            </p:nvSpPr>
            <p:spPr>
              <a:xfrm>
                <a:off x="7162822" y="228597"/>
                <a:ext cx="914402" cy="762003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Down Arrow 675"/>
              <p:cNvSpPr/>
              <p:nvPr/>
            </p:nvSpPr>
            <p:spPr>
              <a:xfrm rot="3594206">
                <a:off x="7374470" y="400694"/>
                <a:ext cx="186305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7" name="Down Arrow 676"/>
              <p:cNvSpPr/>
              <p:nvPr/>
            </p:nvSpPr>
            <p:spPr>
              <a:xfrm rot="14184123">
                <a:off x="7619937" y="186211"/>
                <a:ext cx="211270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Right Arrow 677"/>
              <p:cNvSpPr/>
              <p:nvPr/>
            </p:nvSpPr>
            <p:spPr>
              <a:xfrm rot="10800000">
                <a:off x="7315203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9" name="Right Arrow 678"/>
              <p:cNvSpPr/>
              <p:nvPr/>
            </p:nvSpPr>
            <p:spPr>
              <a:xfrm rot="276230">
                <a:off x="7628746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7" name="Group 13"/>
            <p:cNvGrpSpPr/>
            <p:nvPr/>
          </p:nvGrpSpPr>
          <p:grpSpPr>
            <a:xfrm rot="18854508">
              <a:off x="4294962" y="4866566"/>
              <a:ext cx="263846" cy="188843"/>
              <a:chOff x="7162822" y="228597"/>
              <a:chExt cx="914402" cy="762003"/>
            </a:xfrm>
            <a:solidFill>
              <a:schemeClr val="accent5"/>
            </a:solidFill>
          </p:grpSpPr>
          <p:sp>
            <p:nvSpPr>
              <p:cNvPr id="670" name="Can 669"/>
              <p:cNvSpPr/>
              <p:nvPr/>
            </p:nvSpPr>
            <p:spPr>
              <a:xfrm>
                <a:off x="7162822" y="228597"/>
                <a:ext cx="914402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Down Arrow 670"/>
              <p:cNvSpPr/>
              <p:nvPr/>
            </p:nvSpPr>
            <p:spPr>
              <a:xfrm rot="3594206">
                <a:off x="7374470" y="400694"/>
                <a:ext cx="186305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Down Arrow 671"/>
              <p:cNvSpPr/>
              <p:nvPr/>
            </p:nvSpPr>
            <p:spPr>
              <a:xfrm rot="14184123">
                <a:off x="7619937" y="186211"/>
                <a:ext cx="211270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Right Arrow 672"/>
              <p:cNvSpPr/>
              <p:nvPr/>
            </p:nvSpPr>
            <p:spPr>
              <a:xfrm rot="10800000">
                <a:off x="7315203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Right Arrow 673"/>
              <p:cNvSpPr/>
              <p:nvPr/>
            </p:nvSpPr>
            <p:spPr>
              <a:xfrm rot="276230">
                <a:off x="7628746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8" name="Group 13"/>
            <p:cNvGrpSpPr/>
            <p:nvPr/>
          </p:nvGrpSpPr>
          <p:grpSpPr>
            <a:xfrm rot="18854508">
              <a:off x="4523562" y="4561765"/>
              <a:ext cx="263846" cy="188843"/>
              <a:chOff x="7162822" y="228597"/>
              <a:chExt cx="914402" cy="762003"/>
            </a:xfrm>
            <a:solidFill>
              <a:schemeClr val="accent5"/>
            </a:solidFill>
          </p:grpSpPr>
          <p:sp>
            <p:nvSpPr>
              <p:cNvPr id="665" name="Can 664"/>
              <p:cNvSpPr/>
              <p:nvPr/>
            </p:nvSpPr>
            <p:spPr>
              <a:xfrm>
                <a:off x="7162822" y="228597"/>
                <a:ext cx="914402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Down Arrow 665"/>
              <p:cNvSpPr/>
              <p:nvPr/>
            </p:nvSpPr>
            <p:spPr>
              <a:xfrm rot="3594206">
                <a:off x="7374470" y="400694"/>
                <a:ext cx="186305" cy="24431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Down Arrow 666"/>
              <p:cNvSpPr/>
              <p:nvPr/>
            </p:nvSpPr>
            <p:spPr>
              <a:xfrm rot="14184123">
                <a:off x="7619937" y="186211"/>
                <a:ext cx="211270" cy="296048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Right Arrow 667"/>
              <p:cNvSpPr/>
              <p:nvPr/>
            </p:nvSpPr>
            <p:spPr>
              <a:xfrm rot="10800000">
                <a:off x="7315203" y="228598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9" name="Right Arrow 668"/>
              <p:cNvSpPr/>
              <p:nvPr/>
            </p:nvSpPr>
            <p:spPr>
              <a:xfrm rot="276230">
                <a:off x="7628746" y="391282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9" name="Group 13"/>
            <p:cNvGrpSpPr/>
            <p:nvPr/>
          </p:nvGrpSpPr>
          <p:grpSpPr>
            <a:xfrm rot="18854508">
              <a:off x="5056962" y="4942765"/>
              <a:ext cx="263846" cy="188843"/>
              <a:chOff x="7162822" y="228597"/>
              <a:chExt cx="914402" cy="762003"/>
            </a:xfrm>
            <a:solidFill>
              <a:schemeClr val="accent5"/>
            </a:solidFill>
          </p:grpSpPr>
          <p:sp>
            <p:nvSpPr>
              <p:cNvPr id="660" name="Can 659"/>
              <p:cNvSpPr/>
              <p:nvPr/>
            </p:nvSpPr>
            <p:spPr>
              <a:xfrm>
                <a:off x="7162822" y="228597"/>
                <a:ext cx="914402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Down Arrow 660"/>
              <p:cNvSpPr/>
              <p:nvPr/>
            </p:nvSpPr>
            <p:spPr>
              <a:xfrm rot="3594206">
                <a:off x="7374470" y="400694"/>
                <a:ext cx="186305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Down Arrow 661"/>
              <p:cNvSpPr/>
              <p:nvPr/>
            </p:nvSpPr>
            <p:spPr>
              <a:xfrm rot="14184123">
                <a:off x="7619937" y="186211"/>
                <a:ext cx="211270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Right Arrow 662"/>
              <p:cNvSpPr/>
              <p:nvPr/>
            </p:nvSpPr>
            <p:spPr>
              <a:xfrm rot="10800000">
                <a:off x="7315203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Right Arrow 663"/>
              <p:cNvSpPr/>
              <p:nvPr/>
            </p:nvSpPr>
            <p:spPr>
              <a:xfrm rot="276230">
                <a:off x="7628746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05" name="Group 704"/>
          <p:cNvGrpSpPr/>
          <p:nvPr/>
        </p:nvGrpSpPr>
        <p:grpSpPr>
          <a:xfrm rot="7531991">
            <a:off x="152400" y="2133600"/>
            <a:ext cx="1103242" cy="1178246"/>
            <a:chOff x="4180064" y="4371864"/>
            <a:chExt cx="1103242" cy="1178246"/>
          </a:xfrm>
        </p:grpSpPr>
        <p:sp>
          <p:nvSpPr>
            <p:cNvPr id="706" name="Line 21"/>
            <p:cNvSpPr>
              <a:spLocks noChangeShapeType="1"/>
            </p:cNvSpPr>
            <p:nvPr/>
          </p:nvSpPr>
          <p:spPr bwMode="auto">
            <a:xfrm rot="18854508" flipV="1">
              <a:off x="4249997" y="4655458"/>
              <a:ext cx="110605" cy="21408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7" name="Line 22"/>
            <p:cNvSpPr>
              <a:spLocks noChangeShapeType="1"/>
            </p:cNvSpPr>
            <p:nvPr/>
          </p:nvSpPr>
          <p:spPr bwMode="auto">
            <a:xfrm rot="18854508" flipH="1" flipV="1">
              <a:off x="4326541" y="4468416"/>
              <a:ext cx="186120" cy="24420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08" name="Group 13"/>
            <p:cNvGrpSpPr/>
            <p:nvPr/>
          </p:nvGrpSpPr>
          <p:grpSpPr>
            <a:xfrm rot="18854508">
              <a:off x="4218761" y="5323764"/>
              <a:ext cx="263846" cy="188843"/>
              <a:chOff x="7162801" y="228597"/>
              <a:chExt cx="914400" cy="762007"/>
            </a:xfrm>
            <a:solidFill>
              <a:schemeClr val="accent5"/>
            </a:solidFill>
          </p:grpSpPr>
          <p:sp>
            <p:nvSpPr>
              <p:cNvPr id="763" name="Can 762"/>
              <p:cNvSpPr/>
              <p:nvPr/>
            </p:nvSpPr>
            <p:spPr>
              <a:xfrm>
                <a:off x="7162801" y="228599"/>
                <a:ext cx="914400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4" name="Down Arrow 763"/>
              <p:cNvSpPr/>
              <p:nvPr/>
            </p:nvSpPr>
            <p:spPr>
              <a:xfrm rot="3594206">
                <a:off x="7374448" y="400693"/>
                <a:ext cx="186306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5" name="Down Arrow 764"/>
              <p:cNvSpPr/>
              <p:nvPr/>
            </p:nvSpPr>
            <p:spPr>
              <a:xfrm rot="14184123">
                <a:off x="7619914" y="186215"/>
                <a:ext cx="211271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6" name="Right Arrow 765"/>
              <p:cNvSpPr/>
              <p:nvPr/>
            </p:nvSpPr>
            <p:spPr>
              <a:xfrm rot="10800000">
                <a:off x="7315203" y="228597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7" name="Right Arrow 766"/>
              <p:cNvSpPr/>
              <p:nvPr/>
            </p:nvSpPr>
            <p:spPr>
              <a:xfrm rot="276230">
                <a:off x="7628748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9" name="Group 13"/>
            <p:cNvGrpSpPr/>
            <p:nvPr/>
          </p:nvGrpSpPr>
          <p:grpSpPr>
            <a:xfrm rot="18854508">
              <a:off x="4523563" y="5323765"/>
              <a:ext cx="263846" cy="188843"/>
              <a:chOff x="7162801" y="228597"/>
              <a:chExt cx="914400" cy="762007"/>
            </a:xfrm>
            <a:solidFill>
              <a:schemeClr val="accent5"/>
            </a:solidFill>
          </p:grpSpPr>
          <p:sp>
            <p:nvSpPr>
              <p:cNvPr id="758" name="Can 757"/>
              <p:cNvSpPr/>
              <p:nvPr/>
            </p:nvSpPr>
            <p:spPr>
              <a:xfrm>
                <a:off x="7162801" y="228599"/>
                <a:ext cx="914400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9" name="Down Arrow 758"/>
              <p:cNvSpPr/>
              <p:nvPr/>
            </p:nvSpPr>
            <p:spPr>
              <a:xfrm rot="3594206">
                <a:off x="7374448" y="400693"/>
                <a:ext cx="186306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0" name="Down Arrow 759"/>
              <p:cNvSpPr/>
              <p:nvPr/>
            </p:nvSpPr>
            <p:spPr>
              <a:xfrm rot="14184123">
                <a:off x="7619914" y="186215"/>
                <a:ext cx="211271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1" name="Right Arrow 760"/>
              <p:cNvSpPr/>
              <p:nvPr/>
            </p:nvSpPr>
            <p:spPr>
              <a:xfrm rot="10800000">
                <a:off x="7315203" y="228597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2" name="Right Arrow 761"/>
              <p:cNvSpPr/>
              <p:nvPr/>
            </p:nvSpPr>
            <p:spPr>
              <a:xfrm rot="276230">
                <a:off x="7628748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10" name="Group 13"/>
            <p:cNvGrpSpPr/>
            <p:nvPr/>
          </p:nvGrpSpPr>
          <p:grpSpPr>
            <a:xfrm rot="18854508">
              <a:off x="5056962" y="4637965"/>
              <a:ext cx="263846" cy="188843"/>
              <a:chOff x="7162801" y="228597"/>
              <a:chExt cx="914400" cy="762007"/>
            </a:xfrm>
            <a:solidFill>
              <a:schemeClr val="accent5"/>
            </a:solidFill>
          </p:grpSpPr>
          <p:sp>
            <p:nvSpPr>
              <p:cNvPr id="753" name="Can 752"/>
              <p:cNvSpPr/>
              <p:nvPr/>
            </p:nvSpPr>
            <p:spPr>
              <a:xfrm>
                <a:off x="7162801" y="228599"/>
                <a:ext cx="914400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4" name="Down Arrow 753"/>
              <p:cNvSpPr/>
              <p:nvPr/>
            </p:nvSpPr>
            <p:spPr>
              <a:xfrm rot="3594206">
                <a:off x="7374448" y="400693"/>
                <a:ext cx="186306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5" name="Down Arrow 754"/>
              <p:cNvSpPr/>
              <p:nvPr/>
            </p:nvSpPr>
            <p:spPr>
              <a:xfrm rot="14184123">
                <a:off x="7619914" y="186215"/>
                <a:ext cx="211271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6" name="Right Arrow 755"/>
              <p:cNvSpPr/>
              <p:nvPr/>
            </p:nvSpPr>
            <p:spPr>
              <a:xfrm rot="10800000">
                <a:off x="7315203" y="228597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7" name="Right Arrow 756"/>
              <p:cNvSpPr/>
              <p:nvPr/>
            </p:nvSpPr>
            <p:spPr>
              <a:xfrm rot="276230">
                <a:off x="7628748" y="391282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1" name="Line 21"/>
            <p:cNvSpPr>
              <a:spLocks noChangeShapeType="1"/>
            </p:cNvSpPr>
            <p:nvPr/>
          </p:nvSpPr>
          <p:spPr bwMode="auto">
            <a:xfrm rot="18854508" flipV="1">
              <a:off x="4310368" y="5075271"/>
              <a:ext cx="218359" cy="21265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2" name="Line 21"/>
            <p:cNvSpPr>
              <a:spLocks noChangeShapeType="1"/>
            </p:cNvSpPr>
            <p:nvPr/>
          </p:nvSpPr>
          <p:spPr bwMode="auto">
            <a:xfrm rot="18854508" flipV="1">
              <a:off x="4511125" y="5009168"/>
              <a:ext cx="89606" cy="3448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3" name="Line 21"/>
            <p:cNvSpPr>
              <a:spLocks noChangeShapeType="1"/>
            </p:cNvSpPr>
            <p:nvPr/>
          </p:nvSpPr>
          <p:spPr bwMode="auto">
            <a:xfrm rot="18854508" flipH="1" flipV="1">
              <a:off x="4809285" y="4599444"/>
              <a:ext cx="211229" cy="3261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4" name="Line 21"/>
            <p:cNvSpPr>
              <a:spLocks noChangeShapeType="1"/>
            </p:cNvSpPr>
            <p:nvPr/>
          </p:nvSpPr>
          <p:spPr bwMode="auto">
            <a:xfrm rot="18854508" flipH="1" flipV="1">
              <a:off x="4724645" y="4571415"/>
              <a:ext cx="228107" cy="9694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15" name="Group 13"/>
            <p:cNvGrpSpPr/>
            <p:nvPr/>
          </p:nvGrpSpPr>
          <p:grpSpPr>
            <a:xfrm rot="18854508">
              <a:off x="4828363" y="5171365"/>
              <a:ext cx="263846" cy="188843"/>
              <a:chOff x="7162801" y="228597"/>
              <a:chExt cx="914400" cy="762007"/>
            </a:xfrm>
            <a:solidFill>
              <a:schemeClr val="accent5"/>
            </a:solidFill>
          </p:grpSpPr>
          <p:sp>
            <p:nvSpPr>
              <p:cNvPr id="748" name="Can 747"/>
              <p:cNvSpPr/>
              <p:nvPr/>
            </p:nvSpPr>
            <p:spPr>
              <a:xfrm>
                <a:off x="7162801" y="228599"/>
                <a:ext cx="914400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9" name="Down Arrow 748"/>
              <p:cNvSpPr/>
              <p:nvPr/>
            </p:nvSpPr>
            <p:spPr>
              <a:xfrm rot="3594206">
                <a:off x="7374448" y="400693"/>
                <a:ext cx="186306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0" name="Down Arrow 749"/>
              <p:cNvSpPr/>
              <p:nvPr/>
            </p:nvSpPr>
            <p:spPr>
              <a:xfrm rot="14184123">
                <a:off x="7619914" y="186215"/>
                <a:ext cx="211271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1" name="Right Arrow 750"/>
              <p:cNvSpPr/>
              <p:nvPr/>
            </p:nvSpPr>
            <p:spPr>
              <a:xfrm rot="10800000">
                <a:off x="7315203" y="228597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2" name="Right Arrow 751"/>
              <p:cNvSpPr/>
              <p:nvPr/>
            </p:nvSpPr>
            <p:spPr>
              <a:xfrm rot="276230">
                <a:off x="7628748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6" name="Line 21"/>
            <p:cNvSpPr>
              <a:spLocks noChangeShapeType="1"/>
            </p:cNvSpPr>
            <p:nvPr/>
          </p:nvSpPr>
          <p:spPr bwMode="auto">
            <a:xfrm rot="18854508" flipH="1" flipV="1">
              <a:off x="4635276" y="4851077"/>
              <a:ext cx="102049" cy="43244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17" name="Group 653"/>
            <p:cNvGrpSpPr/>
            <p:nvPr/>
          </p:nvGrpSpPr>
          <p:grpSpPr>
            <a:xfrm rot="18854508">
              <a:off x="4904563" y="4409365"/>
              <a:ext cx="263846" cy="188843"/>
              <a:chOff x="7162801" y="228597"/>
              <a:chExt cx="914400" cy="762007"/>
            </a:xfrm>
            <a:solidFill>
              <a:schemeClr val="accent5"/>
            </a:solidFill>
          </p:grpSpPr>
          <p:sp>
            <p:nvSpPr>
              <p:cNvPr id="743" name="Can 742"/>
              <p:cNvSpPr/>
              <p:nvPr/>
            </p:nvSpPr>
            <p:spPr>
              <a:xfrm>
                <a:off x="7162801" y="228599"/>
                <a:ext cx="914400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4" name="Down Arrow 743"/>
              <p:cNvSpPr/>
              <p:nvPr/>
            </p:nvSpPr>
            <p:spPr>
              <a:xfrm rot="3594206">
                <a:off x="7374448" y="400693"/>
                <a:ext cx="186306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5" name="Down Arrow 744"/>
              <p:cNvSpPr/>
              <p:nvPr/>
            </p:nvSpPr>
            <p:spPr>
              <a:xfrm rot="14184123">
                <a:off x="7619914" y="186215"/>
                <a:ext cx="211271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6" name="Right Arrow 745"/>
              <p:cNvSpPr/>
              <p:nvPr/>
            </p:nvSpPr>
            <p:spPr>
              <a:xfrm rot="10800000">
                <a:off x="7315203" y="228597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7" name="Right Arrow 746"/>
              <p:cNvSpPr/>
              <p:nvPr/>
            </p:nvSpPr>
            <p:spPr>
              <a:xfrm rot="276230">
                <a:off x="7628748" y="391282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8" name="Line 21"/>
            <p:cNvSpPr>
              <a:spLocks noChangeShapeType="1"/>
            </p:cNvSpPr>
            <p:nvPr/>
          </p:nvSpPr>
          <p:spPr bwMode="auto">
            <a:xfrm rot="18854508" flipH="1" flipV="1">
              <a:off x="4891169" y="4633995"/>
              <a:ext cx="47460" cy="48560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19" name="Group 13"/>
            <p:cNvGrpSpPr/>
            <p:nvPr/>
          </p:nvGrpSpPr>
          <p:grpSpPr>
            <a:xfrm rot="18854508">
              <a:off x="4142563" y="4485564"/>
              <a:ext cx="263846" cy="188843"/>
              <a:chOff x="7162801" y="228597"/>
              <a:chExt cx="914400" cy="762007"/>
            </a:xfrm>
            <a:solidFill>
              <a:schemeClr val="accent5"/>
            </a:solidFill>
          </p:grpSpPr>
          <p:sp>
            <p:nvSpPr>
              <p:cNvPr id="738" name="Can 737"/>
              <p:cNvSpPr/>
              <p:nvPr/>
            </p:nvSpPr>
            <p:spPr>
              <a:xfrm>
                <a:off x="7162801" y="228599"/>
                <a:ext cx="914400" cy="762005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9" name="Down Arrow 738"/>
              <p:cNvSpPr/>
              <p:nvPr/>
            </p:nvSpPr>
            <p:spPr>
              <a:xfrm rot="3594206">
                <a:off x="7374448" y="400693"/>
                <a:ext cx="186306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0" name="Down Arrow 739"/>
              <p:cNvSpPr/>
              <p:nvPr/>
            </p:nvSpPr>
            <p:spPr>
              <a:xfrm rot="14184123">
                <a:off x="7619914" y="186215"/>
                <a:ext cx="211271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1" name="Right Arrow 740"/>
              <p:cNvSpPr/>
              <p:nvPr/>
            </p:nvSpPr>
            <p:spPr>
              <a:xfrm rot="10800000">
                <a:off x="7315203" y="228597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2" name="Right Arrow 741"/>
              <p:cNvSpPr/>
              <p:nvPr/>
            </p:nvSpPr>
            <p:spPr>
              <a:xfrm rot="276230">
                <a:off x="7628748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0" name="Group 13"/>
            <p:cNvGrpSpPr/>
            <p:nvPr/>
          </p:nvGrpSpPr>
          <p:grpSpPr>
            <a:xfrm rot="18854508">
              <a:off x="4294963" y="4866565"/>
              <a:ext cx="263846" cy="188843"/>
              <a:chOff x="7162801" y="228597"/>
              <a:chExt cx="914400" cy="762007"/>
            </a:xfrm>
            <a:solidFill>
              <a:schemeClr val="accent5"/>
            </a:solidFill>
          </p:grpSpPr>
          <p:sp>
            <p:nvSpPr>
              <p:cNvPr id="733" name="Can 732"/>
              <p:cNvSpPr/>
              <p:nvPr/>
            </p:nvSpPr>
            <p:spPr>
              <a:xfrm>
                <a:off x="7162801" y="228599"/>
                <a:ext cx="914400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Down Arrow 733"/>
              <p:cNvSpPr/>
              <p:nvPr/>
            </p:nvSpPr>
            <p:spPr>
              <a:xfrm rot="3594206">
                <a:off x="7374448" y="400693"/>
                <a:ext cx="186306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Down Arrow 734"/>
              <p:cNvSpPr/>
              <p:nvPr/>
            </p:nvSpPr>
            <p:spPr>
              <a:xfrm rot="14184123">
                <a:off x="7619914" y="186215"/>
                <a:ext cx="211271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Right Arrow 735"/>
              <p:cNvSpPr/>
              <p:nvPr/>
            </p:nvSpPr>
            <p:spPr>
              <a:xfrm rot="10800000">
                <a:off x="7315203" y="228597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7" name="Right Arrow 736"/>
              <p:cNvSpPr/>
              <p:nvPr/>
            </p:nvSpPr>
            <p:spPr>
              <a:xfrm rot="276230">
                <a:off x="7628748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1" name="Group 13"/>
            <p:cNvGrpSpPr/>
            <p:nvPr/>
          </p:nvGrpSpPr>
          <p:grpSpPr>
            <a:xfrm rot="18854508">
              <a:off x="4523562" y="4561765"/>
              <a:ext cx="263846" cy="188843"/>
              <a:chOff x="7162801" y="228597"/>
              <a:chExt cx="914400" cy="762007"/>
            </a:xfrm>
            <a:solidFill>
              <a:schemeClr val="accent5"/>
            </a:solidFill>
          </p:grpSpPr>
          <p:sp>
            <p:nvSpPr>
              <p:cNvPr id="728" name="Can 727"/>
              <p:cNvSpPr/>
              <p:nvPr/>
            </p:nvSpPr>
            <p:spPr>
              <a:xfrm>
                <a:off x="7162801" y="228599"/>
                <a:ext cx="914400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Down Arrow 728"/>
              <p:cNvSpPr/>
              <p:nvPr/>
            </p:nvSpPr>
            <p:spPr>
              <a:xfrm rot="3594206">
                <a:off x="7374448" y="400693"/>
                <a:ext cx="186306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Down Arrow 729"/>
              <p:cNvSpPr/>
              <p:nvPr/>
            </p:nvSpPr>
            <p:spPr>
              <a:xfrm rot="14184123">
                <a:off x="7619914" y="186215"/>
                <a:ext cx="211271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Right Arrow 730"/>
              <p:cNvSpPr/>
              <p:nvPr/>
            </p:nvSpPr>
            <p:spPr>
              <a:xfrm rot="10800000">
                <a:off x="7315203" y="228597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Right Arrow 731"/>
              <p:cNvSpPr/>
              <p:nvPr/>
            </p:nvSpPr>
            <p:spPr>
              <a:xfrm rot="276230">
                <a:off x="7628748" y="391282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2" name="Group 13"/>
            <p:cNvGrpSpPr/>
            <p:nvPr/>
          </p:nvGrpSpPr>
          <p:grpSpPr>
            <a:xfrm rot="18854508">
              <a:off x="5056961" y="4942765"/>
              <a:ext cx="263846" cy="188843"/>
              <a:chOff x="7162801" y="228597"/>
              <a:chExt cx="914400" cy="762007"/>
            </a:xfrm>
            <a:solidFill>
              <a:schemeClr val="accent5"/>
            </a:solidFill>
          </p:grpSpPr>
          <p:sp>
            <p:nvSpPr>
              <p:cNvPr id="723" name="Can 722"/>
              <p:cNvSpPr/>
              <p:nvPr/>
            </p:nvSpPr>
            <p:spPr>
              <a:xfrm>
                <a:off x="7162801" y="228599"/>
                <a:ext cx="914400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Down Arrow 723"/>
              <p:cNvSpPr/>
              <p:nvPr/>
            </p:nvSpPr>
            <p:spPr>
              <a:xfrm rot="3594206">
                <a:off x="7374448" y="400693"/>
                <a:ext cx="186306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Down Arrow 724"/>
              <p:cNvSpPr/>
              <p:nvPr/>
            </p:nvSpPr>
            <p:spPr>
              <a:xfrm rot="14184123">
                <a:off x="7619914" y="186215"/>
                <a:ext cx="211271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Right Arrow 725"/>
              <p:cNvSpPr/>
              <p:nvPr/>
            </p:nvSpPr>
            <p:spPr>
              <a:xfrm rot="10800000">
                <a:off x="7315203" y="228597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Right Arrow 726"/>
              <p:cNvSpPr/>
              <p:nvPr/>
            </p:nvSpPr>
            <p:spPr>
              <a:xfrm rot="276230">
                <a:off x="7628748" y="391282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68" name="Group 767"/>
          <p:cNvGrpSpPr/>
          <p:nvPr/>
        </p:nvGrpSpPr>
        <p:grpSpPr>
          <a:xfrm rot="5777162">
            <a:off x="19781" y="5002758"/>
            <a:ext cx="1103244" cy="1178246"/>
            <a:chOff x="4180062" y="4371864"/>
            <a:chExt cx="1103244" cy="1178246"/>
          </a:xfrm>
        </p:grpSpPr>
        <p:sp>
          <p:nvSpPr>
            <p:cNvPr id="769" name="Line 21"/>
            <p:cNvSpPr>
              <a:spLocks noChangeShapeType="1"/>
            </p:cNvSpPr>
            <p:nvPr/>
          </p:nvSpPr>
          <p:spPr bwMode="auto">
            <a:xfrm rot="18854508" flipV="1">
              <a:off x="4249996" y="4655458"/>
              <a:ext cx="110605" cy="21408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0" name="Line 22"/>
            <p:cNvSpPr>
              <a:spLocks noChangeShapeType="1"/>
            </p:cNvSpPr>
            <p:nvPr/>
          </p:nvSpPr>
          <p:spPr bwMode="auto">
            <a:xfrm rot="18854508" flipH="1" flipV="1">
              <a:off x="4326540" y="4468416"/>
              <a:ext cx="186120" cy="24420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71" name="Group 13"/>
            <p:cNvGrpSpPr/>
            <p:nvPr/>
          </p:nvGrpSpPr>
          <p:grpSpPr>
            <a:xfrm rot="18854508">
              <a:off x="4218760" y="5323765"/>
              <a:ext cx="263846" cy="188843"/>
              <a:chOff x="7162808" y="228596"/>
              <a:chExt cx="914401" cy="762004"/>
            </a:xfrm>
            <a:solidFill>
              <a:schemeClr val="accent5"/>
            </a:solidFill>
          </p:grpSpPr>
          <p:sp>
            <p:nvSpPr>
              <p:cNvPr id="826" name="Can 825"/>
              <p:cNvSpPr/>
              <p:nvPr/>
            </p:nvSpPr>
            <p:spPr>
              <a:xfrm>
                <a:off x="7162808" y="228599"/>
                <a:ext cx="914401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7" name="Down Arrow 826"/>
              <p:cNvSpPr/>
              <p:nvPr/>
            </p:nvSpPr>
            <p:spPr>
              <a:xfrm rot="3594206">
                <a:off x="7374457" y="400695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8" name="Down Arrow 827"/>
              <p:cNvSpPr/>
              <p:nvPr/>
            </p:nvSpPr>
            <p:spPr>
              <a:xfrm rot="14184123">
                <a:off x="7619923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9" name="Right Arrow 828"/>
              <p:cNvSpPr/>
              <p:nvPr/>
            </p:nvSpPr>
            <p:spPr>
              <a:xfrm rot="10800000">
                <a:off x="7315205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0" name="Right Arrow 829"/>
              <p:cNvSpPr/>
              <p:nvPr/>
            </p:nvSpPr>
            <p:spPr>
              <a:xfrm rot="276230">
                <a:off x="7628747" y="391283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72" name="Group 13"/>
            <p:cNvGrpSpPr/>
            <p:nvPr/>
          </p:nvGrpSpPr>
          <p:grpSpPr>
            <a:xfrm rot="18854508">
              <a:off x="4523561" y="5323765"/>
              <a:ext cx="263846" cy="188843"/>
              <a:chOff x="7162808" y="228596"/>
              <a:chExt cx="914401" cy="762004"/>
            </a:xfrm>
            <a:solidFill>
              <a:schemeClr val="accent5"/>
            </a:solidFill>
          </p:grpSpPr>
          <p:sp>
            <p:nvSpPr>
              <p:cNvPr id="821" name="Can 820"/>
              <p:cNvSpPr/>
              <p:nvPr/>
            </p:nvSpPr>
            <p:spPr>
              <a:xfrm>
                <a:off x="7162808" y="228599"/>
                <a:ext cx="914401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Down Arrow 821"/>
              <p:cNvSpPr/>
              <p:nvPr/>
            </p:nvSpPr>
            <p:spPr>
              <a:xfrm rot="3594206">
                <a:off x="7374457" y="400695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Down Arrow 822"/>
              <p:cNvSpPr/>
              <p:nvPr/>
            </p:nvSpPr>
            <p:spPr>
              <a:xfrm rot="14184123">
                <a:off x="7619923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4" name="Right Arrow 823"/>
              <p:cNvSpPr/>
              <p:nvPr/>
            </p:nvSpPr>
            <p:spPr>
              <a:xfrm rot="10800000">
                <a:off x="7315205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5" name="Right Arrow 824"/>
              <p:cNvSpPr/>
              <p:nvPr/>
            </p:nvSpPr>
            <p:spPr>
              <a:xfrm rot="276230">
                <a:off x="7628747" y="391283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73" name="Group 13"/>
            <p:cNvGrpSpPr/>
            <p:nvPr/>
          </p:nvGrpSpPr>
          <p:grpSpPr>
            <a:xfrm rot="18854508">
              <a:off x="5056962" y="4637964"/>
              <a:ext cx="263846" cy="188843"/>
              <a:chOff x="7162808" y="228596"/>
              <a:chExt cx="914401" cy="762004"/>
            </a:xfrm>
            <a:solidFill>
              <a:schemeClr val="accent5"/>
            </a:solidFill>
          </p:grpSpPr>
          <p:sp>
            <p:nvSpPr>
              <p:cNvPr id="816" name="Can 815"/>
              <p:cNvSpPr/>
              <p:nvPr/>
            </p:nvSpPr>
            <p:spPr>
              <a:xfrm>
                <a:off x="7162808" y="228599"/>
                <a:ext cx="914401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7" name="Down Arrow 816"/>
              <p:cNvSpPr/>
              <p:nvPr/>
            </p:nvSpPr>
            <p:spPr>
              <a:xfrm rot="3594206">
                <a:off x="7374457" y="400695"/>
                <a:ext cx="186305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8" name="Down Arrow 817"/>
              <p:cNvSpPr/>
              <p:nvPr/>
            </p:nvSpPr>
            <p:spPr>
              <a:xfrm rot="14184123">
                <a:off x="7619923" y="186212"/>
                <a:ext cx="211270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9" name="Right Arrow 818"/>
              <p:cNvSpPr/>
              <p:nvPr/>
            </p:nvSpPr>
            <p:spPr>
              <a:xfrm rot="10800000">
                <a:off x="7315205" y="228596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0" name="Right Arrow 819"/>
              <p:cNvSpPr/>
              <p:nvPr/>
            </p:nvSpPr>
            <p:spPr>
              <a:xfrm rot="276230">
                <a:off x="7628747" y="391283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4" name="Line 21"/>
            <p:cNvSpPr>
              <a:spLocks noChangeShapeType="1"/>
            </p:cNvSpPr>
            <p:nvPr/>
          </p:nvSpPr>
          <p:spPr bwMode="auto">
            <a:xfrm rot="18854508" flipV="1">
              <a:off x="4310366" y="5075271"/>
              <a:ext cx="218359" cy="21265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5" name="Line 21"/>
            <p:cNvSpPr>
              <a:spLocks noChangeShapeType="1"/>
            </p:cNvSpPr>
            <p:nvPr/>
          </p:nvSpPr>
          <p:spPr bwMode="auto">
            <a:xfrm rot="18854508" flipV="1">
              <a:off x="4511124" y="5009168"/>
              <a:ext cx="89606" cy="3448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6" name="Line 21"/>
            <p:cNvSpPr>
              <a:spLocks noChangeShapeType="1"/>
            </p:cNvSpPr>
            <p:nvPr/>
          </p:nvSpPr>
          <p:spPr bwMode="auto">
            <a:xfrm rot="18854508" flipH="1" flipV="1">
              <a:off x="4809285" y="4599444"/>
              <a:ext cx="211229" cy="3261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7" name="Line 21"/>
            <p:cNvSpPr>
              <a:spLocks noChangeShapeType="1"/>
            </p:cNvSpPr>
            <p:nvPr/>
          </p:nvSpPr>
          <p:spPr bwMode="auto">
            <a:xfrm rot="18854508" flipH="1" flipV="1">
              <a:off x="4724645" y="4571414"/>
              <a:ext cx="228107" cy="9694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78" name="Group 13"/>
            <p:cNvGrpSpPr/>
            <p:nvPr/>
          </p:nvGrpSpPr>
          <p:grpSpPr>
            <a:xfrm rot="18854508">
              <a:off x="4828361" y="5171365"/>
              <a:ext cx="263846" cy="188843"/>
              <a:chOff x="7162808" y="228596"/>
              <a:chExt cx="914401" cy="762004"/>
            </a:xfrm>
            <a:solidFill>
              <a:schemeClr val="accent5"/>
            </a:solidFill>
          </p:grpSpPr>
          <p:sp>
            <p:nvSpPr>
              <p:cNvPr id="811" name="Can 810"/>
              <p:cNvSpPr/>
              <p:nvPr/>
            </p:nvSpPr>
            <p:spPr>
              <a:xfrm>
                <a:off x="7162808" y="228599"/>
                <a:ext cx="914401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Down Arrow 811"/>
              <p:cNvSpPr/>
              <p:nvPr/>
            </p:nvSpPr>
            <p:spPr>
              <a:xfrm rot="3594206">
                <a:off x="7374457" y="400695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3" name="Down Arrow 812"/>
              <p:cNvSpPr/>
              <p:nvPr/>
            </p:nvSpPr>
            <p:spPr>
              <a:xfrm rot="14184123">
                <a:off x="7619923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Right Arrow 813"/>
              <p:cNvSpPr/>
              <p:nvPr/>
            </p:nvSpPr>
            <p:spPr>
              <a:xfrm rot="10800000">
                <a:off x="7315205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5" name="Right Arrow 814"/>
              <p:cNvSpPr/>
              <p:nvPr/>
            </p:nvSpPr>
            <p:spPr>
              <a:xfrm rot="276230">
                <a:off x="7628747" y="391283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9" name="Line 21"/>
            <p:cNvSpPr>
              <a:spLocks noChangeShapeType="1"/>
            </p:cNvSpPr>
            <p:nvPr/>
          </p:nvSpPr>
          <p:spPr bwMode="auto">
            <a:xfrm rot="18854508" flipH="1" flipV="1">
              <a:off x="4635275" y="4851078"/>
              <a:ext cx="102049" cy="43244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80" name="Group 653"/>
            <p:cNvGrpSpPr/>
            <p:nvPr/>
          </p:nvGrpSpPr>
          <p:grpSpPr>
            <a:xfrm rot="18854508">
              <a:off x="4904562" y="4409365"/>
              <a:ext cx="263846" cy="188843"/>
              <a:chOff x="7162808" y="228596"/>
              <a:chExt cx="914401" cy="762004"/>
            </a:xfrm>
            <a:solidFill>
              <a:schemeClr val="accent5"/>
            </a:solidFill>
          </p:grpSpPr>
          <p:sp>
            <p:nvSpPr>
              <p:cNvPr id="806" name="Can 805"/>
              <p:cNvSpPr/>
              <p:nvPr/>
            </p:nvSpPr>
            <p:spPr>
              <a:xfrm>
                <a:off x="7162808" y="228599"/>
                <a:ext cx="914401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Down Arrow 806"/>
              <p:cNvSpPr/>
              <p:nvPr/>
            </p:nvSpPr>
            <p:spPr>
              <a:xfrm rot="3594206">
                <a:off x="7374457" y="400695"/>
                <a:ext cx="186305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Down Arrow 807"/>
              <p:cNvSpPr/>
              <p:nvPr/>
            </p:nvSpPr>
            <p:spPr>
              <a:xfrm rot="14184123">
                <a:off x="7619923" y="186212"/>
                <a:ext cx="211270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Right Arrow 808"/>
              <p:cNvSpPr/>
              <p:nvPr/>
            </p:nvSpPr>
            <p:spPr>
              <a:xfrm rot="10800000">
                <a:off x="7315205" y="228596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Right Arrow 809"/>
              <p:cNvSpPr/>
              <p:nvPr/>
            </p:nvSpPr>
            <p:spPr>
              <a:xfrm rot="276230">
                <a:off x="7628747" y="391283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81" name="Line 21"/>
            <p:cNvSpPr>
              <a:spLocks noChangeShapeType="1"/>
            </p:cNvSpPr>
            <p:nvPr/>
          </p:nvSpPr>
          <p:spPr bwMode="auto">
            <a:xfrm rot="18854508" flipH="1" flipV="1">
              <a:off x="4891169" y="4633996"/>
              <a:ext cx="47460" cy="48560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82" name="Group 13"/>
            <p:cNvGrpSpPr/>
            <p:nvPr/>
          </p:nvGrpSpPr>
          <p:grpSpPr>
            <a:xfrm rot="18854508">
              <a:off x="4142561" y="4485565"/>
              <a:ext cx="263846" cy="188843"/>
              <a:chOff x="7162808" y="228596"/>
              <a:chExt cx="914401" cy="762004"/>
            </a:xfrm>
            <a:solidFill>
              <a:schemeClr val="accent5"/>
            </a:solidFill>
          </p:grpSpPr>
          <p:sp>
            <p:nvSpPr>
              <p:cNvPr id="801" name="Can 800"/>
              <p:cNvSpPr/>
              <p:nvPr/>
            </p:nvSpPr>
            <p:spPr>
              <a:xfrm>
                <a:off x="7162808" y="228599"/>
                <a:ext cx="914401" cy="762001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2" name="Down Arrow 801"/>
              <p:cNvSpPr/>
              <p:nvPr/>
            </p:nvSpPr>
            <p:spPr>
              <a:xfrm rot="3594206">
                <a:off x="7374457" y="400695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3" name="Down Arrow 802"/>
              <p:cNvSpPr/>
              <p:nvPr/>
            </p:nvSpPr>
            <p:spPr>
              <a:xfrm rot="14184123">
                <a:off x="7619923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4" name="Right Arrow 803"/>
              <p:cNvSpPr/>
              <p:nvPr/>
            </p:nvSpPr>
            <p:spPr>
              <a:xfrm rot="10800000">
                <a:off x="7315205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5" name="Right Arrow 804"/>
              <p:cNvSpPr/>
              <p:nvPr/>
            </p:nvSpPr>
            <p:spPr>
              <a:xfrm rot="276230">
                <a:off x="7628747" y="391283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3" name="Group 13"/>
            <p:cNvGrpSpPr/>
            <p:nvPr/>
          </p:nvGrpSpPr>
          <p:grpSpPr>
            <a:xfrm rot="18854508">
              <a:off x="4294961" y="4866566"/>
              <a:ext cx="263846" cy="188843"/>
              <a:chOff x="7162808" y="228596"/>
              <a:chExt cx="914401" cy="762004"/>
            </a:xfrm>
            <a:solidFill>
              <a:schemeClr val="accent5"/>
            </a:solidFill>
          </p:grpSpPr>
          <p:sp>
            <p:nvSpPr>
              <p:cNvPr id="796" name="Can 795"/>
              <p:cNvSpPr/>
              <p:nvPr/>
            </p:nvSpPr>
            <p:spPr>
              <a:xfrm>
                <a:off x="7162808" y="228599"/>
                <a:ext cx="914401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7" name="Down Arrow 796"/>
              <p:cNvSpPr/>
              <p:nvPr/>
            </p:nvSpPr>
            <p:spPr>
              <a:xfrm rot="3594206">
                <a:off x="7374457" y="400695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Down Arrow 797"/>
              <p:cNvSpPr/>
              <p:nvPr/>
            </p:nvSpPr>
            <p:spPr>
              <a:xfrm rot="14184123">
                <a:off x="7619923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Right Arrow 798"/>
              <p:cNvSpPr/>
              <p:nvPr/>
            </p:nvSpPr>
            <p:spPr>
              <a:xfrm rot="10800000">
                <a:off x="7315205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Right Arrow 799"/>
              <p:cNvSpPr/>
              <p:nvPr/>
            </p:nvSpPr>
            <p:spPr>
              <a:xfrm rot="276230">
                <a:off x="7628747" y="391283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4" name="Group 13"/>
            <p:cNvGrpSpPr/>
            <p:nvPr/>
          </p:nvGrpSpPr>
          <p:grpSpPr>
            <a:xfrm rot="18854508">
              <a:off x="4523561" y="4561764"/>
              <a:ext cx="263846" cy="188843"/>
              <a:chOff x="7162808" y="228596"/>
              <a:chExt cx="914401" cy="762004"/>
            </a:xfrm>
            <a:solidFill>
              <a:schemeClr val="accent5"/>
            </a:solidFill>
          </p:grpSpPr>
          <p:sp>
            <p:nvSpPr>
              <p:cNvPr id="791" name="Can 790"/>
              <p:cNvSpPr/>
              <p:nvPr/>
            </p:nvSpPr>
            <p:spPr>
              <a:xfrm>
                <a:off x="7162808" y="228599"/>
                <a:ext cx="914401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Down Arrow 791"/>
              <p:cNvSpPr/>
              <p:nvPr/>
            </p:nvSpPr>
            <p:spPr>
              <a:xfrm rot="3594206">
                <a:off x="7374457" y="400695"/>
                <a:ext cx="186305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Down Arrow 792"/>
              <p:cNvSpPr/>
              <p:nvPr/>
            </p:nvSpPr>
            <p:spPr>
              <a:xfrm rot="14184123">
                <a:off x="7619923" y="186212"/>
                <a:ext cx="211270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Right Arrow 793"/>
              <p:cNvSpPr/>
              <p:nvPr/>
            </p:nvSpPr>
            <p:spPr>
              <a:xfrm rot="10800000">
                <a:off x="7315205" y="228596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Right Arrow 794"/>
              <p:cNvSpPr/>
              <p:nvPr/>
            </p:nvSpPr>
            <p:spPr>
              <a:xfrm rot="276230">
                <a:off x="7628747" y="391283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5" name="Group 13"/>
            <p:cNvGrpSpPr/>
            <p:nvPr/>
          </p:nvGrpSpPr>
          <p:grpSpPr>
            <a:xfrm rot="18854508">
              <a:off x="5056962" y="4942765"/>
              <a:ext cx="263846" cy="188843"/>
              <a:chOff x="7162808" y="228596"/>
              <a:chExt cx="914401" cy="762004"/>
            </a:xfrm>
            <a:solidFill>
              <a:schemeClr val="accent5"/>
            </a:solidFill>
          </p:grpSpPr>
          <p:sp>
            <p:nvSpPr>
              <p:cNvPr id="786" name="Can 785"/>
              <p:cNvSpPr/>
              <p:nvPr/>
            </p:nvSpPr>
            <p:spPr>
              <a:xfrm>
                <a:off x="7162808" y="228599"/>
                <a:ext cx="914401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Down Arrow 786"/>
              <p:cNvSpPr/>
              <p:nvPr/>
            </p:nvSpPr>
            <p:spPr>
              <a:xfrm rot="3594206">
                <a:off x="7374457" y="400695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Down Arrow 787"/>
              <p:cNvSpPr/>
              <p:nvPr/>
            </p:nvSpPr>
            <p:spPr>
              <a:xfrm rot="14184123">
                <a:off x="7619923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Right Arrow 788"/>
              <p:cNvSpPr/>
              <p:nvPr/>
            </p:nvSpPr>
            <p:spPr>
              <a:xfrm rot="10800000">
                <a:off x="7315205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Right Arrow 789"/>
              <p:cNvSpPr/>
              <p:nvPr/>
            </p:nvSpPr>
            <p:spPr>
              <a:xfrm rot="276230">
                <a:off x="7628747" y="391283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31" name="Group 830"/>
          <p:cNvGrpSpPr/>
          <p:nvPr/>
        </p:nvGrpSpPr>
        <p:grpSpPr>
          <a:xfrm rot="19598112">
            <a:off x="7570352" y="4253087"/>
            <a:ext cx="1103243" cy="1178246"/>
            <a:chOff x="4180063" y="4371864"/>
            <a:chExt cx="1103243" cy="1178246"/>
          </a:xfrm>
        </p:grpSpPr>
        <p:sp>
          <p:nvSpPr>
            <p:cNvPr id="832" name="Line 21"/>
            <p:cNvSpPr>
              <a:spLocks noChangeShapeType="1"/>
            </p:cNvSpPr>
            <p:nvPr/>
          </p:nvSpPr>
          <p:spPr bwMode="auto">
            <a:xfrm rot="18854508" flipV="1">
              <a:off x="4249997" y="4655458"/>
              <a:ext cx="110605" cy="21408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3" name="Line 22"/>
            <p:cNvSpPr>
              <a:spLocks noChangeShapeType="1"/>
            </p:cNvSpPr>
            <p:nvPr/>
          </p:nvSpPr>
          <p:spPr bwMode="auto">
            <a:xfrm rot="18854508" flipH="1" flipV="1">
              <a:off x="4326541" y="4468417"/>
              <a:ext cx="186120" cy="24420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34" name="Group 13"/>
            <p:cNvGrpSpPr/>
            <p:nvPr/>
          </p:nvGrpSpPr>
          <p:grpSpPr>
            <a:xfrm rot="18854508">
              <a:off x="4218761" y="5323765"/>
              <a:ext cx="263846" cy="188843"/>
              <a:chOff x="7162786" y="228596"/>
              <a:chExt cx="914398" cy="762006"/>
            </a:xfrm>
            <a:solidFill>
              <a:schemeClr val="accent5"/>
            </a:solidFill>
          </p:grpSpPr>
          <p:sp>
            <p:nvSpPr>
              <p:cNvPr id="889" name="Can 888"/>
              <p:cNvSpPr/>
              <p:nvPr/>
            </p:nvSpPr>
            <p:spPr>
              <a:xfrm>
                <a:off x="7162786" y="228599"/>
                <a:ext cx="914398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0" name="Down Arrow 889"/>
              <p:cNvSpPr/>
              <p:nvPr/>
            </p:nvSpPr>
            <p:spPr>
              <a:xfrm rot="3594206">
                <a:off x="7374433" y="400697"/>
                <a:ext cx="186305" cy="244314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1" name="Down Arrow 890"/>
              <p:cNvSpPr/>
              <p:nvPr/>
            </p:nvSpPr>
            <p:spPr>
              <a:xfrm rot="14184123">
                <a:off x="7619898" y="186213"/>
                <a:ext cx="211270" cy="29604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2" name="Right Arrow 891"/>
              <p:cNvSpPr/>
              <p:nvPr/>
            </p:nvSpPr>
            <p:spPr>
              <a:xfrm rot="10800000">
                <a:off x="7315201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3" name="Right Arrow 892"/>
              <p:cNvSpPr/>
              <p:nvPr/>
            </p:nvSpPr>
            <p:spPr>
              <a:xfrm rot="276230">
                <a:off x="7628748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35" name="Group 13"/>
            <p:cNvGrpSpPr/>
            <p:nvPr/>
          </p:nvGrpSpPr>
          <p:grpSpPr>
            <a:xfrm rot="18854508">
              <a:off x="4523563" y="5323765"/>
              <a:ext cx="263846" cy="188843"/>
              <a:chOff x="7162786" y="228596"/>
              <a:chExt cx="914398" cy="762006"/>
            </a:xfrm>
            <a:solidFill>
              <a:schemeClr val="accent5"/>
            </a:solidFill>
          </p:grpSpPr>
          <p:sp>
            <p:nvSpPr>
              <p:cNvPr id="884" name="Can 883"/>
              <p:cNvSpPr/>
              <p:nvPr/>
            </p:nvSpPr>
            <p:spPr>
              <a:xfrm>
                <a:off x="7162786" y="228599"/>
                <a:ext cx="914398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5" name="Down Arrow 884"/>
              <p:cNvSpPr/>
              <p:nvPr/>
            </p:nvSpPr>
            <p:spPr>
              <a:xfrm rot="3594206">
                <a:off x="7374433" y="400697"/>
                <a:ext cx="186305" cy="244314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6" name="Down Arrow 885"/>
              <p:cNvSpPr/>
              <p:nvPr/>
            </p:nvSpPr>
            <p:spPr>
              <a:xfrm rot="14184123">
                <a:off x="7619898" y="186213"/>
                <a:ext cx="211270" cy="29604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7" name="Right Arrow 886"/>
              <p:cNvSpPr/>
              <p:nvPr/>
            </p:nvSpPr>
            <p:spPr>
              <a:xfrm rot="10800000">
                <a:off x="7315201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8" name="Right Arrow 887"/>
              <p:cNvSpPr/>
              <p:nvPr/>
            </p:nvSpPr>
            <p:spPr>
              <a:xfrm rot="276230">
                <a:off x="7628748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36" name="Group 13"/>
            <p:cNvGrpSpPr/>
            <p:nvPr/>
          </p:nvGrpSpPr>
          <p:grpSpPr>
            <a:xfrm rot="18854508">
              <a:off x="5056962" y="4637965"/>
              <a:ext cx="263846" cy="188843"/>
              <a:chOff x="7162786" y="228596"/>
              <a:chExt cx="914398" cy="762006"/>
            </a:xfrm>
            <a:solidFill>
              <a:schemeClr val="accent5"/>
            </a:solidFill>
          </p:grpSpPr>
          <p:sp>
            <p:nvSpPr>
              <p:cNvPr id="879" name="Can 878"/>
              <p:cNvSpPr/>
              <p:nvPr/>
            </p:nvSpPr>
            <p:spPr>
              <a:xfrm>
                <a:off x="7162786" y="228599"/>
                <a:ext cx="914398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0" name="Down Arrow 879"/>
              <p:cNvSpPr/>
              <p:nvPr/>
            </p:nvSpPr>
            <p:spPr>
              <a:xfrm rot="3594206">
                <a:off x="7374433" y="400697"/>
                <a:ext cx="186305" cy="244314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1" name="Down Arrow 880"/>
              <p:cNvSpPr/>
              <p:nvPr/>
            </p:nvSpPr>
            <p:spPr>
              <a:xfrm rot="14184123">
                <a:off x="7619898" y="186213"/>
                <a:ext cx="211270" cy="29604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2" name="Right Arrow 881"/>
              <p:cNvSpPr/>
              <p:nvPr/>
            </p:nvSpPr>
            <p:spPr>
              <a:xfrm rot="10800000">
                <a:off x="7315201" y="228596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3" name="Right Arrow 882"/>
              <p:cNvSpPr/>
              <p:nvPr/>
            </p:nvSpPr>
            <p:spPr>
              <a:xfrm rot="276230">
                <a:off x="7628748" y="391284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37" name="Line 21"/>
            <p:cNvSpPr>
              <a:spLocks noChangeShapeType="1"/>
            </p:cNvSpPr>
            <p:nvPr/>
          </p:nvSpPr>
          <p:spPr bwMode="auto">
            <a:xfrm rot="18854508" flipV="1">
              <a:off x="4310367" y="5075271"/>
              <a:ext cx="218359" cy="21265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8" name="Line 21"/>
            <p:cNvSpPr>
              <a:spLocks noChangeShapeType="1"/>
            </p:cNvSpPr>
            <p:nvPr/>
          </p:nvSpPr>
          <p:spPr bwMode="auto">
            <a:xfrm rot="18854508" flipV="1">
              <a:off x="4511126" y="5009168"/>
              <a:ext cx="89606" cy="3448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9" name="Line 21"/>
            <p:cNvSpPr>
              <a:spLocks noChangeShapeType="1"/>
            </p:cNvSpPr>
            <p:nvPr/>
          </p:nvSpPr>
          <p:spPr bwMode="auto">
            <a:xfrm rot="18854508" flipH="1" flipV="1">
              <a:off x="4809285" y="4599444"/>
              <a:ext cx="211229" cy="3261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0" name="Line 21"/>
            <p:cNvSpPr>
              <a:spLocks noChangeShapeType="1"/>
            </p:cNvSpPr>
            <p:nvPr/>
          </p:nvSpPr>
          <p:spPr bwMode="auto">
            <a:xfrm rot="18854508" flipH="1" flipV="1">
              <a:off x="4724645" y="4571415"/>
              <a:ext cx="228107" cy="9694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41" name="Group 13"/>
            <p:cNvGrpSpPr/>
            <p:nvPr/>
          </p:nvGrpSpPr>
          <p:grpSpPr>
            <a:xfrm rot="18854508">
              <a:off x="4828362" y="5171365"/>
              <a:ext cx="263846" cy="188843"/>
              <a:chOff x="7162786" y="228596"/>
              <a:chExt cx="914398" cy="762006"/>
            </a:xfrm>
            <a:solidFill>
              <a:schemeClr val="accent5"/>
            </a:solidFill>
          </p:grpSpPr>
          <p:sp>
            <p:nvSpPr>
              <p:cNvPr id="874" name="Can 873"/>
              <p:cNvSpPr/>
              <p:nvPr/>
            </p:nvSpPr>
            <p:spPr>
              <a:xfrm>
                <a:off x="7162786" y="228599"/>
                <a:ext cx="914398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Down Arrow 874"/>
              <p:cNvSpPr/>
              <p:nvPr/>
            </p:nvSpPr>
            <p:spPr>
              <a:xfrm rot="3594206">
                <a:off x="7374433" y="400697"/>
                <a:ext cx="186305" cy="244314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6" name="Down Arrow 875"/>
              <p:cNvSpPr/>
              <p:nvPr/>
            </p:nvSpPr>
            <p:spPr>
              <a:xfrm rot="14184123">
                <a:off x="7619898" y="186213"/>
                <a:ext cx="211270" cy="29604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7" name="Right Arrow 876"/>
              <p:cNvSpPr/>
              <p:nvPr/>
            </p:nvSpPr>
            <p:spPr>
              <a:xfrm rot="10800000">
                <a:off x="7315201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8" name="Right Arrow 877"/>
              <p:cNvSpPr/>
              <p:nvPr/>
            </p:nvSpPr>
            <p:spPr>
              <a:xfrm rot="276230">
                <a:off x="7628748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2" name="Line 21"/>
            <p:cNvSpPr>
              <a:spLocks noChangeShapeType="1"/>
            </p:cNvSpPr>
            <p:nvPr/>
          </p:nvSpPr>
          <p:spPr bwMode="auto">
            <a:xfrm rot="18854508" flipH="1" flipV="1">
              <a:off x="4635275" y="4851078"/>
              <a:ext cx="102049" cy="43244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43" name="Group 653"/>
            <p:cNvGrpSpPr/>
            <p:nvPr/>
          </p:nvGrpSpPr>
          <p:grpSpPr>
            <a:xfrm rot="18854508">
              <a:off x="4904562" y="4409365"/>
              <a:ext cx="263846" cy="188843"/>
              <a:chOff x="7162786" y="228596"/>
              <a:chExt cx="914398" cy="762006"/>
            </a:xfrm>
            <a:solidFill>
              <a:schemeClr val="accent5"/>
            </a:solidFill>
          </p:grpSpPr>
          <p:sp>
            <p:nvSpPr>
              <p:cNvPr id="869" name="Can 868"/>
              <p:cNvSpPr/>
              <p:nvPr/>
            </p:nvSpPr>
            <p:spPr>
              <a:xfrm>
                <a:off x="7162786" y="228599"/>
                <a:ext cx="914398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0" name="Down Arrow 869"/>
              <p:cNvSpPr/>
              <p:nvPr/>
            </p:nvSpPr>
            <p:spPr>
              <a:xfrm rot="3594206">
                <a:off x="7374433" y="400697"/>
                <a:ext cx="186305" cy="244314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Down Arrow 870"/>
              <p:cNvSpPr/>
              <p:nvPr/>
            </p:nvSpPr>
            <p:spPr>
              <a:xfrm rot="14184123">
                <a:off x="7619898" y="186213"/>
                <a:ext cx="211270" cy="29604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2" name="Right Arrow 871"/>
              <p:cNvSpPr/>
              <p:nvPr/>
            </p:nvSpPr>
            <p:spPr>
              <a:xfrm rot="10800000">
                <a:off x="7315201" y="228596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Right Arrow 872"/>
              <p:cNvSpPr/>
              <p:nvPr/>
            </p:nvSpPr>
            <p:spPr>
              <a:xfrm rot="276230">
                <a:off x="7628748" y="391284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4" name="Line 21"/>
            <p:cNvSpPr>
              <a:spLocks noChangeShapeType="1"/>
            </p:cNvSpPr>
            <p:nvPr/>
          </p:nvSpPr>
          <p:spPr bwMode="auto">
            <a:xfrm rot="18854508" flipH="1" flipV="1">
              <a:off x="4891170" y="4633996"/>
              <a:ext cx="47460" cy="48560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45" name="Group 13"/>
            <p:cNvGrpSpPr/>
            <p:nvPr/>
          </p:nvGrpSpPr>
          <p:grpSpPr>
            <a:xfrm rot="18854508">
              <a:off x="4142562" y="4485565"/>
              <a:ext cx="263846" cy="188843"/>
              <a:chOff x="7162786" y="228596"/>
              <a:chExt cx="914398" cy="762006"/>
            </a:xfrm>
            <a:solidFill>
              <a:schemeClr val="accent5"/>
            </a:solidFill>
          </p:grpSpPr>
          <p:sp>
            <p:nvSpPr>
              <p:cNvPr id="864" name="Can 863"/>
              <p:cNvSpPr/>
              <p:nvPr/>
            </p:nvSpPr>
            <p:spPr>
              <a:xfrm>
                <a:off x="7162786" y="228599"/>
                <a:ext cx="914398" cy="762003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5" name="Down Arrow 864"/>
              <p:cNvSpPr/>
              <p:nvPr/>
            </p:nvSpPr>
            <p:spPr>
              <a:xfrm rot="3594206">
                <a:off x="7374433" y="400697"/>
                <a:ext cx="186305" cy="244314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6" name="Down Arrow 865"/>
              <p:cNvSpPr/>
              <p:nvPr/>
            </p:nvSpPr>
            <p:spPr>
              <a:xfrm rot="14184123">
                <a:off x="7619898" y="186213"/>
                <a:ext cx="211270" cy="29604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7" name="Right Arrow 866"/>
              <p:cNvSpPr/>
              <p:nvPr/>
            </p:nvSpPr>
            <p:spPr>
              <a:xfrm rot="10800000">
                <a:off x="7315201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8" name="Right Arrow 867"/>
              <p:cNvSpPr/>
              <p:nvPr/>
            </p:nvSpPr>
            <p:spPr>
              <a:xfrm rot="276230">
                <a:off x="7628748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46" name="Group 13"/>
            <p:cNvGrpSpPr/>
            <p:nvPr/>
          </p:nvGrpSpPr>
          <p:grpSpPr>
            <a:xfrm rot="18854508">
              <a:off x="4294962" y="4866566"/>
              <a:ext cx="263846" cy="188843"/>
              <a:chOff x="7162786" y="228596"/>
              <a:chExt cx="914398" cy="762006"/>
            </a:xfrm>
            <a:solidFill>
              <a:schemeClr val="accent5"/>
            </a:solidFill>
          </p:grpSpPr>
          <p:sp>
            <p:nvSpPr>
              <p:cNvPr id="859" name="Can 858"/>
              <p:cNvSpPr/>
              <p:nvPr/>
            </p:nvSpPr>
            <p:spPr>
              <a:xfrm>
                <a:off x="7162786" y="228599"/>
                <a:ext cx="914398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0" name="Down Arrow 859"/>
              <p:cNvSpPr/>
              <p:nvPr/>
            </p:nvSpPr>
            <p:spPr>
              <a:xfrm rot="3594206">
                <a:off x="7374433" y="400697"/>
                <a:ext cx="186305" cy="244314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1" name="Down Arrow 860"/>
              <p:cNvSpPr/>
              <p:nvPr/>
            </p:nvSpPr>
            <p:spPr>
              <a:xfrm rot="14184123">
                <a:off x="7619898" y="186213"/>
                <a:ext cx="211270" cy="29604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2" name="Right Arrow 861"/>
              <p:cNvSpPr/>
              <p:nvPr/>
            </p:nvSpPr>
            <p:spPr>
              <a:xfrm rot="10800000">
                <a:off x="7315201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3" name="Right Arrow 862"/>
              <p:cNvSpPr/>
              <p:nvPr/>
            </p:nvSpPr>
            <p:spPr>
              <a:xfrm rot="276230">
                <a:off x="7628748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47" name="Group 13"/>
            <p:cNvGrpSpPr/>
            <p:nvPr/>
          </p:nvGrpSpPr>
          <p:grpSpPr>
            <a:xfrm rot="18854508">
              <a:off x="4523561" y="4561765"/>
              <a:ext cx="263846" cy="188843"/>
              <a:chOff x="7162786" y="228596"/>
              <a:chExt cx="914398" cy="762006"/>
            </a:xfrm>
            <a:solidFill>
              <a:schemeClr val="accent5"/>
            </a:solidFill>
          </p:grpSpPr>
          <p:sp>
            <p:nvSpPr>
              <p:cNvPr id="854" name="Can 853"/>
              <p:cNvSpPr/>
              <p:nvPr/>
            </p:nvSpPr>
            <p:spPr>
              <a:xfrm>
                <a:off x="7162786" y="228599"/>
                <a:ext cx="914398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5" name="Down Arrow 854"/>
              <p:cNvSpPr/>
              <p:nvPr/>
            </p:nvSpPr>
            <p:spPr>
              <a:xfrm rot="3594206">
                <a:off x="7374433" y="400697"/>
                <a:ext cx="186305" cy="244314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6" name="Down Arrow 855"/>
              <p:cNvSpPr/>
              <p:nvPr/>
            </p:nvSpPr>
            <p:spPr>
              <a:xfrm rot="14184123">
                <a:off x="7619898" y="186213"/>
                <a:ext cx="211270" cy="29604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7" name="Right Arrow 856"/>
              <p:cNvSpPr/>
              <p:nvPr/>
            </p:nvSpPr>
            <p:spPr>
              <a:xfrm rot="10800000">
                <a:off x="7315201" y="228596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8" name="Right Arrow 857"/>
              <p:cNvSpPr/>
              <p:nvPr/>
            </p:nvSpPr>
            <p:spPr>
              <a:xfrm rot="276230">
                <a:off x="7628748" y="391284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48" name="Group 13"/>
            <p:cNvGrpSpPr/>
            <p:nvPr/>
          </p:nvGrpSpPr>
          <p:grpSpPr>
            <a:xfrm rot="18854508">
              <a:off x="5056962" y="4942765"/>
              <a:ext cx="263846" cy="188843"/>
              <a:chOff x="7162786" y="228596"/>
              <a:chExt cx="914398" cy="762006"/>
            </a:xfrm>
            <a:solidFill>
              <a:schemeClr val="accent5"/>
            </a:solidFill>
          </p:grpSpPr>
          <p:sp>
            <p:nvSpPr>
              <p:cNvPr id="849" name="Can 848"/>
              <p:cNvSpPr/>
              <p:nvPr/>
            </p:nvSpPr>
            <p:spPr>
              <a:xfrm>
                <a:off x="7162786" y="228599"/>
                <a:ext cx="914398" cy="76200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0" name="Down Arrow 849"/>
              <p:cNvSpPr/>
              <p:nvPr/>
            </p:nvSpPr>
            <p:spPr>
              <a:xfrm rot="3594206">
                <a:off x="7374433" y="400697"/>
                <a:ext cx="186305" cy="244314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1" name="Down Arrow 850"/>
              <p:cNvSpPr/>
              <p:nvPr/>
            </p:nvSpPr>
            <p:spPr>
              <a:xfrm rot="14184123">
                <a:off x="7619898" y="186213"/>
                <a:ext cx="211270" cy="29604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Right Arrow 851"/>
              <p:cNvSpPr/>
              <p:nvPr/>
            </p:nvSpPr>
            <p:spPr>
              <a:xfrm rot="10800000">
                <a:off x="7315201" y="228596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3" name="Right Arrow 852"/>
              <p:cNvSpPr/>
              <p:nvPr/>
            </p:nvSpPr>
            <p:spPr>
              <a:xfrm rot="276230">
                <a:off x="7628748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94" name="Group 893"/>
          <p:cNvGrpSpPr/>
          <p:nvPr/>
        </p:nvGrpSpPr>
        <p:grpSpPr>
          <a:xfrm>
            <a:off x="6579753" y="5700887"/>
            <a:ext cx="1103243" cy="1178246"/>
            <a:chOff x="4180063" y="4371864"/>
            <a:chExt cx="1103243" cy="1178246"/>
          </a:xfrm>
        </p:grpSpPr>
        <p:sp>
          <p:nvSpPr>
            <p:cNvPr id="895" name="Line 21"/>
            <p:cNvSpPr>
              <a:spLocks noChangeShapeType="1"/>
            </p:cNvSpPr>
            <p:nvPr/>
          </p:nvSpPr>
          <p:spPr bwMode="auto">
            <a:xfrm rot="18854508" flipV="1">
              <a:off x="4249997" y="4655458"/>
              <a:ext cx="110605" cy="21408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6" name="Line 22"/>
            <p:cNvSpPr>
              <a:spLocks noChangeShapeType="1"/>
            </p:cNvSpPr>
            <p:nvPr/>
          </p:nvSpPr>
          <p:spPr bwMode="auto">
            <a:xfrm rot="18854508" flipH="1" flipV="1">
              <a:off x="4326541" y="4468417"/>
              <a:ext cx="186120" cy="24420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97" name="Group 13"/>
            <p:cNvGrpSpPr/>
            <p:nvPr/>
          </p:nvGrpSpPr>
          <p:grpSpPr>
            <a:xfrm rot="18854508">
              <a:off x="4218761" y="5323765"/>
              <a:ext cx="263846" cy="188843"/>
              <a:chOff x="7162803" y="228598"/>
              <a:chExt cx="914400" cy="762001"/>
            </a:xfrm>
            <a:solidFill>
              <a:schemeClr val="accent5"/>
            </a:solidFill>
          </p:grpSpPr>
          <p:sp>
            <p:nvSpPr>
              <p:cNvPr id="952" name="Can 951"/>
              <p:cNvSpPr/>
              <p:nvPr/>
            </p:nvSpPr>
            <p:spPr>
              <a:xfrm>
                <a:off x="7162803" y="228598"/>
                <a:ext cx="914400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3" name="Down Arrow 952"/>
              <p:cNvSpPr/>
              <p:nvPr/>
            </p:nvSpPr>
            <p:spPr>
              <a:xfrm rot="3594206">
                <a:off x="7374453" y="400692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4" name="Down Arrow 953"/>
              <p:cNvSpPr/>
              <p:nvPr/>
            </p:nvSpPr>
            <p:spPr>
              <a:xfrm rot="14184123">
                <a:off x="7619917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5" name="Right Arrow 954"/>
              <p:cNvSpPr/>
              <p:nvPr/>
            </p:nvSpPr>
            <p:spPr>
              <a:xfrm rot="10800000">
                <a:off x="7315204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6" name="Right Arrow 955"/>
              <p:cNvSpPr/>
              <p:nvPr/>
            </p:nvSpPr>
            <p:spPr>
              <a:xfrm rot="276230">
                <a:off x="7628749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98" name="Group 13"/>
            <p:cNvGrpSpPr/>
            <p:nvPr/>
          </p:nvGrpSpPr>
          <p:grpSpPr>
            <a:xfrm rot="18854508">
              <a:off x="4523562" y="5323765"/>
              <a:ext cx="263846" cy="188843"/>
              <a:chOff x="7162803" y="228598"/>
              <a:chExt cx="914400" cy="762001"/>
            </a:xfrm>
            <a:solidFill>
              <a:schemeClr val="accent5"/>
            </a:solidFill>
          </p:grpSpPr>
          <p:sp>
            <p:nvSpPr>
              <p:cNvPr id="947" name="Can 946"/>
              <p:cNvSpPr/>
              <p:nvPr/>
            </p:nvSpPr>
            <p:spPr>
              <a:xfrm>
                <a:off x="7162803" y="228598"/>
                <a:ext cx="914400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8" name="Down Arrow 947"/>
              <p:cNvSpPr/>
              <p:nvPr/>
            </p:nvSpPr>
            <p:spPr>
              <a:xfrm rot="3594206">
                <a:off x="7374453" y="400692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9" name="Down Arrow 948"/>
              <p:cNvSpPr/>
              <p:nvPr/>
            </p:nvSpPr>
            <p:spPr>
              <a:xfrm rot="14184123">
                <a:off x="7619917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0" name="Right Arrow 949"/>
              <p:cNvSpPr/>
              <p:nvPr/>
            </p:nvSpPr>
            <p:spPr>
              <a:xfrm rot="10800000">
                <a:off x="7315204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1" name="Right Arrow 950"/>
              <p:cNvSpPr/>
              <p:nvPr/>
            </p:nvSpPr>
            <p:spPr>
              <a:xfrm rot="276230">
                <a:off x="7628749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99" name="Group 13"/>
            <p:cNvGrpSpPr/>
            <p:nvPr/>
          </p:nvGrpSpPr>
          <p:grpSpPr>
            <a:xfrm rot="18854508">
              <a:off x="5056962" y="4637965"/>
              <a:ext cx="263846" cy="188843"/>
              <a:chOff x="7162803" y="228598"/>
              <a:chExt cx="914400" cy="762001"/>
            </a:xfrm>
            <a:solidFill>
              <a:schemeClr val="accent5"/>
            </a:solidFill>
          </p:grpSpPr>
          <p:sp>
            <p:nvSpPr>
              <p:cNvPr id="942" name="Can 941"/>
              <p:cNvSpPr/>
              <p:nvPr/>
            </p:nvSpPr>
            <p:spPr>
              <a:xfrm>
                <a:off x="7162803" y="228598"/>
                <a:ext cx="914400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3" name="Down Arrow 942"/>
              <p:cNvSpPr/>
              <p:nvPr/>
            </p:nvSpPr>
            <p:spPr>
              <a:xfrm rot="3594206">
                <a:off x="7374453" y="400692"/>
                <a:ext cx="186305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4" name="Down Arrow 943"/>
              <p:cNvSpPr/>
              <p:nvPr/>
            </p:nvSpPr>
            <p:spPr>
              <a:xfrm rot="14184123">
                <a:off x="7619917" y="186212"/>
                <a:ext cx="211270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5" name="Right Arrow 944"/>
              <p:cNvSpPr/>
              <p:nvPr/>
            </p:nvSpPr>
            <p:spPr>
              <a:xfrm rot="10800000">
                <a:off x="7315204" y="228598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6" name="Right Arrow 945"/>
              <p:cNvSpPr/>
              <p:nvPr/>
            </p:nvSpPr>
            <p:spPr>
              <a:xfrm rot="276230">
                <a:off x="7628749" y="391285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0" name="Line 21"/>
            <p:cNvSpPr>
              <a:spLocks noChangeShapeType="1"/>
            </p:cNvSpPr>
            <p:nvPr/>
          </p:nvSpPr>
          <p:spPr bwMode="auto">
            <a:xfrm rot="18854508" flipV="1">
              <a:off x="4310367" y="5075271"/>
              <a:ext cx="218359" cy="21265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" name="Line 21"/>
            <p:cNvSpPr>
              <a:spLocks noChangeShapeType="1"/>
            </p:cNvSpPr>
            <p:nvPr/>
          </p:nvSpPr>
          <p:spPr bwMode="auto">
            <a:xfrm rot="18854508" flipV="1">
              <a:off x="4511125" y="5009168"/>
              <a:ext cx="89606" cy="3448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2" name="Line 21"/>
            <p:cNvSpPr>
              <a:spLocks noChangeShapeType="1"/>
            </p:cNvSpPr>
            <p:nvPr/>
          </p:nvSpPr>
          <p:spPr bwMode="auto">
            <a:xfrm rot="18854508" flipH="1" flipV="1">
              <a:off x="4809285" y="4599444"/>
              <a:ext cx="211229" cy="3261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3" name="Line 21"/>
            <p:cNvSpPr>
              <a:spLocks noChangeShapeType="1"/>
            </p:cNvSpPr>
            <p:nvPr/>
          </p:nvSpPr>
          <p:spPr bwMode="auto">
            <a:xfrm rot="18854508" flipH="1" flipV="1">
              <a:off x="4724645" y="4571415"/>
              <a:ext cx="228107" cy="9694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04" name="Group 13"/>
            <p:cNvGrpSpPr/>
            <p:nvPr/>
          </p:nvGrpSpPr>
          <p:grpSpPr>
            <a:xfrm rot="18854508">
              <a:off x="4828362" y="5171365"/>
              <a:ext cx="263846" cy="188843"/>
              <a:chOff x="7162803" y="228598"/>
              <a:chExt cx="914400" cy="762001"/>
            </a:xfrm>
            <a:solidFill>
              <a:schemeClr val="accent5"/>
            </a:solidFill>
          </p:grpSpPr>
          <p:sp>
            <p:nvSpPr>
              <p:cNvPr id="937" name="Can 936"/>
              <p:cNvSpPr/>
              <p:nvPr/>
            </p:nvSpPr>
            <p:spPr>
              <a:xfrm>
                <a:off x="7162803" y="228598"/>
                <a:ext cx="914400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8" name="Down Arrow 937"/>
              <p:cNvSpPr/>
              <p:nvPr/>
            </p:nvSpPr>
            <p:spPr>
              <a:xfrm rot="3594206">
                <a:off x="7374453" y="400692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9" name="Down Arrow 938"/>
              <p:cNvSpPr/>
              <p:nvPr/>
            </p:nvSpPr>
            <p:spPr>
              <a:xfrm rot="14184123">
                <a:off x="7619917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0" name="Right Arrow 939"/>
              <p:cNvSpPr/>
              <p:nvPr/>
            </p:nvSpPr>
            <p:spPr>
              <a:xfrm rot="10800000">
                <a:off x="7315204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1" name="Right Arrow 940"/>
              <p:cNvSpPr/>
              <p:nvPr/>
            </p:nvSpPr>
            <p:spPr>
              <a:xfrm rot="276230">
                <a:off x="7628749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5" name="Line 21"/>
            <p:cNvSpPr>
              <a:spLocks noChangeShapeType="1"/>
            </p:cNvSpPr>
            <p:nvPr/>
          </p:nvSpPr>
          <p:spPr bwMode="auto">
            <a:xfrm rot="18854508" flipH="1" flipV="1">
              <a:off x="4635275" y="4851078"/>
              <a:ext cx="102049" cy="43244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06" name="Group 653"/>
            <p:cNvGrpSpPr/>
            <p:nvPr/>
          </p:nvGrpSpPr>
          <p:grpSpPr>
            <a:xfrm rot="18854508">
              <a:off x="4904562" y="4409365"/>
              <a:ext cx="263846" cy="188843"/>
              <a:chOff x="7162803" y="228598"/>
              <a:chExt cx="914400" cy="762001"/>
            </a:xfrm>
            <a:solidFill>
              <a:schemeClr val="accent5"/>
            </a:solidFill>
          </p:grpSpPr>
          <p:sp>
            <p:nvSpPr>
              <p:cNvPr id="932" name="Can 931"/>
              <p:cNvSpPr/>
              <p:nvPr/>
            </p:nvSpPr>
            <p:spPr>
              <a:xfrm>
                <a:off x="7162803" y="228598"/>
                <a:ext cx="914400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3" name="Down Arrow 932"/>
              <p:cNvSpPr/>
              <p:nvPr/>
            </p:nvSpPr>
            <p:spPr>
              <a:xfrm rot="3594206">
                <a:off x="7374453" y="400692"/>
                <a:ext cx="186305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4" name="Down Arrow 933"/>
              <p:cNvSpPr/>
              <p:nvPr/>
            </p:nvSpPr>
            <p:spPr>
              <a:xfrm rot="14184123">
                <a:off x="7619917" y="186212"/>
                <a:ext cx="211270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5" name="Right Arrow 934"/>
              <p:cNvSpPr/>
              <p:nvPr/>
            </p:nvSpPr>
            <p:spPr>
              <a:xfrm rot="10800000">
                <a:off x="7315204" y="228598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6" name="Right Arrow 935"/>
              <p:cNvSpPr/>
              <p:nvPr/>
            </p:nvSpPr>
            <p:spPr>
              <a:xfrm rot="276230">
                <a:off x="7628749" y="391285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7" name="Line 21"/>
            <p:cNvSpPr>
              <a:spLocks noChangeShapeType="1"/>
            </p:cNvSpPr>
            <p:nvPr/>
          </p:nvSpPr>
          <p:spPr bwMode="auto">
            <a:xfrm rot="18854508" flipH="1" flipV="1">
              <a:off x="4891169" y="4633996"/>
              <a:ext cx="47460" cy="48560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08" name="Group 13"/>
            <p:cNvGrpSpPr/>
            <p:nvPr/>
          </p:nvGrpSpPr>
          <p:grpSpPr>
            <a:xfrm rot="18854508">
              <a:off x="4142562" y="4485565"/>
              <a:ext cx="263846" cy="188843"/>
              <a:chOff x="7162803" y="228598"/>
              <a:chExt cx="914400" cy="762001"/>
            </a:xfrm>
            <a:solidFill>
              <a:schemeClr val="accent5"/>
            </a:solidFill>
          </p:grpSpPr>
          <p:sp>
            <p:nvSpPr>
              <p:cNvPr id="927" name="Can 926"/>
              <p:cNvSpPr/>
              <p:nvPr/>
            </p:nvSpPr>
            <p:spPr>
              <a:xfrm>
                <a:off x="7162803" y="228598"/>
                <a:ext cx="914400" cy="762001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8" name="Down Arrow 927"/>
              <p:cNvSpPr/>
              <p:nvPr/>
            </p:nvSpPr>
            <p:spPr>
              <a:xfrm rot="3594206">
                <a:off x="7374453" y="400692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9" name="Down Arrow 928"/>
              <p:cNvSpPr/>
              <p:nvPr/>
            </p:nvSpPr>
            <p:spPr>
              <a:xfrm rot="14184123">
                <a:off x="7619917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0" name="Right Arrow 929"/>
              <p:cNvSpPr/>
              <p:nvPr/>
            </p:nvSpPr>
            <p:spPr>
              <a:xfrm rot="10800000">
                <a:off x="7315204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1" name="Right Arrow 930"/>
              <p:cNvSpPr/>
              <p:nvPr/>
            </p:nvSpPr>
            <p:spPr>
              <a:xfrm rot="276230">
                <a:off x="7628749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09" name="Group 13"/>
            <p:cNvGrpSpPr/>
            <p:nvPr/>
          </p:nvGrpSpPr>
          <p:grpSpPr>
            <a:xfrm rot="18854508">
              <a:off x="4294962" y="4866566"/>
              <a:ext cx="263846" cy="188843"/>
              <a:chOff x="7162803" y="228598"/>
              <a:chExt cx="914400" cy="762001"/>
            </a:xfrm>
            <a:solidFill>
              <a:schemeClr val="accent5"/>
            </a:solidFill>
          </p:grpSpPr>
          <p:sp>
            <p:nvSpPr>
              <p:cNvPr id="922" name="Can 921"/>
              <p:cNvSpPr/>
              <p:nvPr/>
            </p:nvSpPr>
            <p:spPr>
              <a:xfrm>
                <a:off x="7162803" y="228598"/>
                <a:ext cx="914400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3" name="Down Arrow 922"/>
              <p:cNvSpPr/>
              <p:nvPr/>
            </p:nvSpPr>
            <p:spPr>
              <a:xfrm rot="3594206">
                <a:off x="7374453" y="400692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4" name="Down Arrow 923"/>
              <p:cNvSpPr/>
              <p:nvPr/>
            </p:nvSpPr>
            <p:spPr>
              <a:xfrm rot="14184123">
                <a:off x="7619917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5" name="Right Arrow 924"/>
              <p:cNvSpPr/>
              <p:nvPr/>
            </p:nvSpPr>
            <p:spPr>
              <a:xfrm rot="10800000">
                <a:off x="7315204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6" name="Right Arrow 925"/>
              <p:cNvSpPr/>
              <p:nvPr/>
            </p:nvSpPr>
            <p:spPr>
              <a:xfrm rot="276230">
                <a:off x="7628749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10" name="Group 13"/>
            <p:cNvGrpSpPr/>
            <p:nvPr/>
          </p:nvGrpSpPr>
          <p:grpSpPr>
            <a:xfrm rot="18854508">
              <a:off x="4523562" y="4561765"/>
              <a:ext cx="263846" cy="188843"/>
              <a:chOff x="7162803" y="228598"/>
              <a:chExt cx="914400" cy="762001"/>
            </a:xfrm>
            <a:solidFill>
              <a:schemeClr val="accent5"/>
            </a:solidFill>
          </p:grpSpPr>
          <p:sp>
            <p:nvSpPr>
              <p:cNvPr id="917" name="Can 916"/>
              <p:cNvSpPr/>
              <p:nvPr/>
            </p:nvSpPr>
            <p:spPr>
              <a:xfrm>
                <a:off x="7162803" y="228598"/>
                <a:ext cx="914400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8" name="Down Arrow 917"/>
              <p:cNvSpPr/>
              <p:nvPr/>
            </p:nvSpPr>
            <p:spPr>
              <a:xfrm rot="3594206">
                <a:off x="7374453" y="400692"/>
                <a:ext cx="186305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9" name="Down Arrow 918"/>
              <p:cNvSpPr/>
              <p:nvPr/>
            </p:nvSpPr>
            <p:spPr>
              <a:xfrm rot="14184123">
                <a:off x="7619917" y="186212"/>
                <a:ext cx="211270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0" name="Right Arrow 919"/>
              <p:cNvSpPr/>
              <p:nvPr/>
            </p:nvSpPr>
            <p:spPr>
              <a:xfrm rot="10800000">
                <a:off x="7315204" y="228598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1" name="Right Arrow 920"/>
              <p:cNvSpPr/>
              <p:nvPr/>
            </p:nvSpPr>
            <p:spPr>
              <a:xfrm rot="276230">
                <a:off x="7628749" y="391285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11" name="Group 13"/>
            <p:cNvGrpSpPr/>
            <p:nvPr/>
          </p:nvGrpSpPr>
          <p:grpSpPr>
            <a:xfrm rot="18854508">
              <a:off x="5056962" y="4942765"/>
              <a:ext cx="263846" cy="188843"/>
              <a:chOff x="7162803" y="228598"/>
              <a:chExt cx="914400" cy="762001"/>
            </a:xfrm>
            <a:solidFill>
              <a:schemeClr val="accent5"/>
            </a:solidFill>
          </p:grpSpPr>
          <p:sp>
            <p:nvSpPr>
              <p:cNvPr id="912" name="Can 911"/>
              <p:cNvSpPr/>
              <p:nvPr/>
            </p:nvSpPr>
            <p:spPr>
              <a:xfrm>
                <a:off x="7162803" y="228598"/>
                <a:ext cx="914400" cy="762001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3" name="Down Arrow 912"/>
              <p:cNvSpPr/>
              <p:nvPr/>
            </p:nvSpPr>
            <p:spPr>
              <a:xfrm rot="3594206">
                <a:off x="7374453" y="400692"/>
                <a:ext cx="186305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4" name="Down Arrow 913"/>
              <p:cNvSpPr/>
              <p:nvPr/>
            </p:nvSpPr>
            <p:spPr>
              <a:xfrm rot="14184123">
                <a:off x="7619917" y="186212"/>
                <a:ext cx="211270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5" name="Right Arrow 914"/>
              <p:cNvSpPr/>
              <p:nvPr/>
            </p:nvSpPr>
            <p:spPr>
              <a:xfrm rot="10800000">
                <a:off x="7315204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6" name="Right Arrow 915"/>
              <p:cNvSpPr/>
              <p:nvPr/>
            </p:nvSpPr>
            <p:spPr>
              <a:xfrm rot="276230">
                <a:off x="7628749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57" name="Group 956"/>
          <p:cNvGrpSpPr/>
          <p:nvPr/>
        </p:nvGrpSpPr>
        <p:grpSpPr>
          <a:xfrm rot="2905208">
            <a:off x="2121779" y="5876409"/>
            <a:ext cx="1103243" cy="1178246"/>
            <a:chOff x="4180063" y="4371865"/>
            <a:chExt cx="1103243" cy="1178246"/>
          </a:xfrm>
        </p:grpSpPr>
        <p:sp>
          <p:nvSpPr>
            <p:cNvPr id="958" name="Line 21"/>
            <p:cNvSpPr>
              <a:spLocks noChangeShapeType="1"/>
            </p:cNvSpPr>
            <p:nvPr/>
          </p:nvSpPr>
          <p:spPr bwMode="auto">
            <a:xfrm rot="18854508" flipV="1">
              <a:off x="4249997" y="4655459"/>
              <a:ext cx="110605" cy="21408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9" name="Line 22"/>
            <p:cNvSpPr>
              <a:spLocks noChangeShapeType="1"/>
            </p:cNvSpPr>
            <p:nvPr/>
          </p:nvSpPr>
          <p:spPr bwMode="auto">
            <a:xfrm rot="18854508" flipH="1" flipV="1">
              <a:off x="4326541" y="4468418"/>
              <a:ext cx="186120" cy="24420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0" name="Group 13"/>
            <p:cNvGrpSpPr/>
            <p:nvPr/>
          </p:nvGrpSpPr>
          <p:grpSpPr>
            <a:xfrm rot="18854508">
              <a:off x="4218761" y="5323766"/>
              <a:ext cx="263846" cy="188843"/>
              <a:chOff x="7162800" y="228598"/>
              <a:chExt cx="914400" cy="762000"/>
            </a:xfrm>
            <a:solidFill>
              <a:schemeClr val="accent5"/>
            </a:solidFill>
          </p:grpSpPr>
          <p:sp>
            <p:nvSpPr>
              <p:cNvPr id="1015" name="Can 1014"/>
              <p:cNvSpPr/>
              <p:nvPr/>
            </p:nvSpPr>
            <p:spPr>
              <a:xfrm>
                <a:off x="7162800" y="228599"/>
                <a:ext cx="914400" cy="761999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6" name="Down Arrow 1015"/>
              <p:cNvSpPr/>
              <p:nvPr/>
            </p:nvSpPr>
            <p:spPr>
              <a:xfrm rot="3594206">
                <a:off x="7374448" y="400693"/>
                <a:ext cx="186304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7" name="Down Arrow 1016"/>
              <p:cNvSpPr/>
              <p:nvPr/>
            </p:nvSpPr>
            <p:spPr>
              <a:xfrm rot="14184123">
                <a:off x="7619914" y="186212"/>
                <a:ext cx="211269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8" name="Right Arrow 1017"/>
              <p:cNvSpPr/>
              <p:nvPr/>
            </p:nvSpPr>
            <p:spPr>
              <a:xfrm rot="10800000">
                <a:off x="7315202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9" name="Right Arrow 1018"/>
              <p:cNvSpPr/>
              <p:nvPr/>
            </p:nvSpPr>
            <p:spPr>
              <a:xfrm rot="276230">
                <a:off x="7628747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61" name="Group 13"/>
            <p:cNvGrpSpPr/>
            <p:nvPr/>
          </p:nvGrpSpPr>
          <p:grpSpPr>
            <a:xfrm rot="18854508">
              <a:off x="4523561" y="5323766"/>
              <a:ext cx="263846" cy="188843"/>
              <a:chOff x="7162800" y="228598"/>
              <a:chExt cx="914400" cy="762000"/>
            </a:xfrm>
            <a:solidFill>
              <a:schemeClr val="accent5"/>
            </a:solidFill>
          </p:grpSpPr>
          <p:sp>
            <p:nvSpPr>
              <p:cNvPr id="1010" name="Can 1009"/>
              <p:cNvSpPr/>
              <p:nvPr/>
            </p:nvSpPr>
            <p:spPr>
              <a:xfrm>
                <a:off x="7162800" y="228599"/>
                <a:ext cx="914400" cy="761999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1" name="Down Arrow 1010"/>
              <p:cNvSpPr/>
              <p:nvPr/>
            </p:nvSpPr>
            <p:spPr>
              <a:xfrm rot="3594206">
                <a:off x="7374448" y="400693"/>
                <a:ext cx="186304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2" name="Down Arrow 1011"/>
              <p:cNvSpPr/>
              <p:nvPr/>
            </p:nvSpPr>
            <p:spPr>
              <a:xfrm rot="14184123">
                <a:off x="7619914" y="186212"/>
                <a:ext cx="211269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3" name="Right Arrow 1012"/>
              <p:cNvSpPr/>
              <p:nvPr/>
            </p:nvSpPr>
            <p:spPr>
              <a:xfrm rot="10800000">
                <a:off x="7315202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4" name="Right Arrow 1013"/>
              <p:cNvSpPr/>
              <p:nvPr/>
            </p:nvSpPr>
            <p:spPr>
              <a:xfrm rot="276230">
                <a:off x="7628747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62" name="Group 13"/>
            <p:cNvGrpSpPr/>
            <p:nvPr/>
          </p:nvGrpSpPr>
          <p:grpSpPr>
            <a:xfrm rot="18854508">
              <a:off x="5056962" y="4637966"/>
              <a:ext cx="263846" cy="188843"/>
              <a:chOff x="7162800" y="228598"/>
              <a:chExt cx="914400" cy="762000"/>
            </a:xfrm>
            <a:solidFill>
              <a:schemeClr val="accent5"/>
            </a:solidFill>
          </p:grpSpPr>
          <p:sp>
            <p:nvSpPr>
              <p:cNvPr id="1005" name="Can 1004"/>
              <p:cNvSpPr/>
              <p:nvPr/>
            </p:nvSpPr>
            <p:spPr>
              <a:xfrm>
                <a:off x="7162800" y="228599"/>
                <a:ext cx="914400" cy="761999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6" name="Down Arrow 1005"/>
              <p:cNvSpPr/>
              <p:nvPr/>
            </p:nvSpPr>
            <p:spPr>
              <a:xfrm rot="3594206">
                <a:off x="7374448" y="400693"/>
                <a:ext cx="186304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7" name="Down Arrow 1006"/>
              <p:cNvSpPr/>
              <p:nvPr/>
            </p:nvSpPr>
            <p:spPr>
              <a:xfrm rot="14184123">
                <a:off x="7619914" y="186212"/>
                <a:ext cx="211269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8" name="Right Arrow 1007"/>
              <p:cNvSpPr/>
              <p:nvPr/>
            </p:nvSpPr>
            <p:spPr>
              <a:xfrm rot="10800000">
                <a:off x="7315202" y="228598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9" name="Right Arrow 1008"/>
              <p:cNvSpPr/>
              <p:nvPr/>
            </p:nvSpPr>
            <p:spPr>
              <a:xfrm rot="276230">
                <a:off x="7628747" y="391284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3" name="Line 21"/>
            <p:cNvSpPr>
              <a:spLocks noChangeShapeType="1"/>
            </p:cNvSpPr>
            <p:nvPr/>
          </p:nvSpPr>
          <p:spPr bwMode="auto">
            <a:xfrm rot="18854508" flipV="1">
              <a:off x="4310367" y="5075272"/>
              <a:ext cx="218359" cy="21265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4" name="Line 21"/>
            <p:cNvSpPr>
              <a:spLocks noChangeShapeType="1"/>
            </p:cNvSpPr>
            <p:nvPr/>
          </p:nvSpPr>
          <p:spPr bwMode="auto">
            <a:xfrm rot="18854508" flipV="1">
              <a:off x="4511125" y="5009169"/>
              <a:ext cx="89606" cy="3448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5" name="Line 21"/>
            <p:cNvSpPr>
              <a:spLocks noChangeShapeType="1"/>
            </p:cNvSpPr>
            <p:nvPr/>
          </p:nvSpPr>
          <p:spPr bwMode="auto">
            <a:xfrm rot="18854508" flipH="1" flipV="1">
              <a:off x="4809285" y="4599445"/>
              <a:ext cx="211229" cy="3261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6" name="Line 21"/>
            <p:cNvSpPr>
              <a:spLocks noChangeShapeType="1"/>
            </p:cNvSpPr>
            <p:nvPr/>
          </p:nvSpPr>
          <p:spPr bwMode="auto">
            <a:xfrm rot="18854508" flipH="1" flipV="1">
              <a:off x="4724645" y="4571416"/>
              <a:ext cx="228107" cy="9694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7" name="Group 13"/>
            <p:cNvGrpSpPr/>
            <p:nvPr/>
          </p:nvGrpSpPr>
          <p:grpSpPr>
            <a:xfrm rot="18854508">
              <a:off x="4828363" y="5171366"/>
              <a:ext cx="263846" cy="188843"/>
              <a:chOff x="7162800" y="228598"/>
              <a:chExt cx="914400" cy="762000"/>
            </a:xfrm>
            <a:solidFill>
              <a:schemeClr val="accent5"/>
            </a:solidFill>
          </p:grpSpPr>
          <p:sp>
            <p:nvSpPr>
              <p:cNvPr id="1000" name="Can 999"/>
              <p:cNvSpPr/>
              <p:nvPr/>
            </p:nvSpPr>
            <p:spPr>
              <a:xfrm>
                <a:off x="7162800" y="228599"/>
                <a:ext cx="914400" cy="761999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1" name="Down Arrow 1000"/>
              <p:cNvSpPr/>
              <p:nvPr/>
            </p:nvSpPr>
            <p:spPr>
              <a:xfrm rot="3594206">
                <a:off x="7374448" y="400693"/>
                <a:ext cx="186304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2" name="Down Arrow 1001"/>
              <p:cNvSpPr/>
              <p:nvPr/>
            </p:nvSpPr>
            <p:spPr>
              <a:xfrm rot="14184123">
                <a:off x="7619914" y="186212"/>
                <a:ext cx="211269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3" name="Right Arrow 1002"/>
              <p:cNvSpPr/>
              <p:nvPr/>
            </p:nvSpPr>
            <p:spPr>
              <a:xfrm rot="10800000">
                <a:off x="7315202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4" name="Right Arrow 1003"/>
              <p:cNvSpPr/>
              <p:nvPr/>
            </p:nvSpPr>
            <p:spPr>
              <a:xfrm rot="276230">
                <a:off x="7628747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8" name="Line 21"/>
            <p:cNvSpPr>
              <a:spLocks noChangeShapeType="1"/>
            </p:cNvSpPr>
            <p:nvPr/>
          </p:nvSpPr>
          <p:spPr bwMode="auto">
            <a:xfrm rot="18854508" flipH="1" flipV="1">
              <a:off x="4635275" y="4851079"/>
              <a:ext cx="102049" cy="43244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9" name="Group 653"/>
            <p:cNvGrpSpPr/>
            <p:nvPr/>
          </p:nvGrpSpPr>
          <p:grpSpPr>
            <a:xfrm rot="18854508">
              <a:off x="4904563" y="4409366"/>
              <a:ext cx="263846" cy="188843"/>
              <a:chOff x="7162800" y="228598"/>
              <a:chExt cx="914400" cy="762000"/>
            </a:xfrm>
            <a:solidFill>
              <a:schemeClr val="accent5"/>
            </a:solidFill>
          </p:grpSpPr>
          <p:sp>
            <p:nvSpPr>
              <p:cNvPr id="995" name="Can 994"/>
              <p:cNvSpPr/>
              <p:nvPr/>
            </p:nvSpPr>
            <p:spPr>
              <a:xfrm>
                <a:off x="7162800" y="228599"/>
                <a:ext cx="914400" cy="761999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6" name="Down Arrow 995"/>
              <p:cNvSpPr/>
              <p:nvPr/>
            </p:nvSpPr>
            <p:spPr>
              <a:xfrm rot="3594206">
                <a:off x="7374448" y="400693"/>
                <a:ext cx="186304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7" name="Down Arrow 996"/>
              <p:cNvSpPr/>
              <p:nvPr/>
            </p:nvSpPr>
            <p:spPr>
              <a:xfrm rot="14184123">
                <a:off x="7619914" y="186212"/>
                <a:ext cx="211269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8" name="Right Arrow 997"/>
              <p:cNvSpPr/>
              <p:nvPr/>
            </p:nvSpPr>
            <p:spPr>
              <a:xfrm rot="10800000">
                <a:off x="7315202" y="228598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9" name="Right Arrow 998"/>
              <p:cNvSpPr/>
              <p:nvPr/>
            </p:nvSpPr>
            <p:spPr>
              <a:xfrm rot="276230">
                <a:off x="7628747" y="391284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70" name="Line 21"/>
            <p:cNvSpPr>
              <a:spLocks noChangeShapeType="1"/>
            </p:cNvSpPr>
            <p:nvPr/>
          </p:nvSpPr>
          <p:spPr bwMode="auto">
            <a:xfrm rot="18854508" flipH="1" flipV="1">
              <a:off x="4891170" y="4633996"/>
              <a:ext cx="47460" cy="48560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71" name="Group 13"/>
            <p:cNvGrpSpPr/>
            <p:nvPr/>
          </p:nvGrpSpPr>
          <p:grpSpPr>
            <a:xfrm rot="18854508">
              <a:off x="4142562" y="4485565"/>
              <a:ext cx="263846" cy="188843"/>
              <a:chOff x="7162800" y="228598"/>
              <a:chExt cx="914400" cy="762000"/>
            </a:xfrm>
            <a:solidFill>
              <a:schemeClr val="accent5"/>
            </a:solidFill>
          </p:grpSpPr>
          <p:sp>
            <p:nvSpPr>
              <p:cNvPr id="990" name="Can 989"/>
              <p:cNvSpPr/>
              <p:nvPr/>
            </p:nvSpPr>
            <p:spPr>
              <a:xfrm>
                <a:off x="7162800" y="228599"/>
                <a:ext cx="914400" cy="761999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1" name="Down Arrow 990"/>
              <p:cNvSpPr/>
              <p:nvPr/>
            </p:nvSpPr>
            <p:spPr>
              <a:xfrm rot="3594206">
                <a:off x="7374448" y="400693"/>
                <a:ext cx="186304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2" name="Down Arrow 991"/>
              <p:cNvSpPr/>
              <p:nvPr/>
            </p:nvSpPr>
            <p:spPr>
              <a:xfrm rot="14184123">
                <a:off x="7619914" y="186212"/>
                <a:ext cx="211269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3" name="Right Arrow 992"/>
              <p:cNvSpPr/>
              <p:nvPr/>
            </p:nvSpPr>
            <p:spPr>
              <a:xfrm rot="10800000">
                <a:off x="7315202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4" name="Right Arrow 993"/>
              <p:cNvSpPr/>
              <p:nvPr/>
            </p:nvSpPr>
            <p:spPr>
              <a:xfrm rot="276230">
                <a:off x="7628747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72" name="Group 13"/>
            <p:cNvGrpSpPr/>
            <p:nvPr/>
          </p:nvGrpSpPr>
          <p:grpSpPr>
            <a:xfrm rot="18854508">
              <a:off x="4294962" y="4866566"/>
              <a:ext cx="263846" cy="188843"/>
              <a:chOff x="7162800" y="228598"/>
              <a:chExt cx="914400" cy="762000"/>
            </a:xfrm>
            <a:solidFill>
              <a:schemeClr val="accent5"/>
            </a:solidFill>
          </p:grpSpPr>
          <p:sp>
            <p:nvSpPr>
              <p:cNvPr id="985" name="Can 984"/>
              <p:cNvSpPr/>
              <p:nvPr/>
            </p:nvSpPr>
            <p:spPr>
              <a:xfrm>
                <a:off x="7162800" y="228599"/>
                <a:ext cx="914400" cy="761999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6" name="Down Arrow 985"/>
              <p:cNvSpPr/>
              <p:nvPr/>
            </p:nvSpPr>
            <p:spPr>
              <a:xfrm rot="3594206">
                <a:off x="7374448" y="400693"/>
                <a:ext cx="186304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7" name="Down Arrow 986"/>
              <p:cNvSpPr/>
              <p:nvPr/>
            </p:nvSpPr>
            <p:spPr>
              <a:xfrm rot="14184123">
                <a:off x="7619914" y="186212"/>
                <a:ext cx="211269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8" name="Right Arrow 987"/>
              <p:cNvSpPr/>
              <p:nvPr/>
            </p:nvSpPr>
            <p:spPr>
              <a:xfrm rot="10800000">
                <a:off x="7315202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9" name="Right Arrow 988"/>
              <p:cNvSpPr/>
              <p:nvPr/>
            </p:nvSpPr>
            <p:spPr>
              <a:xfrm rot="276230">
                <a:off x="7628747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73" name="Group 13"/>
            <p:cNvGrpSpPr/>
            <p:nvPr/>
          </p:nvGrpSpPr>
          <p:grpSpPr>
            <a:xfrm rot="18854508">
              <a:off x="4523562" y="4561765"/>
              <a:ext cx="263846" cy="188843"/>
              <a:chOff x="7162800" y="228598"/>
              <a:chExt cx="914400" cy="762000"/>
            </a:xfrm>
            <a:solidFill>
              <a:schemeClr val="accent5"/>
            </a:solidFill>
          </p:grpSpPr>
          <p:sp>
            <p:nvSpPr>
              <p:cNvPr id="980" name="Can 979"/>
              <p:cNvSpPr/>
              <p:nvPr/>
            </p:nvSpPr>
            <p:spPr>
              <a:xfrm>
                <a:off x="7162800" y="228599"/>
                <a:ext cx="914400" cy="761999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1" name="Down Arrow 980"/>
              <p:cNvSpPr/>
              <p:nvPr/>
            </p:nvSpPr>
            <p:spPr>
              <a:xfrm rot="3594206">
                <a:off x="7374448" y="400693"/>
                <a:ext cx="186304" cy="24431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2" name="Down Arrow 981"/>
              <p:cNvSpPr/>
              <p:nvPr/>
            </p:nvSpPr>
            <p:spPr>
              <a:xfrm rot="14184123">
                <a:off x="7619914" y="186212"/>
                <a:ext cx="211269" cy="2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3" name="Right Arrow 982"/>
              <p:cNvSpPr/>
              <p:nvPr/>
            </p:nvSpPr>
            <p:spPr>
              <a:xfrm rot="10800000">
                <a:off x="7315202" y="228598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4" name="Right Arrow 983"/>
              <p:cNvSpPr/>
              <p:nvPr/>
            </p:nvSpPr>
            <p:spPr>
              <a:xfrm rot="276230">
                <a:off x="7628747" y="391284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74" name="Group 13"/>
            <p:cNvGrpSpPr/>
            <p:nvPr/>
          </p:nvGrpSpPr>
          <p:grpSpPr>
            <a:xfrm rot="18854508">
              <a:off x="5056962" y="4942765"/>
              <a:ext cx="263846" cy="188843"/>
              <a:chOff x="7162800" y="228598"/>
              <a:chExt cx="914400" cy="762000"/>
            </a:xfrm>
            <a:solidFill>
              <a:schemeClr val="accent5"/>
            </a:solidFill>
          </p:grpSpPr>
          <p:sp>
            <p:nvSpPr>
              <p:cNvPr id="975" name="Can 974"/>
              <p:cNvSpPr/>
              <p:nvPr/>
            </p:nvSpPr>
            <p:spPr>
              <a:xfrm>
                <a:off x="7162800" y="228599"/>
                <a:ext cx="914400" cy="761999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6" name="Down Arrow 975"/>
              <p:cNvSpPr/>
              <p:nvPr/>
            </p:nvSpPr>
            <p:spPr>
              <a:xfrm rot="3594206">
                <a:off x="7374448" y="400693"/>
                <a:ext cx="186304" cy="24431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7" name="Down Arrow 976"/>
              <p:cNvSpPr/>
              <p:nvPr/>
            </p:nvSpPr>
            <p:spPr>
              <a:xfrm rot="14184123">
                <a:off x="7619914" y="186212"/>
                <a:ext cx="211269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8" name="Right Arrow 977"/>
              <p:cNvSpPr/>
              <p:nvPr/>
            </p:nvSpPr>
            <p:spPr>
              <a:xfrm rot="10800000">
                <a:off x="7315202" y="228598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9" name="Right Arrow 978"/>
              <p:cNvSpPr/>
              <p:nvPr/>
            </p:nvSpPr>
            <p:spPr>
              <a:xfrm rot="276230">
                <a:off x="7628747" y="391284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21" name="Freeform 1020"/>
          <p:cNvSpPr/>
          <p:nvPr/>
        </p:nvSpPr>
        <p:spPr>
          <a:xfrm>
            <a:off x="1983295" y="1496291"/>
            <a:ext cx="4933982" cy="3790604"/>
          </a:xfrm>
          <a:custGeom>
            <a:avLst/>
            <a:gdLst>
              <a:gd name="connsiteX0" fmla="*/ 2613643 w 4933982"/>
              <a:gd name="connsiteY0" fmla="*/ 149629 h 3790604"/>
              <a:gd name="connsiteX1" fmla="*/ 2588705 w 4933982"/>
              <a:gd name="connsiteY1" fmla="*/ 141316 h 3790604"/>
              <a:gd name="connsiteX2" fmla="*/ 1474800 w 4933982"/>
              <a:gd name="connsiteY2" fmla="*/ 108065 h 3790604"/>
              <a:gd name="connsiteX3" fmla="*/ 1225418 w 4933982"/>
              <a:gd name="connsiteY3" fmla="*/ 149629 h 3790604"/>
              <a:gd name="connsiteX4" fmla="*/ 1000974 w 4933982"/>
              <a:gd name="connsiteY4" fmla="*/ 207818 h 3790604"/>
              <a:gd name="connsiteX5" fmla="*/ 926160 w 4933982"/>
              <a:gd name="connsiteY5" fmla="*/ 282633 h 3790604"/>
              <a:gd name="connsiteX6" fmla="*/ 901221 w 4933982"/>
              <a:gd name="connsiteY6" fmla="*/ 315884 h 3790604"/>
              <a:gd name="connsiteX7" fmla="*/ 867970 w 4933982"/>
              <a:gd name="connsiteY7" fmla="*/ 332509 h 3790604"/>
              <a:gd name="connsiteX8" fmla="*/ 859658 w 4933982"/>
              <a:gd name="connsiteY8" fmla="*/ 357447 h 3790604"/>
              <a:gd name="connsiteX9" fmla="*/ 826407 w 4933982"/>
              <a:gd name="connsiteY9" fmla="*/ 382385 h 3790604"/>
              <a:gd name="connsiteX10" fmla="*/ 784843 w 4933982"/>
              <a:gd name="connsiteY10" fmla="*/ 423949 h 3790604"/>
              <a:gd name="connsiteX11" fmla="*/ 734967 w 4933982"/>
              <a:gd name="connsiteY11" fmla="*/ 498764 h 3790604"/>
              <a:gd name="connsiteX12" fmla="*/ 701716 w 4933982"/>
              <a:gd name="connsiteY12" fmla="*/ 540327 h 3790604"/>
              <a:gd name="connsiteX13" fmla="*/ 676778 w 4933982"/>
              <a:gd name="connsiteY13" fmla="*/ 581891 h 3790604"/>
              <a:gd name="connsiteX14" fmla="*/ 626901 w 4933982"/>
              <a:gd name="connsiteY14" fmla="*/ 665018 h 3790604"/>
              <a:gd name="connsiteX15" fmla="*/ 610276 w 4933982"/>
              <a:gd name="connsiteY15" fmla="*/ 689956 h 3790604"/>
              <a:gd name="connsiteX16" fmla="*/ 601963 w 4933982"/>
              <a:gd name="connsiteY16" fmla="*/ 714894 h 3790604"/>
              <a:gd name="connsiteX17" fmla="*/ 585338 w 4933982"/>
              <a:gd name="connsiteY17" fmla="*/ 756458 h 3790604"/>
              <a:gd name="connsiteX18" fmla="*/ 527149 w 4933982"/>
              <a:gd name="connsiteY18" fmla="*/ 897774 h 3790604"/>
              <a:gd name="connsiteX19" fmla="*/ 452334 w 4933982"/>
              <a:gd name="connsiteY19" fmla="*/ 1014153 h 3790604"/>
              <a:gd name="connsiteX20" fmla="*/ 419083 w 4933982"/>
              <a:gd name="connsiteY20" fmla="*/ 1080654 h 3790604"/>
              <a:gd name="connsiteX21" fmla="*/ 402458 w 4933982"/>
              <a:gd name="connsiteY21" fmla="*/ 1155469 h 3790604"/>
              <a:gd name="connsiteX22" fmla="*/ 311018 w 4933982"/>
              <a:gd name="connsiteY22" fmla="*/ 1371600 h 3790604"/>
              <a:gd name="connsiteX23" fmla="*/ 236203 w 4933982"/>
              <a:gd name="connsiteY23" fmla="*/ 1446414 h 3790604"/>
              <a:gd name="connsiteX24" fmla="*/ 128138 w 4933982"/>
              <a:gd name="connsiteY24" fmla="*/ 1587731 h 3790604"/>
              <a:gd name="connsiteX25" fmla="*/ 94887 w 4933982"/>
              <a:gd name="connsiteY25" fmla="*/ 1662545 h 3790604"/>
              <a:gd name="connsiteX26" fmla="*/ 69949 w 4933982"/>
              <a:gd name="connsiteY26" fmla="*/ 1753985 h 3790604"/>
              <a:gd name="connsiteX27" fmla="*/ 61636 w 4933982"/>
              <a:gd name="connsiteY27" fmla="*/ 1878676 h 3790604"/>
              <a:gd name="connsiteX28" fmla="*/ 36698 w 4933982"/>
              <a:gd name="connsiteY28" fmla="*/ 2044931 h 3790604"/>
              <a:gd name="connsiteX29" fmla="*/ 11760 w 4933982"/>
              <a:gd name="connsiteY29" fmla="*/ 2252749 h 3790604"/>
              <a:gd name="connsiteX30" fmla="*/ 3447 w 4933982"/>
              <a:gd name="connsiteY30" fmla="*/ 2485505 h 3790604"/>
              <a:gd name="connsiteX31" fmla="*/ 45010 w 4933982"/>
              <a:gd name="connsiteY31" fmla="*/ 2685011 h 3790604"/>
              <a:gd name="connsiteX32" fmla="*/ 61636 w 4933982"/>
              <a:gd name="connsiteY32" fmla="*/ 2718262 h 3790604"/>
              <a:gd name="connsiteX33" fmla="*/ 136450 w 4933982"/>
              <a:gd name="connsiteY33" fmla="*/ 2876204 h 3790604"/>
              <a:gd name="connsiteX34" fmla="*/ 252829 w 4933982"/>
              <a:gd name="connsiteY34" fmla="*/ 3117273 h 3790604"/>
              <a:gd name="connsiteX35" fmla="*/ 302705 w 4933982"/>
              <a:gd name="connsiteY35" fmla="*/ 3175462 h 3790604"/>
              <a:gd name="connsiteX36" fmla="*/ 485585 w 4933982"/>
              <a:gd name="connsiteY36" fmla="*/ 3308465 h 3790604"/>
              <a:gd name="connsiteX37" fmla="*/ 768218 w 4933982"/>
              <a:gd name="connsiteY37" fmla="*/ 3458094 h 3790604"/>
              <a:gd name="connsiteX38" fmla="*/ 818094 w 4933982"/>
              <a:gd name="connsiteY38" fmla="*/ 3491345 h 3790604"/>
              <a:gd name="connsiteX39" fmla="*/ 859658 w 4933982"/>
              <a:gd name="connsiteY39" fmla="*/ 3499658 h 3790604"/>
              <a:gd name="connsiteX40" fmla="*/ 942785 w 4933982"/>
              <a:gd name="connsiteY40" fmla="*/ 3507971 h 3790604"/>
              <a:gd name="connsiteX41" fmla="*/ 1200480 w 4933982"/>
              <a:gd name="connsiteY41" fmla="*/ 3491345 h 3790604"/>
              <a:gd name="connsiteX42" fmla="*/ 1956938 w 4933982"/>
              <a:gd name="connsiteY42" fmla="*/ 3516284 h 3790604"/>
              <a:gd name="connsiteX43" fmla="*/ 2181381 w 4933982"/>
              <a:gd name="connsiteY43" fmla="*/ 3532909 h 3790604"/>
              <a:gd name="connsiteX44" fmla="*/ 2339323 w 4933982"/>
              <a:gd name="connsiteY44" fmla="*/ 3541222 h 3790604"/>
              <a:gd name="connsiteX45" fmla="*/ 2439076 w 4933982"/>
              <a:gd name="connsiteY45" fmla="*/ 3557847 h 3790604"/>
              <a:gd name="connsiteX46" fmla="*/ 2513890 w 4933982"/>
              <a:gd name="connsiteY46" fmla="*/ 3582785 h 3790604"/>
              <a:gd name="connsiteX47" fmla="*/ 2946152 w 4933982"/>
              <a:gd name="connsiteY47" fmla="*/ 3732414 h 3790604"/>
              <a:gd name="connsiteX48" fmla="*/ 3153970 w 4933982"/>
              <a:gd name="connsiteY48" fmla="*/ 3773978 h 3790604"/>
              <a:gd name="connsiteX49" fmla="*/ 3419978 w 4933982"/>
              <a:gd name="connsiteY49" fmla="*/ 3790604 h 3790604"/>
              <a:gd name="connsiteX50" fmla="*/ 3544669 w 4933982"/>
              <a:gd name="connsiteY50" fmla="*/ 3782291 h 3790604"/>
              <a:gd name="connsiteX51" fmla="*/ 3627796 w 4933982"/>
              <a:gd name="connsiteY51" fmla="*/ 3773978 h 3790604"/>
              <a:gd name="connsiteX52" fmla="*/ 3669360 w 4933982"/>
              <a:gd name="connsiteY52" fmla="*/ 3749040 h 3790604"/>
              <a:gd name="connsiteX53" fmla="*/ 3785738 w 4933982"/>
              <a:gd name="connsiteY53" fmla="*/ 3632662 h 3790604"/>
              <a:gd name="connsiteX54" fmla="*/ 3868865 w 4933982"/>
              <a:gd name="connsiteY54" fmla="*/ 3549534 h 3790604"/>
              <a:gd name="connsiteX55" fmla="*/ 3927054 w 4933982"/>
              <a:gd name="connsiteY55" fmla="*/ 3491345 h 3790604"/>
              <a:gd name="connsiteX56" fmla="*/ 3993556 w 4933982"/>
              <a:gd name="connsiteY56" fmla="*/ 3416531 h 3790604"/>
              <a:gd name="connsiteX57" fmla="*/ 4193061 w 4933982"/>
              <a:gd name="connsiteY57" fmla="*/ 3258589 h 3790604"/>
              <a:gd name="connsiteX58" fmla="*/ 4267876 w 4933982"/>
              <a:gd name="connsiteY58" fmla="*/ 3200400 h 3790604"/>
              <a:gd name="connsiteX59" fmla="*/ 4309440 w 4933982"/>
              <a:gd name="connsiteY59" fmla="*/ 3167149 h 3790604"/>
              <a:gd name="connsiteX60" fmla="*/ 4508945 w 4933982"/>
              <a:gd name="connsiteY60" fmla="*/ 3017520 h 3790604"/>
              <a:gd name="connsiteX61" fmla="*/ 4583760 w 4933982"/>
              <a:gd name="connsiteY61" fmla="*/ 2926080 h 3790604"/>
              <a:gd name="connsiteX62" fmla="*/ 4658574 w 4933982"/>
              <a:gd name="connsiteY62" fmla="*/ 2768138 h 3790604"/>
              <a:gd name="connsiteX63" fmla="*/ 4683512 w 4933982"/>
              <a:gd name="connsiteY63" fmla="*/ 2676698 h 3790604"/>
              <a:gd name="connsiteX64" fmla="*/ 4691825 w 4933982"/>
              <a:gd name="connsiteY64" fmla="*/ 2601884 h 3790604"/>
              <a:gd name="connsiteX65" fmla="*/ 4700138 w 4933982"/>
              <a:gd name="connsiteY65" fmla="*/ 2568633 h 3790604"/>
              <a:gd name="connsiteX66" fmla="*/ 4716763 w 4933982"/>
              <a:gd name="connsiteY66" fmla="*/ 2427316 h 3790604"/>
              <a:gd name="connsiteX67" fmla="*/ 4733389 w 4933982"/>
              <a:gd name="connsiteY67" fmla="*/ 2169622 h 3790604"/>
              <a:gd name="connsiteX68" fmla="*/ 4708450 w 4933982"/>
              <a:gd name="connsiteY68" fmla="*/ 2061556 h 3790604"/>
              <a:gd name="connsiteX69" fmla="*/ 4700138 w 4933982"/>
              <a:gd name="connsiteY69" fmla="*/ 2011680 h 3790604"/>
              <a:gd name="connsiteX70" fmla="*/ 4708450 w 4933982"/>
              <a:gd name="connsiteY70" fmla="*/ 1886989 h 3790604"/>
              <a:gd name="connsiteX71" fmla="*/ 4874705 w 4933982"/>
              <a:gd name="connsiteY71" fmla="*/ 1512916 h 3790604"/>
              <a:gd name="connsiteX72" fmla="*/ 4916269 w 4933982"/>
              <a:gd name="connsiteY72" fmla="*/ 1388225 h 3790604"/>
              <a:gd name="connsiteX73" fmla="*/ 4932894 w 4933982"/>
              <a:gd name="connsiteY73" fmla="*/ 1271847 h 3790604"/>
              <a:gd name="connsiteX74" fmla="*/ 4849767 w 4933982"/>
              <a:gd name="connsiteY74" fmla="*/ 947651 h 3790604"/>
              <a:gd name="connsiteX75" fmla="*/ 4833141 w 4933982"/>
              <a:gd name="connsiteY75" fmla="*/ 872836 h 3790604"/>
              <a:gd name="connsiteX76" fmla="*/ 4791578 w 4933982"/>
              <a:gd name="connsiteY76" fmla="*/ 798022 h 3790604"/>
              <a:gd name="connsiteX77" fmla="*/ 4758327 w 4933982"/>
              <a:gd name="connsiteY77" fmla="*/ 689956 h 3790604"/>
              <a:gd name="connsiteX78" fmla="*/ 4733389 w 4933982"/>
              <a:gd name="connsiteY78" fmla="*/ 606829 h 3790604"/>
              <a:gd name="connsiteX79" fmla="*/ 4691825 w 4933982"/>
              <a:gd name="connsiteY79" fmla="*/ 515389 h 3790604"/>
              <a:gd name="connsiteX80" fmla="*/ 4641949 w 4933982"/>
              <a:gd name="connsiteY80" fmla="*/ 407324 h 3790604"/>
              <a:gd name="connsiteX81" fmla="*/ 4592072 w 4933982"/>
              <a:gd name="connsiteY81" fmla="*/ 349134 h 3790604"/>
              <a:gd name="connsiteX82" fmla="*/ 4533883 w 4933982"/>
              <a:gd name="connsiteY82" fmla="*/ 266007 h 3790604"/>
              <a:gd name="connsiteX83" fmla="*/ 4459069 w 4933982"/>
              <a:gd name="connsiteY83" fmla="*/ 216131 h 3790604"/>
              <a:gd name="connsiteX84" fmla="*/ 4259563 w 4933982"/>
              <a:gd name="connsiteY84" fmla="*/ 133004 h 3790604"/>
              <a:gd name="connsiteX85" fmla="*/ 4159810 w 4933982"/>
              <a:gd name="connsiteY85" fmla="*/ 83127 h 3790604"/>
              <a:gd name="connsiteX86" fmla="*/ 4051745 w 4933982"/>
              <a:gd name="connsiteY86" fmla="*/ 41564 h 3790604"/>
              <a:gd name="connsiteX87" fmla="*/ 3827301 w 4933982"/>
              <a:gd name="connsiteY87" fmla="*/ 24938 h 3790604"/>
              <a:gd name="connsiteX88" fmla="*/ 3785738 w 4933982"/>
              <a:gd name="connsiteY88" fmla="*/ 16625 h 3790604"/>
              <a:gd name="connsiteX89" fmla="*/ 3478167 w 4933982"/>
              <a:gd name="connsiteY89" fmla="*/ 0 h 3790604"/>
              <a:gd name="connsiteX90" fmla="*/ 2946152 w 4933982"/>
              <a:gd name="connsiteY90" fmla="*/ 24938 h 3790604"/>
              <a:gd name="connsiteX91" fmla="*/ 2779898 w 4933982"/>
              <a:gd name="connsiteY91" fmla="*/ 49876 h 3790604"/>
              <a:gd name="connsiteX92" fmla="*/ 2680145 w 4933982"/>
              <a:gd name="connsiteY92" fmla="*/ 58189 h 3790604"/>
              <a:gd name="connsiteX93" fmla="*/ 2538829 w 4933982"/>
              <a:gd name="connsiteY93" fmla="*/ 99753 h 3790604"/>
              <a:gd name="connsiteX94" fmla="*/ 2505578 w 4933982"/>
              <a:gd name="connsiteY94" fmla="*/ 108065 h 37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933982" h="3790604">
                <a:moveTo>
                  <a:pt x="2613643" y="149629"/>
                </a:moveTo>
                <a:cubicBezTo>
                  <a:pt x="2605330" y="146858"/>
                  <a:pt x="2597365" y="142648"/>
                  <a:pt x="2588705" y="141316"/>
                </a:cubicBezTo>
                <a:cubicBezTo>
                  <a:pt x="2072279" y="61866"/>
                  <a:pt x="2250438" y="100151"/>
                  <a:pt x="1474800" y="108065"/>
                </a:cubicBezTo>
                <a:lnTo>
                  <a:pt x="1225418" y="149629"/>
                </a:lnTo>
                <a:cubicBezTo>
                  <a:pt x="1144166" y="164746"/>
                  <a:pt x="1080733" y="185030"/>
                  <a:pt x="1000974" y="207818"/>
                </a:cubicBezTo>
                <a:cubicBezTo>
                  <a:pt x="976036" y="232756"/>
                  <a:pt x="947321" y="254419"/>
                  <a:pt x="926160" y="282633"/>
                </a:cubicBezTo>
                <a:cubicBezTo>
                  <a:pt x="917847" y="293717"/>
                  <a:pt x="911740" y="306868"/>
                  <a:pt x="901221" y="315884"/>
                </a:cubicBezTo>
                <a:cubicBezTo>
                  <a:pt x="891812" y="323948"/>
                  <a:pt x="879054" y="326967"/>
                  <a:pt x="867970" y="332509"/>
                </a:cubicBezTo>
                <a:cubicBezTo>
                  <a:pt x="865199" y="340822"/>
                  <a:pt x="865267" y="350716"/>
                  <a:pt x="859658" y="357447"/>
                </a:cubicBezTo>
                <a:cubicBezTo>
                  <a:pt x="850789" y="368090"/>
                  <a:pt x="836762" y="373181"/>
                  <a:pt x="826407" y="382385"/>
                </a:cubicBezTo>
                <a:cubicBezTo>
                  <a:pt x="811763" y="395402"/>
                  <a:pt x="796948" y="408542"/>
                  <a:pt x="784843" y="423949"/>
                </a:cubicBezTo>
                <a:cubicBezTo>
                  <a:pt x="766326" y="447517"/>
                  <a:pt x="752388" y="474375"/>
                  <a:pt x="734967" y="498764"/>
                </a:cubicBezTo>
                <a:cubicBezTo>
                  <a:pt x="724654" y="513202"/>
                  <a:pt x="711891" y="525792"/>
                  <a:pt x="701716" y="540327"/>
                </a:cubicBezTo>
                <a:cubicBezTo>
                  <a:pt x="692450" y="553563"/>
                  <a:pt x="685452" y="568260"/>
                  <a:pt x="676778" y="581891"/>
                </a:cubicBezTo>
                <a:cubicBezTo>
                  <a:pt x="562903" y="760837"/>
                  <a:pt x="698201" y="540243"/>
                  <a:pt x="626901" y="665018"/>
                </a:cubicBezTo>
                <a:cubicBezTo>
                  <a:pt x="621944" y="673692"/>
                  <a:pt x="614744" y="681020"/>
                  <a:pt x="610276" y="689956"/>
                </a:cubicBezTo>
                <a:cubicBezTo>
                  <a:pt x="606357" y="697793"/>
                  <a:pt x="605040" y="706690"/>
                  <a:pt x="601963" y="714894"/>
                </a:cubicBezTo>
                <a:cubicBezTo>
                  <a:pt x="596724" y="728866"/>
                  <a:pt x="589626" y="742165"/>
                  <a:pt x="585338" y="756458"/>
                </a:cubicBezTo>
                <a:cubicBezTo>
                  <a:pt x="557042" y="850780"/>
                  <a:pt x="616739" y="742485"/>
                  <a:pt x="527149" y="897774"/>
                </a:cubicBezTo>
                <a:cubicBezTo>
                  <a:pt x="504103" y="937720"/>
                  <a:pt x="452334" y="1014153"/>
                  <a:pt x="452334" y="1014153"/>
                </a:cubicBezTo>
                <a:cubicBezTo>
                  <a:pt x="416936" y="1155739"/>
                  <a:pt x="479645" y="923190"/>
                  <a:pt x="419083" y="1080654"/>
                </a:cubicBezTo>
                <a:cubicBezTo>
                  <a:pt x="409912" y="1104498"/>
                  <a:pt x="410244" y="1131138"/>
                  <a:pt x="402458" y="1155469"/>
                </a:cubicBezTo>
                <a:cubicBezTo>
                  <a:pt x="392326" y="1187132"/>
                  <a:pt x="340635" y="1331406"/>
                  <a:pt x="311018" y="1371600"/>
                </a:cubicBezTo>
                <a:cubicBezTo>
                  <a:pt x="290097" y="1399993"/>
                  <a:pt x="258984" y="1419491"/>
                  <a:pt x="236203" y="1446414"/>
                </a:cubicBezTo>
                <a:cubicBezTo>
                  <a:pt x="197899" y="1491683"/>
                  <a:pt x="128138" y="1587731"/>
                  <a:pt x="128138" y="1587731"/>
                </a:cubicBezTo>
                <a:cubicBezTo>
                  <a:pt x="109412" y="1643908"/>
                  <a:pt x="133364" y="1575970"/>
                  <a:pt x="94887" y="1662545"/>
                </a:cubicBezTo>
                <a:cubicBezTo>
                  <a:pt x="86008" y="1682524"/>
                  <a:pt x="71335" y="1748440"/>
                  <a:pt x="69949" y="1753985"/>
                </a:cubicBezTo>
                <a:cubicBezTo>
                  <a:pt x="67178" y="1795549"/>
                  <a:pt x="65245" y="1837177"/>
                  <a:pt x="61636" y="1878676"/>
                </a:cubicBezTo>
                <a:cubicBezTo>
                  <a:pt x="55215" y="1952516"/>
                  <a:pt x="47831" y="1962543"/>
                  <a:pt x="36698" y="2044931"/>
                </a:cubicBezTo>
                <a:cubicBezTo>
                  <a:pt x="27355" y="2114072"/>
                  <a:pt x="11760" y="2252749"/>
                  <a:pt x="11760" y="2252749"/>
                </a:cubicBezTo>
                <a:cubicBezTo>
                  <a:pt x="8989" y="2330334"/>
                  <a:pt x="0" y="2407947"/>
                  <a:pt x="3447" y="2485505"/>
                </a:cubicBezTo>
                <a:cubicBezTo>
                  <a:pt x="4967" y="2519705"/>
                  <a:pt x="26599" y="2634380"/>
                  <a:pt x="45010" y="2685011"/>
                </a:cubicBezTo>
                <a:cubicBezTo>
                  <a:pt x="49245" y="2696657"/>
                  <a:pt x="56289" y="2707083"/>
                  <a:pt x="61636" y="2718262"/>
                </a:cubicBezTo>
                <a:cubicBezTo>
                  <a:pt x="86770" y="2770816"/>
                  <a:pt x="111725" y="2823457"/>
                  <a:pt x="136450" y="2876204"/>
                </a:cubicBezTo>
                <a:cubicBezTo>
                  <a:pt x="151405" y="2908108"/>
                  <a:pt x="238169" y="3100169"/>
                  <a:pt x="252829" y="3117273"/>
                </a:cubicBezTo>
                <a:cubicBezTo>
                  <a:pt x="269454" y="3136669"/>
                  <a:pt x="284068" y="3157990"/>
                  <a:pt x="302705" y="3175462"/>
                </a:cubicBezTo>
                <a:cubicBezTo>
                  <a:pt x="343531" y="3213737"/>
                  <a:pt x="439088" y="3282184"/>
                  <a:pt x="485585" y="3308465"/>
                </a:cubicBezTo>
                <a:cubicBezTo>
                  <a:pt x="578386" y="3360918"/>
                  <a:pt x="674814" y="3406722"/>
                  <a:pt x="768218" y="3458094"/>
                </a:cubicBezTo>
                <a:cubicBezTo>
                  <a:pt x="785726" y="3467723"/>
                  <a:pt x="799904" y="3483077"/>
                  <a:pt x="818094" y="3491345"/>
                </a:cubicBezTo>
                <a:cubicBezTo>
                  <a:pt x="830957" y="3497192"/>
                  <a:pt x="845653" y="3497791"/>
                  <a:pt x="859658" y="3499658"/>
                </a:cubicBezTo>
                <a:cubicBezTo>
                  <a:pt x="887261" y="3503339"/>
                  <a:pt x="915076" y="3505200"/>
                  <a:pt x="942785" y="3507971"/>
                </a:cubicBezTo>
                <a:cubicBezTo>
                  <a:pt x="1028683" y="3502429"/>
                  <a:pt x="1114406" y="3490639"/>
                  <a:pt x="1200480" y="3491345"/>
                </a:cubicBezTo>
                <a:cubicBezTo>
                  <a:pt x="1452761" y="3493413"/>
                  <a:pt x="1704875" y="3505603"/>
                  <a:pt x="1956938" y="3516284"/>
                </a:cubicBezTo>
                <a:cubicBezTo>
                  <a:pt x="2031890" y="3519460"/>
                  <a:pt x="2106465" y="3528966"/>
                  <a:pt x="2181381" y="3532909"/>
                </a:cubicBezTo>
                <a:lnTo>
                  <a:pt x="2339323" y="3541222"/>
                </a:lnTo>
                <a:cubicBezTo>
                  <a:pt x="2372574" y="3546764"/>
                  <a:pt x="2406283" y="3550039"/>
                  <a:pt x="2439076" y="3557847"/>
                </a:cubicBezTo>
                <a:cubicBezTo>
                  <a:pt x="2464648" y="3563936"/>
                  <a:pt x="2489186" y="3573802"/>
                  <a:pt x="2513890" y="3582785"/>
                </a:cubicBezTo>
                <a:cubicBezTo>
                  <a:pt x="2645601" y="3630680"/>
                  <a:pt x="2803003" y="3698331"/>
                  <a:pt x="2946152" y="3732414"/>
                </a:cubicBezTo>
                <a:cubicBezTo>
                  <a:pt x="3014875" y="3748777"/>
                  <a:pt x="3084147" y="3763236"/>
                  <a:pt x="3153970" y="3773978"/>
                </a:cubicBezTo>
                <a:cubicBezTo>
                  <a:pt x="3180811" y="3778107"/>
                  <a:pt x="3410519" y="3790078"/>
                  <a:pt x="3419978" y="3790604"/>
                </a:cubicBezTo>
                <a:lnTo>
                  <a:pt x="3544669" y="3782291"/>
                </a:lnTo>
                <a:cubicBezTo>
                  <a:pt x="3572428" y="3780070"/>
                  <a:pt x="3600889" y="3781153"/>
                  <a:pt x="3627796" y="3773978"/>
                </a:cubicBezTo>
                <a:cubicBezTo>
                  <a:pt x="3643408" y="3769815"/>
                  <a:pt x="3657319" y="3759813"/>
                  <a:pt x="3669360" y="3749040"/>
                </a:cubicBezTo>
                <a:cubicBezTo>
                  <a:pt x="3710245" y="3712459"/>
                  <a:pt x="3746945" y="3671455"/>
                  <a:pt x="3785738" y="3632662"/>
                </a:cubicBezTo>
                <a:lnTo>
                  <a:pt x="3868865" y="3549534"/>
                </a:lnTo>
                <a:cubicBezTo>
                  <a:pt x="3888261" y="3530138"/>
                  <a:pt x="3908830" y="3511847"/>
                  <a:pt x="3927054" y="3491345"/>
                </a:cubicBezTo>
                <a:cubicBezTo>
                  <a:pt x="3949221" y="3466407"/>
                  <a:pt x="3968445" y="3438503"/>
                  <a:pt x="3993556" y="3416531"/>
                </a:cubicBezTo>
                <a:cubicBezTo>
                  <a:pt x="4057389" y="3360678"/>
                  <a:pt x="4133085" y="3318564"/>
                  <a:pt x="4193061" y="3258589"/>
                </a:cubicBezTo>
                <a:cubicBezTo>
                  <a:pt x="4249134" y="3202517"/>
                  <a:pt x="4220633" y="3216148"/>
                  <a:pt x="4267876" y="3200400"/>
                </a:cubicBezTo>
                <a:cubicBezTo>
                  <a:pt x="4281731" y="3189316"/>
                  <a:pt x="4294905" y="3177324"/>
                  <a:pt x="4309440" y="3167149"/>
                </a:cubicBezTo>
                <a:cubicBezTo>
                  <a:pt x="4393436" y="3108351"/>
                  <a:pt x="4400945" y="3149519"/>
                  <a:pt x="4508945" y="3017520"/>
                </a:cubicBezTo>
                <a:cubicBezTo>
                  <a:pt x="4533883" y="2987040"/>
                  <a:pt x="4562247" y="2959067"/>
                  <a:pt x="4583760" y="2926080"/>
                </a:cubicBezTo>
                <a:cubicBezTo>
                  <a:pt x="4592505" y="2912671"/>
                  <a:pt x="4647697" y="2800770"/>
                  <a:pt x="4658574" y="2768138"/>
                </a:cubicBezTo>
                <a:cubicBezTo>
                  <a:pt x="4668565" y="2738166"/>
                  <a:pt x="4675199" y="2707178"/>
                  <a:pt x="4683512" y="2676698"/>
                </a:cubicBezTo>
                <a:cubicBezTo>
                  <a:pt x="4686283" y="2651760"/>
                  <a:pt x="4688010" y="2626684"/>
                  <a:pt x="4691825" y="2601884"/>
                </a:cubicBezTo>
                <a:cubicBezTo>
                  <a:pt x="4693562" y="2590592"/>
                  <a:pt x="4698522" y="2579943"/>
                  <a:pt x="4700138" y="2568633"/>
                </a:cubicBezTo>
                <a:cubicBezTo>
                  <a:pt x="4706846" y="2521679"/>
                  <a:pt x="4712194" y="2474526"/>
                  <a:pt x="4716763" y="2427316"/>
                </a:cubicBezTo>
                <a:cubicBezTo>
                  <a:pt x="4722017" y="2373023"/>
                  <a:pt x="4730583" y="2217329"/>
                  <a:pt x="4733389" y="2169622"/>
                </a:cubicBezTo>
                <a:cubicBezTo>
                  <a:pt x="4725076" y="2133600"/>
                  <a:pt x="4716066" y="2097732"/>
                  <a:pt x="4708450" y="2061556"/>
                </a:cubicBezTo>
                <a:cubicBezTo>
                  <a:pt x="4704978" y="2045063"/>
                  <a:pt x="4700138" y="2028535"/>
                  <a:pt x="4700138" y="2011680"/>
                </a:cubicBezTo>
                <a:cubicBezTo>
                  <a:pt x="4700138" y="1970024"/>
                  <a:pt x="4694689" y="1926306"/>
                  <a:pt x="4708450" y="1886989"/>
                </a:cubicBezTo>
                <a:cubicBezTo>
                  <a:pt x="4753527" y="1758198"/>
                  <a:pt x="4831555" y="1642365"/>
                  <a:pt x="4874705" y="1512916"/>
                </a:cubicBezTo>
                <a:lnTo>
                  <a:pt x="4916269" y="1388225"/>
                </a:lnTo>
                <a:cubicBezTo>
                  <a:pt x="4921811" y="1349432"/>
                  <a:pt x="4933982" y="1311018"/>
                  <a:pt x="4932894" y="1271847"/>
                </a:cubicBezTo>
                <a:cubicBezTo>
                  <a:pt x="4927252" y="1068749"/>
                  <a:pt x="4909705" y="1120804"/>
                  <a:pt x="4849767" y="947651"/>
                </a:cubicBezTo>
                <a:cubicBezTo>
                  <a:pt x="4841410" y="923510"/>
                  <a:pt x="4842400" y="896646"/>
                  <a:pt x="4833141" y="872836"/>
                </a:cubicBezTo>
                <a:cubicBezTo>
                  <a:pt x="4822801" y="846248"/>
                  <a:pt x="4803164" y="824091"/>
                  <a:pt x="4791578" y="798022"/>
                </a:cubicBezTo>
                <a:cubicBezTo>
                  <a:pt x="4766642" y="741915"/>
                  <a:pt x="4771445" y="735868"/>
                  <a:pt x="4758327" y="689956"/>
                </a:cubicBezTo>
                <a:cubicBezTo>
                  <a:pt x="4750380" y="662140"/>
                  <a:pt x="4742537" y="634273"/>
                  <a:pt x="4733389" y="606829"/>
                </a:cubicBezTo>
                <a:cubicBezTo>
                  <a:pt x="4679167" y="444165"/>
                  <a:pt x="4732459" y="596658"/>
                  <a:pt x="4691825" y="515389"/>
                </a:cubicBezTo>
                <a:cubicBezTo>
                  <a:pt x="4674083" y="479904"/>
                  <a:pt x="4662361" y="441343"/>
                  <a:pt x="4641949" y="407324"/>
                </a:cubicBezTo>
                <a:cubicBezTo>
                  <a:pt x="4628805" y="385418"/>
                  <a:pt x="4607648" y="369383"/>
                  <a:pt x="4592072" y="349134"/>
                </a:cubicBezTo>
                <a:cubicBezTo>
                  <a:pt x="4583023" y="337370"/>
                  <a:pt x="4548700" y="280824"/>
                  <a:pt x="4533883" y="266007"/>
                </a:cubicBezTo>
                <a:cubicBezTo>
                  <a:pt x="4521234" y="253358"/>
                  <a:pt x="4473413" y="222561"/>
                  <a:pt x="4459069" y="216131"/>
                </a:cubicBezTo>
                <a:cubicBezTo>
                  <a:pt x="4393328" y="186661"/>
                  <a:pt x="4322114" y="168748"/>
                  <a:pt x="4259563" y="133004"/>
                </a:cubicBezTo>
                <a:cubicBezTo>
                  <a:pt x="4144892" y="67477"/>
                  <a:pt x="4251189" y="124663"/>
                  <a:pt x="4159810" y="83127"/>
                </a:cubicBezTo>
                <a:cubicBezTo>
                  <a:pt x="4117690" y="63981"/>
                  <a:pt x="4099808" y="47218"/>
                  <a:pt x="4051745" y="41564"/>
                </a:cubicBezTo>
                <a:cubicBezTo>
                  <a:pt x="3977239" y="32799"/>
                  <a:pt x="3902116" y="30480"/>
                  <a:pt x="3827301" y="24938"/>
                </a:cubicBezTo>
                <a:cubicBezTo>
                  <a:pt x="3813447" y="22167"/>
                  <a:pt x="3799770" y="18276"/>
                  <a:pt x="3785738" y="16625"/>
                </a:cubicBezTo>
                <a:cubicBezTo>
                  <a:pt x="3691525" y="5541"/>
                  <a:pt x="3564262" y="3444"/>
                  <a:pt x="3478167" y="0"/>
                </a:cubicBezTo>
                <a:cubicBezTo>
                  <a:pt x="3306941" y="5351"/>
                  <a:pt x="3116851" y="8525"/>
                  <a:pt x="2946152" y="24938"/>
                </a:cubicBezTo>
                <a:cubicBezTo>
                  <a:pt x="2890371" y="30301"/>
                  <a:pt x="2835503" y="42925"/>
                  <a:pt x="2779898" y="49876"/>
                </a:cubicBezTo>
                <a:cubicBezTo>
                  <a:pt x="2746789" y="54015"/>
                  <a:pt x="2713396" y="55418"/>
                  <a:pt x="2680145" y="58189"/>
                </a:cubicBezTo>
                <a:cubicBezTo>
                  <a:pt x="2574832" y="110845"/>
                  <a:pt x="2654847" y="80417"/>
                  <a:pt x="2538829" y="99753"/>
                </a:cubicBezTo>
                <a:cubicBezTo>
                  <a:pt x="2483699" y="108941"/>
                  <a:pt x="2531368" y="108065"/>
                  <a:pt x="2505578" y="108065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/>
              <a:t>`</a:t>
            </a:r>
            <a:endParaRPr lang="en-US" dirty="0"/>
          </a:p>
        </p:txBody>
      </p:sp>
      <p:grpSp>
        <p:nvGrpSpPr>
          <p:cNvPr id="1022" name="Group 1021"/>
          <p:cNvGrpSpPr/>
          <p:nvPr/>
        </p:nvGrpSpPr>
        <p:grpSpPr>
          <a:xfrm rot="17536877">
            <a:off x="8005484" y="906681"/>
            <a:ext cx="1103243" cy="1178246"/>
            <a:chOff x="4180063" y="4371863"/>
            <a:chExt cx="1103243" cy="1178246"/>
          </a:xfrm>
        </p:grpSpPr>
        <p:sp>
          <p:nvSpPr>
            <p:cNvPr id="1023" name="Line 21"/>
            <p:cNvSpPr>
              <a:spLocks noChangeShapeType="1"/>
            </p:cNvSpPr>
            <p:nvPr/>
          </p:nvSpPr>
          <p:spPr bwMode="auto">
            <a:xfrm rot="18854508" flipV="1">
              <a:off x="4249998" y="4655457"/>
              <a:ext cx="110605" cy="21408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4" name="Line 22"/>
            <p:cNvSpPr>
              <a:spLocks noChangeShapeType="1"/>
            </p:cNvSpPr>
            <p:nvPr/>
          </p:nvSpPr>
          <p:spPr bwMode="auto">
            <a:xfrm rot="18854508" flipH="1" flipV="1">
              <a:off x="4326542" y="4468415"/>
              <a:ext cx="186120" cy="24420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25" name="Group 13"/>
            <p:cNvGrpSpPr/>
            <p:nvPr/>
          </p:nvGrpSpPr>
          <p:grpSpPr>
            <a:xfrm rot="18854508">
              <a:off x="4218762" y="5323764"/>
              <a:ext cx="263846" cy="188843"/>
              <a:chOff x="7162819" y="228600"/>
              <a:chExt cx="914402" cy="762006"/>
            </a:xfrm>
            <a:solidFill>
              <a:schemeClr val="accent5"/>
            </a:solidFill>
          </p:grpSpPr>
          <p:sp>
            <p:nvSpPr>
              <p:cNvPr id="1080" name="Can 1079"/>
              <p:cNvSpPr/>
              <p:nvPr/>
            </p:nvSpPr>
            <p:spPr>
              <a:xfrm>
                <a:off x="7162819" y="228601"/>
                <a:ext cx="914402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1" name="Down Arrow 1080"/>
              <p:cNvSpPr/>
              <p:nvPr/>
            </p:nvSpPr>
            <p:spPr>
              <a:xfrm rot="3594206">
                <a:off x="7374467" y="400696"/>
                <a:ext cx="186306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2" name="Down Arrow 1081"/>
              <p:cNvSpPr/>
              <p:nvPr/>
            </p:nvSpPr>
            <p:spPr>
              <a:xfrm rot="14184123">
                <a:off x="7619936" y="186215"/>
                <a:ext cx="211271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3" name="Right Arrow 1082"/>
              <p:cNvSpPr/>
              <p:nvPr/>
            </p:nvSpPr>
            <p:spPr>
              <a:xfrm rot="10800000">
                <a:off x="7315204" y="228600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4" name="Right Arrow 1083"/>
              <p:cNvSpPr/>
              <p:nvPr/>
            </p:nvSpPr>
            <p:spPr>
              <a:xfrm rot="276230">
                <a:off x="7628747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26" name="Group 13"/>
            <p:cNvGrpSpPr/>
            <p:nvPr/>
          </p:nvGrpSpPr>
          <p:grpSpPr>
            <a:xfrm rot="18854508">
              <a:off x="4523562" y="5323763"/>
              <a:ext cx="263846" cy="188843"/>
              <a:chOff x="7162819" y="228600"/>
              <a:chExt cx="914402" cy="762006"/>
            </a:xfrm>
            <a:solidFill>
              <a:schemeClr val="accent5"/>
            </a:solidFill>
          </p:grpSpPr>
          <p:sp>
            <p:nvSpPr>
              <p:cNvPr id="1075" name="Can 1074"/>
              <p:cNvSpPr/>
              <p:nvPr/>
            </p:nvSpPr>
            <p:spPr>
              <a:xfrm>
                <a:off x="7162819" y="228601"/>
                <a:ext cx="914402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6" name="Down Arrow 1075"/>
              <p:cNvSpPr/>
              <p:nvPr/>
            </p:nvSpPr>
            <p:spPr>
              <a:xfrm rot="3594206">
                <a:off x="7374467" y="400696"/>
                <a:ext cx="186306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7" name="Down Arrow 1076"/>
              <p:cNvSpPr/>
              <p:nvPr/>
            </p:nvSpPr>
            <p:spPr>
              <a:xfrm rot="14184123">
                <a:off x="7619936" y="186215"/>
                <a:ext cx="211271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8" name="Right Arrow 1077"/>
              <p:cNvSpPr/>
              <p:nvPr/>
            </p:nvSpPr>
            <p:spPr>
              <a:xfrm rot="10800000">
                <a:off x="7315204" y="228600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9" name="Right Arrow 1078"/>
              <p:cNvSpPr/>
              <p:nvPr/>
            </p:nvSpPr>
            <p:spPr>
              <a:xfrm rot="276230">
                <a:off x="7628747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27" name="Group 13"/>
            <p:cNvGrpSpPr/>
            <p:nvPr/>
          </p:nvGrpSpPr>
          <p:grpSpPr>
            <a:xfrm rot="18854508">
              <a:off x="5056962" y="4637963"/>
              <a:ext cx="263846" cy="188843"/>
              <a:chOff x="7162819" y="228600"/>
              <a:chExt cx="914402" cy="762006"/>
            </a:xfrm>
            <a:solidFill>
              <a:schemeClr val="accent5"/>
            </a:solidFill>
          </p:grpSpPr>
          <p:sp>
            <p:nvSpPr>
              <p:cNvPr id="1070" name="Can 1069"/>
              <p:cNvSpPr/>
              <p:nvPr/>
            </p:nvSpPr>
            <p:spPr>
              <a:xfrm>
                <a:off x="7162819" y="228601"/>
                <a:ext cx="914402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1" name="Down Arrow 1070"/>
              <p:cNvSpPr/>
              <p:nvPr/>
            </p:nvSpPr>
            <p:spPr>
              <a:xfrm rot="3594206">
                <a:off x="7374467" y="400696"/>
                <a:ext cx="186306" cy="24431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2" name="Down Arrow 1071"/>
              <p:cNvSpPr/>
              <p:nvPr/>
            </p:nvSpPr>
            <p:spPr>
              <a:xfrm rot="14184123">
                <a:off x="7619936" y="186215"/>
                <a:ext cx="211271" cy="296048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3" name="Right Arrow 1072"/>
              <p:cNvSpPr/>
              <p:nvPr/>
            </p:nvSpPr>
            <p:spPr>
              <a:xfrm rot="10800000">
                <a:off x="7315204" y="228600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4" name="Right Arrow 1073"/>
              <p:cNvSpPr/>
              <p:nvPr/>
            </p:nvSpPr>
            <p:spPr>
              <a:xfrm rot="276230">
                <a:off x="7628747" y="391285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8" name="Line 21"/>
            <p:cNvSpPr>
              <a:spLocks noChangeShapeType="1"/>
            </p:cNvSpPr>
            <p:nvPr/>
          </p:nvSpPr>
          <p:spPr bwMode="auto">
            <a:xfrm rot="18854508" flipV="1">
              <a:off x="4310366" y="5075269"/>
              <a:ext cx="218359" cy="21265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9" name="Line 21"/>
            <p:cNvSpPr>
              <a:spLocks noChangeShapeType="1"/>
            </p:cNvSpPr>
            <p:nvPr/>
          </p:nvSpPr>
          <p:spPr bwMode="auto">
            <a:xfrm rot="18854508" flipV="1">
              <a:off x="4511125" y="5009166"/>
              <a:ext cx="89606" cy="3448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0" name="Line 21"/>
            <p:cNvSpPr>
              <a:spLocks noChangeShapeType="1"/>
            </p:cNvSpPr>
            <p:nvPr/>
          </p:nvSpPr>
          <p:spPr bwMode="auto">
            <a:xfrm rot="18854508" flipH="1" flipV="1">
              <a:off x="4809285" y="4599442"/>
              <a:ext cx="211229" cy="3261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1" name="Line 21"/>
            <p:cNvSpPr>
              <a:spLocks noChangeShapeType="1"/>
            </p:cNvSpPr>
            <p:nvPr/>
          </p:nvSpPr>
          <p:spPr bwMode="auto">
            <a:xfrm rot="18854508" flipH="1" flipV="1">
              <a:off x="4724645" y="4571413"/>
              <a:ext cx="228107" cy="9694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32" name="Group 13"/>
            <p:cNvGrpSpPr/>
            <p:nvPr/>
          </p:nvGrpSpPr>
          <p:grpSpPr>
            <a:xfrm rot="18854508">
              <a:off x="4828361" y="5171363"/>
              <a:ext cx="263846" cy="188843"/>
              <a:chOff x="7162819" y="228600"/>
              <a:chExt cx="914402" cy="762006"/>
            </a:xfrm>
            <a:solidFill>
              <a:schemeClr val="accent5"/>
            </a:solidFill>
          </p:grpSpPr>
          <p:sp>
            <p:nvSpPr>
              <p:cNvPr id="1065" name="Can 1064"/>
              <p:cNvSpPr/>
              <p:nvPr/>
            </p:nvSpPr>
            <p:spPr>
              <a:xfrm>
                <a:off x="7162819" y="228601"/>
                <a:ext cx="914402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6" name="Down Arrow 1065"/>
              <p:cNvSpPr/>
              <p:nvPr/>
            </p:nvSpPr>
            <p:spPr>
              <a:xfrm rot="3594206">
                <a:off x="7374467" y="400696"/>
                <a:ext cx="186306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7" name="Down Arrow 1066"/>
              <p:cNvSpPr/>
              <p:nvPr/>
            </p:nvSpPr>
            <p:spPr>
              <a:xfrm rot="14184123">
                <a:off x="7619936" y="186215"/>
                <a:ext cx="211271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8" name="Right Arrow 1067"/>
              <p:cNvSpPr/>
              <p:nvPr/>
            </p:nvSpPr>
            <p:spPr>
              <a:xfrm rot="10800000">
                <a:off x="7315204" y="228600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9" name="Right Arrow 1068"/>
              <p:cNvSpPr/>
              <p:nvPr/>
            </p:nvSpPr>
            <p:spPr>
              <a:xfrm rot="276230">
                <a:off x="7628747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33" name="Line 21"/>
            <p:cNvSpPr>
              <a:spLocks noChangeShapeType="1"/>
            </p:cNvSpPr>
            <p:nvPr/>
          </p:nvSpPr>
          <p:spPr bwMode="auto">
            <a:xfrm rot="18854508" flipH="1" flipV="1">
              <a:off x="4635275" y="4851077"/>
              <a:ext cx="102049" cy="43244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34" name="Group 653"/>
            <p:cNvGrpSpPr/>
            <p:nvPr/>
          </p:nvGrpSpPr>
          <p:grpSpPr>
            <a:xfrm rot="18854508">
              <a:off x="4904562" y="4409364"/>
              <a:ext cx="263846" cy="188843"/>
              <a:chOff x="7162819" y="228600"/>
              <a:chExt cx="914402" cy="762006"/>
            </a:xfrm>
            <a:solidFill>
              <a:schemeClr val="accent5"/>
            </a:solidFill>
          </p:grpSpPr>
          <p:sp>
            <p:nvSpPr>
              <p:cNvPr id="1060" name="Can 1059"/>
              <p:cNvSpPr/>
              <p:nvPr/>
            </p:nvSpPr>
            <p:spPr>
              <a:xfrm>
                <a:off x="7162819" y="228601"/>
                <a:ext cx="914402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1" name="Down Arrow 1060"/>
              <p:cNvSpPr/>
              <p:nvPr/>
            </p:nvSpPr>
            <p:spPr>
              <a:xfrm rot="3594206">
                <a:off x="7374467" y="400696"/>
                <a:ext cx="186306" cy="24431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2" name="Down Arrow 1061"/>
              <p:cNvSpPr/>
              <p:nvPr/>
            </p:nvSpPr>
            <p:spPr>
              <a:xfrm rot="14184123">
                <a:off x="7619936" y="186215"/>
                <a:ext cx="211271" cy="296048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3" name="Right Arrow 1062"/>
              <p:cNvSpPr/>
              <p:nvPr/>
            </p:nvSpPr>
            <p:spPr>
              <a:xfrm rot="10800000">
                <a:off x="7315204" y="228600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4" name="Right Arrow 1063"/>
              <p:cNvSpPr/>
              <p:nvPr/>
            </p:nvSpPr>
            <p:spPr>
              <a:xfrm rot="276230">
                <a:off x="7628747" y="391285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35" name="Line 21"/>
            <p:cNvSpPr>
              <a:spLocks noChangeShapeType="1"/>
            </p:cNvSpPr>
            <p:nvPr/>
          </p:nvSpPr>
          <p:spPr bwMode="auto">
            <a:xfrm rot="18854508" flipH="1" flipV="1">
              <a:off x="4891169" y="4633995"/>
              <a:ext cx="47460" cy="48560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36" name="Group 13"/>
            <p:cNvGrpSpPr/>
            <p:nvPr/>
          </p:nvGrpSpPr>
          <p:grpSpPr>
            <a:xfrm rot="18854508">
              <a:off x="4142562" y="4485564"/>
              <a:ext cx="263846" cy="188843"/>
              <a:chOff x="7162819" y="228600"/>
              <a:chExt cx="914402" cy="762006"/>
            </a:xfrm>
            <a:solidFill>
              <a:schemeClr val="accent5"/>
            </a:solidFill>
          </p:grpSpPr>
          <p:sp>
            <p:nvSpPr>
              <p:cNvPr id="1055" name="Can 1054"/>
              <p:cNvSpPr/>
              <p:nvPr/>
            </p:nvSpPr>
            <p:spPr>
              <a:xfrm>
                <a:off x="7162819" y="228601"/>
                <a:ext cx="914402" cy="762005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6" name="Down Arrow 1055"/>
              <p:cNvSpPr/>
              <p:nvPr/>
            </p:nvSpPr>
            <p:spPr>
              <a:xfrm rot="3594206">
                <a:off x="7374467" y="400696"/>
                <a:ext cx="186306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7" name="Down Arrow 1056"/>
              <p:cNvSpPr/>
              <p:nvPr/>
            </p:nvSpPr>
            <p:spPr>
              <a:xfrm rot="14184123">
                <a:off x="7619936" y="186215"/>
                <a:ext cx="211271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8" name="Right Arrow 1057"/>
              <p:cNvSpPr/>
              <p:nvPr/>
            </p:nvSpPr>
            <p:spPr>
              <a:xfrm rot="10800000">
                <a:off x="7315204" y="228600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9" name="Right Arrow 1058"/>
              <p:cNvSpPr/>
              <p:nvPr/>
            </p:nvSpPr>
            <p:spPr>
              <a:xfrm rot="276230">
                <a:off x="7628747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37" name="Group 13"/>
            <p:cNvGrpSpPr/>
            <p:nvPr/>
          </p:nvGrpSpPr>
          <p:grpSpPr>
            <a:xfrm rot="18854508">
              <a:off x="4294962" y="4866565"/>
              <a:ext cx="263846" cy="188843"/>
              <a:chOff x="7162819" y="228600"/>
              <a:chExt cx="914402" cy="762006"/>
            </a:xfrm>
            <a:solidFill>
              <a:schemeClr val="accent5"/>
            </a:solidFill>
          </p:grpSpPr>
          <p:sp>
            <p:nvSpPr>
              <p:cNvPr id="1050" name="Can 1049"/>
              <p:cNvSpPr/>
              <p:nvPr/>
            </p:nvSpPr>
            <p:spPr>
              <a:xfrm>
                <a:off x="7162819" y="228601"/>
                <a:ext cx="914402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1" name="Down Arrow 1050"/>
              <p:cNvSpPr/>
              <p:nvPr/>
            </p:nvSpPr>
            <p:spPr>
              <a:xfrm rot="3594206">
                <a:off x="7374467" y="400696"/>
                <a:ext cx="186306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2" name="Down Arrow 1051"/>
              <p:cNvSpPr/>
              <p:nvPr/>
            </p:nvSpPr>
            <p:spPr>
              <a:xfrm rot="14184123">
                <a:off x="7619936" y="186215"/>
                <a:ext cx="211271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3" name="Right Arrow 1052"/>
              <p:cNvSpPr/>
              <p:nvPr/>
            </p:nvSpPr>
            <p:spPr>
              <a:xfrm rot="10800000">
                <a:off x="7315204" y="228600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4" name="Right Arrow 1053"/>
              <p:cNvSpPr/>
              <p:nvPr/>
            </p:nvSpPr>
            <p:spPr>
              <a:xfrm rot="276230">
                <a:off x="7628747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38" name="Group 13"/>
            <p:cNvGrpSpPr/>
            <p:nvPr/>
          </p:nvGrpSpPr>
          <p:grpSpPr>
            <a:xfrm rot="18854508">
              <a:off x="4523562" y="4561765"/>
              <a:ext cx="263846" cy="188843"/>
              <a:chOff x="7162819" y="228600"/>
              <a:chExt cx="914402" cy="762006"/>
            </a:xfrm>
            <a:solidFill>
              <a:schemeClr val="accent5"/>
            </a:solidFill>
          </p:grpSpPr>
          <p:sp>
            <p:nvSpPr>
              <p:cNvPr id="1045" name="Can 1044"/>
              <p:cNvSpPr/>
              <p:nvPr/>
            </p:nvSpPr>
            <p:spPr>
              <a:xfrm>
                <a:off x="7162819" y="228601"/>
                <a:ext cx="914402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6" name="Down Arrow 1045"/>
              <p:cNvSpPr/>
              <p:nvPr/>
            </p:nvSpPr>
            <p:spPr>
              <a:xfrm rot="3594206">
                <a:off x="7374467" y="400696"/>
                <a:ext cx="186306" cy="24431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7" name="Down Arrow 1046"/>
              <p:cNvSpPr/>
              <p:nvPr/>
            </p:nvSpPr>
            <p:spPr>
              <a:xfrm rot="14184123">
                <a:off x="7619936" y="186215"/>
                <a:ext cx="211271" cy="296048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" name="Right Arrow 1047"/>
              <p:cNvSpPr/>
              <p:nvPr/>
            </p:nvSpPr>
            <p:spPr>
              <a:xfrm rot="10800000">
                <a:off x="7315204" y="228600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9" name="Right Arrow 1048"/>
              <p:cNvSpPr/>
              <p:nvPr/>
            </p:nvSpPr>
            <p:spPr>
              <a:xfrm rot="276230">
                <a:off x="7628747" y="391285"/>
                <a:ext cx="265421" cy="22860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39" name="Group 13"/>
            <p:cNvGrpSpPr/>
            <p:nvPr/>
          </p:nvGrpSpPr>
          <p:grpSpPr>
            <a:xfrm rot="18854508">
              <a:off x="5056962" y="4942765"/>
              <a:ext cx="263846" cy="188843"/>
              <a:chOff x="7162819" y="228600"/>
              <a:chExt cx="914402" cy="762006"/>
            </a:xfrm>
            <a:solidFill>
              <a:schemeClr val="accent5"/>
            </a:solidFill>
          </p:grpSpPr>
          <p:sp>
            <p:nvSpPr>
              <p:cNvPr id="1040" name="Can 1039"/>
              <p:cNvSpPr/>
              <p:nvPr/>
            </p:nvSpPr>
            <p:spPr>
              <a:xfrm>
                <a:off x="7162819" y="228601"/>
                <a:ext cx="914402" cy="762005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Down Arrow 1040"/>
              <p:cNvSpPr/>
              <p:nvPr/>
            </p:nvSpPr>
            <p:spPr>
              <a:xfrm rot="3594206">
                <a:off x="7374467" y="400696"/>
                <a:ext cx="186306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2" name="Down Arrow 1041"/>
              <p:cNvSpPr/>
              <p:nvPr/>
            </p:nvSpPr>
            <p:spPr>
              <a:xfrm rot="14184123">
                <a:off x="7619936" y="186215"/>
                <a:ext cx="211271" cy="296048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3" name="Right Arrow 1042"/>
              <p:cNvSpPr/>
              <p:nvPr/>
            </p:nvSpPr>
            <p:spPr>
              <a:xfrm rot="10800000">
                <a:off x="7315204" y="228600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4" name="Right Arrow 1043"/>
              <p:cNvSpPr/>
              <p:nvPr/>
            </p:nvSpPr>
            <p:spPr>
              <a:xfrm rot="276230">
                <a:off x="7628747" y="391285"/>
                <a:ext cx="265421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Outline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Problem Statement: want </a:t>
            </a:r>
            <a:r>
              <a:rPr lang="en-US" sz="2800" u="sng" dirty="0" smtClean="0"/>
              <a:t>one</a:t>
            </a:r>
            <a:r>
              <a:rPr lang="en-US" sz="2800" dirty="0" smtClean="0"/>
              <a:t> network, not two!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3 possible options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But really only one (convergence) makes sense. </a:t>
            </a:r>
            <a:r>
              <a:rPr lang="en-US" sz="2800" dirty="0" smtClean="0"/>
              <a:t> 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  </a:t>
            </a:r>
            <a:r>
              <a:rPr lang="en-US" sz="2800" dirty="0" smtClean="0"/>
              <a:t>Proposed Solution: </a:t>
            </a:r>
            <a:r>
              <a:rPr lang="en-US" sz="2800" u="sng" dirty="0" smtClean="0"/>
              <a:t>Unified Control Architecture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  Common </a:t>
            </a:r>
            <a:r>
              <a:rPr lang="en-US" sz="2400" u="sng" dirty="0" smtClean="0"/>
              <a:t>Flow </a:t>
            </a:r>
            <a:r>
              <a:rPr lang="en-US" sz="2400" dirty="0" smtClean="0"/>
              <a:t>Abstraction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  Common </a:t>
            </a:r>
            <a:r>
              <a:rPr lang="en-US" sz="2400" u="sng" dirty="0" smtClean="0"/>
              <a:t>Map</a:t>
            </a:r>
            <a:r>
              <a:rPr lang="en-US" sz="2400" dirty="0" smtClean="0"/>
              <a:t> Abstraction</a:t>
            </a:r>
          </a:p>
        </p:txBody>
      </p:sp>
      <p:sp>
        <p:nvSpPr>
          <p:cNvPr id="4" name="Down Arrow 3"/>
          <p:cNvSpPr/>
          <p:nvPr/>
        </p:nvSpPr>
        <p:spPr>
          <a:xfrm rot="5400000">
            <a:off x="5334000" y="2705100"/>
            <a:ext cx="5334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 rIns="132080"/>
          <a:lstStyle/>
          <a:p>
            <a:pPr algn="ctr">
              <a:spcBef>
                <a:spcPct val="0"/>
              </a:spcBef>
              <a:defRPr/>
            </a:pPr>
            <a:r>
              <a:rPr lang="en-US" sz="4000" smtClean="0">
                <a:solidFill>
                  <a:srgbClr val="FFFF00"/>
                </a:solidFill>
              </a:rPr>
              <a:t>The Flow Abstraction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600200" y="1143000"/>
            <a:ext cx="6172200" cy="41148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1143000" cy="85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066800"/>
            <a:ext cx="1143000" cy="85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/>
          <p:cNvCxnSpPr>
            <a:stCxn id="8" idx="2"/>
            <a:endCxn id="7" idx="2"/>
          </p:cNvCxnSpPr>
          <p:nvPr/>
        </p:nvCxnSpPr>
        <p:spPr>
          <a:xfrm rot="16200000" flipH="1">
            <a:off x="648541" y="2229596"/>
            <a:ext cx="1046162" cy="895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2"/>
            <a:endCxn id="7" idx="0"/>
          </p:cNvCxnSpPr>
          <p:nvPr/>
        </p:nvCxnSpPr>
        <p:spPr>
          <a:xfrm rot="5400000">
            <a:off x="7380098" y="2312798"/>
            <a:ext cx="1274762" cy="5004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939800" y="1866900"/>
            <a:ext cx="7493000" cy="1401233"/>
          </a:xfrm>
          <a:custGeom>
            <a:avLst/>
            <a:gdLst>
              <a:gd name="connsiteX0" fmla="*/ 0 w 7493000"/>
              <a:gd name="connsiteY0" fmla="*/ 114300 h 1401233"/>
              <a:gd name="connsiteX1" fmla="*/ 736600 w 7493000"/>
              <a:gd name="connsiteY1" fmla="*/ 1231900 h 1401233"/>
              <a:gd name="connsiteX2" fmla="*/ 2908300 w 7493000"/>
              <a:gd name="connsiteY2" fmla="*/ 1130300 h 1401233"/>
              <a:gd name="connsiteX3" fmla="*/ 4267200 w 7493000"/>
              <a:gd name="connsiteY3" fmla="*/ 495300 h 1401233"/>
              <a:gd name="connsiteX4" fmla="*/ 5715000 w 7493000"/>
              <a:gd name="connsiteY4" fmla="*/ 850900 h 1401233"/>
              <a:gd name="connsiteX5" fmla="*/ 6692900 w 7493000"/>
              <a:gd name="connsiteY5" fmla="*/ 1130300 h 1401233"/>
              <a:gd name="connsiteX6" fmla="*/ 7493000 w 7493000"/>
              <a:gd name="connsiteY6" fmla="*/ 0 h 140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3000" h="1401233">
                <a:moveTo>
                  <a:pt x="0" y="114300"/>
                </a:moveTo>
                <a:cubicBezTo>
                  <a:pt x="125941" y="588433"/>
                  <a:pt x="251883" y="1062567"/>
                  <a:pt x="736600" y="1231900"/>
                </a:cubicBezTo>
                <a:cubicBezTo>
                  <a:pt x="1221317" y="1401233"/>
                  <a:pt x="2319867" y="1253067"/>
                  <a:pt x="2908300" y="1130300"/>
                </a:cubicBezTo>
                <a:cubicBezTo>
                  <a:pt x="3496733" y="1007533"/>
                  <a:pt x="3799417" y="541867"/>
                  <a:pt x="4267200" y="495300"/>
                </a:cubicBezTo>
                <a:cubicBezTo>
                  <a:pt x="4734983" y="448733"/>
                  <a:pt x="5310717" y="745067"/>
                  <a:pt x="5715000" y="850900"/>
                </a:cubicBezTo>
                <a:cubicBezTo>
                  <a:pt x="6119283" y="956733"/>
                  <a:pt x="6396567" y="1272117"/>
                  <a:pt x="6692900" y="1130300"/>
                </a:cubicBezTo>
                <a:cubicBezTo>
                  <a:pt x="6989233" y="988483"/>
                  <a:pt x="7241116" y="494241"/>
                  <a:pt x="7493000" y="0"/>
                </a:cubicBezTo>
              </a:path>
            </a:pathLst>
          </a:cu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3581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End – to – End Flow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5334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L4:  TCP </a:t>
            </a:r>
            <a:r>
              <a:rPr lang="en-US" dirty="0" err="1" smtClean="0">
                <a:solidFill>
                  <a:prstClr val="white"/>
                </a:solidFill>
              </a:rPr>
              <a:t>src</a:t>
            </a:r>
            <a:r>
              <a:rPr lang="en-US" dirty="0" smtClean="0">
                <a:solidFill>
                  <a:prstClr val="white"/>
                </a:solidFill>
              </a:rPr>
              <a:t>/</a:t>
            </a:r>
            <a:r>
              <a:rPr lang="en-US" dirty="0" err="1" smtClean="0">
                <a:solidFill>
                  <a:prstClr val="white"/>
                </a:solidFill>
              </a:rPr>
              <a:t>dst</a:t>
            </a:r>
            <a:r>
              <a:rPr lang="en-US" dirty="0" smtClean="0">
                <a:solidFill>
                  <a:prstClr val="white"/>
                </a:solidFill>
              </a:rPr>
              <a:t> port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 L3:  IP </a:t>
            </a:r>
            <a:r>
              <a:rPr lang="en-US" dirty="0" err="1" smtClean="0">
                <a:solidFill>
                  <a:prstClr val="white"/>
                </a:solidFill>
              </a:rPr>
              <a:t>src</a:t>
            </a:r>
            <a:r>
              <a:rPr lang="en-US" dirty="0" smtClean="0">
                <a:solidFill>
                  <a:prstClr val="white"/>
                </a:solidFill>
              </a:rPr>
              <a:t>/</a:t>
            </a:r>
            <a:r>
              <a:rPr lang="en-US" dirty="0" err="1" smtClean="0">
                <a:solidFill>
                  <a:prstClr val="white"/>
                </a:solidFill>
              </a:rPr>
              <a:t>dst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addr</a:t>
            </a:r>
            <a:r>
              <a:rPr lang="en-US" dirty="0" smtClean="0">
                <a:solidFill>
                  <a:prstClr val="white"/>
                </a:solidFill>
              </a:rPr>
              <a:t>, IP proto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L2.5: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L2: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495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white"/>
                </a:solidFill>
              </a:rPr>
              <a:t>Flow Identifiers</a:t>
            </a:r>
            <a:endParaRPr lang="en-US" u="sng" dirty="0">
              <a:solidFill>
                <a:prstClr val="white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657600" y="1143000"/>
            <a:ext cx="762000" cy="6096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31" name="Can 3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4648200" y="1143000"/>
            <a:ext cx="762000" cy="6096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43" name="Can 4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3200400" y="1358900"/>
            <a:ext cx="3810000" cy="3289300"/>
            <a:chOff x="3200400" y="1358900"/>
            <a:chExt cx="3810000" cy="3289300"/>
          </a:xfrm>
        </p:grpSpPr>
        <p:sp>
          <p:nvSpPr>
            <p:cNvPr id="48" name="Freeform 47"/>
            <p:cNvSpPr/>
            <p:nvPr/>
          </p:nvSpPr>
          <p:spPr>
            <a:xfrm>
              <a:off x="3200400" y="1447800"/>
              <a:ext cx="800100" cy="3048000"/>
            </a:xfrm>
            <a:custGeom>
              <a:avLst/>
              <a:gdLst>
                <a:gd name="connsiteX0" fmla="*/ 0 w 1231900"/>
                <a:gd name="connsiteY0" fmla="*/ 3048000 h 3048000"/>
                <a:gd name="connsiteX1" fmla="*/ 228600 w 1231900"/>
                <a:gd name="connsiteY1" fmla="*/ 2362200 h 3048000"/>
                <a:gd name="connsiteX2" fmla="*/ 901700 w 1231900"/>
                <a:gd name="connsiteY2" fmla="*/ 1231900 h 3048000"/>
                <a:gd name="connsiteX3" fmla="*/ 1231900 w 1231900"/>
                <a:gd name="connsiteY3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0" h="3048000">
                  <a:moveTo>
                    <a:pt x="0" y="3048000"/>
                  </a:moveTo>
                  <a:cubicBezTo>
                    <a:pt x="39158" y="2856441"/>
                    <a:pt x="78317" y="2664883"/>
                    <a:pt x="228600" y="2362200"/>
                  </a:cubicBezTo>
                  <a:cubicBezTo>
                    <a:pt x="378883" y="2059517"/>
                    <a:pt x="734483" y="1625600"/>
                    <a:pt x="901700" y="1231900"/>
                  </a:cubicBezTo>
                  <a:cubicBezTo>
                    <a:pt x="1068917" y="838200"/>
                    <a:pt x="1150408" y="419100"/>
                    <a:pt x="1231900" y="0"/>
                  </a:cubicBezTo>
                </a:path>
              </a:pathLst>
            </a:custGeom>
            <a:ln w="5715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05200" y="1358900"/>
              <a:ext cx="647700" cy="3048000"/>
            </a:xfrm>
            <a:custGeom>
              <a:avLst/>
              <a:gdLst>
                <a:gd name="connsiteX0" fmla="*/ 0 w 1231900"/>
                <a:gd name="connsiteY0" fmla="*/ 3048000 h 3048000"/>
                <a:gd name="connsiteX1" fmla="*/ 228600 w 1231900"/>
                <a:gd name="connsiteY1" fmla="*/ 2362200 h 3048000"/>
                <a:gd name="connsiteX2" fmla="*/ 901700 w 1231900"/>
                <a:gd name="connsiteY2" fmla="*/ 1231900 h 3048000"/>
                <a:gd name="connsiteX3" fmla="*/ 1231900 w 1231900"/>
                <a:gd name="connsiteY3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0" h="3048000">
                  <a:moveTo>
                    <a:pt x="0" y="3048000"/>
                  </a:moveTo>
                  <a:cubicBezTo>
                    <a:pt x="39158" y="2856441"/>
                    <a:pt x="78317" y="2664883"/>
                    <a:pt x="228600" y="2362200"/>
                  </a:cubicBezTo>
                  <a:cubicBezTo>
                    <a:pt x="378883" y="2059517"/>
                    <a:pt x="734483" y="1625600"/>
                    <a:pt x="901700" y="1231900"/>
                  </a:cubicBezTo>
                  <a:cubicBezTo>
                    <a:pt x="1068917" y="838200"/>
                    <a:pt x="1150408" y="419100"/>
                    <a:pt x="1231900" y="0"/>
                  </a:cubicBezTo>
                </a:path>
              </a:pathLst>
            </a:custGeom>
            <a:ln w="5715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810000" y="1511300"/>
              <a:ext cx="495300" cy="3048000"/>
            </a:xfrm>
            <a:custGeom>
              <a:avLst/>
              <a:gdLst>
                <a:gd name="connsiteX0" fmla="*/ 0 w 1231900"/>
                <a:gd name="connsiteY0" fmla="*/ 3048000 h 3048000"/>
                <a:gd name="connsiteX1" fmla="*/ 228600 w 1231900"/>
                <a:gd name="connsiteY1" fmla="*/ 2362200 h 3048000"/>
                <a:gd name="connsiteX2" fmla="*/ 901700 w 1231900"/>
                <a:gd name="connsiteY2" fmla="*/ 1231900 h 3048000"/>
                <a:gd name="connsiteX3" fmla="*/ 1231900 w 1231900"/>
                <a:gd name="connsiteY3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0" h="3048000">
                  <a:moveTo>
                    <a:pt x="0" y="3048000"/>
                  </a:moveTo>
                  <a:cubicBezTo>
                    <a:pt x="39158" y="2856441"/>
                    <a:pt x="78317" y="2664883"/>
                    <a:pt x="228600" y="2362200"/>
                  </a:cubicBezTo>
                  <a:cubicBezTo>
                    <a:pt x="378883" y="2059517"/>
                    <a:pt x="734483" y="1625600"/>
                    <a:pt x="901700" y="1231900"/>
                  </a:cubicBezTo>
                  <a:cubicBezTo>
                    <a:pt x="1068917" y="838200"/>
                    <a:pt x="1150408" y="419100"/>
                    <a:pt x="1231900" y="0"/>
                  </a:cubicBezTo>
                </a:path>
              </a:pathLst>
            </a:custGeom>
            <a:ln w="5715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43400" y="1447800"/>
              <a:ext cx="76200" cy="3048000"/>
            </a:xfrm>
            <a:custGeom>
              <a:avLst/>
              <a:gdLst>
                <a:gd name="connsiteX0" fmla="*/ 0 w 1231900"/>
                <a:gd name="connsiteY0" fmla="*/ 3048000 h 3048000"/>
                <a:gd name="connsiteX1" fmla="*/ 228600 w 1231900"/>
                <a:gd name="connsiteY1" fmla="*/ 2362200 h 3048000"/>
                <a:gd name="connsiteX2" fmla="*/ 901700 w 1231900"/>
                <a:gd name="connsiteY2" fmla="*/ 1231900 h 3048000"/>
                <a:gd name="connsiteX3" fmla="*/ 1231900 w 1231900"/>
                <a:gd name="connsiteY3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0" h="3048000">
                  <a:moveTo>
                    <a:pt x="0" y="3048000"/>
                  </a:moveTo>
                  <a:cubicBezTo>
                    <a:pt x="39158" y="2856441"/>
                    <a:pt x="78317" y="2664883"/>
                    <a:pt x="228600" y="2362200"/>
                  </a:cubicBezTo>
                  <a:cubicBezTo>
                    <a:pt x="378883" y="2059517"/>
                    <a:pt x="734483" y="1625600"/>
                    <a:pt x="901700" y="1231900"/>
                  </a:cubicBezTo>
                  <a:cubicBezTo>
                    <a:pt x="1068917" y="838200"/>
                    <a:pt x="1150408" y="419100"/>
                    <a:pt x="1231900" y="0"/>
                  </a:cubicBezTo>
                </a:path>
              </a:pathLst>
            </a:custGeom>
            <a:ln w="5715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flipH="1">
              <a:off x="4686300" y="1600200"/>
              <a:ext cx="342900" cy="3048000"/>
            </a:xfrm>
            <a:custGeom>
              <a:avLst/>
              <a:gdLst>
                <a:gd name="connsiteX0" fmla="*/ 0 w 1231900"/>
                <a:gd name="connsiteY0" fmla="*/ 3048000 h 3048000"/>
                <a:gd name="connsiteX1" fmla="*/ 228600 w 1231900"/>
                <a:gd name="connsiteY1" fmla="*/ 2362200 h 3048000"/>
                <a:gd name="connsiteX2" fmla="*/ 901700 w 1231900"/>
                <a:gd name="connsiteY2" fmla="*/ 1231900 h 3048000"/>
                <a:gd name="connsiteX3" fmla="*/ 1231900 w 1231900"/>
                <a:gd name="connsiteY3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0" h="3048000">
                  <a:moveTo>
                    <a:pt x="0" y="3048000"/>
                  </a:moveTo>
                  <a:cubicBezTo>
                    <a:pt x="39158" y="2856441"/>
                    <a:pt x="78317" y="2664883"/>
                    <a:pt x="228600" y="2362200"/>
                  </a:cubicBezTo>
                  <a:cubicBezTo>
                    <a:pt x="378883" y="2059517"/>
                    <a:pt x="734483" y="1625600"/>
                    <a:pt x="901700" y="1231900"/>
                  </a:cubicBezTo>
                  <a:cubicBezTo>
                    <a:pt x="1068917" y="838200"/>
                    <a:pt x="1150408" y="419100"/>
                    <a:pt x="1231900" y="0"/>
                  </a:cubicBezTo>
                </a:path>
              </a:pathLst>
            </a:custGeom>
            <a:ln w="5715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flipH="1">
              <a:off x="4838700" y="1600200"/>
              <a:ext cx="419100" cy="3048000"/>
            </a:xfrm>
            <a:custGeom>
              <a:avLst/>
              <a:gdLst>
                <a:gd name="connsiteX0" fmla="*/ 0 w 1231900"/>
                <a:gd name="connsiteY0" fmla="*/ 3048000 h 3048000"/>
                <a:gd name="connsiteX1" fmla="*/ 228600 w 1231900"/>
                <a:gd name="connsiteY1" fmla="*/ 2362200 h 3048000"/>
                <a:gd name="connsiteX2" fmla="*/ 901700 w 1231900"/>
                <a:gd name="connsiteY2" fmla="*/ 1231900 h 3048000"/>
                <a:gd name="connsiteX3" fmla="*/ 1231900 w 1231900"/>
                <a:gd name="connsiteY3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0" h="3048000">
                  <a:moveTo>
                    <a:pt x="0" y="3048000"/>
                  </a:moveTo>
                  <a:cubicBezTo>
                    <a:pt x="39158" y="2856441"/>
                    <a:pt x="78317" y="2664883"/>
                    <a:pt x="228600" y="2362200"/>
                  </a:cubicBezTo>
                  <a:cubicBezTo>
                    <a:pt x="378883" y="2059517"/>
                    <a:pt x="734483" y="1625600"/>
                    <a:pt x="901700" y="1231900"/>
                  </a:cubicBezTo>
                  <a:cubicBezTo>
                    <a:pt x="1068917" y="838200"/>
                    <a:pt x="1150408" y="419100"/>
                    <a:pt x="1231900" y="0"/>
                  </a:cubicBezTo>
                </a:path>
              </a:pathLst>
            </a:custGeom>
            <a:ln w="5715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flipH="1">
              <a:off x="5067300" y="1524000"/>
              <a:ext cx="1257300" cy="3048000"/>
            </a:xfrm>
            <a:custGeom>
              <a:avLst/>
              <a:gdLst>
                <a:gd name="connsiteX0" fmla="*/ 0 w 1231900"/>
                <a:gd name="connsiteY0" fmla="*/ 3048000 h 3048000"/>
                <a:gd name="connsiteX1" fmla="*/ 228600 w 1231900"/>
                <a:gd name="connsiteY1" fmla="*/ 2362200 h 3048000"/>
                <a:gd name="connsiteX2" fmla="*/ 901700 w 1231900"/>
                <a:gd name="connsiteY2" fmla="*/ 1231900 h 3048000"/>
                <a:gd name="connsiteX3" fmla="*/ 1231900 w 1231900"/>
                <a:gd name="connsiteY3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0" h="3048000">
                  <a:moveTo>
                    <a:pt x="0" y="3048000"/>
                  </a:moveTo>
                  <a:cubicBezTo>
                    <a:pt x="39158" y="2856441"/>
                    <a:pt x="78317" y="2664883"/>
                    <a:pt x="228600" y="2362200"/>
                  </a:cubicBezTo>
                  <a:cubicBezTo>
                    <a:pt x="378883" y="2059517"/>
                    <a:pt x="734483" y="1625600"/>
                    <a:pt x="901700" y="1231900"/>
                  </a:cubicBezTo>
                  <a:cubicBezTo>
                    <a:pt x="1068917" y="838200"/>
                    <a:pt x="1150408" y="419100"/>
                    <a:pt x="1231900" y="0"/>
                  </a:cubicBezTo>
                </a:path>
              </a:pathLst>
            </a:custGeom>
            <a:ln w="5715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4991100" y="1600200"/>
              <a:ext cx="495300" cy="3048000"/>
            </a:xfrm>
            <a:custGeom>
              <a:avLst/>
              <a:gdLst>
                <a:gd name="connsiteX0" fmla="*/ 0 w 1231900"/>
                <a:gd name="connsiteY0" fmla="*/ 3048000 h 3048000"/>
                <a:gd name="connsiteX1" fmla="*/ 228600 w 1231900"/>
                <a:gd name="connsiteY1" fmla="*/ 2362200 h 3048000"/>
                <a:gd name="connsiteX2" fmla="*/ 901700 w 1231900"/>
                <a:gd name="connsiteY2" fmla="*/ 1231900 h 3048000"/>
                <a:gd name="connsiteX3" fmla="*/ 1231900 w 1231900"/>
                <a:gd name="connsiteY3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0" h="3048000">
                  <a:moveTo>
                    <a:pt x="0" y="3048000"/>
                  </a:moveTo>
                  <a:cubicBezTo>
                    <a:pt x="39158" y="2856441"/>
                    <a:pt x="78317" y="2664883"/>
                    <a:pt x="228600" y="2362200"/>
                  </a:cubicBezTo>
                  <a:cubicBezTo>
                    <a:pt x="378883" y="2059517"/>
                    <a:pt x="734483" y="1625600"/>
                    <a:pt x="901700" y="1231900"/>
                  </a:cubicBezTo>
                  <a:cubicBezTo>
                    <a:pt x="1068917" y="838200"/>
                    <a:pt x="1150408" y="419100"/>
                    <a:pt x="1231900" y="0"/>
                  </a:cubicBezTo>
                </a:path>
              </a:pathLst>
            </a:custGeom>
            <a:ln w="5715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5219700" y="1524000"/>
              <a:ext cx="1790700" cy="3048000"/>
            </a:xfrm>
            <a:custGeom>
              <a:avLst/>
              <a:gdLst>
                <a:gd name="connsiteX0" fmla="*/ 0 w 1231900"/>
                <a:gd name="connsiteY0" fmla="*/ 3048000 h 3048000"/>
                <a:gd name="connsiteX1" fmla="*/ 228600 w 1231900"/>
                <a:gd name="connsiteY1" fmla="*/ 2362200 h 3048000"/>
                <a:gd name="connsiteX2" fmla="*/ 901700 w 1231900"/>
                <a:gd name="connsiteY2" fmla="*/ 1231900 h 3048000"/>
                <a:gd name="connsiteX3" fmla="*/ 1231900 w 1231900"/>
                <a:gd name="connsiteY3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0" h="3048000">
                  <a:moveTo>
                    <a:pt x="0" y="3048000"/>
                  </a:moveTo>
                  <a:cubicBezTo>
                    <a:pt x="39158" y="2856441"/>
                    <a:pt x="78317" y="2664883"/>
                    <a:pt x="228600" y="2362200"/>
                  </a:cubicBezTo>
                  <a:cubicBezTo>
                    <a:pt x="378883" y="2059517"/>
                    <a:pt x="734483" y="1625600"/>
                    <a:pt x="901700" y="1231900"/>
                  </a:cubicBezTo>
                  <a:cubicBezTo>
                    <a:pt x="1068917" y="838200"/>
                    <a:pt x="1150408" y="419100"/>
                    <a:pt x="1231900" y="0"/>
                  </a:cubicBezTo>
                </a:path>
              </a:pathLst>
            </a:custGeom>
            <a:ln w="5715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362200" y="1981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CommonDest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Flow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19800" y="5334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L4: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 L3:  IP </a:t>
            </a:r>
            <a:r>
              <a:rPr lang="en-US" dirty="0" err="1" smtClean="0">
                <a:solidFill>
                  <a:prstClr val="white"/>
                </a:solidFill>
              </a:rPr>
              <a:t>dst</a:t>
            </a:r>
            <a:r>
              <a:rPr lang="en-US" dirty="0" smtClean="0">
                <a:solidFill>
                  <a:prstClr val="white"/>
                </a:solidFill>
              </a:rPr>
              <a:t> prefix for China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L2.5: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L2: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/>
      <p:bldP spid="27" grpId="1"/>
      <p:bldP spid="28" grpId="0"/>
      <p:bldP spid="28" grpId="1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Outline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  Problem Statement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  Proposed Solution: </a:t>
            </a:r>
            <a:r>
              <a:rPr lang="en-US" sz="2800" u="sng" dirty="0" smtClean="0"/>
              <a:t>Unified Control Architecture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   Prototype &amp; Demonstration to validate</a:t>
            </a:r>
          </a:p>
          <a:p>
            <a:pPr lvl="2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</a:t>
            </a:r>
            <a:r>
              <a:rPr lang="en-US" sz="2400" u="sng" dirty="0" smtClean="0"/>
              <a:t>Simplicity</a:t>
            </a:r>
            <a:r>
              <a:rPr lang="en-US" sz="2400" dirty="0" smtClean="0"/>
              <a:t> &amp; </a:t>
            </a:r>
            <a:r>
              <a:rPr lang="en-US" sz="2400" u="sng" dirty="0" smtClean="0"/>
              <a:t>Extensibility</a:t>
            </a:r>
            <a:r>
              <a:rPr lang="en-US" sz="2400" dirty="0" smtClean="0"/>
              <a:t> compared to existing solution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dirty="0" err="1" smtClean="0"/>
              <a:t>Capex</a:t>
            </a:r>
            <a:r>
              <a:rPr lang="en-US" sz="2800" dirty="0" smtClean="0"/>
              <a:t> (Capital Expenditure) Analysis </a:t>
            </a:r>
            <a:r>
              <a:rPr lang="en-US" sz="2400" dirty="0" smtClean="0"/>
              <a:t> </a:t>
            </a:r>
            <a:r>
              <a:rPr lang="en-US" sz="2800" dirty="0" smtClean="0"/>
              <a:t>to validate</a:t>
            </a:r>
            <a:endParaRPr lang="en-US" sz="2400" dirty="0" smtClean="0"/>
          </a:p>
          <a:p>
            <a:pPr lvl="2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 </a:t>
            </a:r>
            <a:r>
              <a:rPr lang="en-US" sz="2400" u="sng" dirty="0" smtClean="0"/>
              <a:t>Cost Efficiency</a:t>
            </a:r>
            <a:r>
              <a:rPr lang="en-US" sz="2400" dirty="0" smtClean="0"/>
              <a:t> compared to existing network design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   MPLS based </a:t>
            </a:r>
            <a:r>
              <a:rPr lang="en-US" sz="2800" u="sng" dirty="0" smtClean="0"/>
              <a:t>virtual-circuits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/>
          <p:cNvSpPr/>
          <p:nvPr/>
        </p:nvSpPr>
        <p:spPr>
          <a:xfrm>
            <a:off x="152400" y="990600"/>
            <a:ext cx="1676400" cy="13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 rIns="132080"/>
          <a:lstStyle/>
          <a:p>
            <a:pPr algn="ctr">
              <a:spcBef>
                <a:spcPct val="0"/>
              </a:spcBef>
              <a:defRPr/>
            </a:pPr>
            <a:r>
              <a:rPr lang="en-US" sz="4000" smtClean="0">
                <a:solidFill>
                  <a:srgbClr val="FFFF00"/>
                </a:solidFill>
              </a:rPr>
              <a:t>The Flow Abstraction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8674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r>
              <a:rPr lang="en-US" u="sng" dirty="0" smtClean="0"/>
              <a:t>Classification</a:t>
            </a:r>
            <a:r>
              <a:rPr lang="en-US" dirty="0" smtClean="0"/>
              <a:t> of packets that have a </a:t>
            </a:r>
            <a:r>
              <a:rPr lang="en-US" u="sng" dirty="0" smtClean="0"/>
              <a:t>logical association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u="sng" dirty="0" smtClean="0"/>
              <a:t>Action</a:t>
            </a:r>
            <a:r>
              <a:rPr lang="en-US" dirty="0" smtClean="0"/>
              <a:t> &amp;  Maintaining Flow State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Flow based Accounting &amp;  Resource Management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56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What is a Flow?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600200" y="1143000"/>
            <a:ext cx="6172200" cy="41148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>
            <a:endCxn id="34" idx="2"/>
          </p:cNvCxnSpPr>
          <p:nvPr/>
        </p:nvCxnSpPr>
        <p:spPr>
          <a:xfrm rot="16200000" flipH="1">
            <a:off x="1137921" y="2291082"/>
            <a:ext cx="838198" cy="5232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19800" y="5334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L4: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 L3:  IP </a:t>
            </a:r>
            <a:r>
              <a:rPr lang="en-US" dirty="0" err="1" smtClean="0">
                <a:solidFill>
                  <a:prstClr val="white"/>
                </a:solidFill>
              </a:rPr>
              <a:t>src</a:t>
            </a:r>
            <a:r>
              <a:rPr lang="en-US" dirty="0" smtClean="0">
                <a:solidFill>
                  <a:prstClr val="white"/>
                </a:solidFill>
              </a:rPr>
              <a:t> prefix for branch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L2.5: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L2: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495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white"/>
                </a:solidFill>
              </a:rPr>
              <a:t>Flow Identifiers</a:t>
            </a:r>
            <a:endParaRPr lang="en-US" u="sng" dirty="0">
              <a:solidFill>
                <a:prstClr val="white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600200" y="2971800"/>
            <a:ext cx="762000" cy="6096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31" name="Can 3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838200" y="1828800"/>
            <a:ext cx="609600" cy="3810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43" name="Can 4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3622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Common </a:t>
            </a:r>
            <a:r>
              <a:rPr lang="en-US" sz="2400" dirty="0" err="1" smtClean="0">
                <a:solidFill>
                  <a:prstClr val="black"/>
                </a:solidFill>
              </a:rPr>
              <a:t>Src</a:t>
            </a:r>
            <a:r>
              <a:rPr lang="en-US" sz="2400" dirty="0" smtClean="0">
                <a:solidFill>
                  <a:prstClr val="black"/>
                </a:solidFill>
              </a:rPr>
              <a:t> Flow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1295400" y="1905000"/>
            <a:ext cx="5562600" cy="2667000"/>
          </a:xfrm>
          <a:custGeom>
            <a:avLst/>
            <a:gdLst>
              <a:gd name="connsiteX0" fmla="*/ 0 w 3378200"/>
              <a:gd name="connsiteY0" fmla="*/ 0 h 2209800"/>
              <a:gd name="connsiteX1" fmla="*/ 800100 w 3378200"/>
              <a:gd name="connsiteY1" fmla="*/ 1206500 h 2209800"/>
              <a:gd name="connsiteX2" fmla="*/ 800100 w 3378200"/>
              <a:gd name="connsiteY2" fmla="*/ 1206500 h 2209800"/>
              <a:gd name="connsiteX3" fmla="*/ 1371600 w 3378200"/>
              <a:gd name="connsiteY3" fmla="*/ 1651000 h 2209800"/>
              <a:gd name="connsiteX4" fmla="*/ 3378200 w 3378200"/>
              <a:gd name="connsiteY4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00" h="2209800">
                <a:moveTo>
                  <a:pt x="0" y="0"/>
                </a:moveTo>
                <a:lnTo>
                  <a:pt x="800100" y="1206500"/>
                </a:lnTo>
                <a:lnTo>
                  <a:pt x="800100" y="1206500"/>
                </a:lnTo>
                <a:cubicBezTo>
                  <a:pt x="895350" y="1280583"/>
                  <a:pt x="941917" y="1483783"/>
                  <a:pt x="1371600" y="1651000"/>
                </a:cubicBezTo>
                <a:cubicBezTo>
                  <a:pt x="1801283" y="1818217"/>
                  <a:pt x="2589741" y="2014008"/>
                  <a:pt x="3378200" y="220980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219200" y="2057400"/>
            <a:ext cx="5181600" cy="2819400"/>
          </a:xfrm>
          <a:custGeom>
            <a:avLst/>
            <a:gdLst>
              <a:gd name="connsiteX0" fmla="*/ 0 w 3378200"/>
              <a:gd name="connsiteY0" fmla="*/ 0 h 2209800"/>
              <a:gd name="connsiteX1" fmla="*/ 800100 w 3378200"/>
              <a:gd name="connsiteY1" fmla="*/ 1206500 h 2209800"/>
              <a:gd name="connsiteX2" fmla="*/ 800100 w 3378200"/>
              <a:gd name="connsiteY2" fmla="*/ 1206500 h 2209800"/>
              <a:gd name="connsiteX3" fmla="*/ 1371600 w 3378200"/>
              <a:gd name="connsiteY3" fmla="*/ 1651000 h 2209800"/>
              <a:gd name="connsiteX4" fmla="*/ 3378200 w 3378200"/>
              <a:gd name="connsiteY4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00" h="2209800">
                <a:moveTo>
                  <a:pt x="0" y="0"/>
                </a:moveTo>
                <a:lnTo>
                  <a:pt x="800100" y="1206500"/>
                </a:lnTo>
                <a:lnTo>
                  <a:pt x="800100" y="1206500"/>
                </a:lnTo>
                <a:cubicBezTo>
                  <a:pt x="895350" y="1280583"/>
                  <a:pt x="941917" y="1483783"/>
                  <a:pt x="1371600" y="1651000"/>
                </a:cubicBezTo>
                <a:cubicBezTo>
                  <a:pt x="1801283" y="1818217"/>
                  <a:pt x="2589741" y="2014008"/>
                  <a:pt x="3378200" y="220980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43000" y="1905000"/>
            <a:ext cx="5334000" cy="2819400"/>
          </a:xfrm>
          <a:custGeom>
            <a:avLst/>
            <a:gdLst>
              <a:gd name="connsiteX0" fmla="*/ 0 w 3378200"/>
              <a:gd name="connsiteY0" fmla="*/ 0 h 2209800"/>
              <a:gd name="connsiteX1" fmla="*/ 800100 w 3378200"/>
              <a:gd name="connsiteY1" fmla="*/ 1206500 h 2209800"/>
              <a:gd name="connsiteX2" fmla="*/ 800100 w 3378200"/>
              <a:gd name="connsiteY2" fmla="*/ 1206500 h 2209800"/>
              <a:gd name="connsiteX3" fmla="*/ 1371600 w 3378200"/>
              <a:gd name="connsiteY3" fmla="*/ 1651000 h 2209800"/>
              <a:gd name="connsiteX4" fmla="*/ 3378200 w 3378200"/>
              <a:gd name="connsiteY4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00" h="2209800">
                <a:moveTo>
                  <a:pt x="0" y="0"/>
                </a:moveTo>
                <a:lnTo>
                  <a:pt x="800100" y="1206500"/>
                </a:lnTo>
                <a:lnTo>
                  <a:pt x="800100" y="1206500"/>
                </a:lnTo>
                <a:cubicBezTo>
                  <a:pt x="895350" y="1280583"/>
                  <a:pt x="941917" y="1483783"/>
                  <a:pt x="1371600" y="1651000"/>
                </a:cubicBezTo>
                <a:cubicBezTo>
                  <a:pt x="1801283" y="1818217"/>
                  <a:pt x="2589741" y="2014008"/>
                  <a:pt x="3378200" y="220980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104900" y="2108200"/>
            <a:ext cx="1739900" cy="2882900"/>
          </a:xfrm>
          <a:custGeom>
            <a:avLst/>
            <a:gdLst>
              <a:gd name="connsiteX0" fmla="*/ 0 w 1739900"/>
              <a:gd name="connsiteY0" fmla="*/ 0 h 2882900"/>
              <a:gd name="connsiteX1" fmla="*/ 774700 w 1739900"/>
              <a:gd name="connsiteY1" fmla="*/ 1219200 h 2882900"/>
              <a:gd name="connsiteX2" fmla="*/ 1282700 w 1739900"/>
              <a:gd name="connsiteY2" fmla="*/ 2006600 h 2882900"/>
              <a:gd name="connsiteX3" fmla="*/ 1739900 w 1739900"/>
              <a:gd name="connsiteY3" fmla="*/ 2882900 h 288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2882900">
                <a:moveTo>
                  <a:pt x="0" y="0"/>
                </a:moveTo>
                <a:lnTo>
                  <a:pt x="774700" y="1219200"/>
                </a:lnTo>
                <a:cubicBezTo>
                  <a:pt x="988483" y="1553633"/>
                  <a:pt x="1121833" y="1729317"/>
                  <a:pt x="1282700" y="2006600"/>
                </a:cubicBezTo>
                <a:cubicBezTo>
                  <a:pt x="1443567" y="2283883"/>
                  <a:pt x="1591733" y="2583391"/>
                  <a:pt x="1739900" y="2882900"/>
                </a:cubicBezTo>
              </a:path>
            </a:pathLst>
          </a:custGeom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1384300" y="2222500"/>
            <a:ext cx="2349500" cy="3568700"/>
          </a:xfrm>
          <a:custGeom>
            <a:avLst/>
            <a:gdLst>
              <a:gd name="connsiteX0" fmla="*/ 0 w 1739900"/>
              <a:gd name="connsiteY0" fmla="*/ 0 h 2882900"/>
              <a:gd name="connsiteX1" fmla="*/ 774700 w 1739900"/>
              <a:gd name="connsiteY1" fmla="*/ 1219200 h 2882900"/>
              <a:gd name="connsiteX2" fmla="*/ 1282700 w 1739900"/>
              <a:gd name="connsiteY2" fmla="*/ 2006600 h 2882900"/>
              <a:gd name="connsiteX3" fmla="*/ 1739900 w 1739900"/>
              <a:gd name="connsiteY3" fmla="*/ 2882900 h 288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2882900">
                <a:moveTo>
                  <a:pt x="0" y="0"/>
                </a:moveTo>
                <a:lnTo>
                  <a:pt x="774700" y="1219200"/>
                </a:lnTo>
                <a:cubicBezTo>
                  <a:pt x="988483" y="1553633"/>
                  <a:pt x="1121833" y="1729317"/>
                  <a:pt x="1282700" y="2006600"/>
                </a:cubicBezTo>
                <a:cubicBezTo>
                  <a:pt x="1443567" y="2283883"/>
                  <a:pt x="1591733" y="2583391"/>
                  <a:pt x="1739900" y="2882900"/>
                </a:cubicBezTo>
              </a:path>
            </a:pathLst>
          </a:custGeom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143000" y="2133600"/>
            <a:ext cx="6629400" cy="914400"/>
          </a:xfrm>
          <a:custGeom>
            <a:avLst/>
            <a:gdLst>
              <a:gd name="connsiteX0" fmla="*/ 0 w 4076700"/>
              <a:gd name="connsiteY0" fmla="*/ 381000 h 1587500"/>
              <a:gd name="connsiteX1" fmla="*/ 1130300 w 4076700"/>
              <a:gd name="connsiteY1" fmla="*/ 1524000 h 1587500"/>
              <a:gd name="connsiteX2" fmla="*/ 4076700 w 4076700"/>
              <a:gd name="connsiteY2" fmla="*/ 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6700" h="1587500">
                <a:moveTo>
                  <a:pt x="0" y="381000"/>
                </a:moveTo>
                <a:cubicBezTo>
                  <a:pt x="225425" y="984250"/>
                  <a:pt x="450850" y="1587500"/>
                  <a:pt x="1130300" y="1524000"/>
                </a:cubicBezTo>
                <a:cubicBezTo>
                  <a:pt x="1809750" y="1460500"/>
                  <a:pt x="2943225" y="730250"/>
                  <a:pt x="4076700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4146" name="Picture 2" descr="http://t3.gstatic.com/images?q=tbn:ANd9GcRRZO-_dRhKa38qM2XNFp-tarCGBfMWaXy-6U_IniCMFKu79jK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838200"/>
            <a:ext cx="96017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Freeform 60"/>
          <p:cNvSpPr/>
          <p:nvPr/>
        </p:nvSpPr>
        <p:spPr>
          <a:xfrm>
            <a:off x="6223000" y="2222500"/>
            <a:ext cx="1701800" cy="1117600"/>
          </a:xfrm>
          <a:custGeom>
            <a:avLst/>
            <a:gdLst>
              <a:gd name="connsiteX0" fmla="*/ 1701800 w 1701800"/>
              <a:gd name="connsiteY0" fmla="*/ 0 h 1117600"/>
              <a:gd name="connsiteX1" fmla="*/ 774700 w 1701800"/>
              <a:gd name="connsiteY1" fmla="*/ 355600 h 1117600"/>
              <a:gd name="connsiteX2" fmla="*/ 0 w 1701800"/>
              <a:gd name="connsiteY2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800" h="1117600">
                <a:moveTo>
                  <a:pt x="1701800" y="0"/>
                </a:moveTo>
                <a:cubicBezTo>
                  <a:pt x="1380066" y="84666"/>
                  <a:pt x="1058333" y="169333"/>
                  <a:pt x="774700" y="355600"/>
                </a:cubicBezTo>
                <a:cubicBezTo>
                  <a:pt x="491067" y="541867"/>
                  <a:pt x="245533" y="829733"/>
                  <a:pt x="0" y="1117600"/>
                </a:cubicBezTo>
              </a:path>
            </a:pathLst>
          </a:cu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 flipV="1">
            <a:off x="6375400" y="1828800"/>
            <a:ext cx="1549400" cy="317500"/>
          </a:xfrm>
          <a:custGeom>
            <a:avLst/>
            <a:gdLst>
              <a:gd name="connsiteX0" fmla="*/ 1701800 w 1701800"/>
              <a:gd name="connsiteY0" fmla="*/ 0 h 1117600"/>
              <a:gd name="connsiteX1" fmla="*/ 774700 w 1701800"/>
              <a:gd name="connsiteY1" fmla="*/ 355600 h 1117600"/>
              <a:gd name="connsiteX2" fmla="*/ 0 w 1701800"/>
              <a:gd name="connsiteY2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800" h="1117600">
                <a:moveTo>
                  <a:pt x="1701800" y="0"/>
                </a:moveTo>
                <a:cubicBezTo>
                  <a:pt x="1380066" y="84666"/>
                  <a:pt x="1058333" y="169333"/>
                  <a:pt x="774700" y="355600"/>
                </a:cubicBezTo>
                <a:cubicBezTo>
                  <a:pt x="491067" y="541867"/>
                  <a:pt x="245533" y="829733"/>
                  <a:pt x="0" y="1117600"/>
                </a:cubicBezTo>
              </a:path>
            </a:pathLst>
          </a:cu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 flipV="1">
            <a:off x="5410200" y="1981200"/>
            <a:ext cx="2667000" cy="317500"/>
          </a:xfrm>
          <a:custGeom>
            <a:avLst/>
            <a:gdLst>
              <a:gd name="connsiteX0" fmla="*/ 1701800 w 1701800"/>
              <a:gd name="connsiteY0" fmla="*/ 0 h 1117600"/>
              <a:gd name="connsiteX1" fmla="*/ 774700 w 1701800"/>
              <a:gd name="connsiteY1" fmla="*/ 355600 h 1117600"/>
              <a:gd name="connsiteX2" fmla="*/ 0 w 1701800"/>
              <a:gd name="connsiteY2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800" h="1117600">
                <a:moveTo>
                  <a:pt x="1701800" y="0"/>
                </a:moveTo>
                <a:cubicBezTo>
                  <a:pt x="1380066" y="84666"/>
                  <a:pt x="1058333" y="169333"/>
                  <a:pt x="774700" y="355600"/>
                </a:cubicBezTo>
                <a:cubicBezTo>
                  <a:pt x="491067" y="541867"/>
                  <a:pt x="245533" y="829733"/>
                  <a:pt x="0" y="1117600"/>
                </a:cubicBezTo>
              </a:path>
            </a:pathLst>
          </a:cu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19800" y="5334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L4:  TCP </a:t>
            </a:r>
            <a:r>
              <a:rPr lang="en-US" dirty="0" err="1" smtClean="0">
                <a:solidFill>
                  <a:prstClr val="white"/>
                </a:solidFill>
              </a:rPr>
              <a:t>dst</a:t>
            </a:r>
            <a:r>
              <a:rPr lang="en-US" dirty="0" smtClean="0">
                <a:solidFill>
                  <a:prstClr val="white"/>
                </a:solidFill>
              </a:rPr>
              <a:t> port 80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 L3:  IP  proto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L2.5: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L2:  MAC </a:t>
            </a:r>
            <a:r>
              <a:rPr lang="en-US" dirty="0" err="1" smtClean="0">
                <a:solidFill>
                  <a:prstClr val="white"/>
                </a:solidFill>
              </a:rPr>
              <a:t>src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62200" y="1981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Web traffic from a Handset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3733800" y="4572000"/>
            <a:ext cx="762000" cy="6096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9" name="Can 7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ight Arrow 8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ight Arrow 8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5334000" y="2743200"/>
            <a:ext cx="762000" cy="6096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91" name="Can 9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Down Arrow 9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Down Arrow 9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ight Arrow 9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ight Arrow 9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6" name="Freeform 95"/>
          <p:cNvSpPr/>
          <p:nvPr/>
        </p:nvSpPr>
        <p:spPr>
          <a:xfrm>
            <a:off x="4102100" y="3202517"/>
            <a:ext cx="1155700" cy="1445683"/>
          </a:xfrm>
          <a:custGeom>
            <a:avLst/>
            <a:gdLst>
              <a:gd name="connsiteX0" fmla="*/ 0 w 1403350"/>
              <a:gd name="connsiteY0" fmla="*/ 1572683 h 1572683"/>
              <a:gd name="connsiteX1" fmla="*/ 304800 w 1403350"/>
              <a:gd name="connsiteY1" fmla="*/ 810683 h 1572683"/>
              <a:gd name="connsiteX2" fmla="*/ 1231900 w 1403350"/>
              <a:gd name="connsiteY2" fmla="*/ 124883 h 1572683"/>
              <a:gd name="connsiteX3" fmla="*/ 1333500 w 1403350"/>
              <a:gd name="connsiteY3" fmla="*/ 61383 h 157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350" h="1572683">
                <a:moveTo>
                  <a:pt x="0" y="1572683"/>
                </a:moveTo>
                <a:cubicBezTo>
                  <a:pt x="49741" y="1312333"/>
                  <a:pt x="99483" y="1051983"/>
                  <a:pt x="304800" y="810683"/>
                </a:cubicBezTo>
                <a:cubicBezTo>
                  <a:pt x="510117" y="569383"/>
                  <a:pt x="1060450" y="249766"/>
                  <a:pt x="1231900" y="124883"/>
                </a:cubicBezTo>
                <a:cubicBezTo>
                  <a:pt x="1403350" y="0"/>
                  <a:pt x="1368425" y="30691"/>
                  <a:pt x="1333500" y="61383"/>
                </a:cubicBezTo>
              </a:path>
            </a:pathLst>
          </a:cu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4254500" y="3278717"/>
            <a:ext cx="1155700" cy="1445683"/>
          </a:xfrm>
          <a:custGeom>
            <a:avLst/>
            <a:gdLst>
              <a:gd name="connsiteX0" fmla="*/ 0 w 1403350"/>
              <a:gd name="connsiteY0" fmla="*/ 1572683 h 1572683"/>
              <a:gd name="connsiteX1" fmla="*/ 304800 w 1403350"/>
              <a:gd name="connsiteY1" fmla="*/ 810683 h 1572683"/>
              <a:gd name="connsiteX2" fmla="*/ 1231900 w 1403350"/>
              <a:gd name="connsiteY2" fmla="*/ 124883 h 1572683"/>
              <a:gd name="connsiteX3" fmla="*/ 1333500 w 1403350"/>
              <a:gd name="connsiteY3" fmla="*/ 61383 h 157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350" h="1572683">
                <a:moveTo>
                  <a:pt x="0" y="1572683"/>
                </a:moveTo>
                <a:cubicBezTo>
                  <a:pt x="49741" y="1312333"/>
                  <a:pt x="99483" y="1051983"/>
                  <a:pt x="304800" y="810683"/>
                </a:cubicBezTo>
                <a:cubicBezTo>
                  <a:pt x="510117" y="569383"/>
                  <a:pt x="1060450" y="249766"/>
                  <a:pt x="1231900" y="124883"/>
                </a:cubicBezTo>
                <a:cubicBezTo>
                  <a:pt x="1403350" y="0"/>
                  <a:pt x="1368425" y="30691"/>
                  <a:pt x="1333500" y="61383"/>
                </a:cubicBezTo>
              </a:path>
            </a:pathLst>
          </a:cu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4406900" y="3354917"/>
            <a:ext cx="1155700" cy="1445683"/>
          </a:xfrm>
          <a:custGeom>
            <a:avLst/>
            <a:gdLst>
              <a:gd name="connsiteX0" fmla="*/ 0 w 1403350"/>
              <a:gd name="connsiteY0" fmla="*/ 1572683 h 1572683"/>
              <a:gd name="connsiteX1" fmla="*/ 304800 w 1403350"/>
              <a:gd name="connsiteY1" fmla="*/ 810683 h 1572683"/>
              <a:gd name="connsiteX2" fmla="*/ 1231900 w 1403350"/>
              <a:gd name="connsiteY2" fmla="*/ 124883 h 1572683"/>
              <a:gd name="connsiteX3" fmla="*/ 1333500 w 1403350"/>
              <a:gd name="connsiteY3" fmla="*/ 61383 h 157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350" h="1572683">
                <a:moveTo>
                  <a:pt x="0" y="1572683"/>
                </a:moveTo>
                <a:cubicBezTo>
                  <a:pt x="49741" y="1312333"/>
                  <a:pt x="99483" y="1051983"/>
                  <a:pt x="304800" y="810683"/>
                </a:cubicBezTo>
                <a:cubicBezTo>
                  <a:pt x="510117" y="569383"/>
                  <a:pt x="1060450" y="249766"/>
                  <a:pt x="1231900" y="124883"/>
                </a:cubicBezTo>
                <a:cubicBezTo>
                  <a:pt x="1403350" y="0"/>
                  <a:pt x="1368425" y="30691"/>
                  <a:pt x="1333500" y="61383"/>
                </a:cubicBezTo>
              </a:path>
            </a:pathLst>
          </a:cu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4483100" y="3429000"/>
            <a:ext cx="1155700" cy="1445683"/>
          </a:xfrm>
          <a:custGeom>
            <a:avLst/>
            <a:gdLst>
              <a:gd name="connsiteX0" fmla="*/ 0 w 1403350"/>
              <a:gd name="connsiteY0" fmla="*/ 1572683 h 1572683"/>
              <a:gd name="connsiteX1" fmla="*/ 304800 w 1403350"/>
              <a:gd name="connsiteY1" fmla="*/ 810683 h 1572683"/>
              <a:gd name="connsiteX2" fmla="*/ 1231900 w 1403350"/>
              <a:gd name="connsiteY2" fmla="*/ 124883 h 1572683"/>
              <a:gd name="connsiteX3" fmla="*/ 1333500 w 1403350"/>
              <a:gd name="connsiteY3" fmla="*/ 61383 h 157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350" h="1572683">
                <a:moveTo>
                  <a:pt x="0" y="1572683"/>
                </a:moveTo>
                <a:cubicBezTo>
                  <a:pt x="49741" y="1312333"/>
                  <a:pt x="99483" y="1051983"/>
                  <a:pt x="304800" y="810683"/>
                </a:cubicBezTo>
                <a:cubicBezTo>
                  <a:pt x="510117" y="569383"/>
                  <a:pt x="1060450" y="249766"/>
                  <a:pt x="1231900" y="124883"/>
                </a:cubicBezTo>
                <a:cubicBezTo>
                  <a:pt x="1403350" y="0"/>
                  <a:pt x="1368425" y="30691"/>
                  <a:pt x="1333500" y="61383"/>
                </a:cubicBezTo>
              </a:path>
            </a:pathLst>
          </a:cu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19800" y="5334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L4: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 L3: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L2.5: MPLS Label ID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L2: 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14600" y="2590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All packets between 2 routers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/>
      <p:bldP spid="6" grpId="0"/>
      <p:bldP spid="28" grpId="0"/>
      <p:bldP spid="58" grpId="0"/>
      <p:bldP spid="40" grpId="0" animBg="1"/>
      <p:bldP spid="41" grpId="0" animBg="1"/>
      <p:bldP spid="42" grpId="0" animBg="1"/>
      <p:bldP spid="57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  <p:bldP spid="64" grpId="1"/>
      <p:bldP spid="65" grpId="0"/>
      <p:bldP spid="65" grpId="1"/>
      <p:bldP spid="96" grpId="0" animBg="1"/>
      <p:bldP spid="97" grpId="0" animBg="1"/>
      <p:bldP spid="98" grpId="0" animBg="1"/>
      <p:bldP spid="99" grpId="0" animBg="1"/>
      <p:bldP spid="100" grpId="0"/>
      <p:bldP spid="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1. </a:t>
            </a:r>
            <a:r>
              <a:rPr kumimoji="1" lang="en-US" sz="4000" u="sng" kern="0" dirty="0" smtClean="0">
                <a:solidFill>
                  <a:srgbClr val="FFFF00"/>
                </a:solidFill>
              </a:rPr>
              <a:t>Common</a:t>
            </a:r>
            <a:r>
              <a:rPr kumimoji="1" lang="en-US" sz="4000" kern="0" dirty="0" smtClean="0">
                <a:solidFill>
                  <a:srgbClr val="FFFF00"/>
                </a:solidFill>
              </a:rPr>
              <a:t> Flow Abstraction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47" name="Cloud 46"/>
          <p:cNvSpPr/>
          <p:nvPr/>
        </p:nvSpPr>
        <p:spPr>
          <a:xfrm>
            <a:off x="1600200" y="1143000"/>
            <a:ext cx="6172200" cy="41148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48400" y="495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white"/>
                </a:solidFill>
              </a:rPr>
              <a:t>Flow Identifiers</a:t>
            </a:r>
            <a:endParaRPr lang="en-US" u="sng" dirty="0">
              <a:solidFill>
                <a:prstClr val="white"/>
              </a:solidFill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 rot="2943919">
            <a:off x="2678249" y="3138114"/>
            <a:ext cx="434812" cy="429968"/>
            <a:chOff x="757" y="2723"/>
            <a:chExt cx="480" cy="480"/>
          </a:xfrm>
        </p:grpSpPr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757" y="2723"/>
              <a:ext cx="480" cy="480"/>
            </a:xfrm>
            <a:prstGeom prst="ellipse">
              <a:avLst/>
            </a:prstGeom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810" y="2786"/>
              <a:ext cx="384" cy="384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 rot="2943919">
            <a:off x="5650049" y="2604715"/>
            <a:ext cx="434812" cy="429968"/>
            <a:chOff x="757" y="2723"/>
            <a:chExt cx="480" cy="480"/>
          </a:xfrm>
        </p:grpSpPr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757" y="2723"/>
              <a:ext cx="480" cy="480"/>
            </a:xfrm>
            <a:prstGeom prst="ellipse">
              <a:avLst/>
            </a:prstGeom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AutoShape 57"/>
            <p:cNvSpPr>
              <a:spLocks noChangeArrowheads="1"/>
            </p:cNvSpPr>
            <p:nvPr/>
          </p:nvSpPr>
          <p:spPr bwMode="auto">
            <a:xfrm>
              <a:off x="810" y="2786"/>
              <a:ext cx="384" cy="384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 rot="2943919">
            <a:off x="4049849" y="2528514"/>
            <a:ext cx="434812" cy="429968"/>
            <a:chOff x="757" y="2723"/>
            <a:chExt cx="480" cy="480"/>
          </a:xfrm>
        </p:grpSpPr>
        <p:sp>
          <p:nvSpPr>
            <p:cNvPr id="62" name="Oval 56"/>
            <p:cNvSpPr>
              <a:spLocks noChangeArrowheads="1"/>
            </p:cNvSpPr>
            <p:nvPr/>
          </p:nvSpPr>
          <p:spPr bwMode="auto">
            <a:xfrm>
              <a:off x="757" y="2723"/>
              <a:ext cx="480" cy="480"/>
            </a:xfrm>
            <a:prstGeom prst="ellipse">
              <a:avLst/>
            </a:prstGeom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AutoShape 57"/>
            <p:cNvSpPr>
              <a:spLocks noChangeArrowheads="1"/>
            </p:cNvSpPr>
            <p:nvPr/>
          </p:nvSpPr>
          <p:spPr bwMode="auto">
            <a:xfrm>
              <a:off x="810" y="2786"/>
              <a:ext cx="384" cy="384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 rot="2943919">
            <a:off x="6488250" y="1614113"/>
            <a:ext cx="434812" cy="429968"/>
            <a:chOff x="757" y="2723"/>
            <a:chExt cx="480" cy="480"/>
          </a:xfrm>
        </p:grpSpPr>
        <p:sp>
          <p:nvSpPr>
            <p:cNvPr id="68" name="Oval 56"/>
            <p:cNvSpPr>
              <a:spLocks noChangeArrowheads="1"/>
            </p:cNvSpPr>
            <p:nvPr/>
          </p:nvSpPr>
          <p:spPr bwMode="auto">
            <a:xfrm>
              <a:off x="757" y="2723"/>
              <a:ext cx="480" cy="480"/>
            </a:xfrm>
            <a:prstGeom prst="ellipse">
              <a:avLst/>
            </a:prstGeom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AutoShape 57"/>
            <p:cNvSpPr>
              <a:spLocks noChangeArrowheads="1"/>
            </p:cNvSpPr>
            <p:nvPr/>
          </p:nvSpPr>
          <p:spPr bwMode="auto">
            <a:xfrm>
              <a:off x="810" y="2786"/>
              <a:ext cx="384" cy="384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71" name="Straight Connector 70"/>
          <p:cNvCxnSpPr>
            <a:stCxn id="56" idx="0"/>
            <a:endCxn id="62" idx="3"/>
          </p:cNvCxnSpPr>
          <p:nvPr/>
        </p:nvCxnSpPr>
        <p:spPr>
          <a:xfrm flipV="1">
            <a:off x="3058066" y="2726964"/>
            <a:ext cx="993624" cy="4852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9" idx="3"/>
          </p:cNvCxnSpPr>
          <p:nvPr/>
        </p:nvCxnSpPr>
        <p:spPr>
          <a:xfrm>
            <a:off x="4495800" y="2743200"/>
            <a:ext cx="1156090" cy="59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8" idx="4"/>
            <a:endCxn id="59" idx="0"/>
          </p:cNvCxnSpPr>
          <p:nvPr/>
        </p:nvCxnSpPr>
        <p:spPr>
          <a:xfrm rot="10800000" flipV="1">
            <a:off x="6029867" y="1969954"/>
            <a:ext cx="513379" cy="7088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324600" y="5410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L1: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L0: (p2, p5, p7, p9) </a:t>
            </a:r>
            <a:r>
              <a:rPr lang="el-GR" sz="1600" dirty="0" smtClean="0">
                <a:solidFill>
                  <a:prstClr val="white"/>
                </a:solidFill>
              </a:rPr>
              <a:t>λ</a:t>
            </a:r>
            <a:r>
              <a:rPr lang="en-US" sz="1600" dirty="0" smtClean="0">
                <a:solidFill>
                  <a:prstClr val="white"/>
                </a:solidFill>
              </a:rPr>
              <a:t>5 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3121176" y="2819400"/>
            <a:ext cx="993624" cy="4852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495800" y="2835635"/>
            <a:ext cx="1156090" cy="599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943600" y="1905000"/>
            <a:ext cx="513379" cy="7088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124200" y="2943723"/>
            <a:ext cx="993624" cy="4852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95800" y="2667000"/>
            <a:ext cx="1156090" cy="5996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6096000" y="2057400"/>
            <a:ext cx="513379" cy="7088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324600" y="5410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L1: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L0: (p2, p5, p7, p9) (</a:t>
            </a:r>
            <a:r>
              <a:rPr lang="el-GR" sz="1600" dirty="0" smtClean="0">
                <a:solidFill>
                  <a:prstClr val="white"/>
                </a:solidFill>
              </a:rPr>
              <a:t>λ</a:t>
            </a:r>
            <a:r>
              <a:rPr lang="en-US" sz="1600" dirty="0" smtClean="0">
                <a:solidFill>
                  <a:prstClr val="white"/>
                </a:solidFill>
              </a:rPr>
              <a:t>5, </a:t>
            </a:r>
            <a:r>
              <a:rPr lang="el-GR" sz="1600" dirty="0" smtClean="0">
                <a:solidFill>
                  <a:prstClr val="white"/>
                </a:solidFill>
              </a:rPr>
              <a:t>λ</a:t>
            </a:r>
            <a:r>
              <a:rPr lang="en-US" sz="1600" dirty="0" smtClean="0">
                <a:solidFill>
                  <a:prstClr val="white"/>
                </a:solidFill>
              </a:rPr>
              <a:t>8, </a:t>
            </a:r>
            <a:r>
              <a:rPr lang="el-GR" sz="1600" dirty="0" smtClean="0">
                <a:solidFill>
                  <a:prstClr val="white"/>
                </a:solidFill>
              </a:rPr>
              <a:t>λ</a:t>
            </a:r>
            <a:r>
              <a:rPr lang="en-US" sz="1600" dirty="0" smtClean="0">
                <a:solidFill>
                  <a:prstClr val="white"/>
                </a:solidFill>
              </a:rPr>
              <a:t>3) 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24600" y="5410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L1: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L0: (p2, </a:t>
            </a:r>
            <a:r>
              <a:rPr lang="el-GR" sz="1600" dirty="0" smtClean="0">
                <a:solidFill>
                  <a:prstClr val="white"/>
                </a:solidFill>
              </a:rPr>
              <a:t>λ</a:t>
            </a:r>
            <a:r>
              <a:rPr lang="en-US" sz="1600" dirty="0" smtClean="0">
                <a:solidFill>
                  <a:prstClr val="white"/>
                </a:solidFill>
              </a:rPr>
              <a:t>5), (p5, </a:t>
            </a:r>
            <a:r>
              <a:rPr lang="el-GR" sz="1600" dirty="0" smtClean="0">
                <a:solidFill>
                  <a:prstClr val="white"/>
                </a:solidFill>
              </a:rPr>
              <a:t>λ</a:t>
            </a:r>
            <a:r>
              <a:rPr lang="en-US" sz="1600" dirty="0" smtClean="0">
                <a:solidFill>
                  <a:prstClr val="white"/>
                </a:solidFill>
              </a:rPr>
              <a:t>8), (p7, </a:t>
            </a:r>
            <a:r>
              <a:rPr lang="el-GR" sz="1600" dirty="0" smtClean="0">
                <a:solidFill>
                  <a:prstClr val="white"/>
                </a:solidFill>
              </a:rPr>
              <a:t>λ</a:t>
            </a:r>
            <a:r>
              <a:rPr lang="en-US" sz="1600" dirty="0" smtClean="0">
                <a:solidFill>
                  <a:prstClr val="white"/>
                </a:solidFill>
              </a:rPr>
              <a:t>3) 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85" grpId="0"/>
      <p:bldP spid="86" grpId="0"/>
      <p:bldP spid="8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1. </a:t>
            </a:r>
            <a:r>
              <a:rPr kumimoji="1" lang="en-US" sz="4000" u="sng" kern="0" dirty="0" smtClean="0">
                <a:solidFill>
                  <a:srgbClr val="FFFF00"/>
                </a:solidFill>
              </a:rPr>
              <a:t>Common</a:t>
            </a:r>
            <a:r>
              <a:rPr kumimoji="1" lang="en-US" sz="4000" kern="0" dirty="0" smtClean="0">
                <a:solidFill>
                  <a:srgbClr val="FFFF00"/>
                </a:solidFill>
              </a:rPr>
              <a:t> Flow Abstraction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47" name="Cloud 46"/>
          <p:cNvSpPr/>
          <p:nvPr/>
        </p:nvSpPr>
        <p:spPr>
          <a:xfrm>
            <a:off x="1600200" y="1143000"/>
            <a:ext cx="6172200" cy="41148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48400" y="495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white"/>
                </a:solidFill>
              </a:rPr>
              <a:t>Flow Identifiers</a:t>
            </a:r>
            <a:endParaRPr lang="en-US" u="sng" dirty="0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>
            <a:stCxn id="56" idx="0"/>
            <a:endCxn id="62" idx="3"/>
          </p:cNvCxnSpPr>
          <p:nvPr/>
        </p:nvCxnSpPr>
        <p:spPr>
          <a:xfrm flipV="1">
            <a:off x="3058066" y="2726964"/>
            <a:ext cx="993624" cy="485277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9" idx="3"/>
          </p:cNvCxnSpPr>
          <p:nvPr/>
        </p:nvCxnSpPr>
        <p:spPr>
          <a:xfrm>
            <a:off x="4495800" y="2743200"/>
            <a:ext cx="1156090" cy="5996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8" idx="4"/>
            <a:endCxn id="59" idx="0"/>
          </p:cNvCxnSpPr>
          <p:nvPr/>
        </p:nvCxnSpPr>
        <p:spPr>
          <a:xfrm rot="10800000" flipV="1">
            <a:off x="6029867" y="1969954"/>
            <a:ext cx="513379" cy="70888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324600" y="5410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L1: p3, ts6, num3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L0: </a:t>
            </a:r>
            <a:endParaRPr lang="en-US" sz="1600" dirty="0">
              <a:solidFill>
                <a:prstClr val="white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2743200" y="3200400"/>
            <a:ext cx="457200" cy="381000"/>
            <a:chOff x="2743200" y="3200400"/>
            <a:chExt cx="457200" cy="381000"/>
          </a:xfrm>
        </p:grpSpPr>
        <p:sp>
          <p:nvSpPr>
            <p:cNvPr id="29" name="Cube 28"/>
            <p:cNvSpPr/>
            <p:nvPr/>
          </p:nvSpPr>
          <p:spPr>
            <a:xfrm>
              <a:off x="2743200" y="3200400"/>
              <a:ext cx="457200" cy="3810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Quad Arrow 29"/>
            <p:cNvSpPr/>
            <p:nvPr/>
          </p:nvSpPr>
          <p:spPr>
            <a:xfrm rot="2594847">
              <a:off x="2795868" y="3266393"/>
              <a:ext cx="300855" cy="273004"/>
            </a:xfrm>
            <a:prstGeom prst="quadArrow">
              <a:avLst>
                <a:gd name="adj1" fmla="val 11257"/>
                <a:gd name="adj2" fmla="val 11960"/>
                <a:gd name="adj3" fmla="val 2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6477000" y="1752600"/>
            <a:ext cx="457200" cy="381000"/>
            <a:chOff x="2743200" y="3200400"/>
            <a:chExt cx="457200" cy="381000"/>
          </a:xfrm>
        </p:grpSpPr>
        <p:sp>
          <p:nvSpPr>
            <p:cNvPr id="33" name="Cube 32"/>
            <p:cNvSpPr/>
            <p:nvPr/>
          </p:nvSpPr>
          <p:spPr>
            <a:xfrm>
              <a:off x="2743200" y="3200400"/>
              <a:ext cx="457200" cy="3810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Quad Arrow 33"/>
            <p:cNvSpPr/>
            <p:nvPr/>
          </p:nvSpPr>
          <p:spPr>
            <a:xfrm rot="2594847">
              <a:off x="2795868" y="3266393"/>
              <a:ext cx="300855" cy="273004"/>
            </a:xfrm>
            <a:prstGeom prst="quadArrow">
              <a:avLst>
                <a:gd name="adj1" fmla="val 11257"/>
                <a:gd name="adj2" fmla="val 11960"/>
                <a:gd name="adj3" fmla="val 2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5638800" y="2590800"/>
            <a:ext cx="457200" cy="381000"/>
            <a:chOff x="2743200" y="3200400"/>
            <a:chExt cx="457200" cy="381000"/>
          </a:xfrm>
        </p:grpSpPr>
        <p:sp>
          <p:nvSpPr>
            <p:cNvPr id="36" name="Cube 35"/>
            <p:cNvSpPr/>
            <p:nvPr/>
          </p:nvSpPr>
          <p:spPr>
            <a:xfrm>
              <a:off x="2743200" y="3200400"/>
              <a:ext cx="457200" cy="3810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Quad Arrow 36"/>
            <p:cNvSpPr/>
            <p:nvPr/>
          </p:nvSpPr>
          <p:spPr>
            <a:xfrm rot="2594847">
              <a:off x="2795868" y="3266393"/>
              <a:ext cx="300855" cy="273004"/>
            </a:xfrm>
            <a:prstGeom prst="quadArrow">
              <a:avLst>
                <a:gd name="adj1" fmla="val 11257"/>
                <a:gd name="adj2" fmla="val 11960"/>
                <a:gd name="adj3" fmla="val 2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4038600" y="2590800"/>
            <a:ext cx="457200" cy="381000"/>
            <a:chOff x="2743200" y="3200400"/>
            <a:chExt cx="457200" cy="381000"/>
          </a:xfrm>
        </p:grpSpPr>
        <p:sp>
          <p:nvSpPr>
            <p:cNvPr id="39" name="Cube 38"/>
            <p:cNvSpPr/>
            <p:nvPr/>
          </p:nvSpPr>
          <p:spPr>
            <a:xfrm>
              <a:off x="2743200" y="3200400"/>
              <a:ext cx="457200" cy="3810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Quad Arrow 39"/>
            <p:cNvSpPr/>
            <p:nvPr/>
          </p:nvSpPr>
          <p:spPr>
            <a:xfrm rot="2594847">
              <a:off x="2795868" y="3266393"/>
              <a:ext cx="300855" cy="273004"/>
            </a:xfrm>
            <a:prstGeom prst="quadArrow">
              <a:avLst>
                <a:gd name="adj1" fmla="val 11257"/>
                <a:gd name="adj2" fmla="val 11960"/>
                <a:gd name="adj3" fmla="val 2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5" name="Oval 44"/>
          <p:cNvSpPr/>
          <p:nvPr/>
        </p:nvSpPr>
        <p:spPr>
          <a:xfrm rot="20071809">
            <a:off x="3157079" y="2902895"/>
            <a:ext cx="457200" cy="304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876800" y="2667000"/>
            <a:ext cx="533400" cy="2286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 rot="18557364">
            <a:off x="6096000" y="2133600"/>
            <a:ext cx="457200" cy="304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48"/>
          <p:cNvGrpSpPr/>
          <p:nvPr/>
        </p:nvGrpSpPr>
        <p:grpSpPr>
          <a:xfrm>
            <a:off x="3429000" y="1905000"/>
            <a:ext cx="457200" cy="381000"/>
            <a:chOff x="2743200" y="3200400"/>
            <a:chExt cx="457200" cy="381000"/>
          </a:xfrm>
        </p:grpSpPr>
        <p:sp>
          <p:nvSpPr>
            <p:cNvPr id="50" name="Cube 49"/>
            <p:cNvSpPr/>
            <p:nvPr/>
          </p:nvSpPr>
          <p:spPr>
            <a:xfrm>
              <a:off x="2743200" y="3200400"/>
              <a:ext cx="457200" cy="3810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Quad Arrow 50"/>
            <p:cNvSpPr/>
            <p:nvPr/>
          </p:nvSpPr>
          <p:spPr>
            <a:xfrm rot="2594847">
              <a:off x="2795868" y="3266393"/>
              <a:ext cx="300855" cy="273004"/>
            </a:xfrm>
            <a:prstGeom prst="quadArrow">
              <a:avLst>
                <a:gd name="adj1" fmla="val 11257"/>
                <a:gd name="adj2" fmla="val 11960"/>
                <a:gd name="adj3" fmla="val 2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4419600" y="3657600"/>
            <a:ext cx="457200" cy="381000"/>
            <a:chOff x="2743200" y="3200400"/>
            <a:chExt cx="457200" cy="381000"/>
          </a:xfrm>
        </p:grpSpPr>
        <p:sp>
          <p:nvSpPr>
            <p:cNvPr id="54" name="Cube 53"/>
            <p:cNvSpPr/>
            <p:nvPr/>
          </p:nvSpPr>
          <p:spPr>
            <a:xfrm>
              <a:off x="2743200" y="3200400"/>
              <a:ext cx="457200" cy="3810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Quad Arrow 54"/>
            <p:cNvSpPr/>
            <p:nvPr/>
          </p:nvSpPr>
          <p:spPr>
            <a:xfrm rot="2594847">
              <a:off x="2795868" y="3266393"/>
              <a:ext cx="300855" cy="273004"/>
            </a:xfrm>
            <a:prstGeom prst="quadArrow">
              <a:avLst>
                <a:gd name="adj1" fmla="val 11257"/>
                <a:gd name="adj2" fmla="val 11960"/>
                <a:gd name="adj3" fmla="val 2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57"/>
          <p:cNvGrpSpPr/>
          <p:nvPr/>
        </p:nvGrpSpPr>
        <p:grpSpPr>
          <a:xfrm>
            <a:off x="6705600" y="3048000"/>
            <a:ext cx="457200" cy="381000"/>
            <a:chOff x="2743200" y="3200400"/>
            <a:chExt cx="457200" cy="381000"/>
          </a:xfrm>
        </p:grpSpPr>
        <p:sp>
          <p:nvSpPr>
            <p:cNvPr id="61" name="Cube 60"/>
            <p:cNvSpPr/>
            <p:nvPr/>
          </p:nvSpPr>
          <p:spPr>
            <a:xfrm>
              <a:off x="2743200" y="3200400"/>
              <a:ext cx="457200" cy="3810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Quad Arrow 63"/>
            <p:cNvSpPr/>
            <p:nvPr/>
          </p:nvSpPr>
          <p:spPr>
            <a:xfrm rot="2594847">
              <a:off x="2795868" y="3266393"/>
              <a:ext cx="300855" cy="273004"/>
            </a:xfrm>
            <a:prstGeom prst="quadArrow">
              <a:avLst>
                <a:gd name="adj1" fmla="val 11257"/>
                <a:gd name="adj2" fmla="val 11960"/>
                <a:gd name="adj3" fmla="val 2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65" name="Straight Connector 64"/>
          <p:cNvCxnSpPr>
            <a:stCxn id="29" idx="0"/>
          </p:cNvCxnSpPr>
          <p:nvPr/>
        </p:nvCxnSpPr>
        <p:spPr>
          <a:xfrm rot="5400000" flipH="1" flipV="1">
            <a:off x="2680130" y="2451530"/>
            <a:ext cx="1066800" cy="430940"/>
          </a:xfrm>
          <a:prstGeom prst="line">
            <a:avLst/>
          </a:prstGeom>
          <a:ln w="7620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4" idx="2"/>
          </p:cNvCxnSpPr>
          <p:nvPr/>
        </p:nvCxnSpPr>
        <p:spPr>
          <a:xfrm>
            <a:off x="3150460" y="3352800"/>
            <a:ext cx="1269140" cy="521560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33" idx="2"/>
          </p:cNvCxnSpPr>
          <p:nvPr/>
        </p:nvCxnSpPr>
        <p:spPr>
          <a:xfrm flipV="1">
            <a:off x="3886200" y="1969360"/>
            <a:ext cx="2590800" cy="88040"/>
          </a:xfrm>
          <a:prstGeom prst="line">
            <a:avLst/>
          </a:prstGeom>
          <a:ln w="7620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4876800" y="3276600"/>
            <a:ext cx="1828800" cy="533400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61" idx="0"/>
          </p:cNvCxnSpPr>
          <p:nvPr/>
        </p:nvCxnSpPr>
        <p:spPr>
          <a:xfrm rot="16200000" flipH="1">
            <a:off x="6375830" y="2463370"/>
            <a:ext cx="914400" cy="254860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5638800" y="1905000"/>
            <a:ext cx="533400" cy="2286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 rot="17824639">
            <a:off x="2928273" y="2613596"/>
            <a:ext cx="533400" cy="2286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15507612">
            <a:off x="6604243" y="2684475"/>
            <a:ext cx="533400" cy="2286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rot="20720093">
            <a:off x="4820849" y="3645197"/>
            <a:ext cx="533400" cy="2286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 rot="1028596">
            <a:off x="3069842" y="3350134"/>
            <a:ext cx="533400" cy="2286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324600" y="5410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L1: p3, ts6, num3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      p4, ts3, num3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      p7, ts9, num3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L0: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800600" y="1676400"/>
            <a:ext cx="228600" cy="304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Circuit Switch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4114800" y="1981200"/>
            <a:ext cx="1676400" cy="1905000"/>
            <a:chOff x="4114800" y="1981200"/>
            <a:chExt cx="1676400" cy="1905000"/>
          </a:xfrm>
        </p:grpSpPr>
        <p:sp>
          <p:nvSpPr>
            <p:cNvPr id="5" name="Rectangle 4"/>
            <p:cNvSpPr/>
            <p:nvPr/>
          </p:nvSpPr>
          <p:spPr>
            <a:xfrm>
              <a:off x="4114800" y="1981200"/>
              <a:ext cx="1676400" cy="1905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3733799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9624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1910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4196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648200" y="2971800"/>
              <a:ext cx="152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43399" y="2438400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43400" y="2666998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43400" y="2895600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343400" y="3124198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43400" y="3352800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43400" y="3581398"/>
              <a:ext cx="1219203" cy="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447800" y="2133600"/>
            <a:ext cx="2362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2209800"/>
            <a:ext cx="2362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00200" y="2286000"/>
            <a:ext cx="2362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7400" y="2133600"/>
            <a:ext cx="182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2209800"/>
            <a:ext cx="182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19800" y="2286000"/>
            <a:ext cx="182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" y="2362200"/>
            <a:ext cx="3352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0" y="2362200"/>
            <a:ext cx="2667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0" y="2438400"/>
            <a:ext cx="533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Phy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71800" y="2438400"/>
            <a:ext cx="990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TSI/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(DE) MUX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53400" y="2438400"/>
            <a:ext cx="533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Phy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0" y="2514600"/>
            <a:ext cx="5334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763000" y="2514600"/>
            <a:ext cx="3810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85800" y="2667000"/>
            <a:ext cx="8077200" cy="1676400"/>
            <a:chOff x="609600" y="2209800"/>
            <a:chExt cx="8077200" cy="1676400"/>
          </a:xfrm>
        </p:grpSpPr>
        <p:sp>
          <p:nvSpPr>
            <p:cNvPr id="36" name="Rectangle 35"/>
            <p:cNvSpPr/>
            <p:nvPr/>
          </p:nvSpPr>
          <p:spPr>
            <a:xfrm>
              <a:off x="5867400" y="2362200"/>
              <a:ext cx="2819400" cy="1295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192"/>
            <p:cNvGrpSpPr/>
            <p:nvPr/>
          </p:nvGrpSpPr>
          <p:grpSpPr>
            <a:xfrm>
              <a:off x="4114800" y="2209800"/>
              <a:ext cx="1676400" cy="1676400"/>
              <a:chOff x="4114800" y="2209800"/>
              <a:chExt cx="1676400" cy="1676400"/>
            </a:xfrm>
          </p:grpSpPr>
          <p:sp>
            <p:nvSpPr>
              <p:cNvPr id="110" name="Rectangle 12"/>
              <p:cNvSpPr/>
              <p:nvPr/>
            </p:nvSpPr>
            <p:spPr>
              <a:xfrm>
                <a:off x="4114800" y="2209800"/>
                <a:ext cx="1676400" cy="16764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733799" y="3048000"/>
                <a:ext cx="152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62400" y="3048000"/>
                <a:ext cx="152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>
                <a:off x="4191000" y="3048000"/>
                <a:ext cx="152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419600" y="3048000"/>
                <a:ext cx="152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>
                <a:off x="4648200" y="3048000"/>
                <a:ext cx="152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4343399" y="2438400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22"/>
              <p:cNvCxnSpPr/>
              <p:nvPr/>
            </p:nvCxnSpPr>
            <p:spPr>
              <a:xfrm>
                <a:off x="4343400" y="2666998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23"/>
              <p:cNvCxnSpPr/>
              <p:nvPr/>
            </p:nvCxnSpPr>
            <p:spPr>
              <a:xfrm>
                <a:off x="4343400" y="2895600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24"/>
              <p:cNvCxnSpPr/>
              <p:nvPr/>
            </p:nvCxnSpPr>
            <p:spPr>
              <a:xfrm>
                <a:off x="4343400" y="3124198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343400" y="3352800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4343400" y="3581398"/>
                <a:ext cx="1219203" cy="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/>
            <p:cNvSpPr/>
            <p:nvPr/>
          </p:nvSpPr>
          <p:spPr>
            <a:xfrm>
              <a:off x="5943600" y="2514600"/>
              <a:ext cx="1524000" cy="990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53400" y="2667000"/>
              <a:ext cx="4572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200" b="1" dirty="0" err="1" smtClean="0">
                  <a:solidFill>
                    <a:prstClr val="black"/>
                  </a:solidFill>
                </a:rPr>
                <a:t>Phy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grpSp>
          <p:nvGrpSpPr>
            <p:cNvPr id="40" name="Group 149"/>
            <p:cNvGrpSpPr/>
            <p:nvPr/>
          </p:nvGrpSpPr>
          <p:grpSpPr>
            <a:xfrm>
              <a:off x="6095999" y="2895600"/>
              <a:ext cx="1264917" cy="152400"/>
              <a:chOff x="6324599" y="2895600"/>
              <a:chExt cx="1264917" cy="152400"/>
            </a:xfrm>
          </p:grpSpPr>
          <p:grpSp>
            <p:nvGrpSpPr>
              <p:cNvPr id="96" name="Group 97"/>
              <p:cNvGrpSpPr/>
              <p:nvPr/>
            </p:nvGrpSpPr>
            <p:grpSpPr>
              <a:xfrm>
                <a:off x="6934209" y="2895600"/>
                <a:ext cx="243838" cy="152400"/>
                <a:chOff x="3143254" y="1143000"/>
                <a:chExt cx="304798" cy="152400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3143254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3295652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115"/>
              <p:cNvGrpSpPr/>
              <p:nvPr/>
            </p:nvGrpSpPr>
            <p:grpSpPr>
              <a:xfrm>
                <a:off x="6324599" y="2895600"/>
                <a:ext cx="1264917" cy="152400"/>
                <a:chOff x="6324599" y="2895600"/>
                <a:chExt cx="1264917" cy="152400"/>
              </a:xfrm>
            </p:grpSpPr>
            <p:grpSp>
              <p:nvGrpSpPr>
                <p:cNvPr id="98" name="Group 89"/>
                <p:cNvGrpSpPr/>
                <p:nvPr/>
              </p:nvGrpSpPr>
              <p:grpSpPr>
                <a:xfrm>
                  <a:off x="6324599" y="2895600"/>
                  <a:ext cx="609598" cy="152400"/>
                  <a:chOff x="2686057" y="1143000"/>
                  <a:chExt cx="762000" cy="152400"/>
                </a:xfrm>
              </p:grpSpPr>
              <p:sp>
                <p:nvSpPr>
                  <p:cNvPr id="105" name="Rectangle 104"/>
                  <p:cNvSpPr/>
                  <p:nvPr/>
                </p:nvSpPr>
                <p:spPr>
                  <a:xfrm>
                    <a:off x="2686057" y="1143000"/>
                    <a:ext cx="457201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3143255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3295657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oup 105"/>
                <p:cNvGrpSpPr/>
                <p:nvPr/>
              </p:nvGrpSpPr>
              <p:grpSpPr>
                <a:xfrm>
                  <a:off x="7162809" y="2895600"/>
                  <a:ext cx="243838" cy="152400"/>
                  <a:chOff x="3143254" y="1143000"/>
                  <a:chExt cx="304798" cy="152400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>
                    <a:off x="3143254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3295652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0" name="Group 108"/>
                <p:cNvGrpSpPr/>
                <p:nvPr/>
              </p:nvGrpSpPr>
              <p:grpSpPr>
                <a:xfrm>
                  <a:off x="7391416" y="2895600"/>
                  <a:ext cx="198100" cy="152400"/>
                  <a:chOff x="3143258" y="1143000"/>
                  <a:chExt cx="247625" cy="152400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3143258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3238483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1" name="Group 150"/>
            <p:cNvGrpSpPr/>
            <p:nvPr/>
          </p:nvGrpSpPr>
          <p:grpSpPr>
            <a:xfrm>
              <a:off x="6095998" y="3124200"/>
              <a:ext cx="1264918" cy="152400"/>
              <a:chOff x="6324598" y="2895600"/>
              <a:chExt cx="1264918" cy="152400"/>
            </a:xfrm>
          </p:grpSpPr>
          <p:grpSp>
            <p:nvGrpSpPr>
              <p:cNvPr id="82" name="Group 97"/>
              <p:cNvGrpSpPr/>
              <p:nvPr/>
            </p:nvGrpSpPr>
            <p:grpSpPr>
              <a:xfrm>
                <a:off x="6903731" y="2895600"/>
                <a:ext cx="243840" cy="152400"/>
                <a:chOff x="3105150" y="1143000"/>
                <a:chExt cx="304800" cy="1524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3105150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3257550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15"/>
              <p:cNvGrpSpPr/>
              <p:nvPr/>
            </p:nvGrpSpPr>
            <p:grpSpPr>
              <a:xfrm>
                <a:off x="6324598" y="2895600"/>
                <a:ext cx="1264918" cy="152400"/>
                <a:chOff x="6324598" y="2895600"/>
                <a:chExt cx="1264918" cy="152400"/>
              </a:xfrm>
            </p:grpSpPr>
            <p:grpSp>
              <p:nvGrpSpPr>
                <p:cNvPr id="84" name="Group 89"/>
                <p:cNvGrpSpPr/>
                <p:nvPr/>
              </p:nvGrpSpPr>
              <p:grpSpPr>
                <a:xfrm>
                  <a:off x="6324598" y="2895600"/>
                  <a:ext cx="579120" cy="152400"/>
                  <a:chOff x="2686054" y="1143000"/>
                  <a:chExt cx="723901" cy="152400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2686054" y="1143000"/>
                    <a:ext cx="457200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3143254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3257555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105"/>
                <p:cNvGrpSpPr/>
                <p:nvPr/>
              </p:nvGrpSpPr>
              <p:grpSpPr>
                <a:xfrm>
                  <a:off x="7132331" y="2895600"/>
                  <a:ext cx="243840" cy="152400"/>
                  <a:chOff x="3105150" y="1143000"/>
                  <a:chExt cx="304800" cy="152400"/>
                </a:xfrm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310515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325755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108"/>
                <p:cNvGrpSpPr/>
                <p:nvPr/>
              </p:nvGrpSpPr>
              <p:grpSpPr>
                <a:xfrm>
                  <a:off x="7360929" y="2895600"/>
                  <a:ext cx="228587" cy="152400"/>
                  <a:chOff x="3105150" y="1143000"/>
                  <a:chExt cx="285734" cy="152400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310515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3238484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2" name="Group 165"/>
            <p:cNvGrpSpPr/>
            <p:nvPr/>
          </p:nvGrpSpPr>
          <p:grpSpPr>
            <a:xfrm>
              <a:off x="6080749" y="2667000"/>
              <a:ext cx="1310660" cy="152400"/>
              <a:chOff x="6324588" y="2895600"/>
              <a:chExt cx="1310660" cy="152400"/>
            </a:xfrm>
          </p:grpSpPr>
          <p:grpSp>
            <p:nvGrpSpPr>
              <p:cNvPr id="68" name="Group 97"/>
              <p:cNvGrpSpPr/>
              <p:nvPr/>
            </p:nvGrpSpPr>
            <p:grpSpPr>
              <a:xfrm>
                <a:off x="6934206" y="2895600"/>
                <a:ext cx="243842" cy="152400"/>
                <a:chOff x="3143237" y="1143000"/>
                <a:chExt cx="304802" cy="152400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3143237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295639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115"/>
              <p:cNvGrpSpPr/>
              <p:nvPr/>
            </p:nvGrpSpPr>
            <p:grpSpPr>
              <a:xfrm>
                <a:off x="6324588" y="2895600"/>
                <a:ext cx="1310660" cy="152400"/>
                <a:chOff x="6324588" y="2895600"/>
                <a:chExt cx="1310660" cy="152400"/>
              </a:xfrm>
            </p:grpSpPr>
            <p:grpSp>
              <p:nvGrpSpPr>
                <p:cNvPr id="70" name="Group 89"/>
                <p:cNvGrpSpPr/>
                <p:nvPr/>
              </p:nvGrpSpPr>
              <p:grpSpPr>
                <a:xfrm>
                  <a:off x="6324588" y="2895600"/>
                  <a:ext cx="609600" cy="152400"/>
                  <a:chOff x="2686033" y="1143000"/>
                  <a:chExt cx="762000" cy="152400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2686033" y="1143000"/>
                    <a:ext cx="457200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3143233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3295633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105"/>
                <p:cNvGrpSpPr/>
                <p:nvPr/>
              </p:nvGrpSpPr>
              <p:grpSpPr>
                <a:xfrm>
                  <a:off x="7162806" y="2895600"/>
                  <a:ext cx="243842" cy="152400"/>
                  <a:chOff x="3143237" y="1143000"/>
                  <a:chExt cx="304802" cy="152400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3143237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3295639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108"/>
                <p:cNvGrpSpPr/>
                <p:nvPr/>
              </p:nvGrpSpPr>
              <p:grpSpPr>
                <a:xfrm>
                  <a:off x="7391406" y="2895600"/>
                  <a:ext cx="243842" cy="152400"/>
                  <a:chOff x="3143237" y="1143000"/>
                  <a:chExt cx="304802" cy="152400"/>
                </a:xfrm>
              </p:grpSpPr>
              <p:sp>
                <p:nvSpPr>
                  <p:cNvPr id="73" name="Rectangle 72"/>
                  <p:cNvSpPr/>
                  <p:nvPr/>
                </p:nvSpPr>
                <p:spPr>
                  <a:xfrm>
                    <a:off x="3143237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3295639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43" name="Rectangle 42"/>
            <p:cNvSpPr/>
            <p:nvPr/>
          </p:nvSpPr>
          <p:spPr>
            <a:xfrm>
              <a:off x="7543800" y="2667000"/>
              <a:ext cx="5334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</a:rPr>
                <a:t>QoS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Group 124"/>
            <p:cNvGrpSpPr/>
            <p:nvPr/>
          </p:nvGrpSpPr>
          <p:grpSpPr>
            <a:xfrm>
              <a:off x="609600" y="2362200"/>
              <a:ext cx="3429000" cy="1295400"/>
              <a:chOff x="609600" y="2819400"/>
              <a:chExt cx="3429000" cy="1295400"/>
            </a:xfrm>
          </p:grpSpPr>
          <p:grpSp>
            <p:nvGrpSpPr>
              <p:cNvPr id="45" name="Group 123"/>
              <p:cNvGrpSpPr/>
              <p:nvPr/>
            </p:nvGrpSpPr>
            <p:grpSpPr>
              <a:xfrm>
                <a:off x="609600" y="2819400"/>
                <a:ext cx="3429000" cy="1295400"/>
                <a:chOff x="609600" y="2362200"/>
                <a:chExt cx="3429000" cy="1295400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609600" y="2362200"/>
                  <a:ext cx="3429000" cy="12954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85800" y="2667000"/>
                  <a:ext cx="5334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bg1"/>
                      </a:solidFill>
                    </a:rPr>
                    <a:t>Phy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295400" y="2667000"/>
                  <a:ext cx="5334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Parse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905000" y="2667000"/>
                  <a:ext cx="6096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100" b="1" dirty="0" smtClean="0">
                      <a:solidFill>
                        <a:schemeClr val="bg1"/>
                      </a:solidFill>
                    </a:rPr>
                    <a:t>Lookup</a:t>
                  </a:r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590800" y="2667000"/>
                  <a:ext cx="5334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MOD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124200" y="2514600"/>
                  <a:ext cx="838200" cy="990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76"/>
                <p:cNvGrpSpPr/>
                <p:nvPr/>
              </p:nvGrpSpPr>
              <p:grpSpPr>
                <a:xfrm>
                  <a:off x="3200400" y="2819400"/>
                  <a:ext cx="609600" cy="152400"/>
                  <a:chOff x="2971800" y="1143000"/>
                  <a:chExt cx="762000" cy="152400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2971800" y="1143000"/>
                    <a:ext cx="457200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34290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35814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" name="Group 80"/>
                <p:cNvGrpSpPr/>
                <p:nvPr/>
              </p:nvGrpSpPr>
              <p:grpSpPr>
                <a:xfrm>
                  <a:off x="3200400" y="3048000"/>
                  <a:ext cx="609600" cy="152400"/>
                  <a:chOff x="2971800" y="1143000"/>
                  <a:chExt cx="762000" cy="152400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2971800" y="1143000"/>
                    <a:ext cx="457200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34290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5814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84"/>
                <p:cNvGrpSpPr/>
                <p:nvPr/>
              </p:nvGrpSpPr>
              <p:grpSpPr>
                <a:xfrm>
                  <a:off x="3200400" y="3276600"/>
                  <a:ext cx="609600" cy="152400"/>
                  <a:chOff x="2971800" y="1143000"/>
                  <a:chExt cx="762000" cy="152400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2971800" y="1143000"/>
                    <a:ext cx="457200" cy="152400"/>
                  </a:xfrm>
                  <a:prstGeom prst="rect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34290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3581400" y="1143000"/>
                    <a:ext cx="152400" cy="152400"/>
                  </a:xfrm>
                  <a:prstGeom prst="rect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" name="Group 72"/>
              <p:cNvGrpSpPr/>
              <p:nvPr/>
            </p:nvGrpSpPr>
            <p:grpSpPr>
              <a:xfrm>
                <a:off x="3200400" y="3048000"/>
                <a:ext cx="609600" cy="152400"/>
                <a:chOff x="2971800" y="1143000"/>
                <a:chExt cx="762000" cy="1524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2971800" y="1143000"/>
                  <a:ext cx="457200" cy="15240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429000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581400" y="1143000"/>
                  <a:ext cx="152400" cy="1524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2" name="Rounded Rectangle 121"/>
          <p:cNvSpPr/>
          <p:nvPr/>
        </p:nvSpPr>
        <p:spPr>
          <a:xfrm>
            <a:off x="4038600" y="1066800"/>
            <a:ext cx="1676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123" name="Rounded Rectangle 122"/>
          <p:cNvSpPr/>
          <p:nvPr/>
        </p:nvSpPr>
        <p:spPr>
          <a:xfrm>
            <a:off x="1981200" y="685800"/>
            <a:ext cx="1676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cxnSp>
        <p:nvCxnSpPr>
          <p:cNvPr id="124" name="Straight Arrow Connector 123"/>
          <p:cNvCxnSpPr>
            <a:stCxn id="123" idx="3"/>
            <a:endCxn id="122" idx="1"/>
          </p:cNvCxnSpPr>
          <p:nvPr/>
        </p:nvCxnSpPr>
        <p:spPr>
          <a:xfrm>
            <a:off x="3657600" y="10287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" name="Table 124"/>
          <p:cNvGraphicFramePr>
            <a:graphicFrameLocks noGrp="1"/>
          </p:cNvGraphicFramePr>
          <p:nvPr/>
        </p:nvGraphicFramePr>
        <p:xfrm>
          <a:off x="1524000" y="381000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6" name="Rounded Rectangle 125"/>
          <p:cNvSpPr/>
          <p:nvPr/>
        </p:nvSpPr>
        <p:spPr>
          <a:xfrm>
            <a:off x="4267200" y="4648200"/>
            <a:ext cx="16764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0" y="5867400"/>
            <a:ext cx="16764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28" name="Down Arrow 127"/>
          <p:cNvSpPr/>
          <p:nvPr/>
        </p:nvSpPr>
        <p:spPr>
          <a:xfrm rot="10800000">
            <a:off x="4953000" y="4343400"/>
            <a:ext cx="228600" cy="304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1676400" y="4800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Lookup Table</a:t>
            </a:r>
            <a:endParaRPr lang="en-US" sz="1200" dirty="0"/>
          </a:p>
        </p:txBody>
      </p:sp>
      <p:graphicFrame>
        <p:nvGraphicFramePr>
          <p:cNvPr id="130" name="Table 129"/>
          <p:cNvGraphicFramePr>
            <a:graphicFrameLocks noGrp="1"/>
          </p:cNvGraphicFramePr>
          <p:nvPr/>
        </p:nvGraphicFramePr>
        <p:xfrm>
          <a:off x="2057400" y="3408680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6" name="Down Arrow 135"/>
          <p:cNvSpPr/>
          <p:nvPr/>
        </p:nvSpPr>
        <p:spPr>
          <a:xfrm rot="18594768">
            <a:off x="3939118" y="3787594"/>
            <a:ext cx="228600" cy="103955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Arrow Connector 136"/>
          <p:cNvCxnSpPr>
            <a:stCxn id="127" idx="3"/>
          </p:cNvCxnSpPr>
          <p:nvPr/>
        </p:nvCxnSpPr>
        <p:spPr>
          <a:xfrm flipV="1">
            <a:off x="1676400" y="5562600"/>
            <a:ext cx="68580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5400000" flipH="1" flipV="1">
            <a:off x="1943100" y="51435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2362200" y="5562600"/>
            <a:ext cx="5562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 flipH="1" flipV="1">
            <a:off x="7239794" y="4876006"/>
            <a:ext cx="137080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ight Arrow 140"/>
          <p:cNvSpPr/>
          <p:nvPr/>
        </p:nvSpPr>
        <p:spPr>
          <a:xfrm>
            <a:off x="0" y="3429000"/>
            <a:ext cx="533400" cy="381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/>
          <p:cNvSpPr/>
          <p:nvPr/>
        </p:nvSpPr>
        <p:spPr>
          <a:xfrm>
            <a:off x="8763000" y="3352800"/>
            <a:ext cx="3810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381000" y="624840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  Packet Switch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143000" y="1295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Cross-Connect Table</a:t>
            </a:r>
            <a:endParaRPr lang="en-US" sz="1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-76200" y="175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(λ, t, port)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0010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(λ’, t’, port’)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-762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(pkt., port)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7924800" y="4126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(pkt.’, port’)</a:t>
            </a:r>
            <a:endParaRPr lang="en-US" dirty="0"/>
          </a:p>
        </p:txBody>
      </p:sp>
      <p:sp>
        <p:nvSpPr>
          <p:cNvPr id="155" name="Freeform 154"/>
          <p:cNvSpPr/>
          <p:nvPr/>
        </p:nvSpPr>
        <p:spPr>
          <a:xfrm flipV="1">
            <a:off x="381000" y="3505200"/>
            <a:ext cx="8610600" cy="93134"/>
          </a:xfrm>
          <a:custGeom>
            <a:avLst/>
            <a:gdLst>
              <a:gd name="connsiteX0" fmla="*/ 0 w 7064023"/>
              <a:gd name="connsiteY0" fmla="*/ 0 h 1354666"/>
              <a:gd name="connsiteX1" fmla="*/ 2633133 w 7064023"/>
              <a:gd name="connsiteY1" fmla="*/ 245533 h 1354666"/>
              <a:gd name="connsiteX2" fmla="*/ 5096933 w 7064023"/>
              <a:gd name="connsiteY2" fmla="*/ 973666 h 1354666"/>
              <a:gd name="connsiteX3" fmla="*/ 6739467 w 7064023"/>
              <a:gd name="connsiteY3" fmla="*/ 1143000 h 1354666"/>
              <a:gd name="connsiteX4" fmla="*/ 7044267 w 7064023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023" h="1354666">
                <a:moveTo>
                  <a:pt x="0" y="0"/>
                </a:moveTo>
                <a:cubicBezTo>
                  <a:pt x="891822" y="41627"/>
                  <a:pt x="1783644" y="83255"/>
                  <a:pt x="2633133" y="245533"/>
                </a:cubicBezTo>
                <a:cubicBezTo>
                  <a:pt x="3482622" y="407811"/>
                  <a:pt x="4412544" y="824088"/>
                  <a:pt x="5096933" y="973666"/>
                </a:cubicBezTo>
                <a:cubicBezTo>
                  <a:pt x="5781322" y="1123244"/>
                  <a:pt x="6414911" y="1079500"/>
                  <a:pt x="6739467" y="1143000"/>
                </a:cubicBezTo>
                <a:cubicBezTo>
                  <a:pt x="7064023" y="1206500"/>
                  <a:pt x="7054145" y="1280583"/>
                  <a:pt x="7044267" y="1354666"/>
                </a:cubicBezTo>
              </a:path>
            </a:pathLst>
          </a:cu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6" name="Freeform 155"/>
          <p:cNvSpPr/>
          <p:nvPr/>
        </p:nvSpPr>
        <p:spPr>
          <a:xfrm flipV="1">
            <a:off x="304800" y="2514600"/>
            <a:ext cx="8763000" cy="152400"/>
          </a:xfrm>
          <a:custGeom>
            <a:avLst/>
            <a:gdLst>
              <a:gd name="connsiteX0" fmla="*/ 0 w 7064023"/>
              <a:gd name="connsiteY0" fmla="*/ 0 h 1354666"/>
              <a:gd name="connsiteX1" fmla="*/ 2633133 w 7064023"/>
              <a:gd name="connsiteY1" fmla="*/ 245533 h 1354666"/>
              <a:gd name="connsiteX2" fmla="*/ 5096933 w 7064023"/>
              <a:gd name="connsiteY2" fmla="*/ 973666 h 1354666"/>
              <a:gd name="connsiteX3" fmla="*/ 6739467 w 7064023"/>
              <a:gd name="connsiteY3" fmla="*/ 1143000 h 1354666"/>
              <a:gd name="connsiteX4" fmla="*/ 7044267 w 7064023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023" h="1354666">
                <a:moveTo>
                  <a:pt x="0" y="0"/>
                </a:moveTo>
                <a:cubicBezTo>
                  <a:pt x="891822" y="41627"/>
                  <a:pt x="1783644" y="83255"/>
                  <a:pt x="2633133" y="245533"/>
                </a:cubicBezTo>
                <a:cubicBezTo>
                  <a:pt x="3482622" y="407811"/>
                  <a:pt x="4412544" y="824088"/>
                  <a:pt x="5096933" y="973666"/>
                </a:cubicBezTo>
                <a:cubicBezTo>
                  <a:pt x="5781322" y="1123244"/>
                  <a:pt x="6414911" y="1079500"/>
                  <a:pt x="6739467" y="1143000"/>
                </a:cubicBezTo>
                <a:cubicBezTo>
                  <a:pt x="7064023" y="1206500"/>
                  <a:pt x="7054145" y="1280583"/>
                  <a:pt x="7044267" y="1354666"/>
                </a:cubicBezTo>
              </a:path>
            </a:pathLst>
          </a:cu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3"/>
          <p:cNvGrpSpPr/>
          <p:nvPr/>
        </p:nvGrpSpPr>
        <p:grpSpPr>
          <a:xfrm>
            <a:off x="1295400" y="5562004"/>
            <a:ext cx="990600" cy="762000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1" name="Can 2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13"/>
          <p:cNvGrpSpPr/>
          <p:nvPr/>
        </p:nvGrpSpPr>
        <p:grpSpPr>
          <a:xfrm>
            <a:off x="6934200" y="5562004"/>
            <a:ext cx="914400" cy="762002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7" name="Can 2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55"/>
          <p:cNvGrpSpPr>
            <a:grpSpLocks/>
          </p:cNvGrpSpPr>
          <p:nvPr/>
        </p:nvGrpSpPr>
        <p:grpSpPr bwMode="auto">
          <a:xfrm rot="2943919">
            <a:off x="2880264" y="5580523"/>
            <a:ext cx="800347" cy="810009"/>
            <a:chOff x="757" y="2723"/>
            <a:chExt cx="480" cy="480"/>
          </a:xfrm>
        </p:grpSpPr>
        <p:sp>
          <p:nvSpPr>
            <p:cNvPr id="33" name="Oval 56"/>
            <p:cNvSpPr>
              <a:spLocks noChangeArrowheads="1"/>
            </p:cNvSpPr>
            <p:nvPr/>
          </p:nvSpPr>
          <p:spPr bwMode="auto">
            <a:xfrm>
              <a:off x="757" y="2723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 w="12700">
              <a:solidFill>
                <a:srgbClr val="EEECE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82124" tIns="41061" rIns="82124" bIns="4106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AutoShape 57"/>
            <p:cNvSpPr>
              <a:spLocks noChangeArrowheads="1"/>
            </p:cNvSpPr>
            <p:nvPr/>
          </p:nvSpPr>
          <p:spPr bwMode="auto">
            <a:xfrm>
              <a:off x="810" y="2786"/>
              <a:ext cx="384" cy="384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rgbClr val="EEECE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82124" tIns="41061" rIns="82124" bIns="4106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80"/>
          <p:cNvGrpSpPr/>
          <p:nvPr/>
        </p:nvGrpSpPr>
        <p:grpSpPr>
          <a:xfrm>
            <a:off x="5867400" y="5638204"/>
            <a:ext cx="609600" cy="609600"/>
            <a:chOff x="4495800" y="2286000"/>
            <a:chExt cx="609600" cy="609600"/>
          </a:xfrm>
        </p:grpSpPr>
        <p:sp>
          <p:nvSpPr>
            <p:cNvPr id="36" name="Cube 35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Quad Arrow 36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5240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9718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9436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0866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7" name="Group 117"/>
          <p:cNvGrpSpPr/>
          <p:nvPr/>
        </p:nvGrpSpPr>
        <p:grpSpPr>
          <a:xfrm>
            <a:off x="4267200" y="5562600"/>
            <a:ext cx="1092190" cy="825179"/>
            <a:chOff x="3200400" y="4648200"/>
            <a:chExt cx="1092190" cy="825179"/>
          </a:xfrm>
        </p:grpSpPr>
        <p:grpSp>
          <p:nvGrpSpPr>
            <p:cNvPr id="88" name="Group 13"/>
            <p:cNvGrpSpPr/>
            <p:nvPr/>
          </p:nvGrpSpPr>
          <p:grpSpPr>
            <a:xfrm>
              <a:off x="3200400" y="4648200"/>
              <a:ext cx="990600" cy="762000"/>
              <a:chOff x="7162800" y="228598"/>
              <a:chExt cx="914400" cy="762002"/>
            </a:xfrm>
            <a:solidFill>
              <a:srgbClr val="4BACC6"/>
            </a:solidFill>
          </p:grpSpPr>
          <p:sp>
            <p:nvSpPr>
              <p:cNvPr id="95" name="Can 94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rgbClr val="EEECE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Down Arrow 95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Right Arrow 97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Right Arrow 98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55"/>
            <p:cNvGrpSpPr>
              <a:grpSpLocks/>
            </p:cNvGrpSpPr>
            <p:nvPr/>
          </p:nvGrpSpPr>
          <p:grpSpPr bwMode="auto">
            <a:xfrm rot="2943919">
              <a:off x="3554507" y="4643255"/>
              <a:ext cx="730317" cy="745849"/>
              <a:chOff x="799" y="2745"/>
              <a:chExt cx="438" cy="458"/>
            </a:xfrm>
          </p:grpSpPr>
          <p:sp>
            <p:nvSpPr>
              <p:cNvPr id="93" name="Oval 56"/>
              <p:cNvSpPr>
                <a:spLocks noChangeArrowheads="1"/>
              </p:cNvSpPr>
              <p:nvPr/>
            </p:nvSpPr>
            <p:spPr bwMode="auto">
              <a:xfrm>
                <a:off x="799" y="2745"/>
                <a:ext cx="438" cy="458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>
                <a:solidFill>
                  <a:srgbClr val="EEECE1"/>
                </a:solidFill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lIns="82124" tIns="41061" rIns="82124" bIns="4106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AutoShape 57"/>
              <p:cNvSpPr>
                <a:spLocks noChangeArrowheads="1"/>
              </p:cNvSpPr>
              <p:nvPr/>
            </p:nvSpPr>
            <p:spPr bwMode="auto">
              <a:xfrm>
                <a:off x="810" y="2786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EEECE1"/>
                </a:solidFill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lIns="82124" tIns="41061" rIns="82124" bIns="4106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114"/>
            <p:cNvGrpSpPr/>
            <p:nvPr/>
          </p:nvGrpSpPr>
          <p:grpSpPr>
            <a:xfrm>
              <a:off x="3601805" y="4953000"/>
              <a:ext cx="515036" cy="520379"/>
              <a:chOff x="4440005" y="2362200"/>
              <a:chExt cx="515036" cy="520379"/>
            </a:xfrm>
          </p:grpSpPr>
          <p:sp>
            <p:nvSpPr>
              <p:cNvPr id="91" name="Cube 90"/>
              <p:cNvSpPr/>
              <p:nvPr/>
            </p:nvSpPr>
            <p:spPr>
              <a:xfrm>
                <a:off x="4495800" y="2362200"/>
                <a:ext cx="457200" cy="457200"/>
              </a:xfrm>
              <a:prstGeom prst="cube">
                <a:avLst>
                  <a:gd name="adj" fmla="val 13785"/>
                </a:avLst>
              </a:prstGeom>
              <a:solidFill>
                <a:srgbClr val="9BBB59">
                  <a:lumMod val="75000"/>
                </a:srgbClr>
              </a:solidFill>
              <a:ln>
                <a:solidFill>
                  <a:srgbClr val="9BBB59">
                    <a:lumMod val="50000"/>
                  </a:srgb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Quad Arrow 91"/>
              <p:cNvSpPr/>
              <p:nvPr/>
            </p:nvSpPr>
            <p:spPr>
              <a:xfrm rot="2594847">
                <a:off x="4440005" y="2396419"/>
                <a:ext cx="515036" cy="486160"/>
              </a:xfrm>
              <a:prstGeom prst="quadArrow">
                <a:avLst>
                  <a:gd name="adj1" fmla="val 10380"/>
                  <a:gd name="adj2" fmla="val 11960"/>
                  <a:gd name="adj3" fmla="val 22500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371600" y="6334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Packet Switch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86600" y="6334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Packet Switch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667000" y="6334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Wavelength Switch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562600" y="6334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Time-slot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Switch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114800" y="6334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Multi-layer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Switch</a:t>
            </a: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4191000" y="4800600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4800600" y="4800600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Rectangle 1"/>
          <p:cNvSpPr txBox="1">
            <a:spLocks noChangeArrowheads="1"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1. </a:t>
            </a:r>
            <a:r>
              <a:rPr kumimoji="1" lang="en-US" sz="4000" u="sng" kern="0" dirty="0" smtClean="0">
                <a:solidFill>
                  <a:srgbClr val="FFFF00"/>
                </a:solidFill>
              </a:rPr>
              <a:t>Common</a:t>
            </a:r>
            <a:r>
              <a:rPr kumimoji="1" lang="en-US" sz="4000" kern="0" dirty="0" smtClean="0">
                <a:solidFill>
                  <a:srgbClr val="FFFF00"/>
                </a:solidFill>
              </a:rPr>
              <a:t> Flow Abstraction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 flipV="1">
            <a:off x="381000" y="5240866"/>
            <a:ext cx="8610600" cy="93134"/>
          </a:xfrm>
          <a:custGeom>
            <a:avLst/>
            <a:gdLst>
              <a:gd name="connsiteX0" fmla="*/ 0 w 7064023"/>
              <a:gd name="connsiteY0" fmla="*/ 0 h 1354666"/>
              <a:gd name="connsiteX1" fmla="*/ 2633133 w 7064023"/>
              <a:gd name="connsiteY1" fmla="*/ 245533 h 1354666"/>
              <a:gd name="connsiteX2" fmla="*/ 5096933 w 7064023"/>
              <a:gd name="connsiteY2" fmla="*/ 973666 h 1354666"/>
              <a:gd name="connsiteX3" fmla="*/ 6739467 w 7064023"/>
              <a:gd name="connsiteY3" fmla="*/ 1143000 h 1354666"/>
              <a:gd name="connsiteX4" fmla="*/ 7044267 w 7064023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023" h="1354666">
                <a:moveTo>
                  <a:pt x="0" y="0"/>
                </a:moveTo>
                <a:cubicBezTo>
                  <a:pt x="891822" y="41627"/>
                  <a:pt x="1783644" y="83255"/>
                  <a:pt x="2633133" y="245533"/>
                </a:cubicBezTo>
                <a:cubicBezTo>
                  <a:pt x="3482622" y="407811"/>
                  <a:pt x="4412544" y="824088"/>
                  <a:pt x="5096933" y="973666"/>
                </a:cubicBezTo>
                <a:cubicBezTo>
                  <a:pt x="5781322" y="1123244"/>
                  <a:pt x="6414911" y="1079500"/>
                  <a:pt x="6739467" y="1143000"/>
                </a:cubicBezTo>
                <a:cubicBezTo>
                  <a:pt x="7064023" y="1206500"/>
                  <a:pt x="7054145" y="1280583"/>
                  <a:pt x="7044267" y="1354666"/>
                </a:cubicBezTo>
              </a:path>
            </a:pathLst>
          </a:cu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29600" y="4572000"/>
            <a:ext cx="76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</a:p>
          <a:p>
            <a:r>
              <a:rPr lang="en-US" dirty="0" smtClean="0"/>
              <a:t>L3</a:t>
            </a:r>
          </a:p>
          <a:p>
            <a:r>
              <a:rPr lang="en-US" dirty="0" smtClean="0"/>
              <a:t>L2.5</a:t>
            </a:r>
          </a:p>
          <a:p>
            <a:r>
              <a:rPr lang="en-US" dirty="0" smtClean="0"/>
              <a:t>L2</a:t>
            </a:r>
          </a:p>
          <a:p>
            <a:r>
              <a:rPr lang="en-US" dirty="0" smtClean="0"/>
              <a:t>L1</a:t>
            </a:r>
          </a:p>
          <a:p>
            <a:r>
              <a:rPr lang="en-US" dirty="0" smtClean="0"/>
              <a:t>L0</a:t>
            </a:r>
            <a:endParaRPr lang="en-US" dirty="0"/>
          </a:p>
        </p:txBody>
      </p:sp>
      <p:sp>
        <p:nvSpPr>
          <p:cNvPr id="54" name="AutoShape 76"/>
          <p:cNvSpPr>
            <a:spLocks noChangeArrowheads="1"/>
          </p:cNvSpPr>
          <p:nvPr/>
        </p:nvSpPr>
        <p:spPr bwMode="auto">
          <a:xfrm>
            <a:off x="5867400" y="5715000"/>
            <a:ext cx="685800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5" name="AutoShape 76"/>
          <p:cNvSpPr>
            <a:spLocks noChangeArrowheads="1"/>
          </p:cNvSpPr>
          <p:nvPr/>
        </p:nvSpPr>
        <p:spPr bwMode="auto">
          <a:xfrm>
            <a:off x="14478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6" name="AutoShape 76"/>
          <p:cNvSpPr>
            <a:spLocks noChangeArrowheads="1"/>
          </p:cNvSpPr>
          <p:nvPr/>
        </p:nvSpPr>
        <p:spPr bwMode="auto">
          <a:xfrm>
            <a:off x="70104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7" name="AutoShape 76"/>
          <p:cNvSpPr>
            <a:spLocks noChangeArrowheads="1"/>
          </p:cNvSpPr>
          <p:nvPr/>
        </p:nvSpPr>
        <p:spPr bwMode="auto">
          <a:xfrm>
            <a:off x="28956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8" name="AutoShape 76"/>
          <p:cNvSpPr>
            <a:spLocks noChangeArrowheads="1"/>
          </p:cNvSpPr>
          <p:nvPr/>
        </p:nvSpPr>
        <p:spPr bwMode="auto">
          <a:xfrm>
            <a:off x="40386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9" name="AutoShape 76"/>
          <p:cNvSpPr>
            <a:spLocks noChangeArrowheads="1"/>
          </p:cNvSpPr>
          <p:nvPr/>
        </p:nvSpPr>
        <p:spPr bwMode="auto">
          <a:xfrm>
            <a:off x="43434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0" name="AutoShape 76"/>
          <p:cNvSpPr>
            <a:spLocks noChangeArrowheads="1"/>
          </p:cNvSpPr>
          <p:nvPr/>
        </p:nvSpPr>
        <p:spPr bwMode="auto">
          <a:xfrm>
            <a:off x="4724400" y="5715000"/>
            <a:ext cx="685800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Outline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Problem Statement: want </a:t>
            </a:r>
            <a:r>
              <a:rPr lang="en-US" sz="2800" u="sng" dirty="0" smtClean="0"/>
              <a:t>one</a:t>
            </a:r>
            <a:r>
              <a:rPr lang="en-US" sz="2800" dirty="0" smtClean="0"/>
              <a:t> network, not two!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3 possible options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But really only one (convergence) makes sense. </a:t>
            </a:r>
            <a:r>
              <a:rPr lang="en-US" sz="2800" dirty="0" smtClean="0"/>
              <a:t> 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  </a:t>
            </a:r>
            <a:r>
              <a:rPr lang="en-US" sz="2800" dirty="0" smtClean="0"/>
              <a:t>Proposed Solution: </a:t>
            </a:r>
            <a:r>
              <a:rPr lang="en-US" sz="2800" u="sng" dirty="0" smtClean="0"/>
              <a:t>Unified Control Architecture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  Common </a:t>
            </a:r>
            <a:r>
              <a:rPr lang="en-US" sz="2400" u="sng" dirty="0" smtClean="0"/>
              <a:t>Flow </a:t>
            </a:r>
            <a:r>
              <a:rPr lang="en-US" sz="2400" dirty="0" smtClean="0"/>
              <a:t>Abstraction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  Common </a:t>
            </a:r>
            <a:r>
              <a:rPr lang="en-US" sz="2400" u="sng" dirty="0" smtClean="0"/>
              <a:t>Map</a:t>
            </a:r>
            <a:r>
              <a:rPr lang="en-US" sz="2400" dirty="0" smtClean="0"/>
              <a:t> Abstraction</a:t>
            </a:r>
          </a:p>
        </p:txBody>
      </p:sp>
      <p:sp>
        <p:nvSpPr>
          <p:cNvPr id="4" name="Down Arrow 3"/>
          <p:cNvSpPr/>
          <p:nvPr/>
        </p:nvSpPr>
        <p:spPr>
          <a:xfrm rot="5400000">
            <a:off x="5334000" y="2705100"/>
            <a:ext cx="5334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667 L 0 0.0722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5240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9718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9436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0866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117"/>
          <p:cNvGrpSpPr/>
          <p:nvPr/>
        </p:nvGrpSpPr>
        <p:grpSpPr>
          <a:xfrm>
            <a:off x="4267200" y="5562600"/>
            <a:ext cx="1092190" cy="825179"/>
            <a:chOff x="3200400" y="4648200"/>
            <a:chExt cx="1092190" cy="825179"/>
          </a:xfrm>
        </p:grpSpPr>
        <p:grpSp>
          <p:nvGrpSpPr>
            <p:cNvPr id="7" name="Group 13"/>
            <p:cNvGrpSpPr/>
            <p:nvPr/>
          </p:nvGrpSpPr>
          <p:grpSpPr>
            <a:xfrm>
              <a:off x="3200400" y="4648200"/>
              <a:ext cx="990600" cy="762000"/>
              <a:chOff x="7162800" y="228598"/>
              <a:chExt cx="914400" cy="762002"/>
            </a:xfrm>
            <a:solidFill>
              <a:srgbClr val="4BACC6"/>
            </a:solidFill>
          </p:grpSpPr>
          <p:sp>
            <p:nvSpPr>
              <p:cNvPr id="95" name="Can 94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rgbClr val="EEECE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Down Arrow 95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Right Arrow 97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Right Arrow 98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55"/>
            <p:cNvGrpSpPr>
              <a:grpSpLocks/>
            </p:cNvGrpSpPr>
            <p:nvPr/>
          </p:nvGrpSpPr>
          <p:grpSpPr bwMode="auto">
            <a:xfrm rot="2943919">
              <a:off x="3554507" y="4643255"/>
              <a:ext cx="730317" cy="745849"/>
              <a:chOff x="799" y="2745"/>
              <a:chExt cx="438" cy="458"/>
            </a:xfrm>
          </p:grpSpPr>
          <p:sp>
            <p:nvSpPr>
              <p:cNvPr id="93" name="Oval 56"/>
              <p:cNvSpPr>
                <a:spLocks noChangeArrowheads="1"/>
              </p:cNvSpPr>
              <p:nvPr/>
            </p:nvSpPr>
            <p:spPr bwMode="auto">
              <a:xfrm>
                <a:off x="799" y="2745"/>
                <a:ext cx="438" cy="458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>
                <a:solidFill>
                  <a:srgbClr val="EEECE1"/>
                </a:solidFill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lIns="82124" tIns="41061" rIns="82124" bIns="4106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AutoShape 57"/>
              <p:cNvSpPr>
                <a:spLocks noChangeArrowheads="1"/>
              </p:cNvSpPr>
              <p:nvPr/>
            </p:nvSpPr>
            <p:spPr bwMode="auto">
              <a:xfrm>
                <a:off x="810" y="2786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EEECE1"/>
                </a:solidFill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lIns="82124" tIns="41061" rIns="82124" bIns="4106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14"/>
            <p:cNvGrpSpPr/>
            <p:nvPr/>
          </p:nvGrpSpPr>
          <p:grpSpPr>
            <a:xfrm>
              <a:off x="3601805" y="4953000"/>
              <a:ext cx="515036" cy="520379"/>
              <a:chOff x="4440005" y="2362200"/>
              <a:chExt cx="515036" cy="520379"/>
            </a:xfrm>
          </p:grpSpPr>
          <p:sp>
            <p:nvSpPr>
              <p:cNvPr id="91" name="Cube 90"/>
              <p:cNvSpPr/>
              <p:nvPr/>
            </p:nvSpPr>
            <p:spPr>
              <a:xfrm>
                <a:off x="4495800" y="2362200"/>
                <a:ext cx="457200" cy="457200"/>
              </a:xfrm>
              <a:prstGeom prst="cube">
                <a:avLst>
                  <a:gd name="adj" fmla="val 13785"/>
                </a:avLst>
              </a:prstGeom>
              <a:solidFill>
                <a:srgbClr val="9BBB59">
                  <a:lumMod val="75000"/>
                </a:srgbClr>
              </a:solidFill>
              <a:ln>
                <a:solidFill>
                  <a:srgbClr val="9BBB59">
                    <a:lumMod val="50000"/>
                  </a:srgb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Quad Arrow 91"/>
              <p:cNvSpPr/>
              <p:nvPr/>
            </p:nvSpPr>
            <p:spPr>
              <a:xfrm rot="2594847">
                <a:off x="4440005" y="2396419"/>
                <a:ext cx="515036" cy="486160"/>
              </a:xfrm>
              <a:prstGeom prst="quadArrow">
                <a:avLst>
                  <a:gd name="adj1" fmla="val 10380"/>
                  <a:gd name="adj2" fmla="val 11960"/>
                  <a:gd name="adj3" fmla="val 22500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4191000" y="4800600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4800600" y="4800600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8" name="Down Arrow 107"/>
          <p:cNvSpPr/>
          <p:nvPr/>
        </p:nvSpPr>
        <p:spPr>
          <a:xfrm>
            <a:off x="16764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own Arrow 108"/>
          <p:cNvSpPr/>
          <p:nvPr/>
        </p:nvSpPr>
        <p:spPr>
          <a:xfrm>
            <a:off x="30480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46482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n Arrow 110"/>
          <p:cNvSpPr/>
          <p:nvPr/>
        </p:nvSpPr>
        <p:spPr>
          <a:xfrm>
            <a:off x="60198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own Arrow 111"/>
          <p:cNvSpPr/>
          <p:nvPr/>
        </p:nvSpPr>
        <p:spPr>
          <a:xfrm>
            <a:off x="71628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76"/>
          <p:cNvSpPr>
            <a:spLocks noChangeArrowheads="1"/>
          </p:cNvSpPr>
          <p:nvPr/>
        </p:nvSpPr>
        <p:spPr bwMode="auto">
          <a:xfrm>
            <a:off x="5867400" y="5715000"/>
            <a:ext cx="685800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5" name="AutoShape 76"/>
          <p:cNvSpPr>
            <a:spLocks noChangeArrowheads="1"/>
          </p:cNvSpPr>
          <p:nvPr/>
        </p:nvSpPr>
        <p:spPr bwMode="auto">
          <a:xfrm>
            <a:off x="14478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6" name="AutoShape 76"/>
          <p:cNvSpPr>
            <a:spLocks noChangeArrowheads="1"/>
          </p:cNvSpPr>
          <p:nvPr/>
        </p:nvSpPr>
        <p:spPr bwMode="auto">
          <a:xfrm>
            <a:off x="70104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7" name="AutoShape 76"/>
          <p:cNvSpPr>
            <a:spLocks noChangeArrowheads="1"/>
          </p:cNvSpPr>
          <p:nvPr/>
        </p:nvSpPr>
        <p:spPr bwMode="auto">
          <a:xfrm>
            <a:off x="28956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8" name="AutoShape 76"/>
          <p:cNvSpPr>
            <a:spLocks noChangeArrowheads="1"/>
          </p:cNvSpPr>
          <p:nvPr/>
        </p:nvSpPr>
        <p:spPr bwMode="auto">
          <a:xfrm>
            <a:off x="40386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9" name="AutoShape 76"/>
          <p:cNvSpPr>
            <a:spLocks noChangeArrowheads="1"/>
          </p:cNvSpPr>
          <p:nvPr/>
        </p:nvSpPr>
        <p:spPr bwMode="auto">
          <a:xfrm>
            <a:off x="43434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0" name="AutoShape 76"/>
          <p:cNvSpPr>
            <a:spLocks noChangeArrowheads="1"/>
          </p:cNvSpPr>
          <p:nvPr/>
        </p:nvSpPr>
        <p:spPr bwMode="auto">
          <a:xfrm>
            <a:off x="4724400" y="5715000"/>
            <a:ext cx="685800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33600" y="762000"/>
            <a:ext cx="4419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routing, access-control, mobility, traffic-engineering, guarantees, recovery, bandwidth-on-demand …</a:t>
            </a:r>
            <a:endParaRPr lang="en-US" sz="1400" dirty="0"/>
          </a:p>
        </p:txBody>
      </p:sp>
      <p:grpSp>
        <p:nvGrpSpPr>
          <p:cNvPr id="62" name="Group 225"/>
          <p:cNvGrpSpPr/>
          <p:nvPr/>
        </p:nvGrpSpPr>
        <p:grpSpPr>
          <a:xfrm>
            <a:off x="1294997" y="638684"/>
            <a:ext cx="6553603" cy="2485516"/>
            <a:chOff x="1470005" y="1226899"/>
            <a:chExt cx="6401203" cy="2485516"/>
          </a:xfrm>
        </p:grpSpPr>
        <p:sp>
          <p:nvSpPr>
            <p:cNvPr id="63" name="Rectangle 62"/>
            <p:cNvSpPr/>
            <p:nvPr/>
          </p:nvSpPr>
          <p:spPr>
            <a:xfrm rot="21171009">
              <a:off x="1470005" y="1226899"/>
              <a:ext cx="6401203" cy="248551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isometricOffAxis2Top">
                <a:rot lat="18048692" lon="18917394" rev="204050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224"/>
            <p:cNvGrpSpPr/>
            <p:nvPr/>
          </p:nvGrpSpPr>
          <p:grpSpPr>
            <a:xfrm>
              <a:off x="1991001" y="2065099"/>
              <a:ext cx="5514762" cy="796928"/>
              <a:chOff x="2936787" y="2479672"/>
              <a:chExt cx="5514762" cy="796928"/>
            </a:xfrm>
          </p:grpSpPr>
          <p:cxnSp>
            <p:nvCxnSpPr>
              <p:cNvPr id="65" name="Straight Connector 64"/>
              <p:cNvCxnSpPr>
                <a:stCxn id="85" idx="4"/>
                <a:endCxn id="84" idx="6"/>
              </p:cNvCxnSpPr>
              <p:nvPr/>
            </p:nvCxnSpPr>
            <p:spPr>
              <a:xfrm rot="5400000">
                <a:off x="5197508" y="2571780"/>
                <a:ext cx="193672" cy="38411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85" idx="4"/>
                <a:endCxn id="88" idx="0"/>
              </p:cNvCxnSpPr>
              <p:nvPr/>
            </p:nvCxnSpPr>
            <p:spPr>
              <a:xfrm rot="16200000" flipH="1">
                <a:off x="5448300" y="2705100"/>
                <a:ext cx="228600" cy="152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86" idx="4"/>
                <a:endCxn id="80" idx="0"/>
              </p:cNvCxnSpPr>
              <p:nvPr/>
            </p:nvCxnSpPr>
            <p:spPr>
              <a:xfrm rot="5400000">
                <a:off x="6436716" y="2596156"/>
                <a:ext cx="263528" cy="33536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86" idx="4"/>
                <a:endCxn id="89" idx="1"/>
              </p:cNvCxnSpPr>
              <p:nvPr/>
            </p:nvCxnSpPr>
            <p:spPr>
              <a:xfrm rot="16200000" flipH="1">
                <a:off x="6887937" y="2480294"/>
                <a:ext cx="109678" cy="41323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80" idx="7"/>
                <a:endCxn id="89" idx="2"/>
              </p:cNvCxnSpPr>
              <p:nvPr/>
            </p:nvCxnSpPr>
            <p:spPr>
              <a:xfrm rot="5400000" flipH="1" flipV="1">
                <a:off x="6758986" y="2572149"/>
                <a:ext cx="95346" cy="59619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119" idx="6"/>
                <a:endCxn id="120" idx="3"/>
              </p:cNvCxnSpPr>
              <p:nvPr/>
            </p:nvCxnSpPr>
            <p:spPr>
              <a:xfrm>
                <a:off x="5325572" y="3165472"/>
                <a:ext cx="1424665" cy="1261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223"/>
              <p:cNvGrpSpPr/>
              <p:nvPr/>
            </p:nvGrpSpPr>
            <p:grpSpPr>
              <a:xfrm>
                <a:off x="2936787" y="2479672"/>
                <a:ext cx="5514762" cy="796928"/>
                <a:chOff x="2936787" y="2479672"/>
                <a:chExt cx="5514762" cy="796928"/>
              </a:xfrm>
            </p:grpSpPr>
            <p:grpSp>
              <p:nvGrpSpPr>
                <p:cNvPr id="72" name="Group 222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78" name="Group 154"/>
                  <p:cNvGrpSpPr/>
                  <p:nvPr/>
                </p:nvGrpSpPr>
                <p:grpSpPr>
                  <a:xfrm>
                    <a:off x="2936787" y="2479672"/>
                    <a:ext cx="5514762" cy="762000"/>
                    <a:chOff x="1946187" y="1489072"/>
                    <a:chExt cx="5514762" cy="762000"/>
                  </a:xfrm>
                </p:grpSpPr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1946187" y="14890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3276600" y="20574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3733800" y="15240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2095043" y="20986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4800600" y="17526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6263012" y="14890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4030171" y="20986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5715000" y="20574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7156149" y="19462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" name="Straight Connector 121"/>
                    <p:cNvCxnSpPr>
                      <a:stCxn id="116" idx="0"/>
                      <a:endCxn id="113" idx="3"/>
                    </p:cNvCxnSpPr>
                    <p:nvPr/>
                  </p:nvCxnSpPr>
                  <p:spPr>
                    <a:xfrm rot="16200000" flipV="1">
                      <a:off x="1879375" y="1730603"/>
                      <a:ext cx="479518" cy="256619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>
                      <a:stCxn id="116" idx="5"/>
                      <a:endCxn id="114" idx="3"/>
                    </p:cNvCxnSpPr>
                    <p:nvPr/>
                  </p:nvCxnSpPr>
                  <p:spPr>
                    <a:xfrm rot="5400000" flipH="1" flipV="1">
                      <a:off x="2817585" y="1725103"/>
                      <a:ext cx="41272" cy="966031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/>
                    <p:cNvCxnSpPr>
                      <a:stCxn id="115" idx="2"/>
                      <a:endCxn id="113" idx="6"/>
                    </p:cNvCxnSpPr>
                    <p:nvPr/>
                  </p:nvCxnSpPr>
                  <p:spPr>
                    <a:xfrm rot="10800000">
                      <a:off x="2250988" y="1565272"/>
                      <a:ext cx="1482812" cy="349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>
                      <a:stCxn id="79" idx="0"/>
                      <a:endCxn id="83" idx="4"/>
                    </p:cNvCxnSpPr>
                    <p:nvPr/>
                  </p:nvCxnSpPr>
                  <p:spPr>
                    <a:xfrm rot="16200000" flipV="1">
                      <a:off x="2952738" y="1680458"/>
                      <a:ext cx="152400" cy="744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>
                      <a:stCxn id="119" idx="0"/>
                      <a:endCxn id="115" idx="4"/>
                    </p:cNvCxnSpPr>
                    <p:nvPr/>
                  </p:nvCxnSpPr>
                  <p:spPr>
                    <a:xfrm rot="16200000" flipV="1">
                      <a:off x="3823251" y="1739350"/>
                      <a:ext cx="422272" cy="296371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>
                      <a:stCxn id="114" idx="6"/>
                      <a:endCxn id="119" idx="3"/>
                    </p:cNvCxnSpPr>
                    <p:nvPr/>
                  </p:nvCxnSpPr>
                  <p:spPr>
                    <a:xfrm>
                      <a:off x="3581400" y="2133600"/>
                      <a:ext cx="493409" cy="95154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/>
                    <p:cNvCxnSpPr>
                      <a:stCxn id="119" idx="7"/>
                      <a:endCxn id="117" idx="3"/>
                    </p:cNvCxnSpPr>
                    <p:nvPr/>
                  </p:nvCxnSpPr>
                  <p:spPr>
                    <a:xfrm rot="5400000" flipH="1" flipV="1">
                      <a:off x="4448632" y="1724385"/>
                      <a:ext cx="238308" cy="554903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>
                      <a:stCxn id="120" idx="2"/>
                      <a:endCxn id="117" idx="6"/>
                    </p:cNvCxnSpPr>
                    <p:nvPr/>
                  </p:nvCxnSpPr>
                  <p:spPr>
                    <a:xfrm rot="10800000">
                      <a:off x="5105400" y="1828800"/>
                      <a:ext cx="609600" cy="30480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/>
                    <p:cNvCxnSpPr>
                      <a:stCxn id="115" idx="6"/>
                      <a:endCxn id="118" idx="2"/>
                    </p:cNvCxnSpPr>
                    <p:nvPr/>
                  </p:nvCxnSpPr>
                  <p:spPr>
                    <a:xfrm flipV="1">
                      <a:off x="4038600" y="1565272"/>
                      <a:ext cx="2224412" cy="349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>
                      <a:stCxn id="120" idx="6"/>
                      <a:endCxn id="118" idx="4"/>
                    </p:cNvCxnSpPr>
                    <p:nvPr/>
                  </p:nvCxnSpPr>
                  <p:spPr>
                    <a:xfrm flipV="1">
                      <a:off x="6019800" y="1641472"/>
                      <a:ext cx="395612" cy="4921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/>
                    <p:cNvCxnSpPr>
                      <a:stCxn id="118" idx="5"/>
                      <a:endCxn id="121" idx="3"/>
                    </p:cNvCxnSpPr>
                    <p:nvPr/>
                  </p:nvCxnSpPr>
                  <p:spPr>
                    <a:xfrm rot="16200000" flipH="1">
                      <a:off x="6633379" y="1508948"/>
                      <a:ext cx="457200" cy="67761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>
                      <a:stCxn id="120" idx="6"/>
                      <a:endCxn id="121" idx="3"/>
                    </p:cNvCxnSpPr>
                    <p:nvPr/>
                  </p:nvCxnSpPr>
                  <p:spPr>
                    <a:xfrm flipV="1">
                      <a:off x="6019800" y="2076354"/>
                      <a:ext cx="1180985" cy="57246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9" name="Oval 78"/>
                  <p:cNvSpPr/>
                  <p:nvPr/>
                </p:nvSpPr>
                <p:spPr>
                  <a:xfrm>
                    <a:off x="3904351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6248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29367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3657600" y="31242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382992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47974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334000" y="2514600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6583759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6276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5486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7104756" y="2708272"/>
                    <a:ext cx="304800" cy="2286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7700180" y="2784472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3" name="Straight Connector 72"/>
                <p:cNvCxnSpPr>
                  <a:stCxn id="81" idx="6"/>
                  <a:endCxn id="79" idx="2"/>
                </p:cNvCxnSpPr>
                <p:nvPr/>
              </p:nvCxnSpPr>
              <p:spPr>
                <a:xfrm>
                  <a:off x="3241587" y="2860672"/>
                  <a:ext cx="66276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81" idx="5"/>
                  <a:endCxn id="82" idx="1"/>
                </p:cNvCxnSpPr>
                <p:nvPr/>
              </p:nvCxnSpPr>
              <p:spPr>
                <a:xfrm rot="16200000" flipH="1">
                  <a:off x="3333611" y="2777892"/>
                  <a:ext cx="231964" cy="50528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82" idx="7"/>
                  <a:endCxn id="79" idx="4"/>
                </p:cNvCxnSpPr>
                <p:nvPr/>
              </p:nvCxnSpPr>
              <p:spPr>
                <a:xfrm rot="5400000" flipH="1" flipV="1">
                  <a:off x="3882434" y="2972201"/>
                  <a:ext cx="209646" cy="138989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9" idx="6"/>
                  <a:endCxn id="84" idx="3"/>
                </p:cNvCxnSpPr>
                <p:nvPr/>
              </p:nvCxnSpPr>
              <p:spPr>
                <a:xfrm>
                  <a:off x="4209151" y="2860672"/>
                  <a:ext cx="632973" cy="5388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114" idx="6"/>
                  <a:endCxn id="84" idx="3"/>
                </p:cNvCxnSpPr>
                <p:nvPr/>
              </p:nvCxnSpPr>
              <p:spPr>
                <a:xfrm flipV="1">
                  <a:off x="4572000" y="2914554"/>
                  <a:ext cx="270125" cy="20964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4" name="Rectangle 1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2. </a:t>
            </a:r>
            <a:r>
              <a:rPr kumimoji="1" lang="en-US" sz="4000" u="sng" kern="0" dirty="0" smtClean="0">
                <a:solidFill>
                  <a:srgbClr val="FFFF00"/>
                </a:solidFill>
              </a:rPr>
              <a:t>Common</a:t>
            </a:r>
            <a:r>
              <a:rPr kumimoji="1" lang="en-US" sz="4000" kern="0" dirty="0" smtClean="0">
                <a:solidFill>
                  <a:srgbClr val="FFFF00"/>
                </a:solidFill>
              </a:rPr>
              <a:t> Map Abstraction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135" name="Curved Left Arrow 134"/>
          <p:cNvSpPr/>
          <p:nvPr/>
        </p:nvSpPr>
        <p:spPr>
          <a:xfrm rot="12334966">
            <a:off x="1524000" y="838200"/>
            <a:ext cx="304800" cy="53340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Curved Left Arrow 135"/>
          <p:cNvSpPr/>
          <p:nvPr/>
        </p:nvSpPr>
        <p:spPr>
          <a:xfrm rot="21382895">
            <a:off x="6645928" y="847286"/>
            <a:ext cx="304800" cy="53340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3124200" y="2362200"/>
            <a:ext cx="2895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Unified Control Plane</a:t>
            </a:r>
            <a:endParaRPr lang="en-US" dirty="0"/>
          </a:p>
        </p:txBody>
      </p:sp>
      <p:grpSp>
        <p:nvGrpSpPr>
          <p:cNvPr id="138" name="Group 100"/>
          <p:cNvGrpSpPr/>
          <p:nvPr/>
        </p:nvGrpSpPr>
        <p:grpSpPr>
          <a:xfrm>
            <a:off x="1676400" y="3352800"/>
            <a:ext cx="5791200" cy="457200"/>
            <a:chOff x="1828800" y="3962400"/>
            <a:chExt cx="5791200" cy="457200"/>
          </a:xfrm>
        </p:grpSpPr>
        <p:sp>
          <p:nvSpPr>
            <p:cNvPr id="139" name="Down Arrow 138"/>
            <p:cNvSpPr/>
            <p:nvPr/>
          </p:nvSpPr>
          <p:spPr>
            <a:xfrm rot="10800000">
              <a:off x="18288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Down Arrow 139"/>
            <p:cNvSpPr/>
            <p:nvPr/>
          </p:nvSpPr>
          <p:spPr>
            <a:xfrm rot="10800000">
              <a:off x="32004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Down Arrow 140"/>
            <p:cNvSpPr/>
            <p:nvPr/>
          </p:nvSpPr>
          <p:spPr>
            <a:xfrm rot="10800000">
              <a:off x="48006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Down Arrow 141"/>
            <p:cNvSpPr/>
            <p:nvPr/>
          </p:nvSpPr>
          <p:spPr>
            <a:xfrm rot="10800000">
              <a:off x="61722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Down Arrow 142"/>
            <p:cNvSpPr/>
            <p:nvPr/>
          </p:nvSpPr>
          <p:spPr>
            <a:xfrm rot="10800000">
              <a:off x="73152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61" grpId="0" animBg="1"/>
      <p:bldP spid="134" grpId="0"/>
      <p:bldP spid="134" grpId="1"/>
      <p:bldP spid="135" grpId="0" animBg="1"/>
      <p:bldP spid="136" grpId="0" animBg="1"/>
      <p:bldP spid="1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5240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9718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9436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0866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17"/>
          <p:cNvGrpSpPr/>
          <p:nvPr/>
        </p:nvGrpSpPr>
        <p:grpSpPr>
          <a:xfrm>
            <a:off x="4267200" y="5562600"/>
            <a:ext cx="1092190" cy="825179"/>
            <a:chOff x="3200400" y="4648200"/>
            <a:chExt cx="1092190" cy="825179"/>
          </a:xfrm>
        </p:grpSpPr>
        <p:grpSp>
          <p:nvGrpSpPr>
            <p:cNvPr id="3" name="Group 13"/>
            <p:cNvGrpSpPr/>
            <p:nvPr/>
          </p:nvGrpSpPr>
          <p:grpSpPr>
            <a:xfrm>
              <a:off x="3200400" y="4648200"/>
              <a:ext cx="990600" cy="762000"/>
              <a:chOff x="7162800" y="228598"/>
              <a:chExt cx="914400" cy="762002"/>
            </a:xfrm>
            <a:solidFill>
              <a:srgbClr val="4BACC6"/>
            </a:solidFill>
          </p:grpSpPr>
          <p:sp>
            <p:nvSpPr>
              <p:cNvPr id="95" name="Can 94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rgbClr val="EEECE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Down Arrow 95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Right Arrow 97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Right Arrow 98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 rot="2943919">
              <a:off x="3554507" y="4643255"/>
              <a:ext cx="730317" cy="745849"/>
              <a:chOff x="799" y="2745"/>
              <a:chExt cx="438" cy="458"/>
            </a:xfrm>
          </p:grpSpPr>
          <p:sp>
            <p:nvSpPr>
              <p:cNvPr id="93" name="Oval 56"/>
              <p:cNvSpPr>
                <a:spLocks noChangeArrowheads="1"/>
              </p:cNvSpPr>
              <p:nvPr/>
            </p:nvSpPr>
            <p:spPr bwMode="auto">
              <a:xfrm>
                <a:off x="799" y="2745"/>
                <a:ext cx="438" cy="458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>
                <a:solidFill>
                  <a:srgbClr val="EEECE1"/>
                </a:solidFill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lIns="82124" tIns="41061" rIns="82124" bIns="4106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AutoShape 57"/>
              <p:cNvSpPr>
                <a:spLocks noChangeArrowheads="1"/>
              </p:cNvSpPr>
              <p:nvPr/>
            </p:nvSpPr>
            <p:spPr bwMode="auto">
              <a:xfrm>
                <a:off x="810" y="2786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EEECE1"/>
                </a:solidFill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lIns="82124" tIns="41061" rIns="82124" bIns="4106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14"/>
            <p:cNvGrpSpPr/>
            <p:nvPr/>
          </p:nvGrpSpPr>
          <p:grpSpPr>
            <a:xfrm>
              <a:off x="3601805" y="4953000"/>
              <a:ext cx="515036" cy="520379"/>
              <a:chOff x="4440005" y="2362200"/>
              <a:chExt cx="515036" cy="520379"/>
            </a:xfrm>
          </p:grpSpPr>
          <p:sp>
            <p:nvSpPr>
              <p:cNvPr id="91" name="Cube 90"/>
              <p:cNvSpPr/>
              <p:nvPr/>
            </p:nvSpPr>
            <p:spPr>
              <a:xfrm>
                <a:off x="4495800" y="2362200"/>
                <a:ext cx="457200" cy="457200"/>
              </a:xfrm>
              <a:prstGeom prst="cube">
                <a:avLst>
                  <a:gd name="adj" fmla="val 13785"/>
                </a:avLst>
              </a:prstGeom>
              <a:solidFill>
                <a:srgbClr val="9BBB59">
                  <a:lumMod val="75000"/>
                </a:srgbClr>
              </a:solidFill>
              <a:ln>
                <a:solidFill>
                  <a:srgbClr val="9BBB59">
                    <a:lumMod val="50000"/>
                  </a:srgb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Quad Arrow 91"/>
              <p:cNvSpPr/>
              <p:nvPr/>
            </p:nvSpPr>
            <p:spPr>
              <a:xfrm rot="2594847">
                <a:off x="4440005" y="2396419"/>
                <a:ext cx="515036" cy="486160"/>
              </a:xfrm>
              <a:prstGeom prst="quadArrow">
                <a:avLst>
                  <a:gd name="adj1" fmla="val 10380"/>
                  <a:gd name="adj2" fmla="val 11960"/>
                  <a:gd name="adj3" fmla="val 22500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4191000" y="4800600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4800600" y="4800600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8" name="Down Arrow 107"/>
          <p:cNvSpPr/>
          <p:nvPr/>
        </p:nvSpPr>
        <p:spPr>
          <a:xfrm>
            <a:off x="16764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own Arrow 108"/>
          <p:cNvSpPr/>
          <p:nvPr/>
        </p:nvSpPr>
        <p:spPr>
          <a:xfrm>
            <a:off x="30480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46482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n Arrow 110"/>
          <p:cNvSpPr/>
          <p:nvPr/>
        </p:nvSpPr>
        <p:spPr>
          <a:xfrm>
            <a:off x="60198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own Arrow 111"/>
          <p:cNvSpPr/>
          <p:nvPr/>
        </p:nvSpPr>
        <p:spPr>
          <a:xfrm>
            <a:off x="71628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flipV="1">
            <a:off x="381000" y="5240866"/>
            <a:ext cx="8610600" cy="93134"/>
          </a:xfrm>
          <a:custGeom>
            <a:avLst/>
            <a:gdLst>
              <a:gd name="connsiteX0" fmla="*/ 0 w 7064023"/>
              <a:gd name="connsiteY0" fmla="*/ 0 h 1354666"/>
              <a:gd name="connsiteX1" fmla="*/ 2633133 w 7064023"/>
              <a:gd name="connsiteY1" fmla="*/ 245533 h 1354666"/>
              <a:gd name="connsiteX2" fmla="*/ 5096933 w 7064023"/>
              <a:gd name="connsiteY2" fmla="*/ 973666 h 1354666"/>
              <a:gd name="connsiteX3" fmla="*/ 6739467 w 7064023"/>
              <a:gd name="connsiteY3" fmla="*/ 1143000 h 1354666"/>
              <a:gd name="connsiteX4" fmla="*/ 7044267 w 7064023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023" h="1354666">
                <a:moveTo>
                  <a:pt x="0" y="0"/>
                </a:moveTo>
                <a:cubicBezTo>
                  <a:pt x="891822" y="41627"/>
                  <a:pt x="1783644" y="83255"/>
                  <a:pt x="2633133" y="245533"/>
                </a:cubicBezTo>
                <a:cubicBezTo>
                  <a:pt x="3482622" y="407811"/>
                  <a:pt x="4412544" y="824088"/>
                  <a:pt x="5096933" y="973666"/>
                </a:cubicBezTo>
                <a:cubicBezTo>
                  <a:pt x="5781322" y="1123244"/>
                  <a:pt x="6414911" y="1079500"/>
                  <a:pt x="6739467" y="1143000"/>
                </a:cubicBezTo>
                <a:cubicBezTo>
                  <a:pt x="7064023" y="1206500"/>
                  <a:pt x="7054145" y="1280583"/>
                  <a:pt x="7044267" y="1354666"/>
                </a:cubicBezTo>
              </a:path>
            </a:pathLst>
          </a:cu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AutoShape 76"/>
          <p:cNvSpPr>
            <a:spLocks noChangeArrowheads="1"/>
          </p:cNvSpPr>
          <p:nvPr/>
        </p:nvSpPr>
        <p:spPr bwMode="auto">
          <a:xfrm>
            <a:off x="5867400" y="5715000"/>
            <a:ext cx="685800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5" name="AutoShape 76"/>
          <p:cNvSpPr>
            <a:spLocks noChangeArrowheads="1"/>
          </p:cNvSpPr>
          <p:nvPr/>
        </p:nvSpPr>
        <p:spPr bwMode="auto">
          <a:xfrm>
            <a:off x="14478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6" name="AutoShape 76"/>
          <p:cNvSpPr>
            <a:spLocks noChangeArrowheads="1"/>
          </p:cNvSpPr>
          <p:nvPr/>
        </p:nvSpPr>
        <p:spPr bwMode="auto">
          <a:xfrm>
            <a:off x="70104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7" name="AutoShape 76"/>
          <p:cNvSpPr>
            <a:spLocks noChangeArrowheads="1"/>
          </p:cNvSpPr>
          <p:nvPr/>
        </p:nvSpPr>
        <p:spPr bwMode="auto">
          <a:xfrm>
            <a:off x="28956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8" name="AutoShape 76"/>
          <p:cNvSpPr>
            <a:spLocks noChangeArrowheads="1"/>
          </p:cNvSpPr>
          <p:nvPr/>
        </p:nvSpPr>
        <p:spPr bwMode="auto">
          <a:xfrm>
            <a:off x="40386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9" name="AutoShape 76"/>
          <p:cNvSpPr>
            <a:spLocks noChangeArrowheads="1"/>
          </p:cNvSpPr>
          <p:nvPr/>
        </p:nvSpPr>
        <p:spPr bwMode="auto">
          <a:xfrm>
            <a:off x="43434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0" name="AutoShape 76"/>
          <p:cNvSpPr>
            <a:spLocks noChangeArrowheads="1"/>
          </p:cNvSpPr>
          <p:nvPr/>
        </p:nvSpPr>
        <p:spPr bwMode="auto">
          <a:xfrm>
            <a:off x="4724400" y="5715000"/>
            <a:ext cx="685800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33600" y="762000"/>
            <a:ext cx="4419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routing, access-control, mobility, traffic-engineering, guarantees, recovery, bandwidth-on-demand …</a:t>
            </a:r>
            <a:endParaRPr lang="en-US" sz="1400" dirty="0"/>
          </a:p>
        </p:txBody>
      </p:sp>
      <p:grpSp>
        <p:nvGrpSpPr>
          <p:cNvPr id="6" name="Group 225"/>
          <p:cNvGrpSpPr/>
          <p:nvPr/>
        </p:nvGrpSpPr>
        <p:grpSpPr>
          <a:xfrm>
            <a:off x="1294997" y="638684"/>
            <a:ext cx="6553603" cy="2485516"/>
            <a:chOff x="1470005" y="1226899"/>
            <a:chExt cx="6401203" cy="2485516"/>
          </a:xfrm>
        </p:grpSpPr>
        <p:sp>
          <p:nvSpPr>
            <p:cNvPr id="63" name="Rectangle 62"/>
            <p:cNvSpPr/>
            <p:nvPr/>
          </p:nvSpPr>
          <p:spPr>
            <a:xfrm rot="21171009">
              <a:off x="1470005" y="1226899"/>
              <a:ext cx="6401203" cy="248551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isometricOffAxis2Top">
                <a:rot lat="18048692" lon="18917394" rev="204050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224"/>
            <p:cNvGrpSpPr/>
            <p:nvPr/>
          </p:nvGrpSpPr>
          <p:grpSpPr>
            <a:xfrm>
              <a:off x="1991001" y="2065099"/>
              <a:ext cx="5514762" cy="796928"/>
              <a:chOff x="2936787" y="2479672"/>
              <a:chExt cx="5514762" cy="796928"/>
            </a:xfrm>
          </p:grpSpPr>
          <p:cxnSp>
            <p:nvCxnSpPr>
              <p:cNvPr id="65" name="Straight Connector 64"/>
              <p:cNvCxnSpPr>
                <a:stCxn id="85" idx="4"/>
                <a:endCxn id="84" idx="6"/>
              </p:cNvCxnSpPr>
              <p:nvPr/>
            </p:nvCxnSpPr>
            <p:spPr>
              <a:xfrm rot="5400000">
                <a:off x="5197508" y="2571780"/>
                <a:ext cx="193672" cy="38411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85" idx="4"/>
                <a:endCxn id="88" idx="0"/>
              </p:cNvCxnSpPr>
              <p:nvPr/>
            </p:nvCxnSpPr>
            <p:spPr>
              <a:xfrm rot="16200000" flipH="1">
                <a:off x="5448300" y="2705100"/>
                <a:ext cx="228600" cy="152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86" idx="4"/>
                <a:endCxn id="80" idx="0"/>
              </p:cNvCxnSpPr>
              <p:nvPr/>
            </p:nvCxnSpPr>
            <p:spPr>
              <a:xfrm rot="5400000">
                <a:off x="6436716" y="2596156"/>
                <a:ext cx="263528" cy="33536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86" idx="4"/>
                <a:endCxn id="89" idx="1"/>
              </p:cNvCxnSpPr>
              <p:nvPr/>
            </p:nvCxnSpPr>
            <p:spPr>
              <a:xfrm rot="16200000" flipH="1">
                <a:off x="6887937" y="2480294"/>
                <a:ext cx="109678" cy="41323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80" idx="7"/>
                <a:endCxn id="89" idx="2"/>
              </p:cNvCxnSpPr>
              <p:nvPr/>
            </p:nvCxnSpPr>
            <p:spPr>
              <a:xfrm rot="5400000" flipH="1" flipV="1">
                <a:off x="6758986" y="2572149"/>
                <a:ext cx="95346" cy="59619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119" idx="6"/>
                <a:endCxn id="120" idx="3"/>
              </p:cNvCxnSpPr>
              <p:nvPr/>
            </p:nvCxnSpPr>
            <p:spPr>
              <a:xfrm>
                <a:off x="5325572" y="3165472"/>
                <a:ext cx="1424665" cy="1261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223"/>
              <p:cNvGrpSpPr/>
              <p:nvPr/>
            </p:nvGrpSpPr>
            <p:grpSpPr>
              <a:xfrm>
                <a:off x="2936787" y="2479672"/>
                <a:ext cx="5514762" cy="796928"/>
                <a:chOff x="2936787" y="2479672"/>
                <a:chExt cx="5514762" cy="796928"/>
              </a:xfrm>
            </p:grpSpPr>
            <p:grpSp>
              <p:nvGrpSpPr>
                <p:cNvPr id="9" name="Group 222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10" name="Group 154"/>
                  <p:cNvGrpSpPr/>
                  <p:nvPr/>
                </p:nvGrpSpPr>
                <p:grpSpPr>
                  <a:xfrm>
                    <a:off x="2936787" y="2479672"/>
                    <a:ext cx="5514762" cy="762000"/>
                    <a:chOff x="1946187" y="1489072"/>
                    <a:chExt cx="5514762" cy="762000"/>
                  </a:xfrm>
                </p:grpSpPr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1946187" y="14890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3276600" y="20574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3733800" y="15240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2095043" y="20986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4800600" y="17526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6263012" y="14890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4030171" y="20986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5715000" y="20574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7156149" y="19462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" name="Straight Connector 121"/>
                    <p:cNvCxnSpPr>
                      <a:stCxn id="116" idx="0"/>
                      <a:endCxn id="113" idx="3"/>
                    </p:cNvCxnSpPr>
                    <p:nvPr/>
                  </p:nvCxnSpPr>
                  <p:spPr>
                    <a:xfrm rot="16200000" flipV="1">
                      <a:off x="1879375" y="1730603"/>
                      <a:ext cx="479518" cy="256619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>
                      <a:stCxn id="116" idx="5"/>
                      <a:endCxn id="114" idx="3"/>
                    </p:cNvCxnSpPr>
                    <p:nvPr/>
                  </p:nvCxnSpPr>
                  <p:spPr>
                    <a:xfrm rot="5400000" flipH="1" flipV="1">
                      <a:off x="2817585" y="1725103"/>
                      <a:ext cx="41272" cy="966031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/>
                    <p:cNvCxnSpPr>
                      <a:stCxn id="115" idx="2"/>
                      <a:endCxn id="113" idx="6"/>
                    </p:cNvCxnSpPr>
                    <p:nvPr/>
                  </p:nvCxnSpPr>
                  <p:spPr>
                    <a:xfrm rot="10800000">
                      <a:off x="2250988" y="1565272"/>
                      <a:ext cx="1482812" cy="349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>
                      <a:stCxn id="79" idx="0"/>
                      <a:endCxn id="83" idx="4"/>
                    </p:cNvCxnSpPr>
                    <p:nvPr/>
                  </p:nvCxnSpPr>
                  <p:spPr>
                    <a:xfrm rot="16200000" flipV="1">
                      <a:off x="2952738" y="1680458"/>
                      <a:ext cx="152400" cy="744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>
                      <a:stCxn id="119" idx="0"/>
                      <a:endCxn id="115" idx="4"/>
                    </p:cNvCxnSpPr>
                    <p:nvPr/>
                  </p:nvCxnSpPr>
                  <p:spPr>
                    <a:xfrm rot="16200000" flipV="1">
                      <a:off x="3823251" y="1739350"/>
                      <a:ext cx="422272" cy="296371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>
                      <a:stCxn id="114" idx="6"/>
                      <a:endCxn id="119" idx="3"/>
                    </p:cNvCxnSpPr>
                    <p:nvPr/>
                  </p:nvCxnSpPr>
                  <p:spPr>
                    <a:xfrm>
                      <a:off x="3581400" y="2133600"/>
                      <a:ext cx="493409" cy="95154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/>
                    <p:cNvCxnSpPr>
                      <a:stCxn id="119" idx="7"/>
                      <a:endCxn id="117" idx="3"/>
                    </p:cNvCxnSpPr>
                    <p:nvPr/>
                  </p:nvCxnSpPr>
                  <p:spPr>
                    <a:xfrm rot="5400000" flipH="1" flipV="1">
                      <a:off x="4448632" y="1724385"/>
                      <a:ext cx="238308" cy="554903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>
                      <a:stCxn id="120" idx="2"/>
                      <a:endCxn id="117" idx="6"/>
                    </p:cNvCxnSpPr>
                    <p:nvPr/>
                  </p:nvCxnSpPr>
                  <p:spPr>
                    <a:xfrm rot="10800000">
                      <a:off x="5105400" y="1828800"/>
                      <a:ext cx="609600" cy="30480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/>
                    <p:cNvCxnSpPr>
                      <a:stCxn id="115" idx="6"/>
                      <a:endCxn id="118" idx="2"/>
                    </p:cNvCxnSpPr>
                    <p:nvPr/>
                  </p:nvCxnSpPr>
                  <p:spPr>
                    <a:xfrm flipV="1">
                      <a:off x="4038600" y="1565272"/>
                      <a:ext cx="2224412" cy="349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>
                      <a:stCxn id="120" idx="6"/>
                      <a:endCxn id="118" idx="4"/>
                    </p:cNvCxnSpPr>
                    <p:nvPr/>
                  </p:nvCxnSpPr>
                  <p:spPr>
                    <a:xfrm flipV="1">
                      <a:off x="6019800" y="1641472"/>
                      <a:ext cx="395612" cy="4921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/>
                    <p:cNvCxnSpPr>
                      <a:stCxn id="118" idx="5"/>
                      <a:endCxn id="121" idx="3"/>
                    </p:cNvCxnSpPr>
                    <p:nvPr/>
                  </p:nvCxnSpPr>
                  <p:spPr>
                    <a:xfrm rot="16200000" flipH="1">
                      <a:off x="6633379" y="1508948"/>
                      <a:ext cx="457200" cy="67761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>
                      <a:stCxn id="120" idx="6"/>
                      <a:endCxn id="121" idx="3"/>
                    </p:cNvCxnSpPr>
                    <p:nvPr/>
                  </p:nvCxnSpPr>
                  <p:spPr>
                    <a:xfrm flipV="1">
                      <a:off x="6019800" y="2076354"/>
                      <a:ext cx="1180985" cy="57246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9" name="Oval 78"/>
                  <p:cNvSpPr/>
                  <p:nvPr/>
                </p:nvSpPr>
                <p:spPr>
                  <a:xfrm>
                    <a:off x="3904351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6248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29367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3657600" y="31242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382992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47974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334000" y="2514600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6583759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6276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5486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7104756" y="2708272"/>
                    <a:ext cx="304800" cy="2286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7700180" y="2784472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3" name="Straight Connector 72"/>
                <p:cNvCxnSpPr>
                  <a:stCxn id="81" idx="6"/>
                  <a:endCxn id="79" idx="2"/>
                </p:cNvCxnSpPr>
                <p:nvPr/>
              </p:nvCxnSpPr>
              <p:spPr>
                <a:xfrm>
                  <a:off x="3241587" y="2860672"/>
                  <a:ext cx="66276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81" idx="5"/>
                  <a:endCxn id="82" idx="1"/>
                </p:cNvCxnSpPr>
                <p:nvPr/>
              </p:nvCxnSpPr>
              <p:spPr>
                <a:xfrm rot="16200000" flipH="1">
                  <a:off x="3333611" y="2777892"/>
                  <a:ext cx="231964" cy="50528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82" idx="7"/>
                  <a:endCxn id="79" idx="4"/>
                </p:cNvCxnSpPr>
                <p:nvPr/>
              </p:nvCxnSpPr>
              <p:spPr>
                <a:xfrm rot="5400000" flipH="1" flipV="1">
                  <a:off x="3882434" y="2972201"/>
                  <a:ext cx="209646" cy="138989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9" idx="6"/>
                  <a:endCxn id="84" idx="3"/>
                </p:cNvCxnSpPr>
                <p:nvPr/>
              </p:nvCxnSpPr>
              <p:spPr>
                <a:xfrm>
                  <a:off x="4209151" y="2860672"/>
                  <a:ext cx="632973" cy="5388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114" idx="6"/>
                  <a:endCxn id="84" idx="3"/>
                </p:cNvCxnSpPr>
                <p:nvPr/>
              </p:nvCxnSpPr>
              <p:spPr>
                <a:xfrm flipV="1">
                  <a:off x="4572000" y="2914554"/>
                  <a:ext cx="270125" cy="20964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5" name="Curved Left Arrow 134"/>
          <p:cNvSpPr/>
          <p:nvPr/>
        </p:nvSpPr>
        <p:spPr>
          <a:xfrm rot="12334966">
            <a:off x="1524000" y="838200"/>
            <a:ext cx="304800" cy="53340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Curved Left Arrow 135"/>
          <p:cNvSpPr/>
          <p:nvPr/>
        </p:nvSpPr>
        <p:spPr>
          <a:xfrm rot="21382895">
            <a:off x="6645928" y="847286"/>
            <a:ext cx="304800" cy="53340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3124200" y="2362200"/>
            <a:ext cx="2819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Unified Control Plane</a:t>
            </a:r>
            <a:endParaRPr lang="en-US" dirty="0"/>
          </a:p>
        </p:txBody>
      </p:sp>
      <p:grpSp>
        <p:nvGrpSpPr>
          <p:cNvPr id="11" name="Group 100"/>
          <p:cNvGrpSpPr/>
          <p:nvPr/>
        </p:nvGrpSpPr>
        <p:grpSpPr>
          <a:xfrm>
            <a:off x="1676400" y="3352800"/>
            <a:ext cx="5791200" cy="457200"/>
            <a:chOff x="1828800" y="3962400"/>
            <a:chExt cx="5791200" cy="457200"/>
          </a:xfrm>
        </p:grpSpPr>
        <p:sp>
          <p:nvSpPr>
            <p:cNvPr id="139" name="Down Arrow 138"/>
            <p:cNvSpPr/>
            <p:nvPr/>
          </p:nvSpPr>
          <p:spPr>
            <a:xfrm rot="10800000">
              <a:off x="18288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Down Arrow 139"/>
            <p:cNvSpPr/>
            <p:nvPr/>
          </p:nvSpPr>
          <p:spPr>
            <a:xfrm rot="10800000">
              <a:off x="32004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Down Arrow 140"/>
            <p:cNvSpPr/>
            <p:nvPr/>
          </p:nvSpPr>
          <p:spPr>
            <a:xfrm rot="10800000">
              <a:off x="48006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Down Arrow 141"/>
            <p:cNvSpPr/>
            <p:nvPr/>
          </p:nvSpPr>
          <p:spPr>
            <a:xfrm rot="10800000">
              <a:off x="61722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Down Arrow 142"/>
            <p:cNvSpPr/>
            <p:nvPr/>
          </p:nvSpPr>
          <p:spPr>
            <a:xfrm rot="10800000">
              <a:off x="73152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Unified Control Architecture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0" y="4459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u="sng" dirty="0" smtClean="0"/>
              <a:t>Common</a:t>
            </a:r>
            <a:r>
              <a:rPr lang="en-US" dirty="0" smtClean="0"/>
              <a:t> Flow Abstraction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0" y="2020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2.   </a:t>
            </a:r>
            <a:r>
              <a:rPr lang="en-US" u="sng" dirty="0" smtClean="0"/>
              <a:t>Common</a:t>
            </a:r>
            <a:r>
              <a:rPr lang="en-US" dirty="0" smtClean="0"/>
              <a:t> Map 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Outline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Problem Statement: want </a:t>
            </a:r>
            <a:r>
              <a:rPr lang="en-US" sz="2800" u="sng" dirty="0" smtClean="0"/>
              <a:t>one</a:t>
            </a:r>
            <a:r>
              <a:rPr lang="en-US" sz="2800" dirty="0" smtClean="0"/>
              <a:t> network, not two!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3 possible options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But really only one (convergence) makes sense. </a:t>
            </a:r>
            <a:r>
              <a:rPr lang="en-US" sz="2800" dirty="0" smtClean="0"/>
              <a:t> 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  </a:t>
            </a:r>
            <a:r>
              <a:rPr lang="en-US" sz="2800" dirty="0" smtClean="0"/>
              <a:t>Proposed Solution: </a:t>
            </a:r>
            <a:r>
              <a:rPr lang="en-US" sz="2800" u="sng" dirty="0" smtClean="0"/>
              <a:t>Unified Control Architecture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Common </a:t>
            </a:r>
            <a:r>
              <a:rPr lang="en-US" sz="2400" u="sng" dirty="0" smtClean="0"/>
              <a:t>Flow </a:t>
            </a:r>
            <a:r>
              <a:rPr lang="en-US" sz="2400" dirty="0" smtClean="0"/>
              <a:t>Abstraction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Common </a:t>
            </a:r>
            <a:r>
              <a:rPr lang="en-US" sz="2400" u="sng" dirty="0" smtClean="0"/>
              <a:t>Map</a:t>
            </a:r>
            <a:r>
              <a:rPr lang="en-US" sz="2400" dirty="0" smtClean="0"/>
              <a:t> Abstraction</a:t>
            </a:r>
            <a:endParaRPr lang="en-US" sz="2800" u="sng" dirty="0" smtClean="0"/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   Prototype &amp; Demonstration to validate</a:t>
            </a:r>
          </a:p>
          <a:p>
            <a:pPr lvl="2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</a:t>
            </a:r>
            <a:r>
              <a:rPr lang="en-US" sz="2400" u="sng" dirty="0" smtClean="0"/>
              <a:t>Simplicity</a:t>
            </a:r>
            <a:r>
              <a:rPr lang="en-US" sz="2400" dirty="0" smtClean="0"/>
              <a:t> &amp; </a:t>
            </a:r>
            <a:r>
              <a:rPr lang="en-US" sz="2400" u="sng" dirty="0" smtClean="0"/>
              <a:t>Extensibility</a:t>
            </a:r>
            <a:r>
              <a:rPr lang="en-US" sz="2400" dirty="0" smtClean="0"/>
              <a:t> compared to industry-solution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5240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9718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9436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086600" y="4800004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17"/>
          <p:cNvGrpSpPr/>
          <p:nvPr/>
        </p:nvGrpSpPr>
        <p:grpSpPr>
          <a:xfrm>
            <a:off x="4267200" y="5562600"/>
            <a:ext cx="1092190" cy="825179"/>
            <a:chOff x="3200400" y="4648200"/>
            <a:chExt cx="1092190" cy="825179"/>
          </a:xfrm>
        </p:grpSpPr>
        <p:grpSp>
          <p:nvGrpSpPr>
            <p:cNvPr id="3" name="Group 13"/>
            <p:cNvGrpSpPr/>
            <p:nvPr/>
          </p:nvGrpSpPr>
          <p:grpSpPr>
            <a:xfrm>
              <a:off x="3200400" y="4648200"/>
              <a:ext cx="990600" cy="762000"/>
              <a:chOff x="7162800" y="228598"/>
              <a:chExt cx="914400" cy="762002"/>
            </a:xfrm>
            <a:solidFill>
              <a:srgbClr val="4BACC6"/>
            </a:solidFill>
          </p:grpSpPr>
          <p:sp>
            <p:nvSpPr>
              <p:cNvPr id="95" name="Can 94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rgbClr val="EEECE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Down Arrow 95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Right Arrow 97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Right Arrow 98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 rot="2943919">
              <a:off x="3554507" y="4643255"/>
              <a:ext cx="730317" cy="745849"/>
              <a:chOff x="799" y="2745"/>
              <a:chExt cx="438" cy="458"/>
            </a:xfrm>
          </p:grpSpPr>
          <p:sp>
            <p:nvSpPr>
              <p:cNvPr id="93" name="Oval 56"/>
              <p:cNvSpPr>
                <a:spLocks noChangeArrowheads="1"/>
              </p:cNvSpPr>
              <p:nvPr/>
            </p:nvSpPr>
            <p:spPr bwMode="auto">
              <a:xfrm>
                <a:off x="799" y="2745"/>
                <a:ext cx="438" cy="458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>
                <a:solidFill>
                  <a:srgbClr val="EEECE1"/>
                </a:solidFill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lIns="82124" tIns="41061" rIns="82124" bIns="4106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AutoShape 57"/>
              <p:cNvSpPr>
                <a:spLocks noChangeArrowheads="1"/>
              </p:cNvSpPr>
              <p:nvPr/>
            </p:nvSpPr>
            <p:spPr bwMode="auto">
              <a:xfrm>
                <a:off x="810" y="2786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EEECE1"/>
                </a:solidFill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lIns="82124" tIns="41061" rIns="82124" bIns="4106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14"/>
            <p:cNvGrpSpPr/>
            <p:nvPr/>
          </p:nvGrpSpPr>
          <p:grpSpPr>
            <a:xfrm>
              <a:off x="3601805" y="4953000"/>
              <a:ext cx="515036" cy="520379"/>
              <a:chOff x="4440005" y="2362200"/>
              <a:chExt cx="515036" cy="520379"/>
            </a:xfrm>
          </p:grpSpPr>
          <p:sp>
            <p:nvSpPr>
              <p:cNvPr id="91" name="Cube 90"/>
              <p:cNvSpPr/>
              <p:nvPr/>
            </p:nvSpPr>
            <p:spPr>
              <a:xfrm>
                <a:off x="4495800" y="2362200"/>
                <a:ext cx="457200" cy="457200"/>
              </a:xfrm>
              <a:prstGeom prst="cube">
                <a:avLst>
                  <a:gd name="adj" fmla="val 13785"/>
                </a:avLst>
              </a:prstGeom>
              <a:solidFill>
                <a:srgbClr val="9BBB59">
                  <a:lumMod val="75000"/>
                </a:srgbClr>
              </a:solidFill>
              <a:ln>
                <a:solidFill>
                  <a:srgbClr val="9BBB59">
                    <a:lumMod val="50000"/>
                  </a:srgb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Quad Arrow 91"/>
              <p:cNvSpPr/>
              <p:nvPr/>
            </p:nvSpPr>
            <p:spPr>
              <a:xfrm rot="2594847">
                <a:off x="4440005" y="2396419"/>
                <a:ext cx="515036" cy="486160"/>
              </a:xfrm>
              <a:prstGeom prst="quadArrow">
                <a:avLst>
                  <a:gd name="adj1" fmla="val 10380"/>
                  <a:gd name="adj2" fmla="val 11960"/>
                  <a:gd name="adj3" fmla="val 22500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4191000" y="4800600"/>
          <a:ext cx="533400" cy="9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4800600" y="4800600"/>
          <a:ext cx="533400" cy="934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700"/>
                <a:gridCol w="2667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8" name="Down Arrow 107"/>
          <p:cNvSpPr/>
          <p:nvPr/>
        </p:nvSpPr>
        <p:spPr>
          <a:xfrm>
            <a:off x="16764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own Arrow 108"/>
          <p:cNvSpPr/>
          <p:nvPr/>
        </p:nvSpPr>
        <p:spPr>
          <a:xfrm>
            <a:off x="30480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46482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n Arrow 110"/>
          <p:cNvSpPr/>
          <p:nvPr/>
        </p:nvSpPr>
        <p:spPr>
          <a:xfrm>
            <a:off x="60198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own Arrow 111"/>
          <p:cNvSpPr/>
          <p:nvPr/>
        </p:nvSpPr>
        <p:spPr>
          <a:xfrm>
            <a:off x="7162800" y="41910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flipV="1">
            <a:off x="381000" y="5240866"/>
            <a:ext cx="8610600" cy="93134"/>
          </a:xfrm>
          <a:custGeom>
            <a:avLst/>
            <a:gdLst>
              <a:gd name="connsiteX0" fmla="*/ 0 w 7064023"/>
              <a:gd name="connsiteY0" fmla="*/ 0 h 1354666"/>
              <a:gd name="connsiteX1" fmla="*/ 2633133 w 7064023"/>
              <a:gd name="connsiteY1" fmla="*/ 245533 h 1354666"/>
              <a:gd name="connsiteX2" fmla="*/ 5096933 w 7064023"/>
              <a:gd name="connsiteY2" fmla="*/ 973666 h 1354666"/>
              <a:gd name="connsiteX3" fmla="*/ 6739467 w 7064023"/>
              <a:gd name="connsiteY3" fmla="*/ 1143000 h 1354666"/>
              <a:gd name="connsiteX4" fmla="*/ 7044267 w 7064023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023" h="1354666">
                <a:moveTo>
                  <a:pt x="0" y="0"/>
                </a:moveTo>
                <a:cubicBezTo>
                  <a:pt x="891822" y="41627"/>
                  <a:pt x="1783644" y="83255"/>
                  <a:pt x="2633133" y="245533"/>
                </a:cubicBezTo>
                <a:cubicBezTo>
                  <a:pt x="3482622" y="407811"/>
                  <a:pt x="4412544" y="824088"/>
                  <a:pt x="5096933" y="973666"/>
                </a:cubicBezTo>
                <a:cubicBezTo>
                  <a:pt x="5781322" y="1123244"/>
                  <a:pt x="6414911" y="1079500"/>
                  <a:pt x="6739467" y="1143000"/>
                </a:cubicBezTo>
                <a:cubicBezTo>
                  <a:pt x="7064023" y="1206500"/>
                  <a:pt x="7054145" y="1280583"/>
                  <a:pt x="7044267" y="1354666"/>
                </a:cubicBezTo>
              </a:path>
            </a:pathLst>
          </a:cu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AutoShape 76"/>
          <p:cNvSpPr>
            <a:spLocks noChangeArrowheads="1"/>
          </p:cNvSpPr>
          <p:nvPr/>
        </p:nvSpPr>
        <p:spPr bwMode="auto">
          <a:xfrm>
            <a:off x="5867400" y="5715000"/>
            <a:ext cx="685800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5" name="AutoShape 76"/>
          <p:cNvSpPr>
            <a:spLocks noChangeArrowheads="1"/>
          </p:cNvSpPr>
          <p:nvPr/>
        </p:nvSpPr>
        <p:spPr bwMode="auto">
          <a:xfrm>
            <a:off x="14478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6" name="AutoShape 76"/>
          <p:cNvSpPr>
            <a:spLocks noChangeArrowheads="1"/>
          </p:cNvSpPr>
          <p:nvPr/>
        </p:nvSpPr>
        <p:spPr bwMode="auto">
          <a:xfrm>
            <a:off x="70104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7" name="AutoShape 76"/>
          <p:cNvSpPr>
            <a:spLocks noChangeArrowheads="1"/>
          </p:cNvSpPr>
          <p:nvPr/>
        </p:nvSpPr>
        <p:spPr bwMode="auto">
          <a:xfrm>
            <a:off x="28956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8" name="AutoShape 76"/>
          <p:cNvSpPr>
            <a:spLocks noChangeArrowheads="1"/>
          </p:cNvSpPr>
          <p:nvPr/>
        </p:nvSpPr>
        <p:spPr bwMode="auto">
          <a:xfrm>
            <a:off x="40386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00B0F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9" name="AutoShape 76"/>
          <p:cNvSpPr>
            <a:spLocks noChangeArrowheads="1"/>
          </p:cNvSpPr>
          <p:nvPr/>
        </p:nvSpPr>
        <p:spPr bwMode="auto">
          <a:xfrm>
            <a:off x="4343400" y="5715000"/>
            <a:ext cx="684021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0" name="AutoShape 76"/>
          <p:cNvSpPr>
            <a:spLocks noChangeArrowheads="1"/>
          </p:cNvSpPr>
          <p:nvPr/>
        </p:nvSpPr>
        <p:spPr bwMode="auto">
          <a:xfrm>
            <a:off x="4724400" y="5715000"/>
            <a:ext cx="685800" cy="622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33600" y="762000"/>
            <a:ext cx="4419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routing, access-control, mobility, traffic-engineering, guarantees, recovery, bandwidth-on-demand …</a:t>
            </a:r>
            <a:endParaRPr lang="en-US" sz="1400" dirty="0"/>
          </a:p>
        </p:txBody>
      </p:sp>
      <p:grpSp>
        <p:nvGrpSpPr>
          <p:cNvPr id="6" name="Group 225"/>
          <p:cNvGrpSpPr/>
          <p:nvPr/>
        </p:nvGrpSpPr>
        <p:grpSpPr>
          <a:xfrm>
            <a:off x="1294997" y="638684"/>
            <a:ext cx="6553603" cy="2485516"/>
            <a:chOff x="1470005" y="1226899"/>
            <a:chExt cx="6401203" cy="2485516"/>
          </a:xfrm>
        </p:grpSpPr>
        <p:sp>
          <p:nvSpPr>
            <p:cNvPr id="63" name="Rectangle 62"/>
            <p:cNvSpPr/>
            <p:nvPr/>
          </p:nvSpPr>
          <p:spPr>
            <a:xfrm rot="21171009">
              <a:off x="1470005" y="1226899"/>
              <a:ext cx="6401203" cy="248551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isometricOffAxis2Top">
                <a:rot lat="18048692" lon="18917394" rev="204050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224"/>
            <p:cNvGrpSpPr/>
            <p:nvPr/>
          </p:nvGrpSpPr>
          <p:grpSpPr>
            <a:xfrm>
              <a:off x="1991001" y="2065099"/>
              <a:ext cx="5514762" cy="796928"/>
              <a:chOff x="2936787" y="2479672"/>
              <a:chExt cx="5514762" cy="796928"/>
            </a:xfrm>
          </p:grpSpPr>
          <p:cxnSp>
            <p:nvCxnSpPr>
              <p:cNvPr id="65" name="Straight Connector 64"/>
              <p:cNvCxnSpPr>
                <a:stCxn id="85" idx="4"/>
                <a:endCxn id="84" idx="6"/>
              </p:cNvCxnSpPr>
              <p:nvPr/>
            </p:nvCxnSpPr>
            <p:spPr>
              <a:xfrm rot="5400000">
                <a:off x="5197508" y="2571780"/>
                <a:ext cx="193672" cy="38411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85" idx="4"/>
                <a:endCxn id="88" idx="0"/>
              </p:cNvCxnSpPr>
              <p:nvPr/>
            </p:nvCxnSpPr>
            <p:spPr>
              <a:xfrm rot="16200000" flipH="1">
                <a:off x="5448300" y="2705100"/>
                <a:ext cx="228600" cy="152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86" idx="4"/>
                <a:endCxn id="80" idx="0"/>
              </p:cNvCxnSpPr>
              <p:nvPr/>
            </p:nvCxnSpPr>
            <p:spPr>
              <a:xfrm rot="5400000">
                <a:off x="6436716" y="2596156"/>
                <a:ext cx="263528" cy="33536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86" idx="4"/>
                <a:endCxn id="89" idx="1"/>
              </p:cNvCxnSpPr>
              <p:nvPr/>
            </p:nvCxnSpPr>
            <p:spPr>
              <a:xfrm rot="16200000" flipH="1">
                <a:off x="6887937" y="2480294"/>
                <a:ext cx="109678" cy="41323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80" idx="7"/>
                <a:endCxn id="89" idx="2"/>
              </p:cNvCxnSpPr>
              <p:nvPr/>
            </p:nvCxnSpPr>
            <p:spPr>
              <a:xfrm rot="5400000" flipH="1" flipV="1">
                <a:off x="6758986" y="2572149"/>
                <a:ext cx="95346" cy="59619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119" idx="6"/>
                <a:endCxn id="120" idx="3"/>
              </p:cNvCxnSpPr>
              <p:nvPr/>
            </p:nvCxnSpPr>
            <p:spPr>
              <a:xfrm>
                <a:off x="5325572" y="3165472"/>
                <a:ext cx="1424665" cy="1261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223"/>
              <p:cNvGrpSpPr/>
              <p:nvPr/>
            </p:nvGrpSpPr>
            <p:grpSpPr>
              <a:xfrm>
                <a:off x="2936787" y="2479672"/>
                <a:ext cx="5514762" cy="796928"/>
                <a:chOff x="2936787" y="2479672"/>
                <a:chExt cx="5514762" cy="796928"/>
              </a:xfrm>
            </p:grpSpPr>
            <p:grpSp>
              <p:nvGrpSpPr>
                <p:cNvPr id="9" name="Group 222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10" name="Group 154"/>
                  <p:cNvGrpSpPr/>
                  <p:nvPr/>
                </p:nvGrpSpPr>
                <p:grpSpPr>
                  <a:xfrm>
                    <a:off x="2936787" y="2479672"/>
                    <a:ext cx="5514762" cy="762000"/>
                    <a:chOff x="1946187" y="1489072"/>
                    <a:chExt cx="5514762" cy="762000"/>
                  </a:xfrm>
                </p:grpSpPr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1946187" y="14890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3276600" y="20574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3733800" y="15240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2095043" y="20986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4800600" y="17526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6263012" y="14890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4030171" y="20986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5715000" y="2057400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7156149" y="1946272"/>
                      <a:ext cx="304800" cy="152400"/>
                    </a:xfrm>
                    <a:prstGeom prst="ellips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" name="Straight Connector 121"/>
                    <p:cNvCxnSpPr>
                      <a:stCxn id="116" idx="0"/>
                      <a:endCxn id="113" idx="3"/>
                    </p:cNvCxnSpPr>
                    <p:nvPr/>
                  </p:nvCxnSpPr>
                  <p:spPr>
                    <a:xfrm rot="16200000" flipV="1">
                      <a:off x="1879375" y="1730603"/>
                      <a:ext cx="479518" cy="256619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>
                      <a:stCxn id="116" idx="5"/>
                      <a:endCxn id="114" idx="3"/>
                    </p:cNvCxnSpPr>
                    <p:nvPr/>
                  </p:nvCxnSpPr>
                  <p:spPr>
                    <a:xfrm rot="5400000" flipH="1" flipV="1">
                      <a:off x="2817585" y="1725103"/>
                      <a:ext cx="41272" cy="966031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/>
                    <p:cNvCxnSpPr>
                      <a:stCxn id="115" idx="2"/>
                      <a:endCxn id="113" idx="6"/>
                    </p:cNvCxnSpPr>
                    <p:nvPr/>
                  </p:nvCxnSpPr>
                  <p:spPr>
                    <a:xfrm rot="10800000">
                      <a:off x="2250988" y="1565272"/>
                      <a:ext cx="1482812" cy="349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>
                      <a:stCxn id="79" idx="0"/>
                      <a:endCxn id="83" idx="4"/>
                    </p:cNvCxnSpPr>
                    <p:nvPr/>
                  </p:nvCxnSpPr>
                  <p:spPr>
                    <a:xfrm rot="16200000" flipV="1">
                      <a:off x="2952738" y="1680458"/>
                      <a:ext cx="152400" cy="744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>
                      <a:stCxn id="119" idx="0"/>
                      <a:endCxn id="115" idx="4"/>
                    </p:cNvCxnSpPr>
                    <p:nvPr/>
                  </p:nvCxnSpPr>
                  <p:spPr>
                    <a:xfrm rot="16200000" flipV="1">
                      <a:off x="3823251" y="1739350"/>
                      <a:ext cx="422272" cy="296371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>
                      <a:stCxn id="114" idx="6"/>
                      <a:endCxn id="119" idx="3"/>
                    </p:cNvCxnSpPr>
                    <p:nvPr/>
                  </p:nvCxnSpPr>
                  <p:spPr>
                    <a:xfrm>
                      <a:off x="3581400" y="2133600"/>
                      <a:ext cx="493409" cy="95154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/>
                    <p:cNvCxnSpPr>
                      <a:stCxn id="119" idx="7"/>
                      <a:endCxn id="117" idx="3"/>
                    </p:cNvCxnSpPr>
                    <p:nvPr/>
                  </p:nvCxnSpPr>
                  <p:spPr>
                    <a:xfrm rot="5400000" flipH="1" flipV="1">
                      <a:off x="4448632" y="1724385"/>
                      <a:ext cx="238308" cy="554903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>
                      <a:stCxn id="120" idx="2"/>
                      <a:endCxn id="117" idx="6"/>
                    </p:cNvCxnSpPr>
                    <p:nvPr/>
                  </p:nvCxnSpPr>
                  <p:spPr>
                    <a:xfrm rot="10800000">
                      <a:off x="5105400" y="1828800"/>
                      <a:ext cx="609600" cy="30480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/>
                    <p:cNvCxnSpPr>
                      <a:stCxn id="115" idx="6"/>
                      <a:endCxn id="118" idx="2"/>
                    </p:cNvCxnSpPr>
                    <p:nvPr/>
                  </p:nvCxnSpPr>
                  <p:spPr>
                    <a:xfrm flipV="1">
                      <a:off x="4038600" y="1565272"/>
                      <a:ext cx="2224412" cy="349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>
                      <a:stCxn id="120" idx="6"/>
                      <a:endCxn id="118" idx="4"/>
                    </p:cNvCxnSpPr>
                    <p:nvPr/>
                  </p:nvCxnSpPr>
                  <p:spPr>
                    <a:xfrm flipV="1">
                      <a:off x="6019800" y="1641472"/>
                      <a:ext cx="395612" cy="492128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/>
                    <p:cNvCxnSpPr>
                      <a:stCxn id="118" idx="5"/>
                      <a:endCxn id="121" idx="3"/>
                    </p:cNvCxnSpPr>
                    <p:nvPr/>
                  </p:nvCxnSpPr>
                  <p:spPr>
                    <a:xfrm rot="16200000" flipH="1">
                      <a:off x="6633379" y="1508948"/>
                      <a:ext cx="457200" cy="67761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>
                      <a:stCxn id="120" idx="6"/>
                      <a:endCxn id="121" idx="3"/>
                    </p:cNvCxnSpPr>
                    <p:nvPr/>
                  </p:nvCxnSpPr>
                  <p:spPr>
                    <a:xfrm flipV="1">
                      <a:off x="6019800" y="2076354"/>
                      <a:ext cx="1180985" cy="57246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9" name="Oval 78"/>
                  <p:cNvSpPr/>
                  <p:nvPr/>
                </p:nvSpPr>
                <p:spPr>
                  <a:xfrm>
                    <a:off x="3904351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6248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29367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3657600" y="31242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382992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47974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334000" y="2514600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6583759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6276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5486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7104756" y="2708272"/>
                    <a:ext cx="304800" cy="2286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7700180" y="2784472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3" name="Straight Connector 72"/>
                <p:cNvCxnSpPr>
                  <a:stCxn id="81" idx="6"/>
                  <a:endCxn id="79" idx="2"/>
                </p:cNvCxnSpPr>
                <p:nvPr/>
              </p:nvCxnSpPr>
              <p:spPr>
                <a:xfrm>
                  <a:off x="3241587" y="2860672"/>
                  <a:ext cx="66276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81" idx="5"/>
                  <a:endCxn id="82" idx="1"/>
                </p:cNvCxnSpPr>
                <p:nvPr/>
              </p:nvCxnSpPr>
              <p:spPr>
                <a:xfrm rot="16200000" flipH="1">
                  <a:off x="3333611" y="2777892"/>
                  <a:ext cx="231964" cy="50528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82" idx="7"/>
                  <a:endCxn id="79" idx="4"/>
                </p:cNvCxnSpPr>
                <p:nvPr/>
              </p:nvCxnSpPr>
              <p:spPr>
                <a:xfrm rot="5400000" flipH="1" flipV="1">
                  <a:off x="3882434" y="2972201"/>
                  <a:ext cx="209646" cy="138989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9" idx="6"/>
                  <a:endCxn id="84" idx="3"/>
                </p:cNvCxnSpPr>
                <p:nvPr/>
              </p:nvCxnSpPr>
              <p:spPr>
                <a:xfrm>
                  <a:off x="4209151" y="2860672"/>
                  <a:ext cx="632973" cy="5388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114" idx="6"/>
                  <a:endCxn id="84" idx="3"/>
                </p:cNvCxnSpPr>
                <p:nvPr/>
              </p:nvCxnSpPr>
              <p:spPr>
                <a:xfrm flipV="1">
                  <a:off x="4572000" y="2914554"/>
                  <a:ext cx="270125" cy="20964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5" name="Curved Left Arrow 134"/>
          <p:cNvSpPr/>
          <p:nvPr/>
        </p:nvSpPr>
        <p:spPr>
          <a:xfrm rot="12334966">
            <a:off x="1524000" y="838200"/>
            <a:ext cx="304800" cy="53340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Curved Left Arrow 135"/>
          <p:cNvSpPr/>
          <p:nvPr/>
        </p:nvSpPr>
        <p:spPr>
          <a:xfrm rot="21382895">
            <a:off x="6645928" y="847286"/>
            <a:ext cx="304800" cy="53340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2971800" y="2362200"/>
            <a:ext cx="2895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Unified Control Plane</a:t>
            </a:r>
            <a:endParaRPr lang="en-US" dirty="0"/>
          </a:p>
        </p:txBody>
      </p:sp>
      <p:grpSp>
        <p:nvGrpSpPr>
          <p:cNvPr id="11" name="Group 100"/>
          <p:cNvGrpSpPr/>
          <p:nvPr/>
        </p:nvGrpSpPr>
        <p:grpSpPr>
          <a:xfrm>
            <a:off x="1676400" y="3352800"/>
            <a:ext cx="5791200" cy="457200"/>
            <a:chOff x="1828800" y="3962400"/>
            <a:chExt cx="5791200" cy="457200"/>
          </a:xfrm>
        </p:grpSpPr>
        <p:sp>
          <p:nvSpPr>
            <p:cNvPr id="139" name="Down Arrow 138"/>
            <p:cNvSpPr/>
            <p:nvPr/>
          </p:nvSpPr>
          <p:spPr>
            <a:xfrm rot="10800000">
              <a:off x="18288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Down Arrow 139"/>
            <p:cNvSpPr/>
            <p:nvPr/>
          </p:nvSpPr>
          <p:spPr>
            <a:xfrm rot="10800000">
              <a:off x="32004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Down Arrow 140"/>
            <p:cNvSpPr/>
            <p:nvPr/>
          </p:nvSpPr>
          <p:spPr>
            <a:xfrm rot="10800000">
              <a:off x="48006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Down Arrow 141"/>
            <p:cNvSpPr/>
            <p:nvPr/>
          </p:nvSpPr>
          <p:spPr>
            <a:xfrm rot="10800000">
              <a:off x="61722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Down Arrow 142"/>
            <p:cNvSpPr/>
            <p:nvPr/>
          </p:nvSpPr>
          <p:spPr>
            <a:xfrm rot="10800000">
              <a:off x="7315200" y="3962400"/>
              <a:ext cx="304800" cy="4572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Unified Control Architecture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0" y="4459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u="sng" dirty="0" smtClean="0"/>
              <a:t>Common</a:t>
            </a:r>
            <a:r>
              <a:rPr lang="en-US" dirty="0" smtClean="0"/>
              <a:t> Flow Abstraction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0" y="2020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2.   </a:t>
            </a:r>
            <a:r>
              <a:rPr lang="en-US" u="sng" dirty="0" smtClean="0"/>
              <a:t>Common</a:t>
            </a:r>
            <a:r>
              <a:rPr lang="en-US" dirty="0" smtClean="0"/>
              <a:t> Map 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990600" y="1026583"/>
            <a:ext cx="7315200" cy="445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3"/>
          <p:cNvGrpSpPr/>
          <p:nvPr/>
        </p:nvGrpSpPr>
        <p:grpSpPr>
          <a:xfrm>
            <a:off x="3200400" y="10668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15" name="Can 1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1143000" y="23622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29" name="Can 2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1066800" y="12192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37" name="Can 3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2362200" y="21336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43" name="Can 4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5943600" y="35052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49" name="Can 4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Down Arrow 4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Down Arrow 5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5334000" y="12192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55" name="Can 5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Down Arrow 5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Down Arrow 5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1981200" y="34290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61" name="Can 6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Down Arrow 6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Down Arrow 6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3962400" y="23622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67" name="Can 6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4114800" y="37338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3" name="Can 7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ight Arrow 7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486400" y="23622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9" name="Can 7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ight Arrow 8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ight Arrow 8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6629400" y="26670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85" name="Can 8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Down Arrow 8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Down Arrow 8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Right Arrow 8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Right Arrow 8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19600" y="16764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91" name="Can 9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Down Arrow 9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Down Arrow 9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ight Arrow 9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ight Arrow 9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39000" y="1752600"/>
            <a:ext cx="609600" cy="457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97" name="Can 9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Down Arrow 9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Down Arrow 9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ight Arrow 9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ight Arrow 10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03" name="Straight Connector 102"/>
          <p:cNvCxnSpPr>
            <a:stCxn id="37" idx="4"/>
            <a:endCxn id="15" idx="2"/>
          </p:cNvCxnSpPr>
          <p:nvPr/>
        </p:nvCxnSpPr>
        <p:spPr>
          <a:xfrm flipV="1">
            <a:off x="1676400" y="1295402"/>
            <a:ext cx="1524000" cy="1524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7" idx="3"/>
            <a:endCxn id="29" idx="1"/>
          </p:cNvCxnSpPr>
          <p:nvPr/>
        </p:nvCxnSpPr>
        <p:spPr>
          <a:xfrm rot="16200000" flipH="1">
            <a:off x="1066801" y="1981201"/>
            <a:ext cx="685799" cy="76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9" idx="4"/>
            <a:endCxn id="43" idx="2"/>
          </p:cNvCxnSpPr>
          <p:nvPr/>
        </p:nvCxnSpPr>
        <p:spPr>
          <a:xfrm flipV="1">
            <a:off x="1752600" y="2362202"/>
            <a:ext cx="609600" cy="228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29" idx="3"/>
            <a:endCxn id="61" idx="2"/>
          </p:cNvCxnSpPr>
          <p:nvPr/>
        </p:nvCxnSpPr>
        <p:spPr>
          <a:xfrm rot="16200000" flipH="1">
            <a:off x="1295400" y="2971802"/>
            <a:ext cx="838200" cy="5334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61" idx="4"/>
            <a:endCxn id="73" idx="2"/>
          </p:cNvCxnSpPr>
          <p:nvPr/>
        </p:nvCxnSpPr>
        <p:spPr>
          <a:xfrm>
            <a:off x="2590800" y="3657602"/>
            <a:ext cx="1524000" cy="3048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43" idx="3"/>
          </p:cNvCxnSpPr>
          <p:nvPr/>
        </p:nvCxnSpPr>
        <p:spPr>
          <a:xfrm rot="5400000" flipH="1" flipV="1">
            <a:off x="2057401" y="2819401"/>
            <a:ext cx="838198" cy="381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3" idx="4"/>
            <a:endCxn id="67" idx="2"/>
          </p:cNvCxnSpPr>
          <p:nvPr/>
        </p:nvCxnSpPr>
        <p:spPr>
          <a:xfrm>
            <a:off x="2971800" y="2362202"/>
            <a:ext cx="990600" cy="228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3" idx="1"/>
            <a:endCxn id="15" idx="3"/>
          </p:cNvCxnSpPr>
          <p:nvPr/>
        </p:nvCxnSpPr>
        <p:spPr>
          <a:xfrm rot="5400000" flipH="1" flipV="1">
            <a:off x="2781301" y="1409702"/>
            <a:ext cx="609599" cy="838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5" idx="4"/>
            <a:endCxn id="55" idx="2"/>
          </p:cNvCxnSpPr>
          <p:nvPr/>
        </p:nvCxnSpPr>
        <p:spPr>
          <a:xfrm>
            <a:off x="3810000" y="1295402"/>
            <a:ext cx="1524000" cy="1524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5" idx="4"/>
            <a:endCxn id="91" idx="1"/>
          </p:cNvCxnSpPr>
          <p:nvPr/>
        </p:nvCxnSpPr>
        <p:spPr>
          <a:xfrm>
            <a:off x="3810000" y="1295402"/>
            <a:ext cx="914400" cy="38099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91" idx="4"/>
            <a:endCxn id="55" idx="3"/>
          </p:cNvCxnSpPr>
          <p:nvPr/>
        </p:nvCxnSpPr>
        <p:spPr>
          <a:xfrm flipV="1">
            <a:off x="5029200" y="1676402"/>
            <a:ext cx="609600" cy="228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67" idx="4"/>
            <a:endCxn id="79" idx="2"/>
          </p:cNvCxnSpPr>
          <p:nvPr/>
        </p:nvCxnSpPr>
        <p:spPr>
          <a:xfrm>
            <a:off x="4572000" y="2590802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67" idx="3"/>
            <a:endCxn id="75" idx="3"/>
          </p:cNvCxnSpPr>
          <p:nvPr/>
        </p:nvCxnSpPr>
        <p:spPr>
          <a:xfrm rot="16200000" flipH="1">
            <a:off x="3923023" y="3163579"/>
            <a:ext cx="905453" cy="21709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73" idx="4"/>
            <a:endCxn id="49" idx="2"/>
          </p:cNvCxnSpPr>
          <p:nvPr/>
        </p:nvCxnSpPr>
        <p:spPr>
          <a:xfrm flipV="1">
            <a:off x="4724400" y="3733802"/>
            <a:ext cx="1219200" cy="228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85" idx="3"/>
            <a:endCxn id="49" idx="4"/>
          </p:cNvCxnSpPr>
          <p:nvPr/>
        </p:nvCxnSpPr>
        <p:spPr>
          <a:xfrm rot="5400000">
            <a:off x="6438900" y="3238502"/>
            <a:ext cx="609600" cy="381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97" idx="3"/>
            <a:endCxn id="85" idx="1"/>
          </p:cNvCxnSpPr>
          <p:nvPr/>
        </p:nvCxnSpPr>
        <p:spPr>
          <a:xfrm rot="5400000">
            <a:off x="7010401" y="2133601"/>
            <a:ext cx="457199" cy="609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55" idx="4"/>
            <a:endCxn id="97" idx="1"/>
          </p:cNvCxnSpPr>
          <p:nvPr/>
        </p:nvCxnSpPr>
        <p:spPr>
          <a:xfrm>
            <a:off x="5943600" y="1447802"/>
            <a:ext cx="1600200" cy="30479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79" idx="4"/>
            <a:endCxn id="97" idx="2"/>
          </p:cNvCxnSpPr>
          <p:nvPr/>
        </p:nvCxnSpPr>
        <p:spPr>
          <a:xfrm flipV="1">
            <a:off x="6096000" y="1981202"/>
            <a:ext cx="1143000" cy="609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69" idx="2"/>
            <a:endCxn id="91" idx="3"/>
          </p:cNvCxnSpPr>
          <p:nvPr/>
        </p:nvCxnSpPr>
        <p:spPr>
          <a:xfrm flipV="1">
            <a:off x="4419763" y="2133602"/>
            <a:ext cx="304637" cy="23737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2514600" y="4876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Arial Bold" pitchFamily="34" charset="0"/>
                <a:cs typeface="Arial Bold" pitchFamily="34" charset="0"/>
              </a:rPr>
              <a:t>Wide Area IP Network</a:t>
            </a:r>
            <a:endParaRPr lang="en-US" sz="2800" dirty="0">
              <a:solidFill>
                <a:prstClr val="white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04800" y="762000"/>
            <a:ext cx="8534400" cy="563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ectangle 1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600" kern="0" dirty="0" smtClean="0">
                <a:solidFill>
                  <a:srgbClr val="FFFF00"/>
                </a:solidFill>
              </a:rPr>
              <a:t>Implementation of the </a:t>
            </a:r>
            <a:r>
              <a:rPr kumimoji="1" lang="en-US" sz="3600" kern="0" dirty="0" smtClean="0">
                <a:solidFill>
                  <a:srgbClr val="FFFF00"/>
                </a:solidFill>
              </a:rPr>
              <a:t>Architecture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7" name="AutoShape 35"/>
          <p:cNvSpPr>
            <a:spLocks noChangeArrowheads="1"/>
          </p:cNvSpPr>
          <p:nvPr/>
        </p:nvSpPr>
        <p:spPr bwMode="auto">
          <a:xfrm>
            <a:off x="4021658" y="1821987"/>
            <a:ext cx="1335609" cy="5402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NOX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8" name="Oval 34"/>
          <p:cNvSpPr>
            <a:spLocks noChangeArrowheads="1"/>
          </p:cNvSpPr>
          <p:nvPr/>
        </p:nvSpPr>
        <p:spPr bwMode="auto">
          <a:xfrm>
            <a:off x="1691119" y="3193430"/>
            <a:ext cx="6767081" cy="1784472"/>
          </a:xfrm>
          <a:prstGeom prst="ellipse">
            <a:avLst/>
          </a:prstGeom>
          <a:noFill/>
          <a:ln w="9525">
            <a:solidFill>
              <a:srgbClr val="7030A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2794448" y="2362200"/>
            <a:ext cx="3832615" cy="1907226"/>
            <a:chOff x="2794448" y="2362200"/>
            <a:chExt cx="3832615" cy="1907226"/>
          </a:xfrm>
        </p:grpSpPr>
        <p:sp>
          <p:nvSpPr>
            <p:cNvPr id="112" name="AutoShape 21"/>
            <p:cNvSpPr>
              <a:spLocks noChangeShapeType="1"/>
            </p:cNvSpPr>
            <p:nvPr/>
          </p:nvSpPr>
          <p:spPr bwMode="auto">
            <a:xfrm flipH="1" flipV="1">
              <a:off x="4648199" y="2362200"/>
              <a:ext cx="709066" cy="1052628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25" name="AutoShape 20"/>
            <p:cNvSpPr>
              <a:spLocks noChangeShapeType="1"/>
            </p:cNvSpPr>
            <p:nvPr/>
          </p:nvSpPr>
          <p:spPr bwMode="auto">
            <a:xfrm flipH="1" flipV="1">
              <a:off x="4722370" y="2383109"/>
              <a:ext cx="1904693" cy="1031720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4" name="AutoShape 24"/>
            <p:cNvSpPr>
              <a:spLocks noChangeShapeType="1"/>
            </p:cNvSpPr>
            <p:nvPr/>
          </p:nvSpPr>
          <p:spPr bwMode="auto">
            <a:xfrm flipV="1">
              <a:off x="2794448" y="2383109"/>
              <a:ext cx="1792424" cy="1354960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5" name="AutoShape 23"/>
            <p:cNvSpPr>
              <a:spLocks noChangeShapeType="1"/>
            </p:cNvSpPr>
            <p:nvPr/>
          </p:nvSpPr>
          <p:spPr bwMode="auto">
            <a:xfrm flipV="1">
              <a:off x="4176511" y="2383109"/>
              <a:ext cx="410361" cy="1354960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6" name="AutoShape 22"/>
            <p:cNvSpPr>
              <a:spLocks noChangeShapeType="1"/>
            </p:cNvSpPr>
            <p:nvPr/>
          </p:nvSpPr>
          <p:spPr bwMode="auto">
            <a:xfrm flipV="1">
              <a:off x="3541613" y="2383109"/>
              <a:ext cx="1045259" cy="188631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AutoShape 19"/>
            <p:cNvSpPr>
              <a:spLocks noChangeShapeType="1"/>
            </p:cNvSpPr>
            <p:nvPr/>
          </p:nvSpPr>
          <p:spPr bwMode="auto">
            <a:xfrm flipH="1" flipV="1">
              <a:off x="4722370" y="2383109"/>
              <a:ext cx="1614343" cy="188631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8" name="AutoShape 18"/>
            <p:cNvSpPr>
              <a:spLocks noChangeShapeType="1"/>
            </p:cNvSpPr>
            <p:nvPr/>
          </p:nvSpPr>
          <p:spPr bwMode="auto">
            <a:xfrm flipH="1" flipV="1">
              <a:off x="4648200" y="2362200"/>
              <a:ext cx="364518" cy="1907225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3048000" y="2819400"/>
              <a:ext cx="3321599" cy="60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rPr>
                <a:t>       </a:t>
              </a:r>
              <a:r>
                <a:rPr lang="en-US" sz="1600" b="1" dirty="0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Interface: </a:t>
              </a:r>
              <a:r>
                <a:rPr lang="en-US" sz="1600" b="1" dirty="0" err="1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OpenFlow</a:t>
              </a:r>
              <a:r>
                <a:rPr lang="en-US" sz="1600" b="1" dirty="0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 Protocol</a:t>
              </a:r>
              <a:endParaRPr lang="en-US" sz="400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362200" y="3419255"/>
            <a:ext cx="5436465" cy="1434664"/>
            <a:chOff x="2362200" y="3419255"/>
            <a:chExt cx="5436465" cy="1434664"/>
          </a:xfrm>
        </p:grpSpPr>
        <p:sp>
          <p:nvSpPr>
            <p:cNvPr id="142" name="AutoShape 13"/>
            <p:cNvSpPr>
              <a:spLocks noChangeShapeType="1"/>
            </p:cNvSpPr>
            <p:nvPr/>
          </p:nvSpPr>
          <p:spPr bwMode="auto">
            <a:xfrm flipH="1" flipV="1">
              <a:off x="2926073" y="4167583"/>
              <a:ext cx="502926" cy="4044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362200" y="3419255"/>
              <a:ext cx="5436465" cy="1434664"/>
              <a:chOff x="2362200" y="3419255"/>
              <a:chExt cx="5436465" cy="1434664"/>
            </a:xfrm>
          </p:grpSpPr>
          <p:sp>
            <p:nvSpPr>
              <p:cNvPr id="108" name="AutoShape 14"/>
              <p:cNvSpPr>
                <a:spLocks noChangeShapeType="1"/>
              </p:cNvSpPr>
              <p:nvPr/>
            </p:nvSpPr>
            <p:spPr bwMode="auto">
              <a:xfrm flipV="1">
                <a:off x="3777767" y="4049922"/>
                <a:ext cx="377838" cy="49846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AutoShape 5"/>
              <p:cNvSpPr>
                <a:spLocks noChangeShapeType="1"/>
              </p:cNvSpPr>
              <p:nvPr/>
            </p:nvSpPr>
            <p:spPr bwMode="auto">
              <a:xfrm flipH="1">
                <a:off x="6491564" y="3862378"/>
                <a:ext cx="234952" cy="5177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AutoShape 9"/>
              <p:cNvSpPr>
                <a:spLocks noChangeShapeType="1"/>
              </p:cNvSpPr>
              <p:nvPr/>
            </p:nvSpPr>
            <p:spPr bwMode="auto">
              <a:xfrm>
                <a:off x="5124987" y="4552816"/>
                <a:ext cx="352289" cy="1505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AutoShape 8"/>
              <p:cNvSpPr>
                <a:spLocks noChangeShapeType="1"/>
              </p:cNvSpPr>
              <p:nvPr/>
            </p:nvSpPr>
            <p:spPr bwMode="auto">
              <a:xfrm flipV="1">
                <a:off x="5779239" y="4425007"/>
                <a:ext cx="330258" cy="27393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AutoShape 7"/>
              <p:cNvSpPr>
                <a:spLocks noChangeShapeType="1"/>
              </p:cNvSpPr>
              <p:nvPr/>
            </p:nvSpPr>
            <p:spPr bwMode="auto">
              <a:xfrm flipH="1" flipV="1">
                <a:off x="5357267" y="3738069"/>
                <a:ext cx="255508" cy="7439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AutoShape 33"/>
              <p:cNvSpPr>
                <a:spLocks noChangeArrowheads="1"/>
              </p:cNvSpPr>
              <p:nvPr/>
            </p:nvSpPr>
            <p:spPr bwMode="auto">
              <a:xfrm>
                <a:off x="2627980" y="3866481"/>
                <a:ext cx="298094" cy="30110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AutoShape 32"/>
              <p:cNvSpPr>
                <a:spLocks noChangeArrowheads="1"/>
              </p:cNvSpPr>
              <p:nvPr/>
            </p:nvSpPr>
            <p:spPr bwMode="auto">
              <a:xfrm>
                <a:off x="4021658" y="3738069"/>
                <a:ext cx="352292" cy="31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AutoShape 30"/>
              <p:cNvSpPr>
                <a:spLocks noChangeArrowheads="1"/>
              </p:cNvSpPr>
              <p:nvPr/>
            </p:nvSpPr>
            <p:spPr bwMode="auto">
              <a:xfrm>
                <a:off x="5124988" y="3419255"/>
                <a:ext cx="352290" cy="31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AutoShape 26"/>
              <p:cNvSpPr>
                <a:spLocks noChangeArrowheads="1"/>
              </p:cNvSpPr>
              <p:nvPr/>
            </p:nvSpPr>
            <p:spPr bwMode="auto">
              <a:xfrm>
                <a:off x="6189602" y="4273856"/>
                <a:ext cx="298093" cy="30110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AutoShape 11"/>
              <p:cNvSpPr>
                <a:spLocks noChangeShapeType="1"/>
              </p:cNvSpPr>
              <p:nvPr/>
            </p:nvSpPr>
            <p:spPr bwMode="auto">
              <a:xfrm flipV="1">
                <a:off x="4373950" y="3581061"/>
                <a:ext cx="707184" cy="3252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425474" y="4380127"/>
                <a:ext cx="352292" cy="31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AutoShape 29"/>
              <p:cNvSpPr>
                <a:spLocks noChangeArrowheads="1"/>
              </p:cNvSpPr>
              <p:nvPr/>
            </p:nvSpPr>
            <p:spPr bwMode="auto">
              <a:xfrm>
                <a:off x="6491565" y="3547668"/>
                <a:ext cx="352292" cy="31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AutoShape 28"/>
              <p:cNvSpPr>
                <a:spLocks noChangeArrowheads="1"/>
              </p:cNvSpPr>
              <p:nvPr/>
            </p:nvSpPr>
            <p:spPr bwMode="auto">
              <a:xfrm>
                <a:off x="4826894" y="4273856"/>
                <a:ext cx="298093" cy="30110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AutoShape 27"/>
              <p:cNvSpPr>
                <a:spLocks noChangeArrowheads="1"/>
              </p:cNvSpPr>
              <p:nvPr/>
            </p:nvSpPr>
            <p:spPr bwMode="auto">
              <a:xfrm>
                <a:off x="7446373" y="4143694"/>
                <a:ext cx="352292" cy="31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AutoShape 25"/>
              <p:cNvSpPr>
                <a:spLocks noChangeArrowheads="1"/>
              </p:cNvSpPr>
              <p:nvPr/>
            </p:nvSpPr>
            <p:spPr bwMode="auto">
              <a:xfrm>
                <a:off x="5477277" y="4552817"/>
                <a:ext cx="298093" cy="30110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AutoShape 15"/>
              <p:cNvSpPr>
                <a:spLocks noChangeShapeType="1"/>
              </p:cNvSpPr>
              <p:nvPr/>
            </p:nvSpPr>
            <p:spPr bwMode="auto">
              <a:xfrm flipV="1">
                <a:off x="2926074" y="3862379"/>
                <a:ext cx="1126694" cy="1945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AutoShape 12"/>
              <p:cNvSpPr>
                <a:spLocks noChangeShapeType="1"/>
              </p:cNvSpPr>
              <p:nvPr/>
            </p:nvSpPr>
            <p:spPr bwMode="auto">
              <a:xfrm flipV="1">
                <a:off x="3777766" y="4419600"/>
                <a:ext cx="1022834" cy="1332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AutoShape 10"/>
              <p:cNvSpPr>
                <a:spLocks noChangeShapeType="1"/>
              </p:cNvSpPr>
              <p:nvPr/>
            </p:nvSpPr>
            <p:spPr bwMode="auto">
              <a:xfrm>
                <a:off x="5477277" y="3614086"/>
                <a:ext cx="1043566" cy="607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AutoShape 6"/>
              <p:cNvSpPr>
                <a:spLocks noChangeShapeType="1"/>
              </p:cNvSpPr>
              <p:nvPr/>
            </p:nvSpPr>
            <p:spPr bwMode="auto">
              <a:xfrm>
                <a:off x="6843857" y="3866482"/>
                <a:ext cx="596185" cy="4073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AutoShape 4"/>
              <p:cNvSpPr>
                <a:spLocks noChangeShapeType="1"/>
              </p:cNvSpPr>
              <p:nvPr/>
            </p:nvSpPr>
            <p:spPr bwMode="auto">
              <a:xfrm>
                <a:off x="6491565" y="4380127"/>
                <a:ext cx="95234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Text Box 37"/>
              <p:cNvSpPr txBox="1">
                <a:spLocks noChangeArrowheads="1"/>
              </p:cNvSpPr>
              <p:nvPr/>
            </p:nvSpPr>
            <p:spPr bwMode="auto">
              <a:xfrm>
                <a:off x="2362200" y="3429000"/>
                <a:ext cx="990600" cy="602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ea typeface="Calibri" pitchFamily="34" charset="0"/>
                    <a:cs typeface="Times New Roman" pitchFamily="18" charset="0"/>
                  </a:rPr>
                  <a:t>Packet &amp;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ea typeface="Calibri" pitchFamily="34" charset="0"/>
                    <a:cs typeface="Times New Roman" pitchFamily="18" charset="0"/>
                  </a:rPr>
                  <a:t>Circuit Switches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49" name="TextBox 148"/>
          <p:cNvSpPr txBox="1"/>
          <p:nvPr/>
        </p:nvSpPr>
        <p:spPr>
          <a:xfrm>
            <a:off x="2971800" y="5257800"/>
            <a:ext cx="3900713" cy="49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Converged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5" name="Group 225"/>
          <p:cNvGrpSpPr/>
          <p:nvPr/>
        </p:nvGrpSpPr>
        <p:grpSpPr>
          <a:xfrm>
            <a:off x="3949932" y="1143000"/>
            <a:ext cx="1439711" cy="1031488"/>
            <a:chOff x="1470005" y="1226899"/>
            <a:chExt cx="6401203" cy="2485516"/>
          </a:xfrm>
        </p:grpSpPr>
        <p:sp>
          <p:nvSpPr>
            <p:cNvPr id="162" name="Rectangle 161"/>
            <p:cNvSpPr/>
            <p:nvPr/>
          </p:nvSpPr>
          <p:spPr>
            <a:xfrm rot="21171009">
              <a:off x="1470005" y="1226899"/>
              <a:ext cx="6401203" cy="248551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isometricOffAxis2Top">
                <a:rot lat="18048692" lon="18917394" rev="204050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24"/>
            <p:cNvGrpSpPr/>
            <p:nvPr/>
          </p:nvGrpSpPr>
          <p:grpSpPr>
            <a:xfrm>
              <a:off x="1991001" y="2065099"/>
              <a:ext cx="5514762" cy="796928"/>
              <a:chOff x="2936787" y="2479672"/>
              <a:chExt cx="5514762" cy="796928"/>
            </a:xfrm>
          </p:grpSpPr>
          <p:cxnSp>
            <p:nvCxnSpPr>
              <p:cNvPr id="164" name="Straight Connector 163"/>
              <p:cNvCxnSpPr>
                <a:stCxn id="184" idx="4"/>
                <a:endCxn id="183" idx="6"/>
              </p:cNvCxnSpPr>
              <p:nvPr/>
            </p:nvCxnSpPr>
            <p:spPr>
              <a:xfrm rot="5400000">
                <a:off x="5197508" y="2571780"/>
                <a:ext cx="193672" cy="38411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84" idx="4"/>
                <a:endCxn id="187" idx="0"/>
              </p:cNvCxnSpPr>
              <p:nvPr/>
            </p:nvCxnSpPr>
            <p:spPr>
              <a:xfrm rot="16200000" flipH="1">
                <a:off x="5448300" y="2705100"/>
                <a:ext cx="228600" cy="1524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85" idx="4"/>
                <a:endCxn id="179" idx="0"/>
              </p:cNvCxnSpPr>
              <p:nvPr/>
            </p:nvCxnSpPr>
            <p:spPr>
              <a:xfrm rot="5400000">
                <a:off x="6436716" y="2596156"/>
                <a:ext cx="263528" cy="33536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85" idx="4"/>
                <a:endCxn id="188" idx="1"/>
              </p:cNvCxnSpPr>
              <p:nvPr/>
            </p:nvCxnSpPr>
            <p:spPr>
              <a:xfrm rot="16200000" flipH="1">
                <a:off x="6887937" y="2480294"/>
                <a:ext cx="109678" cy="41323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79" idx="7"/>
                <a:endCxn id="188" idx="2"/>
              </p:cNvCxnSpPr>
              <p:nvPr/>
            </p:nvCxnSpPr>
            <p:spPr>
              <a:xfrm rot="5400000" flipH="1" flipV="1">
                <a:off x="6758986" y="2572149"/>
                <a:ext cx="95346" cy="59619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96" idx="6"/>
                <a:endCxn id="197" idx="3"/>
              </p:cNvCxnSpPr>
              <p:nvPr/>
            </p:nvCxnSpPr>
            <p:spPr>
              <a:xfrm>
                <a:off x="5325572" y="3165472"/>
                <a:ext cx="1424665" cy="1261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223"/>
              <p:cNvGrpSpPr/>
              <p:nvPr/>
            </p:nvGrpSpPr>
            <p:grpSpPr>
              <a:xfrm>
                <a:off x="2936787" y="2479672"/>
                <a:ext cx="5514762" cy="796928"/>
                <a:chOff x="2936787" y="2479672"/>
                <a:chExt cx="5514762" cy="796928"/>
              </a:xfrm>
            </p:grpSpPr>
            <p:grpSp>
              <p:nvGrpSpPr>
                <p:cNvPr id="8" name="Group 222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9" name="Group 154"/>
                  <p:cNvGrpSpPr/>
                  <p:nvPr/>
                </p:nvGrpSpPr>
                <p:grpSpPr>
                  <a:xfrm>
                    <a:off x="2936787" y="2479672"/>
                    <a:ext cx="5514762" cy="762000"/>
                    <a:chOff x="1946187" y="1489072"/>
                    <a:chExt cx="5514762" cy="762000"/>
                  </a:xfrm>
                </p:grpSpPr>
                <p:sp>
                  <p:nvSpPr>
                    <p:cNvPr id="190" name="Oval 189"/>
                    <p:cNvSpPr/>
                    <p:nvPr/>
                  </p:nvSpPr>
                  <p:spPr>
                    <a:xfrm>
                      <a:off x="1946187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Oval 190"/>
                    <p:cNvSpPr/>
                    <p:nvPr/>
                  </p:nvSpPr>
                  <p:spPr>
                    <a:xfrm>
                      <a:off x="32766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Oval 191"/>
                    <p:cNvSpPr/>
                    <p:nvPr/>
                  </p:nvSpPr>
                  <p:spPr>
                    <a:xfrm>
                      <a:off x="3733800" y="15240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2095043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Oval 193"/>
                    <p:cNvSpPr/>
                    <p:nvPr/>
                  </p:nvSpPr>
                  <p:spPr>
                    <a:xfrm>
                      <a:off x="4800600" y="17526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6263012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/>
                    <p:cNvSpPr/>
                    <p:nvPr/>
                  </p:nvSpPr>
                  <p:spPr>
                    <a:xfrm>
                      <a:off x="4030171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" name="Oval 196"/>
                    <p:cNvSpPr/>
                    <p:nvPr/>
                  </p:nvSpPr>
                  <p:spPr>
                    <a:xfrm>
                      <a:off x="57150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7156149" y="19462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99" name="Straight Connector 198"/>
                    <p:cNvCxnSpPr>
                      <a:stCxn id="193" idx="0"/>
                      <a:endCxn id="190" idx="3"/>
                    </p:cNvCxnSpPr>
                    <p:nvPr/>
                  </p:nvCxnSpPr>
                  <p:spPr>
                    <a:xfrm rot="16200000" flipV="1">
                      <a:off x="1879375" y="1730603"/>
                      <a:ext cx="479518" cy="256619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>
                      <a:stCxn id="193" idx="5"/>
                      <a:endCxn id="191" idx="3"/>
                    </p:cNvCxnSpPr>
                    <p:nvPr/>
                  </p:nvCxnSpPr>
                  <p:spPr>
                    <a:xfrm rot="5400000" flipH="1" flipV="1">
                      <a:off x="2817585" y="1725103"/>
                      <a:ext cx="41272" cy="96603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>
                      <a:stCxn id="192" idx="2"/>
                      <a:endCxn id="190" idx="6"/>
                    </p:cNvCxnSpPr>
                    <p:nvPr/>
                  </p:nvCxnSpPr>
                  <p:spPr>
                    <a:xfrm rot="10800000">
                      <a:off x="2250988" y="1565272"/>
                      <a:ext cx="14828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>
                      <a:stCxn id="178" idx="0"/>
                      <a:endCxn id="182" idx="4"/>
                    </p:cNvCxnSpPr>
                    <p:nvPr/>
                  </p:nvCxnSpPr>
                  <p:spPr>
                    <a:xfrm rot="16200000" flipV="1">
                      <a:off x="2952738" y="1680458"/>
                      <a:ext cx="152400" cy="744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>
                      <a:stCxn id="196" idx="0"/>
                      <a:endCxn id="192" idx="4"/>
                    </p:cNvCxnSpPr>
                    <p:nvPr/>
                  </p:nvCxnSpPr>
                  <p:spPr>
                    <a:xfrm rot="16200000" flipV="1">
                      <a:off x="3823251" y="1739350"/>
                      <a:ext cx="422272" cy="29637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>
                      <a:stCxn id="191" idx="6"/>
                      <a:endCxn id="196" idx="3"/>
                    </p:cNvCxnSpPr>
                    <p:nvPr/>
                  </p:nvCxnSpPr>
                  <p:spPr>
                    <a:xfrm>
                      <a:off x="3581400" y="2133600"/>
                      <a:ext cx="493409" cy="95154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>
                      <a:stCxn id="196" idx="7"/>
                      <a:endCxn id="194" idx="3"/>
                    </p:cNvCxnSpPr>
                    <p:nvPr/>
                  </p:nvCxnSpPr>
                  <p:spPr>
                    <a:xfrm rot="5400000" flipH="1" flipV="1">
                      <a:off x="4448632" y="1724385"/>
                      <a:ext cx="238308" cy="554903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stCxn id="197" idx="2"/>
                      <a:endCxn id="194" idx="6"/>
                    </p:cNvCxnSpPr>
                    <p:nvPr/>
                  </p:nvCxnSpPr>
                  <p:spPr>
                    <a:xfrm rot="10800000">
                      <a:off x="5105400" y="1828800"/>
                      <a:ext cx="609600" cy="30480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>
                      <a:stCxn id="192" idx="6"/>
                      <a:endCxn id="195" idx="2"/>
                    </p:cNvCxnSpPr>
                    <p:nvPr/>
                  </p:nvCxnSpPr>
                  <p:spPr>
                    <a:xfrm flipV="1">
                      <a:off x="4038600" y="1565272"/>
                      <a:ext cx="22244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>
                      <a:stCxn id="197" idx="6"/>
                      <a:endCxn id="195" idx="4"/>
                    </p:cNvCxnSpPr>
                    <p:nvPr/>
                  </p:nvCxnSpPr>
                  <p:spPr>
                    <a:xfrm flipV="1">
                      <a:off x="6019800" y="1641472"/>
                      <a:ext cx="395612" cy="4921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>
                      <a:stCxn id="195" idx="5"/>
                      <a:endCxn id="198" idx="3"/>
                    </p:cNvCxnSpPr>
                    <p:nvPr/>
                  </p:nvCxnSpPr>
                  <p:spPr>
                    <a:xfrm rot="16200000" flipH="1">
                      <a:off x="6633379" y="1508948"/>
                      <a:ext cx="457200" cy="67761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>
                      <a:stCxn id="197" idx="6"/>
                      <a:endCxn id="198" idx="3"/>
                    </p:cNvCxnSpPr>
                    <p:nvPr/>
                  </p:nvCxnSpPr>
                  <p:spPr>
                    <a:xfrm flipV="1">
                      <a:off x="6019800" y="2076354"/>
                      <a:ext cx="1180985" cy="57246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8" name="Oval 177"/>
                  <p:cNvSpPr/>
                  <p:nvPr/>
                </p:nvSpPr>
                <p:spPr>
                  <a:xfrm>
                    <a:off x="3904351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6248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29367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3657600" y="31242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382992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47974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334000" y="2514600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6583759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606276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5486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7104756" y="2708272"/>
                    <a:ext cx="304800" cy="2286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7700180" y="2784472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2" name="Straight Connector 171"/>
                <p:cNvCxnSpPr>
                  <a:stCxn id="180" idx="6"/>
                  <a:endCxn id="178" idx="2"/>
                </p:cNvCxnSpPr>
                <p:nvPr/>
              </p:nvCxnSpPr>
              <p:spPr>
                <a:xfrm>
                  <a:off x="3241587" y="2860672"/>
                  <a:ext cx="662764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>
                  <a:stCxn id="180" idx="5"/>
                  <a:endCxn id="181" idx="1"/>
                </p:cNvCxnSpPr>
                <p:nvPr/>
              </p:nvCxnSpPr>
              <p:spPr>
                <a:xfrm rot="16200000" flipH="1">
                  <a:off x="3333611" y="2777892"/>
                  <a:ext cx="231964" cy="505287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>
                  <a:stCxn id="181" idx="7"/>
                  <a:endCxn id="178" idx="4"/>
                </p:cNvCxnSpPr>
                <p:nvPr/>
              </p:nvCxnSpPr>
              <p:spPr>
                <a:xfrm rot="5400000" flipH="1" flipV="1">
                  <a:off x="3882434" y="2972201"/>
                  <a:ext cx="209646" cy="138989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78" idx="6"/>
                  <a:endCxn id="183" idx="3"/>
                </p:cNvCxnSpPr>
                <p:nvPr/>
              </p:nvCxnSpPr>
              <p:spPr>
                <a:xfrm>
                  <a:off x="4209151" y="2860672"/>
                  <a:ext cx="632973" cy="53882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191" idx="6"/>
                  <a:endCxn id="183" idx="3"/>
                </p:cNvCxnSpPr>
                <p:nvPr/>
              </p:nvCxnSpPr>
              <p:spPr>
                <a:xfrm flipV="1">
                  <a:off x="4572000" y="2914554"/>
                  <a:ext cx="270125" cy="209646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3" name="Right Brace 102"/>
          <p:cNvSpPr/>
          <p:nvPr/>
        </p:nvSpPr>
        <p:spPr>
          <a:xfrm rot="10800000">
            <a:off x="3200400" y="1752600"/>
            <a:ext cx="304800" cy="1371600"/>
          </a:xfrm>
          <a:prstGeom prst="rightBrace">
            <a:avLst>
              <a:gd name="adj1" fmla="val 4697"/>
              <a:gd name="adj2" fmla="val 494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 Box 37"/>
          <p:cNvSpPr txBox="1">
            <a:spLocks noChangeArrowheads="1"/>
          </p:cNvSpPr>
          <p:nvPr/>
        </p:nvSpPr>
        <p:spPr bwMode="auto">
          <a:xfrm>
            <a:off x="2438400" y="2057400"/>
            <a:ext cx="1486590" cy="6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Unified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Control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cs typeface="Times New Roman" pitchFamily="18" charset="0"/>
              </a:rPr>
              <a:t>Plane</a:t>
            </a:r>
            <a:endParaRPr lang="en-US" sz="4000" b="1" dirty="0" smtClean="0">
              <a:solidFill>
                <a:prstClr val="black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04800" y="3581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>
                <a:solidFill>
                  <a:srgbClr val="FF0000"/>
                </a:solidFill>
              </a:rPr>
              <a:t> Flow Abstraction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1000" y="1334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2.   </a:t>
            </a:r>
            <a:r>
              <a:rPr lang="en-US" b="1" u="sng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>
                <a:solidFill>
                  <a:srgbClr val="FF0000"/>
                </a:solidFill>
              </a:rPr>
              <a:t> Map 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49" grpId="0"/>
      <p:bldP spid="103" grpId="0" animBg="1"/>
      <p:bldP spid="104" grpId="0"/>
      <p:bldP spid="105" grpId="0"/>
      <p:bldP spid="1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8600" y="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latinLnBrk="1">
              <a:defRPr/>
            </a:pPr>
            <a:r>
              <a:rPr kumimoji="1" lang="en-US" sz="4000" kern="0" dirty="0" smtClean="0">
                <a:solidFill>
                  <a:srgbClr val="FFFF00"/>
                </a:solidFill>
                <a:latin typeface="Calibri"/>
                <a:cs typeface="Times New Roman" pitchFamily="18" charset="0"/>
              </a:rPr>
              <a:t>Prototype</a:t>
            </a:r>
            <a:endParaRPr kumimoji="1" lang="en-US" sz="4000" kern="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514600" y="3733800"/>
            <a:ext cx="5596774" cy="2819400"/>
          </a:xfrm>
          <a:prstGeom prst="rect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Hybrid Packet-Circuit Switches</a:t>
            </a:r>
            <a:endParaRPr lang="en-US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85800" y="1524000"/>
            <a:ext cx="2438400" cy="990600"/>
          </a:xfrm>
          <a:prstGeom prst="rect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Packet switches</a:t>
            </a:r>
            <a:endParaRPr lang="en-US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85800" y="2895600"/>
            <a:ext cx="762000" cy="2514600"/>
          </a:xfrm>
          <a:prstGeom prst="rect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8600" y="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latinLnBrk="1">
              <a:defRPr/>
            </a:pPr>
            <a:r>
              <a:rPr kumimoji="1" lang="en-US" sz="4000" kern="0" dirty="0" smtClean="0">
                <a:solidFill>
                  <a:srgbClr val="FFFF00"/>
                </a:solidFill>
                <a:latin typeface="Calibri"/>
              </a:rPr>
              <a:t>Prototype </a:t>
            </a:r>
            <a:r>
              <a:rPr kumimoji="1" lang="en-US" sz="40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1" lang="en-US" sz="4000" kern="0" dirty="0" smtClean="0">
                <a:solidFill>
                  <a:srgbClr val="FFFF00"/>
                </a:solidFill>
                <a:latin typeface="Calibri"/>
                <a:cs typeface="Times New Roman" pitchFamily="18" charset="0"/>
              </a:rPr>
              <a:t>Emulated WAN</a:t>
            </a:r>
            <a:endParaRPr kumimoji="1" lang="en-US" sz="400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18" name="Rectangle 12"/>
          <p:cNvSpPr>
            <a:spLocks/>
          </p:cNvSpPr>
          <p:nvPr/>
        </p:nvSpPr>
        <p:spPr bwMode="auto">
          <a:xfrm>
            <a:off x="584141" y="-76200"/>
            <a:ext cx="7920170" cy="15057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86978" bIns="38100"/>
          <a:lstStyle/>
          <a:p>
            <a:pPr marL="9525" algn="ctr">
              <a:defRPr/>
            </a:pPr>
            <a:endParaRPr lang="en-US" sz="7200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19" name="AutoShape 19"/>
          <p:cNvSpPr>
            <a:spLocks/>
          </p:cNvSpPr>
          <p:nvPr/>
        </p:nvSpPr>
        <p:spPr bwMode="auto">
          <a:xfrm>
            <a:off x="76200" y="609601"/>
            <a:ext cx="8989404" cy="6190798"/>
          </a:xfrm>
          <a:prstGeom prst="roundRect">
            <a:avLst>
              <a:gd name="adj" fmla="val 7181"/>
            </a:avLst>
          </a:prstGeom>
          <a:solidFill>
            <a:srgbClr val="FFFFFF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" name="Rectangle 20"/>
          <p:cNvSpPr>
            <a:spLocks/>
          </p:cNvSpPr>
          <p:nvPr/>
        </p:nvSpPr>
        <p:spPr bwMode="auto">
          <a:xfrm>
            <a:off x="626605" y="854630"/>
            <a:ext cx="7888594" cy="5665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86978" bIns="38100"/>
          <a:lstStyle/>
          <a:p>
            <a:pPr marL="9525" algn="ctr">
              <a:defRPr/>
            </a:pPr>
            <a:endParaRPr lang="en-US" sz="7200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21" name="Cloud 120"/>
          <p:cNvSpPr/>
          <p:nvPr/>
        </p:nvSpPr>
        <p:spPr>
          <a:xfrm>
            <a:off x="128464" y="2127307"/>
            <a:ext cx="2639331" cy="1712762"/>
          </a:xfrm>
          <a:prstGeom prst="cloud">
            <a:avLst/>
          </a:prstGeom>
          <a:solidFill>
            <a:srgbClr val="4F81BD">
              <a:alpha val="2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2" name="Cloud 121"/>
          <p:cNvSpPr/>
          <p:nvPr/>
        </p:nvSpPr>
        <p:spPr>
          <a:xfrm>
            <a:off x="6896649" y="1323789"/>
            <a:ext cx="2116691" cy="1818488"/>
          </a:xfrm>
          <a:prstGeom prst="cloud">
            <a:avLst/>
          </a:prstGeom>
          <a:solidFill>
            <a:srgbClr val="C00000">
              <a:alpha val="2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3" name="Cloud 122"/>
          <p:cNvSpPr/>
          <p:nvPr/>
        </p:nvSpPr>
        <p:spPr>
          <a:xfrm>
            <a:off x="4387978" y="5362524"/>
            <a:ext cx="3188103" cy="1332148"/>
          </a:xfrm>
          <a:prstGeom prst="cloud">
            <a:avLst/>
          </a:prstGeom>
          <a:solidFill>
            <a:srgbClr val="92D050">
              <a:alpha val="2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85256" y="2674439"/>
            <a:ext cx="1384995" cy="62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</a:rPr>
              <a:t>SAN</a:t>
            </a:r>
          </a:p>
          <a:p>
            <a:pPr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</a:rPr>
              <a:t>FRANCISCO</a:t>
            </a:r>
            <a:endParaRPr lang="en-US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11654" y="6153189"/>
            <a:ext cx="1384995" cy="35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</a:rPr>
              <a:t>HOUSTON</a:t>
            </a:r>
            <a:endParaRPr lang="en-US" sz="28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811269" y="2027230"/>
            <a:ext cx="1332731" cy="35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</a:rPr>
              <a:t>NEW YORK</a:t>
            </a:r>
            <a:endParaRPr lang="en-US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1981200" y="2286000"/>
            <a:ext cx="5958093" cy="3510105"/>
          </a:xfrm>
          <a:custGeom>
            <a:avLst/>
            <a:gdLst>
              <a:gd name="connsiteX0" fmla="*/ 787758 w 6731358"/>
              <a:gd name="connsiteY0" fmla="*/ 3146738 h 4179195"/>
              <a:gd name="connsiteX1" fmla="*/ 79420 w 6731358"/>
              <a:gd name="connsiteY1" fmla="*/ 2425522 h 4179195"/>
              <a:gd name="connsiteX2" fmla="*/ 311240 w 6731358"/>
              <a:gd name="connsiteY2" fmla="*/ 1549758 h 4179195"/>
              <a:gd name="connsiteX3" fmla="*/ 53662 w 6731358"/>
              <a:gd name="connsiteY3" fmla="*/ 725510 h 4179195"/>
              <a:gd name="connsiteX4" fmla="*/ 427150 w 6731358"/>
              <a:gd name="connsiteY4" fmla="*/ 107324 h 4179195"/>
              <a:gd name="connsiteX5" fmla="*/ 903668 w 6731358"/>
              <a:gd name="connsiteY5" fmla="*/ 81567 h 4179195"/>
              <a:gd name="connsiteX6" fmla="*/ 2603679 w 6731358"/>
              <a:gd name="connsiteY6" fmla="*/ 352023 h 4179195"/>
              <a:gd name="connsiteX7" fmla="*/ 4393843 w 6731358"/>
              <a:gd name="connsiteY7" fmla="*/ 133082 h 4179195"/>
              <a:gd name="connsiteX8" fmla="*/ 5578699 w 6731358"/>
              <a:gd name="connsiteY8" fmla="*/ 210355 h 4179195"/>
              <a:gd name="connsiteX9" fmla="*/ 6570372 w 6731358"/>
              <a:gd name="connsiteY9" fmla="*/ 1008845 h 4179195"/>
              <a:gd name="connsiteX10" fmla="*/ 6544614 w 6731358"/>
              <a:gd name="connsiteY10" fmla="*/ 2528553 h 4179195"/>
              <a:gd name="connsiteX11" fmla="*/ 6274158 w 6731358"/>
              <a:gd name="connsiteY11" fmla="*/ 3481589 h 4179195"/>
              <a:gd name="connsiteX12" fmla="*/ 5655972 w 6731358"/>
              <a:gd name="connsiteY12" fmla="*/ 4048260 h 4179195"/>
              <a:gd name="connsiteX13" fmla="*/ 4316569 w 6731358"/>
              <a:gd name="connsiteY13" fmla="*/ 4164169 h 4179195"/>
              <a:gd name="connsiteX14" fmla="*/ 3582474 w 6731358"/>
              <a:gd name="connsiteY14" fmla="*/ 3958107 h 4179195"/>
              <a:gd name="connsiteX15" fmla="*/ 2668074 w 6731358"/>
              <a:gd name="connsiteY15" fmla="*/ 4112654 h 4179195"/>
              <a:gd name="connsiteX16" fmla="*/ 1367307 w 6731358"/>
              <a:gd name="connsiteY16" fmla="*/ 3906592 h 4179195"/>
              <a:gd name="connsiteX17" fmla="*/ 787758 w 6731358"/>
              <a:gd name="connsiteY17" fmla="*/ 3146738 h 41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31358" h="4179195">
                <a:moveTo>
                  <a:pt x="787758" y="3146738"/>
                </a:moveTo>
                <a:cubicBezTo>
                  <a:pt x="573110" y="2899893"/>
                  <a:pt x="158840" y="2691685"/>
                  <a:pt x="79420" y="2425522"/>
                </a:cubicBezTo>
                <a:cubicBezTo>
                  <a:pt x="0" y="2159359"/>
                  <a:pt x="315533" y="1833093"/>
                  <a:pt x="311240" y="1549758"/>
                </a:cubicBezTo>
                <a:cubicBezTo>
                  <a:pt x="306947" y="1266423"/>
                  <a:pt x="34344" y="965916"/>
                  <a:pt x="53662" y="725510"/>
                </a:cubicBezTo>
                <a:cubicBezTo>
                  <a:pt x="72980" y="485104"/>
                  <a:pt x="285482" y="214648"/>
                  <a:pt x="427150" y="107324"/>
                </a:cubicBezTo>
                <a:cubicBezTo>
                  <a:pt x="568818" y="0"/>
                  <a:pt x="540913" y="40784"/>
                  <a:pt x="903668" y="81567"/>
                </a:cubicBezTo>
                <a:cubicBezTo>
                  <a:pt x="1266423" y="122350"/>
                  <a:pt x="2021983" y="343437"/>
                  <a:pt x="2603679" y="352023"/>
                </a:cubicBezTo>
                <a:cubicBezTo>
                  <a:pt x="3185375" y="360609"/>
                  <a:pt x="3898006" y="156693"/>
                  <a:pt x="4393843" y="133082"/>
                </a:cubicBezTo>
                <a:cubicBezTo>
                  <a:pt x="4889680" y="109471"/>
                  <a:pt x="5215944" y="64395"/>
                  <a:pt x="5578699" y="210355"/>
                </a:cubicBezTo>
                <a:cubicBezTo>
                  <a:pt x="5941454" y="356315"/>
                  <a:pt x="6409386" y="622479"/>
                  <a:pt x="6570372" y="1008845"/>
                </a:cubicBezTo>
                <a:cubicBezTo>
                  <a:pt x="6731358" y="1395211"/>
                  <a:pt x="6593983" y="2116429"/>
                  <a:pt x="6544614" y="2528553"/>
                </a:cubicBezTo>
                <a:cubicBezTo>
                  <a:pt x="6495245" y="2940677"/>
                  <a:pt x="6422265" y="3228305"/>
                  <a:pt x="6274158" y="3481589"/>
                </a:cubicBezTo>
                <a:cubicBezTo>
                  <a:pt x="6126051" y="3734873"/>
                  <a:pt x="5982237" y="3934497"/>
                  <a:pt x="5655972" y="4048260"/>
                </a:cubicBezTo>
                <a:cubicBezTo>
                  <a:pt x="5329707" y="4162023"/>
                  <a:pt x="4662152" y="4179195"/>
                  <a:pt x="4316569" y="4164169"/>
                </a:cubicBezTo>
                <a:cubicBezTo>
                  <a:pt x="3970986" y="4149143"/>
                  <a:pt x="3857223" y="3966693"/>
                  <a:pt x="3582474" y="3958107"/>
                </a:cubicBezTo>
                <a:cubicBezTo>
                  <a:pt x="3307725" y="3949521"/>
                  <a:pt x="3037268" y="4121240"/>
                  <a:pt x="2668074" y="4112654"/>
                </a:cubicBezTo>
                <a:cubicBezTo>
                  <a:pt x="2298880" y="4104068"/>
                  <a:pt x="1684986" y="4069724"/>
                  <a:pt x="1367307" y="3906592"/>
                </a:cubicBezTo>
                <a:cubicBezTo>
                  <a:pt x="1049628" y="3743460"/>
                  <a:pt x="1002406" y="3393583"/>
                  <a:pt x="787758" y="3146738"/>
                </a:cubicBezTo>
                <a:close/>
              </a:path>
            </a:pathLst>
          </a:custGeom>
          <a:solidFill>
            <a:srgbClr val="E3E818">
              <a:alpha val="21176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 bwMode="auto">
          <a:xfrm flipV="1">
            <a:off x="5268300" y="5785428"/>
            <a:ext cx="504674" cy="425459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 rot="10800000">
            <a:off x="6060426" y="5764283"/>
            <a:ext cx="661465" cy="319733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1557557" y="3184567"/>
            <a:ext cx="530806" cy="340879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rot="10800000">
            <a:off x="1609821" y="2658492"/>
            <a:ext cx="478542" cy="230042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rot="10800000">
            <a:off x="2558739" y="3036551"/>
            <a:ext cx="574904" cy="296033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rot="10800000">
            <a:off x="2506475" y="3121132"/>
            <a:ext cx="574904" cy="296033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rot="10800000">
            <a:off x="2454211" y="3205713"/>
            <a:ext cx="574904" cy="296033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 flipV="1">
            <a:off x="6478537" y="2740518"/>
            <a:ext cx="496508" cy="253743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flipV="1">
            <a:off x="6609197" y="2825099"/>
            <a:ext cx="418112" cy="211452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 flipV="1">
            <a:off x="6609197" y="2909680"/>
            <a:ext cx="496508" cy="253743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 rot="16200000" flipH="1">
            <a:off x="5745044" y="5172816"/>
            <a:ext cx="317178" cy="104528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 rot="16200000" flipH="1">
            <a:off x="5640516" y="5193961"/>
            <a:ext cx="317178" cy="104528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V="1">
            <a:off x="3638938" y="3248003"/>
            <a:ext cx="2421488" cy="327751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16200000" flipH="1">
            <a:off x="3891069" y="3312251"/>
            <a:ext cx="919817" cy="2060033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rot="5400000" flipH="1" flipV="1">
            <a:off x="5526512" y="3759379"/>
            <a:ext cx="993825" cy="605429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4" name="Picture 13" descr="MCj04316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699" y="1154627"/>
            <a:ext cx="663263" cy="6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Line 45"/>
          <p:cNvSpPr>
            <a:spLocks noChangeShapeType="1"/>
          </p:cNvSpPr>
          <p:nvPr/>
        </p:nvSpPr>
        <p:spPr bwMode="auto">
          <a:xfrm flipV="1">
            <a:off x="1304403" y="1788984"/>
            <a:ext cx="2560935" cy="634356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 flipV="1">
            <a:off x="2375815" y="1788984"/>
            <a:ext cx="1411127" cy="105726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8" name="Line 45"/>
          <p:cNvSpPr>
            <a:spLocks noChangeShapeType="1"/>
          </p:cNvSpPr>
          <p:nvPr/>
        </p:nvSpPr>
        <p:spPr bwMode="auto">
          <a:xfrm flipV="1">
            <a:off x="3316567" y="1831274"/>
            <a:ext cx="470376" cy="150131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9" name="Line 45"/>
          <p:cNvSpPr>
            <a:spLocks noChangeShapeType="1"/>
          </p:cNvSpPr>
          <p:nvPr/>
        </p:nvSpPr>
        <p:spPr bwMode="auto">
          <a:xfrm flipH="1" flipV="1">
            <a:off x="3813074" y="1767838"/>
            <a:ext cx="2482539" cy="120527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0" name="Line 45"/>
          <p:cNvSpPr>
            <a:spLocks noChangeShapeType="1"/>
          </p:cNvSpPr>
          <p:nvPr/>
        </p:nvSpPr>
        <p:spPr bwMode="auto">
          <a:xfrm flipH="1" flipV="1">
            <a:off x="3813074" y="1788984"/>
            <a:ext cx="1803107" cy="270658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1" name="Line 45"/>
          <p:cNvSpPr>
            <a:spLocks noChangeShapeType="1"/>
          </p:cNvSpPr>
          <p:nvPr/>
        </p:nvSpPr>
        <p:spPr bwMode="auto">
          <a:xfrm flipH="1">
            <a:off x="3865338" y="1788984"/>
            <a:ext cx="3710742" cy="2114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2" name="Line 45"/>
          <p:cNvSpPr>
            <a:spLocks noChangeShapeType="1"/>
          </p:cNvSpPr>
          <p:nvPr/>
        </p:nvSpPr>
        <p:spPr bwMode="auto">
          <a:xfrm flipH="1" flipV="1">
            <a:off x="3865338" y="1831274"/>
            <a:ext cx="3109707" cy="69779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3" name="Line 45"/>
          <p:cNvSpPr>
            <a:spLocks noChangeShapeType="1"/>
          </p:cNvSpPr>
          <p:nvPr/>
        </p:nvSpPr>
        <p:spPr bwMode="auto">
          <a:xfrm flipH="1" flipV="1">
            <a:off x="3865338" y="1831274"/>
            <a:ext cx="1071412" cy="4207896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4" name="Line 45"/>
          <p:cNvSpPr>
            <a:spLocks noChangeShapeType="1"/>
          </p:cNvSpPr>
          <p:nvPr/>
        </p:nvSpPr>
        <p:spPr bwMode="auto">
          <a:xfrm flipH="1" flipV="1">
            <a:off x="3865338" y="1831274"/>
            <a:ext cx="1829239" cy="355239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819400" y="943176"/>
            <a:ext cx="86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</a:rPr>
              <a:t>NOX</a:t>
            </a:r>
            <a:endParaRPr lang="en-US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002983" y="1937001"/>
            <a:ext cx="2769991" cy="424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kern="0" dirty="0" err="1" smtClean="0">
                <a:solidFill>
                  <a:srgbClr val="C0504D">
                    <a:lumMod val="75000"/>
                  </a:srgbClr>
                </a:solidFill>
              </a:rPr>
              <a:t>OpenFlow</a:t>
            </a:r>
            <a:r>
              <a:rPr lang="en-US" sz="2000" b="1" kern="0" dirty="0" smtClean="0">
                <a:solidFill>
                  <a:srgbClr val="C0504D">
                    <a:lumMod val="75000"/>
                  </a:srgbClr>
                </a:solidFill>
              </a:rPr>
              <a:t> Protocol</a:t>
            </a:r>
          </a:p>
        </p:txBody>
      </p:sp>
      <p:cxnSp>
        <p:nvCxnSpPr>
          <p:cNvPr id="167" name="Straight Connector 166"/>
          <p:cNvCxnSpPr/>
          <p:nvPr/>
        </p:nvCxnSpPr>
        <p:spPr bwMode="auto">
          <a:xfrm rot="5400000" flipH="1" flipV="1">
            <a:off x="7183599" y="2084320"/>
            <a:ext cx="549775" cy="339716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flipV="1">
            <a:off x="7471553" y="2658492"/>
            <a:ext cx="548772" cy="82026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Freeform 168"/>
          <p:cNvSpPr/>
          <p:nvPr/>
        </p:nvSpPr>
        <p:spPr>
          <a:xfrm>
            <a:off x="1435063" y="2719373"/>
            <a:ext cx="601036" cy="33832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0" name="Freeform 169"/>
          <p:cNvSpPr/>
          <p:nvPr/>
        </p:nvSpPr>
        <p:spPr>
          <a:xfrm>
            <a:off x="1487327" y="2698228"/>
            <a:ext cx="601036" cy="33832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1487327" y="2655937"/>
            <a:ext cx="601036" cy="33832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080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2" name="Freeform 171"/>
          <p:cNvSpPr/>
          <p:nvPr/>
        </p:nvSpPr>
        <p:spPr>
          <a:xfrm>
            <a:off x="1487327" y="2592502"/>
            <a:ext cx="601036" cy="33832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1487327" y="2529066"/>
            <a:ext cx="601036" cy="33832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1487327" y="2486775"/>
            <a:ext cx="601036" cy="33832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080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1487327" y="2825099"/>
            <a:ext cx="601036" cy="33832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6" name="Freeform 175"/>
          <p:cNvSpPr/>
          <p:nvPr/>
        </p:nvSpPr>
        <p:spPr>
          <a:xfrm>
            <a:off x="1487327" y="2782808"/>
            <a:ext cx="601036" cy="33832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7" name="Freeform 176"/>
          <p:cNvSpPr/>
          <p:nvPr/>
        </p:nvSpPr>
        <p:spPr>
          <a:xfrm rot="17135944">
            <a:off x="1500192" y="3043761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8" name="Freeform 177"/>
          <p:cNvSpPr/>
          <p:nvPr/>
        </p:nvSpPr>
        <p:spPr>
          <a:xfrm rot="17135944">
            <a:off x="1526324" y="3076423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080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9" name="Freeform 178"/>
          <p:cNvSpPr/>
          <p:nvPr/>
        </p:nvSpPr>
        <p:spPr>
          <a:xfrm rot="17135944">
            <a:off x="1552456" y="3107197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0" name="Freeform 179"/>
          <p:cNvSpPr/>
          <p:nvPr/>
        </p:nvSpPr>
        <p:spPr>
          <a:xfrm rot="17135944">
            <a:off x="1552456" y="3182150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080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1" name="Freeform 180"/>
          <p:cNvSpPr/>
          <p:nvPr/>
        </p:nvSpPr>
        <p:spPr>
          <a:xfrm rot="17135944">
            <a:off x="1615291" y="3191778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080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2" name="Freeform 181"/>
          <p:cNvSpPr/>
          <p:nvPr/>
        </p:nvSpPr>
        <p:spPr>
          <a:xfrm rot="17135944">
            <a:off x="1641423" y="3234068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3" name="Freeform 182"/>
          <p:cNvSpPr/>
          <p:nvPr/>
        </p:nvSpPr>
        <p:spPr>
          <a:xfrm rot="17135944">
            <a:off x="1552456" y="3107197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4" name="Freeform 183"/>
          <p:cNvSpPr/>
          <p:nvPr/>
        </p:nvSpPr>
        <p:spPr bwMode="auto">
          <a:xfrm>
            <a:off x="3225105" y="3730819"/>
            <a:ext cx="2567468" cy="1377963"/>
          </a:xfrm>
          <a:custGeom>
            <a:avLst/>
            <a:gdLst>
              <a:gd name="connsiteX0" fmla="*/ 0 w 7486650"/>
              <a:gd name="connsiteY0" fmla="*/ 0 h 4965700"/>
              <a:gd name="connsiteX1" fmla="*/ 1447800 w 7486650"/>
              <a:gd name="connsiteY1" fmla="*/ 1524000 h 4965700"/>
              <a:gd name="connsiteX2" fmla="*/ 6591300 w 7486650"/>
              <a:gd name="connsiteY2" fmla="*/ 4457700 h 4965700"/>
              <a:gd name="connsiteX3" fmla="*/ 6819900 w 7486650"/>
              <a:gd name="connsiteY3" fmla="*/ 4572000 h 496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6650" h="4965700">
                <a:moveTo>
                  <a:pt x="0" y="0"/>
                </a:moveTo>
                <a:cubicBezTo>
                  <a:pt x="174625" y="390525"/>
                  <a:pt x="349250" y="781050"/>
                  <a:pt x="1447800" y="1524000"/>
                </a:cubicBezTo>
                <a:cubicBezTo>
                  <a:pt x="2546350" y="2266950"/>
                  <a:pt x="5695950" y="3949700"/>
                  <a:pt x="6591300" y="4457700"/>
                </a:cubicBezTo>
                <a:cubicBezTo>
                  <a:pt x="7486650" y="4965700"/>
                  <a:pt x="7153275" y="4768850"/>
                  <a:pt x="6819900" y="4572000"/>
                </a:cubicBezTo>
              </a:path>
            </a:pathLst>
          </a:custGeom>
          <a:noFill/>
          <a:ln w="101600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185" name="Freeform 184"/>
          <p:cNvSpPr/>
          <p:nvPr/>
        </p:nvSpPr>
        <p:spPr>
          <a:xfrm rot="16536549">
            <a:off x="5244592" y="5644605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6" name="Freeform 185"/>
          <p:cNvSpPr/>
          <p:nvPr/>
        </p:nvSpPr>
        <p:spPr>
          <a:xfrm rot="16536549">
            <a:off x="5270724" y="5698446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7" name="Freeform 186"/>
          <p:cNvSpPr/>
          <p:nvPr/>
        </p:nvSpPr>
        <p:spPr>
          <a:xfrm rot="16536549">
            <a:off x="5296856" y="5719591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8" name="Freeform 187"/>
          <p:cNvSpPr/>
          <p:nvPr/>
        </p:nvSpPr>
        <p:spPr>
          <a:xfrm rot="16536549">
            <a:off x="5322988" y="5792622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 rot="16536549">
            <a:off x="5427516" y="5761882"/>
            <a:ext cx="486340" cy="418112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 rot="10475789">
            <a:off x="5930112" y="5715976"/>
            <a:ext cx="756133" cy="50113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 rot="10475789">
            <a:off x="5957246" y="5686252"/>
            <a:ext cx="756133" cy="50113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 rot="10475789">
            <a:off x="5982376" y="5601671"/>
            <a:ext cx="756133" cy="50113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 rot="10475789">
            <a:off x="6060772" y="5594924"/>
            <a:ext cx="756133" cy="50113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 rot="10475789">
            <a:off x="6086904" y="5559380"/>
            <a:ext cx="756133" cy="50113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95" name="Freeform 194"/>
          <p:cNvSpPr/>
          <p:nvPr/>
        </p:nvSpPr>
        <p:spPr bwMode="auto">
          <a:xfrm rot="1956647" flipH="1" flipV="1">
            <a:off x="5523713" y="4833337"/>
            <a:ext cx="809039" cy="635470"/>
          </a:xfrm>
          <a:custGeom>
            <a:avLst/>
            <a:gdLst>
              <a:gd name="connsiteX0" fmla="*/ 0 w 3200400"/>
              <a:gd name="connsiteY0" fmla="*/ 203200 h 2070100"/>
              <a:gd name="connsiteX1" fmla="*/ 457200 w 3200400"/>
              <a:gd name="connsiteY1" fmla="*/ 88900 h 2070100"/>
              <a:gd name="connsiteX2" fmla="*/ 1714500 w 3200400"/>
              <a:gd name="connsiteY2" fmla="*/ 736600 h 2070100"/>
              <a:gd name="connsiteX3" fmla="*/ 3086100 w 3200400"/>
              <a:gd name="connsiteY3" fmla="*/ 1993900 h 2070100"/>
              <a:gd name="connsiteX4" fmla="*/ 3086100 w 3200400"/>
              <a:gd name="connsiteY4" fmla="*/ 1993900 h 2070100"/>
              <a:gd name="connsiteX5" fmla="*/ 3200400 w 3200400"/>
              <a:gd name="connsiteY5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070100">
                <a:moveTo>
                  <a:pt x="0" y="203200"/>
                </a:moveTo>
                <a:cubicBezTo>
                  <a:pt x="85725" y="101600"/>
                  <a:pt x="171450" y="0"/>
                  <a:pt x="457200" y="88900"/>
                </a:cubicBezTo>
                <a:cubicBezTo>
                  <a:pt x="742950" y="177800"/>
                  <a:pt x="1276350" y="419100"/>
                  <a:pt x="1714500" y="736600"/>
                </a:cubicBezTo>
                <a:cubicBezTo>
                  <a:pt x="2152650" y="1054100"/>
                  <a:pt x="3086100" y="1993900"/>
                  <a:pt x="3086100" y="1993900"/>
                </a:cubicBezTo>
                <a:lnTo>
                  <a:pt x="3086100" y="1993900"/>
                </a:lnTo>
                <a:lnTo>
                  <a:pt x="3200400" y="2070100"/>
                </a:lnTo>
              </a:path>
            </a:pathLst>
          </a:custGeom>
          <a:noFill/>
          <a:ln w="1016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196" name="Freeform 195"/>
          <p:cNvSpPr/>
          <p:nvPr/>
        </p:nvSpPr>
        <p:spPr bwMode="auto">
          <a:xfrm flipH="1">
            <a:off x="5792572" y="3332584"/>
            <a:ext cx="633701" cy="1416729"/>
          </a:xfrm>
          <a:custGeom>
            <a:avLst/>
            <a:gdLst>
              <a:gd name="connsiteX0" fmla="*/ 0 w 7486650"/>
              <a:gd name="connsiteY0" fmla="*/ 0 h 4965700"/>
              <a:gd name="connsiteX1" fmla="*/ 1447800 w 7486650"/>
              <a:gd name="connsiteY1" fmla="*/ 1524000 h 4965700"/>
              <a:gd name="connsiteX2" fmla="*/ 6591300 w 7486650"/>
              <a:gd name="connsiteY2" fmla="*/ 4457700 h 4965700"/>
              <a:gd name="connsiteX3" fmla="*/ 6819900 w 7486650"/>
              <a:gd name="connsiteY3" fmla="*/ 4572000 h 496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6650" h="4965700">
                <a:moveTo>
                  <a:pt x="0" y="0"/>
                </a:moveTo>
                <a:cubicBezTo>
                  <a:pt x="174625" y="390525"/>
                  <a:pt x="349250" y="781050"/>
                  <a:pt x="1447800" y="1524000"/>
                </a:cubicBezTo>
                <a:cubicBezTo>
                  <a:pt x="2546350" y="2266950"/>
                  <a:pt x="5695950" y="3949700"/>
                  <a:pt x="6591300" y="4457700"/>
                </a:cubicBezTo>
                <a:cubicBezTo>
                  <a:pt x="7486650" y="4965700"/>
                  <a:pt x="7153275" y="4768850"/>
                  <a:pt x="6819900" y="4572000"/>
                </a:cubicBezTo>
              </a:path>
            </a:pathLst>
          </a:custGeom>
          <a:noFill/>
          <a:ln w="101600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197" name="Freeform 196"/>
          <p:cNvSpPr/>
          <p:nvPr/>
        </p:nvSpPr>
        <p:spPr>
          <a:xfrm rot="12345527" flipV="1">
            <a:off x="7482529" y="2402191"/>
            <a:ext cx="529108" cy="32487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 rot="12345527" flipV="1">
            <a:off x="7534793" y="2436794"/>
            <a:ext cx="529108" cy="32487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 rot="12345527" flipV="1">
            <a:off x="7534793" y="2486772"/>
            <a:ext cx="529108" cy="32487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0" name="Freeform 199"/>
          <p:cNvSpPr/>
          <p:nvPr/>
        </p:nvSpPr>
        <p:spPr>
          <a:xfrm rot="12345527" flipV="1">
            <a:off x="7534793" y="2571353"/>
            <a:ext cx="529108" cy="32487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1" name="Freeform 200"/>
          <p:cNvSpPr/>
          <p:nvPr/>
        </p:nvSpPr>
        <p:spPr>
          <a:xfrm rot="12345527" flipV="1">
            <a:off x="7534793" y="2634789"/>
            <a:ext cx="529108" cy="32487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2" name="Freeform 201"/>
          <p:cNvSpPr/>
          <p:nvPr/>
        </p:nvSpPr>
        <p:spPr>
          <a:xfrm rot="12345527" flipV="1">
            <a:off x="7534793" y="2677079"/>
            <a:ext cx="529108" cy="324873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3" name="Freeform 202"/>
          <p:cNvSpPr/>
          <p:nvPr/>
        </p:nvSpPr>
        <p:spPr>
          <a:xfrm rot="9342421" flipV="1">
            <a:off x="7079310" y="1969183"/>
            <a:ext cx="694208" cy="450168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4" name="Freeform 203"/>
          <p:cNvSpPr/>
          <p:nvPr/>
        </p:nvSpPr>
        <p:spPr>
          <a:xfrm rot="9342421" flipV="1">
            <a:off x="7033357" y="1948038"/>
            <a:ext cx="694208" cy="450168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5" name="Freeform 204"/>
          <p:cNvSpPr/>
          <p:nvPr/>
        </p:nvSpPr>
        <p:spPr>
          <a:xfrm rot="9342421" flipV="1">
            <a:off x="7084881" y="2011473"/>
            <a:ext cx="694208" cy="450168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6" name="Freeform 205"/>
          <p:cNvSpPr/>
          <p:nvPr/>
        </p:nvSpPr>
        <p:spPr>
          <a:xfrm rot="9342421" flipV="1">
            <a:off x="7190149" y="2011473"/>
            <a:ext cx="694208" cy="450168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7" name="Freeform 206"/>
          <p:cNvSpPr/>
          <p:nvPr/>
        </p:nvSpPr>
        <p:spPr>
          <a:xfrm rot="9342421" flipV="1">
            <a:off x="7242413" y="2011473"/>
            <a:ext cx="694208" cy="450168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8" name="Freeform 207"/>
          <p:cNvSpPr/>
          <p:nvPr/>
        </p:nvSpPr>
        <p:spPr>
          <a:xfrm rot="9342421" flipV="1">
            <a:off x="7293937" y="2011473"/>
            <a:ext cx="694208" cy="450168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9" name="Freeform 208"/>
          <p:cNvSpPr/>
          <p:nvPr/>
        </p:nvSpPr>
        <p:spPr>
          <a:xfrm rot="9342421" flipV="1">
            <a:off x="7131574" y="2011473"/>
            <a:ext cx="694208" cy="450168"/>
          </a:xfrm>
          <a:custGeom>
            <a:avLst/>
            <a:gdLst>
              <a:gd name="connsiteX0" fmla="*/ 0 w 953036"/>
              <a:gd name="connsiteY0" fmla="*/ 0 h 875764"/>
              <a:gd name="connsiteX1" fmla="*/ 373487 w 953036"/>
              <a:gd name="connsiteY1" fmla="*/ 321972 h 875764"/>
              <a:gd name="connsiteX2" fmla="*/ 850005 w 953036"/>
              <a:gd name="connsiteY2" fmla="*/ 772733 h 875764"/>
              <a:gd name="connsiteX3" fmla="*/ 953036 w 953036"/>
              <a:gd name="connsiteY3" fmla="*/ 875764 h 87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036" h="875764">
                <a:moveTo>
                  <a:pt x="0" y="0"/>
                </a:moveTo>
                <a:cubicBezTo>
                  <a:pt x="115910" y="96591"/>
                  <a:pt x="231820" y="193183"/>
                  <a:pt x="373487" y="321972"/>
                </a:cubicBezTo>
                <a:cubicBezTo>
                  <a:pt x="515154" y="450761"/>
                  <a:pt x="753413" y="680434"/>
                  <a:pt x="850005" y="772733"/>
                </a:cubicBezTo>
                <a:cubicBezTo>
                  <a:pt x="946597" y="865032"/>
                  <a:pt x="949816" y="870398"/>
                  <a:pt x="953036" y="875764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10" name="Freeform 209"/>
          <p:cNvSpPr/>
          <p:nvPr/>
        </p:nvSpPr>
        <p:spPr bwMode="auto">
          <a:xfrm>
            <a:off x="3303501" y="3269148"/>
            <a:ext cx="2913717" cy="1538314"/>
          </a:xfrm>
          <a:custGeom>
            <a:avLst/>
            <a:gdLst>
              <a:gd name="connsiteX0" fmla="*/ 0 w 8991600"/>
              <a:gd name="connsiteY0" fmla="*/ 1333500 h 5543550"/>
              <a:gd name="connsiteX1" fmla="*/ 533400 w 8991600"/>
              <a:gd name="connsiteY1" fmla="*/ 2095500 h 5543550"/>
              <a:gd name="connsiteX2" fmla="*/ 2781300 w 8991600"/>
              <a:gd name="connsiteY2" fmla="*/ 3543300 h 5543550"/>
              <a:gd name="connsiteX3" fmla="*/ 4495800 w 8991600"/>
              <a:gd name="connsiteY3" fmla="*/ 4572000 h 5543550"/>
              <a:gd name="connsiteX4" fmla="*/ 6210300 w 8991600"/>
              <a:gd name="connsiteY4" fmla="*/ 5448300 h 5543550"/>
              <a:gd name="connsiteX5" fmla="*/ 6896100 w 8991600"/>
              <a:gd name="connsiteY5" fmla="*/ 5067300 h 5543550"/>
              <a:gd name="connsiteX6" fmla="*/ 8153400 w 8991600"/>
              <a:gd name="connsiteY6" fmla="*/ 2590800 h 5543550"/>
              <a:gd name="connsiteX7" fmla="*/ 8724900 w 8991600"/>
              <a:gd name="connsiteY7" fmla="*/ 457200 h 5543550"/>
              <a:gd name="connsiteX8" fmla="*/ 8991600 w 8991600"/>
              <a:gd name="connsiteY8" fmla="*/ 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1600" h="5543550">
                <a:moveTo>
                  <a:pt x="0" y="1333500"/>
                </a:moveTo>
                <a:cubicBezTo>
                  <a:pt x="34925" y="1530350"/>
                  <a:pt x="69850" y="1727200"/>
                  <a:pt x="533400" y="2095500"/>
                </a:cubicBezTo>
                <a:cubicBezTo>
                  <a:pt x="996950" y="2463800"/>
                  <a:pt x="2120900" y="3130550"/>
                  <a:pt x="2781300" y="3543300"/>
                </a:cubicBezTo>
                <a:cubicBezTo>
                  <a:pt x="3441700" y="3956050"/>
                  <a:pt x="3924300" y="4254500"/>
                  <a:pt x="4495800" y="4572000"/>
                </a:cubicBezTo>
                <a:cubicBezTo>
                  <a:pt x="5067300" y="4889500"/>
                  <a:pt x="5810250" y="5365750"/>
                  <a:pt x="6210300" y="5448300"/>
                </a:cubicBezTo>
                <a:cubicBezTo>
                  <a:pt x="6610350" y="5530850"/>
                  <a:pt x="6572250" y="5543550"/>
                  <a:pt x="6896100" y="5067300"/>
                </a:cubicBezTo>
                <a:cubicBezTo>
                  <a:pt x="7219950" y="4591050"/>
                  <a:pt x="7848600" y="3359150"/>
                  <a:pt x="8153400" y="2590800"/>
                </a:cubicBezTo>
                <a:cubicBezTo>
                  <a:pt x="8458200" y="1822450"/>
                  <a:pt x="8585200" y="889000"/>
                  <a:pt x="8724900" y="457200"/>
                </a:cubicBezTo>
                <a:cubicBezTo>
                  <a:pt x="8864600" y="25400"/>
                  <a:pt x="8928100" y="12700"/>
                  <a:pt x="8991600" y="0"/>
                </a:cubicBezTo>
              </a:path>
            </a:pathLst>
          </a:custGeom>
          <a:noFill/>
          <a:ln w="101600" cap="rnd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211" name="Freeform 210"/>
          <p:cNvSpPr/>
          <p:nvPr/>
        </p:nvSpPr>
        <p:spPr bwMode="auto">
          <a:xfrm>
            <a:off x="3316567" y="3184567"/>
            <a:ext cx="3031311" cy="1585891"/>
          </a:xfrm>
          <a:custGeom>
            <a:avLst/>
            <a:gdLst>
              <a:gd name="connsiteX0" fmla="*/ 0 w 8991600"/>
              <a:gd name="connsiteY0" fmla="*/ 1333500 h 5543550"/>
              <a:gd name="connsiteX1" fmla="*/ 533400 w 8991600"/>
              <a:gd name="connsiteY1" fmla="*/ 2095500 h 5543550"/>
              <a:gd name="connsiteX2" fmla="*/ 2781300 w 8991600"/>
              <a:gd name="connsiteY2" fmla="*/ 3543300 h 5543550"/>
              <a:gd name="connsiteX3" fmla="*/ 4495800 w 8991600"/>
              <a:gd name="connsiteY3" fmla="*/ 4572000 h 5543550"/>
              <a:gd name="connsiteX4" fmla="*/ 6210300 w 8991600"/>
              <a:gd name="connsiteY4" fmla="*/ 5448300 h 5543550"/>
              <a:gd name="connsiteX5" fmla="*/ 6896100 w 8991600"/>
              <a:gd name="connsiteY5" fmla="*/ 5067300 h 5543550"/>
              <a:gd name="connsiteX6" fmla="*/ 8153400 w 8991600"/>
              <a:gd name="connsiteY6" fmla="*/ 2590800 h 5543550"/>
              <a:gd name="connsiteX7" fmla="*/ 8724900 w 8991600"/>
              <a:gd name="connsiteY7" fmla="*/ 457200 h 5543550"/>
              <a:gd name="connsiteX8" fmla="*/ 8991600 w 8991600"/>
              <a:gd name="connsiteY8" fmla="*/ 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1600" h="5543550">
                <a:moveTo>
                  <a:pt x="0" y="1333500"/>
                </a:moveTo>
                <a:cubicBezTo>
                  <a:pt x="34925" y="1530350"/>
                  <a:pt x="69850" y="1727200"/>
                  <a:pt x="533400" y="2095500"/>
                </a:cubicBezTo>
                <a:cubicBezTo>
                  <a:pt x="996950" y="2463800"/>
                  <a:pt x="2120900" y="3130550"/>
                  <a:pt x="2781300" y="3543300"/>
                </a:cubicBezTo>
                <a:cubicBezTo>
                  <a:pt x="3441700" y="3956050"/>
                  <a:pt x="3924300" y="4254500"/>
                  <a:pt x="4495800" y="4572000"/>
                </a:cubicBezTo>
                <a:cubicBezTo>
                  <a:pt x="5067300" y="4889500"/>
                  <a:pt x="5810250" y="5365750"/>
                  <a:pt x="6210300" y="5448300"/>
                </a:cubicBezTo>
                <a:cubicBezTo>
                  <a:pt x="6610350" y="5530850"/>
                  <a:pt x="6572250" y="5543550"/>
                  <a:pt x="6896100" y="5067300"/>
                </a:cubicBezTo>
                <a:cubicBezTo>
                  <a:pt x="7219950" y="4591050"/>
                  <a:pt x="7848600" y="3359150"/>
                  <a:pt x="8153400" y="2590800"/>
                </a:cubicBezTo>
                <a:cubicBezTo>
                  <a:pt x="8458200" y="1822450"/>
                  <a:pt x="8585200" y="889000"/>
                  <a:pt x="8724900" y="457200"/>
                </a:cubicBezTo>
                <a:cubicBezTo>
                  <a:pt x="8864600" y="25400"/>
                  <a:pt x="8928100" y="12700"/>
                  <a:pt x="8991600" y="0"/>
                </a:cubicBezTo>
              </a:path>
            </a:pathLst>
          </a:custGeom>
          <a:noFill/>
          <a:ln w="101600" cap="rnd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212" name="Freeform 211"/>
          <p:cNvSpPr/>
          <p:nvPr/>
        </p:nvSpPr>
        <p:spPr bwMode="auto">
          <a:xfrm>
            <a:off x="3368831" y="3099987"/>
            <a:ext cx="2822255" cy="1585891"/>
          </a:xfrm>
          <a:custGeom>
            <a:avLst/>
            <a:gdLst>
              <a:gd name="connsiteX0" fmla="*/ 0 w 8991600"/>
              <a:gd name="connsiteY0" fmla="*/ 1333500 h 5543550"/>
              <a:gd name="connsiteX1" fmla="*/ 533400 w 8991600"/>
              <a:gd name="connsiteY1" fmla="*/ 2095500 h 5543550"/>
              <a:gd name="connsiteX2" fmla="*/ 2781300 w 8991600"/>
              <a:gd name="connsiteY2" fmla="*/ 3543300 h 5543550"/>
              <a:gd name="connsiteX3" fmla="*/ 4495800 w 8991600"/>
              <a:gd name="connsiteY3" fmla="*/ 4572000 h 5543550"/>
              <a:gd name="connsiteX4" fmla="*/ 6210300 w 8991600"/>
              <a:gd name="connsiteY4" fmla="*/ 5448300 h 5543550"/>
              <a:gd name="connsiteX5" fmla="*/ 6896100 w 8991600"/>
              <a:gd name="connsiteY5" fmla="*/ 5067300 h 5543550"/>
              <a:gd name="connsiteX6" fmla="*/ 8153400 w 8991600"/>
              <a:gd name="connsiteY6" fmla="*/ 2590800 h 5543550"/>
              <a:gd name="connsiteX7" fmla="*/ 8724900 w 8991600"/>
              <a:gd name="connsiteY7" fmla="*/ 457200 h 5543550"/>
              <a:gd name="connsiteX8" fmla="*/ 8991600 w 8991600"/>
              <a:gd name="connsiteY8" fmla="*/ 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1600" h="5543550">
                <a:moveTo>
                  <a:pt x="0" y="1333500"/>
                </a:moveTo>
                <a:cubicBezTo>
                  <a:pt x="34925" y="1530350"/>
                  <a:pt x="69850" y="1727200"/>
                  <a:pt x="533400" y="2095500"/>
                </a:cubicBezTo>
                <a:cubicBezTo>
                  <a:pt x="996950" y="2463800"/>
                  <a:pt x="2120900" y="3130550"/>
                  <a:pt x="2781300" y="3543300"/>
                </a:cubicBezTo>
                <a:cubicBezTo>
                  <a:pt x="3441700" y="3956050"/>
                  <a:pt x="3924300" y="4254500"/>
                  <a:pt x="4495800" y="4572000"/>
                </a:cubicBezTo>
                <a:cubicBezTo>
                  <a:pt x="5067300" y="4889500"/>
                  <a:pt x="5810250" y="5365750"/>
                  <a:pt x="6210300" y="5448300"/>
                </a:cubicBezTo>
                <a:cubicBezTo>
                  <a:pt x="6610350" y="5530850"/>
                  <a:pt x="6572250" y="5543550"/>
                  <a:pt x="6896100" y="5067300"/>
                </a:cubicBezTo>
                <a:cubicBezTo>
                  <a:pt x="7219950" y="4591050"/>
                  <a:pt x="7848600" y="3359150"/>
                  <a:pt x="8153400" y="2590800"/>
                </a:cubicBezTo>
                <a:cubicBezTo>
                  <a:pt x="8458200" y="1822450"/>
                  <a:pt x="8585200" y="889000"/>
                  <a:pt x="8724900" y="457200"/>
                </a:cubicBezTo>
                <a:cubicBezTo>
                  <a:pt x="8864600" y="25400"/>
                  <a:pt x="8928100" y="12700"/>
                  <a:pt x="8991600" y="0"/>
                </a:cubicBezTo>
              </a:path>
            </a:pathLst>
          </a:custGeom>
          <a:noFill/>
          <a:ln w="101600" cap="rnd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 dirty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215" name="Freeform 214"/>
          <p:cNvSpPr/>
          <p:nvPr/>
        </p:nvSpPr>
        <p:spPr bwMode="auto">
          <a:xfrm>
            <a:off x="2075297" y="3159898"/>
            <a:ext cx="1189005" cy="616735"/>
          </a:xfrm>
          <a:custGeom>
            <a:avLst/>
            <a:gdLst>
              <a:gd name="connsiteX0" fmla="*/ 0 w 3200400"/>
              <a:gd name="connsiteY0" fmla="*/ 203200 h 2070100"/>
              <a:gd name="connsiteX1" fmla="*/ 457200 w 3200400"/>
              <a:gd name="connsiteY1" fmla="*/ 88900 h 2070100"/>
              <a:gd name="connsiteX2" fmla="*/ 1714500 w 3200400"/>
              <a:gd name="connsiteY2" fmla="*/ 736600 h 2070100"/>
              <a:gd name="connsiteX3" fmla="*/ 3086100 w 3200400"/>
              <a:gd name="connsiteY3" fmla="*/ 1993900 h 2070100"/>
              <a:gd name="connsiteX4" fmla="*/ 3086100 w 3200400"/>
              <a:gd name="connsiteY4" fmla="*/ 1993900 h 2070100"/>
              <a:gd name="connsiteX5" fmla="*/ 3200400 w 3200400"/>
              <a:gd name="connsiteY5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070100">
                <a:moveTo>
                  <a:pt x="0" y="203200"/>
                </a:moveTo>
                <a:cubicBezTo>
                  <a:pt x="85725" y="101600"/>
                  <a:pt x="171450" y="0"/>
                  <a:pt x="457200" y="88900"/>
                </a:cubicBezTo>
                <a:cubicBezTo>
                  <a:pt x="742950" y="177800"/>
                  <a:pt x="1276350" y="419100"/>
                  <a:pt x="1714500" y="736600"/>
                </a:cubicBezTo>
                <a:cubicBezTo>
                  <a:pt x="2152650" y="1054100"/>
                  <a:pt x="3086100" y="1993900"/>
                  <a:pt x="3086100" y="1993900"/>
                </a:cubicBezTo>
                <a:lnTo>
                  <a:pt x="3086100" y="1993900"/>
                </a:lnTo>
                <a:lnTo>
                  <a:pt x="3200400" y="2070100"/>
                </a:lnTo>
              </a:path>
            </a:pathLst>
          </a:custGeom>
          <a:noFill/>
          <a:ln w="1016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216" name="Freeform 215"/>
          <p:cNvSpPr/>
          <p:nvPr/>
        </p:nvSpPr>
        <p:spPr bwMode="auto">
          <a:xfrm>
            <a:off x="2179825" y="2867389"/>
            <a:ext cx="1319665" cy="676647"/>
          </a:xfrm>
          <a:custGeom>
            <a:avLst/>
            <a:gdLst>
              <a:gd name="connsiteX0" fmla="*/ 0 w 3200400"/>
              <a:gd name="connsiteY0" fmla="*/ 203200 h 2070100"/>
              <a:gd name="connsiteX1" fmla="*/ 457200 w 3200400"/>
              <a:gd name="connsiteY1" fmla="*/ 88900 h 2070100"/>
              <a:gd name="connsiteX2" fmla="*/ 1714500 w 3200400"/>
              <a:gd name="connsiteY2" fmla="*/ 736600 h 2070100"/>
              <a:gd name="connsiteX3" fmla="*/ 3086100 w 3200400"/>
              <a:gd name="connsiteY3" fmla="*/ 1993900 h 2070100"/>
              <a:gd name="connsiteX4" fmla="*/ 3086100 w 3200400"/>
              <a:gd name="connsiteY4" fmla="*/ 1993900 h 2070100"/>
              <a:gd name="connsiteX5" fmla="*/ 3200400 w 3200400"/>
              <a:gd name="connsiteY5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070100">
                <a:moveTo>
                  <a:pt x="0" y="203200"/>
                </a:moveTo>
                <a:cubicBezTo>
                  <a:pt x="85725" y="101600"/>
                  <a:pt x="171450" y="0"/>
                  <a:pt x="457200" y="88900"/>
                </a:cubicBezTo>
                <a:cubicBezTo>
                  <a:pt x="742950" y="177800"/>
                  <a:pt x="1276350" y="419100"/>
                  <a:pt x="1714500" y="736600"/>
                </a:cubicBezTo>
                <a:cubicBezTo>
                  <a:pt x="2152650" y="1054100"/>
                  <a:pt x="3086100" y="1993900"/>
                  <a:pt x="3086100" y="1993900"/>
                </a:cubicBezTo>
                <a:lnTo>
                  <a:pt x="3086100" y="1993900"/>
                </a:lnTo>
                <a:lnTo>
                  <a:pt x="3200400" y="2070100"/>
                </a:lnTo>
              </a:path>
            </a:pathLst>
          </a:custGeom>
          <a:noFill/>
          <a:ln w="101600" cap="flat" cmpd="sng" algn="ctr">
            <a:solidFill>
              <a:srgbClr val="8064A2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217" name="Freeform 216"/>
          <p:cNvSpPr/>
          <p:nvPr/>
        </p:nvSpPr>
        <p:spPr bwMode="auto">
          <a:xfrm rot="1956647">
            <a:off x="5328917" y="5072059"/>
            <a:ext cx="682214" cy="475204"/>
          </a:xfrm>
          <a:custGeom>
            <a:avLst/>
            <a:gdLst>
              <a:gd name="connsiteX0" fmla="*/ 0 w 3200400"/>
              <a:gd name="connsiteY0" fmla="*/ 203200 h 2070100"/>
              <a:gd name="connsiteX1" fmla="*/ 457200 w 3200400"/>
              <a:gd name="connsiteY1" fmla="*/ 88900 h 2070100"/>
              <a:gd name="connsiteX2" fmla="*/ 1714500 w 3200400"/>
              <a:gd name="connsiteY2" fmla="*/ 736600 h 2070100"/>
              <a:gd name="connsiteX3" fmla="*/ 3086100 w 3200400"/>
              <a:gd name="connsiteY3" fmla="*/ 1993900 h 2070100"/>
              <a:gd name="connsiteX4" fmla="*/ 3086100 w 3200400"/>
              <a:gd name="connsiteY4" fmla="*/ 1993900 h 2070100"/>
              <a:gd name="connsiteX5" fmla="*/ 3200400 w 3200400"/>
              <a:gd name="connsiteY5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070100">
                <a:moveTo>
                  <a:pt x="0" y="203200"/>
                </a:moveTo>
                <a:cubicBezTo>
                  <a:pt x="85725" y="101600"/>
                  <a:pt x="171450" y="0"/>
                  <a:pt x="457200" y="88900"/>
                </a:cubicBezTo>
                <a:cubicBezTo>
                  <a:pt x="742950" y="177800"/>
                  <a:pt x="1276350" y="419100"/>
                  <a:pt x="1714500" y="736600"/>
                </a:cubicBezTo>
                <a:cubicBezTo>
                  <a:pt x="2152650" y="1054100"/>
                  <a:pt x="3086100" y="1993900"/>
                  <a:pt x="3086100" y="1993900"/>
                </a:cubicBezTo>
                <a:lnTo>
                  <a:pt x="3086100" y="1993900"/>
                </a:lnTo>
                <a:lnTo>
                  <a:pt x="3200400" y="2070100"/>
                </a:lnTo>
              </a:path>
            </a:pathLst>
          </a:custGeom>
          <a:noFill/>
          <a:ln w="1016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218" name="Freeform 217"/>
          <p:cNvSpPr/>
          <p:nvPr/>
        </p:nvSpPr>
        <p:spPr bwMode="auto">
          <a:xfrm>
            <a:off x="3538688" y="3184567"/>
            <a:ext cx="2651760" cy="457200"/>
          </a:xfrm>
          <a:custGeom>
            <a:avLst/>
            <a:gdLst>
              <a:gd name="connsiteX0" fmla="*/ 0 w 7772400"/>
              <a:gd name="connsiteY0" fmla="*/ 1295400 h 1530350"/>
              <a:gd name="connsiteX1" fmla="*/ 685800 w 7772400"/>
              <a:gd name="connsiteY1" fmla="*/ 1524000 h 1530350"/>
              <a:gd name="connsiteX2" fmla="*/ 2171700 w 7772400"/>
              <a:gd name="connsiteY2" fmla="*/ 1333500 h 1530350"/>
              <a:gd name="connsiteX3" fmla="*/ 4762500 w 7772400"/>
              <a:gd name="connsiteY3" fmla="*/ 876300 h 1530350"/>
              <a:gd name="connsiteX4" fmla="*/ 7772400 w 7772400"/>
              <a:gd name="connsiteY4" fmla="*/ 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1530350">
                <a:moveTo>
                  <a:pt x="0" y="1295400"/>
                </a:moveTo>
                <a:cubicBezTo>
                  <a:pt x="161925" y="1406525"/>
                  <a:pt x="323850" y="1517650"/>
                  <a:pt x="685800" y="1524000"/>
                </a:cubicBezTo>
                <a:cubicBezTo>
                  <a:pt x="1047750" y="1530350"/>
                  <a:pt x="1492250" y="1441450"/>
                  <a:pt x="2171700" y="1333500"/>
                </a:cubicBezTo>
                <a:cubicBezTo>
                  <a:pt x="2851150" y="1225550"/>
                  <a:pt x="3829050" y="1098550"/>
                  <a:pt x="4762500" y="876300"/>
                </a:cubicBezTo>
                <a:cubicBezTo>
                  <a:pt x="5695950" y="654050"/>
                  <a:pt x="6734175" y="327025"/>
                  <a:pt x="7772400" y="0"/>
                </a:cubicBezTo>
              </a:path>
            </a:pathLst>
          </a:custGeom>
          <a:noFill/>
          <a:ln w="10160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2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219" name="Freeform 218"/>
          <p:cNvSpPr/>
          <p:nvPr/>
        </p:nvSpPr>
        <p:spPr bwMode="auto">
          <a:xfrm rot="16642532" flipH="1" flipV="1">
            <a:off x="6252040" y="2370883"/>
            <a:ext cx="844973" cy="892479"/>
          </a:xfrm>
          <a:custGeom>
            <a:avLst/>
            <a:gdLst>
              <a:gd name="connsiteX0" fmla="*/ 0 w 3200400"/>
              <a:gd name="connsiteY0" fmla="*/ 203200 h 2070100"/>
              <a:gd name="connsiteX1" fmla="*/ 457200 w 3200400"/>
              <a:gd name="connsiteY1" fmla="*/ 88900 h 2070100"/>
              <a:gd name="connsiteX2" fmla="*/ 1714500 w 3200400"/>
              <a:gd name="connsiteY2" fmla="*/ 736600 h 2070100"/>
              <a:gd name="connsiteX3" fmla="*/ 3086100 w 3200400"/>
              <a:gd name="connsiteY3" fmla="*/ 1993900 h 2070100"/>
              <a:gd name="connsiteX4" fmla="*/ 3086100 w 3200400"/>
              <a:gd name="connsiteY4" fmla="*/ 1993900 h 2070100"/>
              <a:gd name="connsiteX5" fmla="*/ 3200400 w 3200400"/>
              <a:gd name="connsiteY5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070100">
                <a:moveTo>
                  <a:pt x="0" y="203200"/>
                </a:moveTo>
                <a:cubicBezTo>
                  <a:pt x="85725" y="101600"/>
                  <a:pt x="171450" y="0"/>
                  <a:pt x="457200" y="88900"/>
                </a:cubicBezTo>
                <a:cubicBezTo>
                  <a:pt x="742950" y="177800"/>
                  <a:pt x="1276350" y="419100"/>
                  <a:pt x="1714500" y="736600"/>
                </a:cubicBezTo>
                <a:cubicBezTo>
                  <a:pt x="2152650" y="1054100"/>
                  <a:pt x="3086100" y="1993900"/>
                  <a:pt x="3086100" y="1993900"/>
                </a:cubicBezTo>
                <a:lnTo>
                  <a:pt x="3086100" y="1993900"/>
                </a:lnTo>
                <a:lnTo>
                  <a:pt x="3200400" y="2070100"/>
                </a:lnTo>
              </a:path>
            </a:pathLst>
          </a:custGeom>
          <a:noFill/>
          <a:ln w="101600" cap="flat" cmpd="sng" algn="ctr">
            <a:solidFill>
              <a:srgbClr val="8064A2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220" name="Freeform 219"/>
          <p:cNvSpPr/>
          <p:nvPr/>
        </p:nvSpPr>
        <p:spPr bwMode="auto">
          <a:xfrm rot="2351911" flipH="1">
            <a:off x="6487812" y="2598886"/>
            <a:ext cx="404746" cy="943336"/>
          </a:xfrm>
          <a:custGeom>
            <a:avLst/>
            <a:gdLst>
              <a:gd name="connsiteX0" fmla="*/ 0 w 3200400"/>
              <a:gd name="connsiteY0" fmla="*/ 203200 h 2070100"/>
              <a:gd name="connsiteX1" fmla="*/ 457200 w 3200400"/>
              <a:gd name="connsiteY1" fmla="*/ 88900 h 2070100"/>
              <a:gd name="connsiteX2" fmla="*/ 1714500 w 3200400"/>
              <a:gd name="connsiteY2" fmla="*/ 736600 h 2070100"/>
              <a:gd name="connsiteX3" fmla="*/ 3086100 w 3200400"/>
              <a:gd name="connsiteY3" fmla="*/ 1993900 h 2070100"/>
              <a:gd name="connsiteX4" fmla="*/ 3086100 w 3200400"/>
              <a:gd name="connsiteY4" fmla="*/ 1993900 h 2070100"/>
              <a:gd name="connsiteX5" fmla="*/ 3200400 w 3200400"/>
              <a:gd name="connsiteY5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070100">
                <a:moveTo>
                  <a:pt x="0" y="203200"/>
                </a:moveTo>
                <a:cubicBezTo>
                  <a:pt x="85725" y="101600"/>
                  <a:pt x="171450" y="0"/>
                  <a:pt x="457200" y="88900"/>
                </a:cubicBezTo>
                <a:cubicBezTo>
                  <a:pt x="742950" y="177800"/>
                  <a:pt x="1276350" y="419100"/>
                  <a:pt x="1714500" y="736600"/>
                </a:cubicBezTo>
                <a:cubicBezTo>
                  <a:pt x="2152650" y="1054100"/>
                  <a:pt x="3086100" y="1993900"/>
                  <a:pt x="3086100" y="1993900"/>
                </a:cubicBezTo>
                <a:lnTo>
                  <a:pt x="3086100" y="1993900"/>
                </a:lnTo>
                <a:lnTo>
                  <a:pt x="3200400" y="2070100"/>
                </a:lnTo>
              </a:path>
            </a:pathLst>
          </a:custGeom>
          <a:noFill/>
          <a:ln w="1016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221" name="Freeform 220"/>
          <p:cNvSpPr/>
          <p:nvPr/>
        </p:nvSpPr>
        <p:spPr bwMode="auto">
          <a:xfrm>
            <a:off x="2127561" y="3011881"/>
            <a:ext cx="1189005" cy="616735"/>
          </a:xfrm>
          <a:custGeom>
            <a:avLst/>
            <a:gdLst>
              <a:gd name="connsiteX0" fmla="*/ 0 w 3200400"/>
              <a:gd name="connsiteY0" fmla="*/ 203200 h 2070100"/>
              <a:gd name="connsiteX1" fmla="*/ 457200 w 3200400"/>
              <a:gd name="connsiteY1" fmla="*/ 88900 h 2070100"/>
              <a:gd name="connsiteX2" fmla="*/ 1714500 w 3200400"/>
              <a:gd name="connsiteY2" fmla="*/ 736600 h 2070100"/>
              <a:gd name="connsiteX3" fmla="*/ 3086100 w 3200400"/>
              <a:gd name="connsiteY3" fmla="*/ 1993900 h 2070100"/>
              <a:gd name="connsiteX4" fmla="*/ 3086100 w 3200400"/>
              <a:gd name="connsiteY4" fmla="*/ 1993900 h 2070100"/>
              <a:gd name="connsiteX5" fmla="*/ 3200400 w 3200400"/>
              <a:gd name="connsiteY5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070100">
                <a:moveTo>
                  <a:pt x="0" y="203200"/>
                </a:moveTo>
                <a:cubicBezTo>
                  <a:pt x="85725" y="101600"/>
                  <a:pt x="171450" y="0"/>
                  <a:pt x="457200" y="88900"/>
                </a:cubicBezTo>
                <a:cubicBezTo>
                  <a:pt x="742950" y="177800"/>
                  <a:pt x="1276350" y="419100"/>
                  <a:pt x="1714500" y="736600"/>
                </a:cubicBezTo>
                <a:cubicBezTo>
                  <a:pt x="2152650" y="1054100"/>
                  <a:pt x="3086100" y="1993900"/>
                  <a:pt x="3086100" y="1993900"/>
                </a:cubicBezTo>
                <a:lnTo>
                  <a:pt x="3086100" y="1993900"/>
                </a:lnTo>
                <a:lnTo>
                  <a:pt x="3200400" y="2070100"/>
                </a:lnTo>
              </a:path>
            </a:pathLst>
          </a:custGeom>
          <a:noFill/>
          <a:ln w="1016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230" name="Freeform 229"/>
          <p:cNvSpPr/>
          <p:nvPr/>
        </p:nvSpPr>
        <p:spPr bwMode="auto">
          <a:xfrm rot="1956647" flipH="1">
            <a:off x="6714348" y="2556863"/>
            <a:ext cx="396336" cy="958866"/>
          </a:xfrm>
          <a:custGeom>
            <a:avLst/>
            <a:gdLst>
              <a:gd name="connsiteX0" fmla="*/ 0 w 3200400"/>
              <a:gd name="connsiteY0" fmla="*/ 203200 h 2070100"/>
              <a:gd name="connsiteX1" fmla="*/ 457200 w 3200400"/>
              <a:gd name="connsiteY1" fmla="*/ 88900 h 2070100"/>
              <a:gd name="connsiteX2" fmla="*/ 1714500 w 3200400"/>
              <a:gd name="connsiteY2" fmla="*/ 736600 h 2070100"/>
              <a:gd name="connsiteX3" fmla="*/ 3086100 w 3200400"/>
              <a:gd name="connsiteY3" fmla="*/ 1993900 h 2070100"/>
              <a:gd name="connsiteX4" fmla="*/ 3086100 w 3200400"/>
              <a:gd name="connsiteY4" fmla="*/ 1993900 h 2070100"/>
              <a:gd name="connsiteX5" fmla="*/ 3200400 w 3200400"/>
              <a:gd name="connsiteY5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070100">
                <a:moveTo>
                  <a:pt x="0" y="203200"/>
                </a:moveTo>
                <a:cubicBezTo>
                  <a:pt x="85725" y="101600"/>
                  <a:pt x="171450" y="0"/>
                  <a:pt x="457200" y="88900"/>
                </a:cubicBezTo>
                <a:cubicBezTo>
                  <a:pt x="742950" y="177800"/>
                  <a:pt x="1276350" y="419100"/>
                  <a:pt x="1714500" y="736600"/>
                </a:cubicBezTo>
                <a:cubicBezTo>
                  <a:pt x="2152650" y="1054100"/>
                  <a:pt x="3086100" y="1993900"/>
                  <a:pt x="3086100" y="1993900"/>
                </a:cubicBezTo>
                <a:lnTo>
                  <a:pt x="3086100" y="1993900"/>
                </a:lnTo>
                <a:lnTo>
                  <a:pt x="3200400" y="2070100"/>
                </a:lnTo>
              </a:path>
            </a:pathLst>
          </a:custGeom>
          <a:noFill/>
          <a:ln w="1016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latin typeface="Arial" charset="0"/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10" name="Group 80"/>
          <p:cNvGrpSpPr/>
          <p:nvPr/>
        </p:nvGrpSpPr>
        <p:grpSpPr>
          <a:xfrm>
            <a:off x="5257800" y="4495800"/>
            <a:ext cx="609600" cy="609600"/>
            <a:chOff x="4495800" y="2286000"/>
            <a:chExt cx="609600" cy="609600"/>
          </a:xfrm>
        </p:grpSpPr>
        <p:sp>
          <p:nvSpPr>
            <p:cNvPr id="111" name="Cube 110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Quad Arrow 111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80"/>
          <p:cNvGrpSpPr/>
          <p:nvPr/>
        </p:nvGrpSpPr>
        <p:grpSpPr>
          <a:xfrm>
            <a:off x="6172200" y="2895600"/>
            <a:ext cx="609600" cy="609600"/>
            <a:chOff x="4495800" y="2286000"/>
            <a:chExt cx="609600" cy="609600"/>
          </a:xfrm>
        </p:grpSpPr>
        <p:sp>
          <p:nvSpPr>
            <p:cNvPr id="114" name="Cube 113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Quad Arrow 114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6" name="Group 80"/>
          <p:cNvGrpSpPr/>
          <p:nvPr/>
        </p:nvGrpSpPr>
        <p:grpSpPr>
          <a:xfrm>
            <a:off x="2971800" y="3200400"/>
            <a:ext cx="609600" cy="609600"/>
            <a:chOff x="4495800" y="2286000"/>
            <a:chExt cx="609600" cy="609600"/>
          </a:xfrm>
        </p:grpSpPr>
        <p:sp>
          <p:nvSpPr>
            <p:cNvPr id="117" name="Cube 116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Quad Arrow 221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3" name="Group 13"/>
          <p:cNvGrpSpPr/>
          <p:nvPr/>
        </p:nvGrpSpPr>
        <p:grpSpPr>
          <a:xfrm>
            <a:off x="5562600" y="5410200"/>
            <a:ext cx="685800" cy="456604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24" name="Can 223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Down Arrow 224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Down Arrow 225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Right Arrow 226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Right Arrow 227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9" name="Group 13"/>
          <p:cNvGrpSpPr/>
          <p:nvPr/>
        </p:nvGrpSpPr>
        <p:grpSpPr>
          <a:xfrm>
            <a:off x="7010400" y="2514600"/>
            <a:ext cx="685800" cy="456604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31" name="Can 23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Down Arrow 23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Down Arrow 23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Right Arrow 23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Right Arrow 23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6" name="Group 13"/>
          <p:cNvGrpSpPr/>
          <p:nvPr/>
        </p:nvGrpSpPr>
        <p:grpSpPr>
          <a:xfrm>
            <a:off x="1828800" y="2819400"/>
            <a:ext cx="685800" cy="456604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37" name="Can 23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Down Arrow 23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Down Arrow 23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Right Arrow 23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Right Arrow 24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2" name="Group 13"/>
          <p:cNvGrpSpPr/>
          <p:nvPr/>
        </p:nvGrpSpPr>
        <p:grpSpPr>
          <a:xfrm>
            <a:off x="4724400" y="6019800"/>
            <a:ext cx="685800" cy="456604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43" name="Can 24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Down Arrow 24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Down Arrow 24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Right Arrow 24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Right Arrow 24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8" name="Group 13"/>
          <p:cNvGrpSpPr/>
          <p:nvPr/>
        </p:nvGrpSpPr>
        <p:grpSpPr>
          <a:xfrm>
            <a:off x="6629400" y="5943600"/>
            <a:ext cx="685800" cy="456604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49" name="Can 24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Down Arrow 24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Down Arrow 25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Right Arrow 25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Right Arrow 25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4" name="Group 13"/>
          <p:cNvGrpSpPr/>
          <p:nvPr/>
        </p:nvGrpSpPr>
        <p:grpSpPr>
          <a:xfrm>
            <a:off x="914400" y="2438400"/>
            <a:ext cx="685800" cy="456604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55" name="Can 25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Down Arrow 25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Down Arrow 25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Right Arrow 25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Right Arrow 25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0" name="Group 13"/>
          <p:cNvGrpSpPr/>
          <p:nvPr/>
        </p:nvGrpSpPr>
        <p:grpSpPr>
          <a:xfrm>
            <a:off x="914400" y="3276600"/>
            <a:ext cx="685800" cy="456604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61" name="Can 26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Down Arrow 26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Down Arrow 26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Right Arrow 26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Right Arrow 26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6" name="Group 13"/>
          <p:cNvGrpSpPr/>
          <p:nvPr/>
        </p:nvGrpSpPr>
        <p:grpSpPr>
          <a:xfrm>
            <a:off x="8077200" y="2438400"/>
            <a:ext cx="685800" cy="456604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67" name="Can 26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Down Arrow 26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Down Arrow 26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Right Arrow 26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Right Arrow 27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2" name="Group 13"/>
          <p:cNvGrpSpPr/>
          <p:nvPr/>
        </p:nvGrpSpPr>
        <p:grpSpPr>
          <a:xfrm>
            <a:off x="7467600" y="1524000"/>
            <a:ext cx="685800" cy="456604"/>
            <a:chOff x="7162800" y="228598"/>
            <a:chExt cx="914400" cy="762002"/>
          </a:xfrm>
          <a:solidFill>
            <a:srgbClr val="4BACC6"/>
          </a:solidFill>
        </p:grpSpPr>
        <p:sp>
          <p:nvSpPr>
            <p:cNvPr id="273" name="Can 27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rgbClr val="EEECE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Down Arrow 27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Down Arrow 27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Right Arrow 27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Right Arrow 27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Bottom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1752600" y="3962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 links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78" name="Straight Arrow Connector 277"/>
          <p:cNvCxnSpPr>
            <a:stCxn id="213" idx="0"/>
          </p:cNvCxnSpPr>
          <p:nvPr/>
        </p:nvCxnSpPr>
        <p:spPr>
          <a:xfrm rot="5400000" flipH="1" flipV="1">
            <a:off x="2190750" y="3562350"/>
            <a:ext cx="457200" cy="3429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stCxn id="213" idx="0"/>
          </p:cNvCxnSpPr>
          <p:nvPr/>
        </p:nvCxnSpPr>
        <p:spPr>
          <a:xfrm rot="16200000" flipV="1">
            <a:off x="1847850" y="3562350"/>
            <a:ext cx="533400" cy="2667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/>
          <p:cNvSpPr txBox="1"/>
          <p:nvPr/>
        </p:nvSpPr>
        <p:spPr>
          <a:xfrm>
            <a:off x="2895600" y="472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OC-48 links   (2.5 </a:t>
            </a:r>
            <a:r>
              <a:rPr lang="en-US" b="1" dirty="0" err="1" smtClean="0">
                <a:solidFill>
                  <a:schemeClr val="bg1"/>
                </a:solidFill>
              </a:rPr>
              <a:t>Gbps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85" name="Straight Arrow Connector 284"/>
          <p:cNvCxnSpPr>
            <a:stCxn id="282" idx="0"/>
            <a:endCxn id="184" idx="1"/>
          </p:cNvCxnSpPr>
          <p:nvPr/>
        </p:nvCxnSpPr>
        <p:spPr>
          <a:xfrm rot="5400000" flipH="1" flipV="1">
            <a:off x="3347118" y="4349906"/>
            <a:ext cx="570677" cy="1783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282" idx="0"/>
          </p:cNvCxnSpPr>
          <p:nvPr/>
        </p:nvCxnSpPr>
        <p:spPr>
          <a:xfrm rot="5400000" flipH="1" flipV="1">
            <a:off x="3486150" y="3562350"/>
            <a:ext cx="1219200" cy="11049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04800" y="762000"/>
            <a:ext cx="8534400" cy="563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ectangle 1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Implementation </a:t>
            </a:r>
            <a:r>
              <a:rPr kumimoji="1" lang="en-US" sz="4000" kern="0" dirty="0" smtClean="0">
                <a:solidFill>
                  <a:srgbClr val="FFFF00"/>
                </a:solidFill>
              </a:rPr>
              <a:t>of the Architecture</a:t>
            </a: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7" name="AutoShape 35"/>
          <p:cNvSpPr>
            <a:spLocks noChangeArrowheads="1"/>
          </p:cNvSpPr>
          <p:nvPr/>
        </p:nvSpPr>
        <p:spPr bwMode="auto">
          <a:xfrm>
            <a:off x="4021658" y="1821987"/>
            <a:ext cx="1335609" cy="5402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NOX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8" name="Oval 34"/>
          <p:cNvSpPr>
            <a:spLocks noChangeArrowheads="1"/>
          </p:cNvSpPr>
          <p:nvPr/>
        </p:nvSpPr>
        <p:spPr bwMode="auto">
          <a:xfrm>
            <a:off x="1691119" y="3193430"/>
            <a:ext cx="6767081" cy="1784472"/>
          </a:xfrm>
          <a:prstGeom prst="ellipse">
            <a:avLst/>
          </a:prstGeom>
          <a:noFill/>
          <a:ln w="9525">
            <a:solidFill>
              <a:srgbClr val="7030A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2" name="Group 112"/>
          <p:cNvGrpSpPr/>
          <p:nvPr/>
        </p:nvGrpSpPr>
        <p:grpSpPr>
          <a:xfrm>
            <a:off x="2794448" y="2362200"/>
            <a:ext cx="3832615" cy="1907226"/>
            <a:chOff x="2794448" y="2362200"/>
            <a:chExt cx="3832615" cy="1907226"/>
          </a:xfrm>
        </p:grpSpPr>
        <p:sp>
          <p:nvSpPr>
            <p:cNvPr id="112" name="AutoShape 21"/>
            <p:cNvSpPr>
              <a:spLocks noChangeShapeType="1"/>
            </p:cNvSpPr>
            <p:nvPr/>
          </p:nvSpPr>
          <p:spPr bwMode="auto">
            <a:xfrm flipH="1" flipV="1">
              <a:off x="4648199" y="2362200"/>
              <a:ext cx="709066" cy="1052628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25" name="AutoShape 20"/>
            <p:cNvSpPr>
              <a:spLocks noChangeShapeType="1"/>
            </p:cNvSpPr>
            <p:nvPr/>
          </p:nvSpPr>
          <p:spPr bwMode="auto">
            <a:xfrm flipH="1" flipV="1">
              <a:off x="4722370" y="2383109"/>
              <a:ext cx="1904693" cy="1031720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4" name="AutoShape 24"/>
            <p:cNvSpPr>
              <a:spLocks noChangeShapeType="1"/>
            </p:cNvSpPr>
            <p:nvPr/>
          </p:nvSpPr>
          <p:spPr bwMode="auto">
            <a:xfrm flipV="1">
              <a:off x="2794448" y="2383109"/>
              <a:ext cx="1792424" cy="1354960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5" name="AutoShape 23"/>
            <p:cNvSpPr>
              <a:spLocks noChangeShapeType="1"/>
            </p:cNvSpPr>
            <p:nvPr/>
          </p:nvSpPr>
          <p:spPr bwMode="auto">
            <a:xfrm flipV="1">
              <a:off x="4176511" y="2383109"/>
              <a:ext cx="410361" cy="1354960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6" name="AutoShape 22"/>
            <p:cNvSpPr>
              <a:spLocks noChangeShapeType="1"/>
            </p:cNvSpPr>
            <p:nvPr/>
          </p:nvSpPr>
          <p:spPr bwMode="auto">
            <a:xfrm flipV="1">
              <a:off x="3541613" y="2383109"/>
              <a:ext cx="1045259" cy="188631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AutoShape 19"/>
            <p:cNvSpPr>
              <a:spLocks noChangeShapeType="1"/>
            </p:cNvSpPr>
            <p:nvPr/>
          </p:nvSpPr>
          <p:spPr bwMode="auto">
            <a:xfrm flipH="1" flipV="1">
              <a:off x="4722370" y="2383109"/>
              <a:ext cx="1614343" cy="188631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8" name="AutoShape 18"/>
            <p:cNvSpPr>
              <a:spLocks noChangeShapeType="1"/>
            </p:cNvSpPr>
            <p:nvPr/>
          </p:nvSpPr>
          <p:spPr bwMode="auto">
            <a:xfrm flipH="1" flipV="1">
              <a:off x="4648200" y="2362200"/>
              <a:ext cx="364518" cy="1907225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3048000" y="2819400"/>
              <a:ext cx="3321599" cy="60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rPr>
                <a:t>       </a:t>
              </a:r>
              <a:r>
                <a:rPr lang="en-US" sz="1600" b="1" dirty="0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Interface: </a:t>
              </a:r>
              <a:r>
                <a:rPr lang="en-US" sz="1600" b="1" dirty="0" err="1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OpenFlow</a:t>
              </a:r>
              <a:r>
                <a:rPr lang="en-US" sz="1600" b="1" dirty="0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 Protocol</a:t>
              </a:r>
              <a:endParaRPr lang="en-US" sz="400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2362200" y="3419255"/>
            <a:ext cx="5436465" cy="1434664"/>
            <a:chOff x="2362200" y="3419255"/>
            <a:chExt cx="5436465" cy="1434664"/>
          </a:xfrm>
        </p:grpSpPr>
        <p:sp>
          <p:nvSpPr>
            <p:cNvPr id="142" name="AutoShape 13"/>
            <p:cNvSpPr>
              <a:spLocks noChangeShapeType="1"/>
            </p:cNvSpPr>
            <p:nvPr/>
          </p:nvSpPr>
          <p:spPr bwMode="auto">
            <a:xfrm flipH="1" flipV="1">
              <a:off x="2926073" y="4167583"/>
              <a:ext cx="502926" cy="4044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4" name="Group 106"/>
            <p:cNvGrpSpPr/>
            <p:nvPr/>
          </p:nvGrpSpPr>
          <p:grpSpPr>
            <a:xfrm>
              <a:off x="2362200" y="3419255"/>
              <a:ext cx="5436465" cy="1434664"/>
              <a:chOff x="2362200" y="3419255"/>
              <a:chExt cx="5436465" cy="1434664"/>
            </a:xfrm>
          </p:grpSpPr>
          <p:sp>
            <p:nvSpPr>
              <p:cNvPr id="108" name="AutoShape 14"/>
              <p:cNvSpPr>
                <a:spLocks noChangeShapeType="1"/>
              </p:cNvSpPr>
              <p:nvPr/>
            </p:nvSpPr>
            <p:spPr bwMode="auto">
              <a:xfrm flipV="1">
                <a:off x="3777767" y="4049922"/>
                <a:ext cx="377838" cy="49846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AutoShape 5"/>
              <p:cNvSpPr>
                <a:spLocks noChangeShapeType="1"/>
              </p:cNvSpPr>
              <p:nvPr/>
            </p:nvSpPr>
            <p:spPr bwMode="auto">
              <a:xfrm flipH="1">
                <a:off x="6491564" y="3862378"/>
                <a:ext cx="234952" cy="5177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AutoShape 9"/>
              <p:cNvSpPr>
                <a:spLocks noChangeShapeType="1"/>
              </p:cNvSpPr>
              <p:nvPr/>
            </p:nvSpPr>
            <p:spPr bwMode="auto">
              <a:xfrm>
                <a:off x="5124987" y="4552816"/>
                <a:ext cx="352289" cy="1505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AutoShape 8"/>
              <p:cNvSpPr>
                <a:spLocks noChangeShapeType="1"/>
              </p:cNvSpPr>
              <p:nvPr/>
            </p:nvSpPr>
            <p:spPr bwMode="auto">
              <a:xfrm flipV="1">
                <a:off x="5779239" y="4425007"/>
                <a:ext cx="330258" cy="27393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AutoShape 7"/>
              <p:cNvSpPr>
                <a:spLocks noChangeShapeType="1"/>
              </p:cNvSpPr>
              <p:nvPr/>
            </p:nvSpPr>
            <p:spPr bwMode="auto">
              <a:xfrm flipH="1" flipV="1">
                <a:off x="5357267" y="3738069"/>
                <a:ext cx="255508" cy="7439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AutoShape 33"/>
              <p:cNvSpPr>
                <a:spLocks noChangeArrowheads="1"/>
              </p:cNvSpPr>
              <p:nvPr/>
            </p:nvSpPr>
            <p:spPr bwMode="auto">
              <a:xfrm>
                <a:off x="2627980" y="3866481"/>
                <a:ext cx="298094" cy="30110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AutoShape 32"/>
              <p:cNvSpPr>
                <a:spLocks noChangeArrowheads="1"/>
              </p:cNvSpPr>
              <p:nvPr/>
            </p:nvSpPr>
            <p:spPr bwMode="auto">
              <a:xfrm>
                <a:off x="4021658" y="3738069"/>
                <a:ext cx="352292" cy="31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AutoShape 30"/>
              <p:cNvSpPr>
                <a:spLocks noChangeArrowheads="1"/>
              </p:cNvSpPr>
              <p:nvPr/>
            </p:nvSpPr>
            <p:spPr bwMode="auto">
              <a:xfrm>
                <a:off x="5124988" y="3419255"/>
                <a:ext cx="352290" cy="31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AutoShape 26"/>
              <p:cNvSpPr>
                <a:spLocks noChangeArrowheads="1"/>
              </p:cNvSpPr>
              <p:nvPr/>
            </p:nvSpPr>
            <p:spPr bwMode="auto">
              <a:xfrm>
                <a:off x="6189602" y="4273856"/>
                <a:ext cx="298093" cy="30110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AutoShape 11"/>
              <p:cNvSpPr>
                <a:spLocks noChangeShapeType="1"/>
              </p:cNvSpPr>
              <p:nvPr/>
            </p:nvSpPr>
            <p:spPr bwMode="auto">
              <a:xfrm flipV="1">
                <a:off x="4373950" y="3581061"/>
                <a:ext cx="707184" cy="3252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425474" y="4380127"/>
                <a:ext cx="352292" cy="31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AutoShape 29"/>
              <p:cNvSpPr>
                <a:spLocks noChangeArrowheads="1"/>
              </p:cNvSpPr>
              <p:nvPr/>
            </p:nvSpPr>
            <p:spPr bwMode="auto">
              <a:xfrm>
                <a:off x="6491565" y="3547668"/>
                <a:ext cx="352292" cy="31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AutoShape 28"/>
              <p:cNvSpPr>
                <a:spLocks noChangeArrowheads="1"/>
              </p:cNvSpPr>
              <p:nvPr/>
            </p:nvSpPr>
            <p:spPr bwMode="auto">
              <a:xfrm>
                <a:off x="4826894" y="4273856"/>
                <a:ext cx="298093" cy="30110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AutoShape 27"/>
              <p:cNvSpPr>
                <a:spLocks noChangeArrowheads="1"/>
              </p:cNvSpPr>
              <p:nvPr/>
            </p:nvSpPr>
            <p:spPr bwMode="auto">
              <a:xfrm>
                <a:off x="7446373" y="4143694"/>
                <a:ext cx="352292" cy="31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AutoShape 25"/>
              <p:cNvSpPr>
                <a:spLocks noChangeArrowheads="1"/>
              </p:cNvSpPr>
              <p:nvPr/>
            </p:nvSpPr>
            <p:spPr bwMode="auto">
              <a:xfrm>
                <a:off x="5477277" y="4552817"/>
                <a:ext cx="298093" cy="30110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AutoShape 15"/>
              <p:cNvSpPr>
                <a:spLocks noChangeShapeType="1"/>
              </p:cNvSpPr>
              <p:nvPr/>
            </p:nvSpPr>
            <p:spPr bwMode="auto">
              <a:xfrm flipV="1">
                <a:off x="2926074" y="3862379"/>
                <a:ext cx="1126694" cy="1945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AutoShape 12"/>
              <p:cNvSpPr>
                <a:spLocks noChangeShapeType="1"/>
              </p:cNvSpPr>
              <p:nvPr/>
            </p:nvSpPr>
            <p:spPr bwMode="auto">
              <a:xfrm flipV="1">
                <a:off x="3777766" y="4419600"/>
                <a:ext cx="1022834" cy="1332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AutoShape 10"/>
              <p:cNvSpPr>
                <a:spLocks noChangeShapeType="1"/>
              </p:cNvSpPr>
              <p:nvPr/>
            </p:nvSpPr>
            <p:spPr bwMode="auto">
              <a:xfrm>
                <a:off x="5477277" y="3614086"/>
                <a:ext cx="1043566" cy="607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AutoShape 6"/>
              <p:cNvSpPr>
                <a:spLocks noChangeShapeType="1"/>
              </p:cNvSpPr>
              <p:nvPr/>
            </p:nvSpPr>
            <p:spPr bwMode="auto">
              <a:xfrm>
                <a:off x="6843857" y="3866482"/>
                <a:ext cx="596185" cy="4073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AutoShape 4"/>
              <p:cNvSpPr>
                <a:spLocks noChangeShapeType="1"/>
              </p:cNvSpPr>
              <p:nvPr/>
            </p:nvSpPr>
            <p:spPr bwMode="auto">
              <a:xfrm>
                <a:off x="6491565" y="4380127"/>
                <a:ext cx="95234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Text Box 37"/>
              <p:cNvSpPr txBox="1">
                <a:spLocks noChangeArrowheads="1"/>
              </p:cNvSpPr>
              <p:nvPr/>
            </p:nvSpPr>
            <p:spPr bwMode="auto">
              <a:xfrm>
                <a:off x="2362200" y="3429000"/>
                <a:ext cx="990600" cy="602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ea typeface="Calibri" pitchFamily="34" charset="0"/>
                    <a:cs typeface="Times New Roman" pitchFamily="18" charset="0"/>
                  </a:rPr>
                  <a:t>Packet &amp;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ea typeface="Calibri" pitchFamily="34" charset="0"/>
                    <a:cs typeface="Times New Roman" pitchFamily="18" charset="0"/>
                  </a:rPr>
                  <a:t>Circuit Switches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49" name="TextBox 148"/>
          <p:cNvSpPr txBox="1"/>
          <p:nvPr/>
        </p:nvSpPr>
        <p:spPr>
          <a:xfrm>
            <a:off x="2971800" y="5257800"/>
            <a:ext cx="3900713" cy="49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Converged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5" name="Group 225"/>
          <p:cNvGrpSpPr/>
          <p:nvPr/>
        </p:nvGrpSpPr>
        <p:grpSpPr>
          <a:xfrm>
            <a:off x="3949932" y="1143000"/>
            <a:ext cx="1439711" cy="1031488"/>
            <a:chOff x="1470005" y="1226899"/>
            <a:chExt cx="6401203" cy="2485516"/>
          </a:xfrm>
        </p:grpSpPr>
        <p:sp>
          <p:nvSpPr>
            <p:cNvPr id="162" name="Rectangle 161"/>
            <p:cNvSpPr/>
            <p:nvPr/>
          </p:nvSpPr>
          <p:spPr>
            <a:xfrm rot="21171009">
              <a:off x="1470005" y="1226899"/>
              <a:ext cx="6401203" cy="248551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isometricOffAxis2Top">
                <a:rot lat="18048692" lon="18917394" rev="204050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24"/>
            <p:cNvGrpSpPr/>
            <p:nvPr/>
          </p:nvGrpSpPr>
          <p:grpSpPr>
            <a:xfrm>
              <a:off x="1991001" y="2065099"/>
              <a:ext cx="5514762" cy="796928"/>
              <a:chOff x="2936787" y="2479672"/>
              <a:chExt cx="5514762" cy="796928"/>
            </a:xfrm>
          </p:grpSpPr>
          <p:cxnSp>
            <p:nvCxnSpPr>
              <p:cNvPr id="164" name="Straight Connector 163"/>
              <p:cNvCxnSpPr>
                <a:stCxn id="184" idx="4"/>
                <a:endCxn id="183" idx="6"/>
              </p:cNvCxnSpPr>
              <p:nvPr/>
            </p:nvCxnSpPr>
            <p:spPr>
              <a:xfrm rot="5400000">
                <a:off x="5197508" y="2571780"/>
                <a:ext cx="193672" cy="38411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84" idx="4"/>
                <a:endCxn id="187" idx="0"/>
              </p:cNvCxnSpPr>
              <p:nvPr/>
            </p:nvCxnSpPr>
            <p:spPr>
              <a:xfrm rot="16200000" flipH="1">
                <a:off x="5448300" y="2705100"/>
                <a:ext cx="228600" cy="1524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85" idx="4"/>
                <a:endCxn id="179" idx="0"/>
              </p:cNvCxnSpPr>
              <p:nvPr/>
            </p:nvCxnSpPr>
            <p:spPr>
              <a:xfrm rot="5400000">
                <a:off x="6436716" y="2596156"/>
                <a:ext cx="263528" cy="33536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85" idx="4"/>
                <a:endCxn id="188" idx="1"/>
              </p:cNvCxnSpPr>
              <p:nvPr/>
            </p:nvCxnSpPr>
            <p:spPr>
              <a:xfrm rot="16200000" flipH="1">
                <a:off x="6887937" y="2480294"/>
                <a:ext cx="109678" cy="41323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79" idx="7"/>
                <a:endCxn id="188" idx="2"/>
              </p:cNvCxnSpPr>
              <p:nvPr/>
            </p:nvCxnSpPr>
            <p:spPr>
              <a:xfrm rot="5400000" flipH="1" flipV="1">
                <a:off x="6758986" y="2572149"/>
                <a:ext cx="95346" cy="59619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96" idx="6"/>
                <a:endCxn id="197" idx="3"/>
              </p:cNvCxnSpPr>
              <p:nvPr/>
            </p:nvCxnSpPr>
            <p:spPr>
              <a:xfrm>
                <a:off x="5325572" y="3165472"/>
                <a:ext cx="1424665" cy="1261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223"/>
              <p:cNvGrpSpPr/>
              <p:nvPr/>
            </p:nvGrpSpPr>
            <p:grpSpPr>
              <a:xfrm>
                <a:off x="2936787" y="2479672"/>
                <a:ext cx="5514762" cy="796928"/>
                <a:chOff x="2936787" y="2479672"/>
                <a:chExt cx="5514762" cy="796928"/>
              </a:xfrm>
            </p:grpSpPr>
            <p:grpSp>
              <p:nvGrpSpPr>
                <p:cNvPr id="8" name="Group 222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9" name="Group 154"/>
                  <p:cNvGrpSpPr/>
                  <p:nvPr/>
                </p:nvGrpSpPr>
                <p:grpSpPr>
                  <a:xfrm>
                    <a:off x="2936787" y="2479672"/>
                    <a:ext cx="5514762" cy="762000"/>
                    <a:chOff x="1946187" y="1489072"/>
                    <a:chExt cx="5514762" cy="762000"/>
                  </a:xfrm>
                </p:grpSpPr>
                <p:sp>
                  <p:nvSpPr>
                    <p:cNvPr id="190" name="Oval 189"/>
                    <p:cNvSpPr/>
                    <p:nvPr/>
                  </p:nvSpPr>
                  <p:spPr>
                    <a:xfrm>
                      <a:off x="1946187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Oval 190"/>
                    <p:cNvSpPr/>
                    <p:nvPr/>
                  </p:nvSpPr>
                  <p:spPr>
                    <a:xfrm>
                      <a:off x="32766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Oval 191"/>
                    <p:cNvSpPr/>
                    <p:nvPr/>
                  </p:nvSpPr>
                  <p:spPr>
                    <a:xfrm>
                      <a:off x="3733800" y="15240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2095043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Oval 193"/>
                    <p:cNvSpPr/>
                    <p:nvPr/>
                  </p:nvSpPr>
                  <p:spPr>
                    <a:xfrm>
                      <a:off x="4800600" y="17526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6263012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/>
                    <p:cNvSpPr/>
                    <p:nvPr/>
                  </p:nvSpPr>
                  <p:spPr>
                    <a:xfrm>
                      <a:off x="4030171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" name="Oval 196"/>
                    <p:cNvSpPr/>
                    <p:nvPr/>
                  </p:nvSpPr>
                  <p:spPr>
                    <a:xfrm>
                      <a:off x="57150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7156149" y="19462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99" name="Straight Connector 198"/>
                    <p:cNvCxnSpPr>
                      <a:stCxn id="193" idx="0"/>
                      <a:endCxn id="190" idx="3"/>
                    </p:cNvCxnSpPr>
                    <p:nvPr/>
                  </p:nvCxnSpPr>
                  <p:spPr>
                    <a:xfrm rot="16200000" flipV="1">
                      <a:off x="1879375" y="1730603"/>
                      <a:ext cx="479518" cy="256619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>
                      <a:stCxn id="193" idx="5"/>
                      <a:endCxn id="191" idx="3"/>
                    </p:cNvCxnSpPr>
                    <p:nvPr/>
                  </p:nvCxnSpPr>
                  <p:spPr>
                    <a:xfrm rot="5400000" flipH="1" flipV="1">
                      <a:off x="2817585" y="1725103"/>
                      <a:ext cx="41272" cy="96603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>
                      <a:stCxn id="192" idx="2"/>
                      <a:endCxn id="190" idx="6"/>
                    </p:cNvCxnSpPr>
                    <p:nvPr/>
                  </p:nvCxnSpPr>
                  <p:spPr>
                    <a:xfrm rot="10800000">
                      <a:off x="2250988" y="1565272"/>
                      <a:ext cx="14828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>
                      <a:stCxn id="178" idx="0"/>
                      <a:endCxn id="182" idx="4"/>
                    </p:cNvCxnSpPr>
                    <p:nvPr/>
                  </p:nvCxnSpPr>
                  <p:spPr>
                    <a:xfrm rot="16200000" flipV="1">
                      <a:off x="2952738" y="1680458"/>
                      <a:ext cx="152400" cy="744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>
                      <a:stCxn id="196" idx="0"/>
                      <a:endCxn id="192" idx="4"/>
                    </p:cNvCxnSpPr>
                    <p:nvPr/>
                  </p:nvCxnSpPr>
                  <p:spPr>
                    <a:xfrm rot="16200000" flipV="1">
                      <a:off x="3823251" y="1739350"/>
                      <a:ext cx="422272" cy="29637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>
                      <a:stCxn id="191" idx="6"/>
                      <a:endCxn id="196" idx="3"/>
                    </p:cNvCxnSpPr>
                    <p:nvPr/>
                  </p:nvCxnSpPr>
                  <p:spPr>
                    <a:xfrm>
                      <a:off x="3581400" y="2133600"/>
                      <a:ext cx="493409" cy="95154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>
                      <a:stCxn id="196" idx="7"/>
                      <a:endCxn id="194" idx="3"/>
                    </p:cNvCxnSpPr>
                    <p:nvPr/>
                  </p:nvCxnSpPr>
                  <p:spPr>
                    <a:xfrm rot="5400000" flipH="1" flipV="1">
                      <a:off x="4448632" y="1724385"/>
                      <a:ext cx="238308" cy="554903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stCxn id="197" idx="2"/>
                      <a:endCxn id="194" idx="6"/>
                    </p:cNvCxnSpPr>
                    <p:nvPr/>
                  </p:nvCxnSpPr>
                  <p:spPr>
                    <a:xfrm rot="10800000">
                      <a:off x="5105400" y="1828800"/>
                      <a:ext cx="609600" cy="30480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>
                      <a:stCxn id="192" idx="6"/>
                      <a:endCxn id="195" idx="2"/>
                    </p:cNvCxnSpPr>
                    <p:nvPr/>
                  </p:nvCxnSpPr>
                  <p:spPr>
                    <a:xfrm flipV="1">
                      <a:off x="4038600" y="1565272"/>
                      <a:ext cx="22244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>
                      <a:stCxn id="197" idx="6"/>
                      <a:endCxn id="195" idx="4"/>
                    </p:cNvCxnSpPr>
                    <p:nvPr/>
                  </p:nvCxnSpPr>
                  <p:spPr>
                    <a:xfrm flipV="1">
                      <a:off x="6019800" y="1641472"/>
                      <a:ext cx="395612" cy="4921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>
                      <a:stCxn id="195" idx="5"/>
                      <a:endCxn id="198" idx="3"/>
                    </p:cNvCxnSpPr>
                    <p:nvPr/>
                  </p:nvCxnSpPr>
                  <p:spPr>
                    <a:xfrm rot="16200000" flipH="1">
                      <a:off x="6633379" y="1508948"/>
                      <a:ext cx="457200" cy="67761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>
                      <a:stCxn id="197" idx="6"/>
                      <a:endCxn id="198" idx="3"/>
                    </p:cNvCxnSpPr>
                    <p:nvPr/>
                  </p:nvCxnSpPr>
                  <p:spPr>
                    <a:xfrm flipV="1">
                      <a:off x="6019800" y="2076354"/>
                      <a:ext cx="1180985" cy="57246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8" name="Oval 177"/>
                  <p:cNvSpPr/>
                  <p:nvPr/>
                </p:nvSpPr>
                <p:spPr>
                  <a:xfrm>
                    <a:off x="3904351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6248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29367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3657600" y="31242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382992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47974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334000" y="2514600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6583759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606276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5486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7104756" y="2708272"/>
                    <a:ext cx="304800" cy="2286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7700180" y="2784472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2" name="Straight Connector 171"/>
                <p:cNvCxnSpPr>
                  <a:stCxn id="180" idx="6"/>
                  <a:endCxn id="178" idx="2"/>
                </p:cNvCxnSpPr>
                <p:nvPr/>
              </p:nvCxnSpPr>
              <p:spPr>
                <a:xfrm>
                  <a:off x="3241587" y="2860672"/>
                  <a:ext cx="662764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>
                  <a:stCxn id="180" idx="5"/>
                  <a:endCxn id="181" idx="1"/>
                </p:cNvCxnSpPr>
                <p:nvPr/>
              </p:nvCxnSpPr>
              <p:spPr>
                <a:xfrm rot="16200000" flipH="1">
                  <a:off x="3333611" y="2777892"/>
                  <a:ext cx="231964" cy="505287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>
                  <a:stCxn id="181" idx="7"/>
                  <a:endCxn id="178" idx="4"/>
                </p:cNvCxnSpPr>
                <p:nvPr/>
              </p:nvCxnSpPr>
              <p:spPr>
                <a:xfrm rot="5400000" flipH="1" flipV="1">
                  <a:off x="3882434" y="2972201"/>
                  <a:ext cx="209646" cy="138989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78" idx="6"/>
                  <a:endCxn id="183" idx="3"/>
                </p:cNvCxnSpPr>
                <p:nvPr/>
              </p:nvCxnSpPr>
              <p:spPr>
                <a:xfrm>
                  <a:off x="4209151" y="2860672"/>
                  <a:ext cx="632973" cy="53882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191" idx="6"/>
                  <a:endCxn id="183" idx="3"/>
                </p:cNvCxnSpPr>
                <p:nvPr/>
              </p:nvCxnSpPr>
              <p:spPr>
                <a:xfrm flipV="1">
                  <a:off x="4572000" y="2914554"/>
                  <a:ext cx="270125" cy="209646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3" name="Right Brace 102"/>
          <p:cNvSpPr/>
          <p:nvPr/>
        </p:nvSpPr>
        <p:spPr>
          <a:xfrm rot="10800000">
            <a:off x="3200400" y="1752600"/>
            <a:ext cx="304800" cy="1371600"/>
          </a:xfrm>
          <a:prstGeom prst="rightBrace">
            <a:avLst>
              <a:gd name="adj1" fmla="val 4697"/>
              <a:gd name="adj2" fmla="val 494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 Box 37"/>
          <p:cNvSpPr txBox="1">
            <a:spLocks noChangeArrowheads="1"/>
          </p:cNvSpPr>
          <p:nvPr/>
        </p:nvSpPr>
        <p:spPr bwMode="auto">
          <a:xfrm>
            <a:off x="2438400" y="2057400"/>
            <a:ext cx="1486590" cy="6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Unified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Control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cs typeface="Times New Roman" pitchFamily="18" charset="0"/>
              </a:rPr>
              <a:t>Plane</a:t>
            </a:r>
            <a:endParaRPr lang="en-US" sz="4000" b="1" dirty="0" smtClean="0">
              <a:solidFill>
                <a:prstClr val="black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04800" y="3581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>
                <a:solidFill>
                  <a:srgbClr val="FF0000"/>
                </a:solidFill>
              </a:rPr>
              <a:t> Flow Abstraction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1000" y="1334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2.   </a:t>
            </a:r>
            <a:r>
              <a:rPr lang="en-US" b="1" u="sng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>
                <a:solidFill>
                  <a:srgbClr val="FF0000"/>
                </a:solidFill>
              </a:rPr>
              <a:t> Map Abstraction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876800" y="1066800"/>
            <a:ext cx="228600" cy="228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2514600" y="762000"/>
            <a:ext cx="1905000" cy="4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Application across packet and circuits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3962400" y="990600"/>
            <a:ext cx="838200" cy="152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loud 337"/>
          <p:cNvSpPr/>
          <p:nvPr/>
        </p:nvSpPr>
        <p:spPr>
          <a:xfrm>
            <a:off x="2209800" y="3276600"/>
            <a:ext cx="5181600" cy="3505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97" name="Straight Connector 996"/>
          <p:cNvCxnSpPr/>
          <p:nvPr/>
        </p:nvCxnSpPr>
        <p:spPr>
          <a:xfrm>
            <a:off x="1447800" y="3031729"/>
            <a:ext cx="6400800" cy="16271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1447800" y="2590800"/>
            <a:ext cx="838200" cy="2535235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10800000" flipV="1">
            <a:off x="7391402" y="2590800"/>
            <a:ext cx="457198" cy="2530836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2286000" y="5105400"/>
            <a:ext cx="5105400" cy="1588"/>
          </a:xfrm>
          <a:prstGeom prst="line">
            <a:avLst/>
          </a:prstGeom>
          <a:ln w="7620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oup 111"/>
          <p:cNvGrpSpPr/>
          <p:nvPr/>
        </p:nvGrpSpPr>
        <p:grpSpPr>
          <a:xfrm>
            <a:off x="609600" y="2514600"/>
            <a:ext cx="8077200" cy="864947"/>
            <a:chOff x="609600" y="1268655"/>
            <a:chExt cx="8077200" cy="864947"/>
          </a:xfrm>
        </p:grpSpPr>
        <p:grpSp>
          <p:nvGrpSpPr>
            <p:cNvPr id="3" name="Group 13"/>
            <p:cNvGrpSpPr/>
            <p:nvPr/>
          </p:nvGrpSpPr>
          <p:grpSpPr>
            <a:xfrm>
              <a:off x="609600" y="1268655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01" name="Can 100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Down Arrow 101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Down Arrow 102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Right Arrow 103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ight Arrow 104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>
              <a:off x="7620000" y="1295400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07" name="Can 106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Down Arrow 107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Down Arrow 108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Right Arrow 109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ight Arrow 110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20" name="Straight Connector 19"/>
          <p:cNvCxnSpPr/>
          <p:nvPr/>
        </p:nvCxnSpPr>
        <p:spPr>
          <a:xfrm>
            <a:off x="2286000" y="5105400"/>
            <a:ext cx="5105400" cy="1588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6000" y="5257800"/>
            <a:ext cx="5105400" cy="158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0" y="4951412"/>
            <a:ext cx="5105400" cy="1588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76600" y="4736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VOIP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5040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HTTP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200400" y="6172200"/>
            <a:ext cx="3124200" cy="158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29000" y="4267200"/>
            <a:ext cx="2895600" cy="1588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14800" y="4038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VOIP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3400" y="5867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HTTP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286000" y="4267200"/>
            <a:ext cx="1143000" cy="76200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6324600" y="4267200"/>
            <a:ext cx="1066800" cy="76200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171700" y="5143500"/>
            <a:ext cx="1066800" cy="99060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6324600" y="5105400"/>
            <a:ext cx="1066800" cy="106680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429000" y="4267200"/>
            <a:ext cx="2895600" cy="1588"/>
          </a:xfrm>
          <a:prstGeom prst="line">
            <a:avLst/>
          </a:prstGeom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286000" y="4267200"/>
            <a:ext cx="1143000" cy="762000"/>
          </a:xfrm>
          <a:prstGeom prst="line">
            <a:avLst/>
          </a:prstGeom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6324600" y="4267200"/>
            <a:ext cx="1066800" cy="762000"/>
          </a:xfrm>
          <a:prstGeom prst="line">
            <a:avLst/>
          </a:prstGeom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6000" y="5103812"/>
            <a:ext cx="5105400" cy="1588"/>
          </a:xfrm>
          <a:prstGeom prst="line">
            <a:avLst/>
          </a:prstGeom>
          <a:ln w="2540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0" y="4888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VIDEO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5562600" y="4648200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Explosion 2 53"/>
          <p:cNvSpPr/>
          <p:nvPr/>
        </p:nvSpPr>
        <p:spPr>
          <a:xfrm>
            <a:off x="5562600" y="5562600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Explosion 2 54"/>
          <p:cNvSpPr/>
          <p:nvPr/>
        </p:nvSpPr>
        <p:spPr>
          <a:xfrm>
            <a:off x="5562600" y="2590800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itle 1"/>
          <p:cNvSpPr>
            <a:spLocks/>
          </p:cNvSpPr>
          <p:nvPr/>
        </p:nvSpPr>
        <p:spPr bwMode="auto">
          <a:xfrm>
            <a:off x="228600" y="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latinLnBrk="1">
              <a:defRPr/>
            </a:pPr>
            <a:r>
              <a:rPr kumimoji="1" lang="en-US" sz="4000" kern="0" dirty="0" smtClean="0">
                <a:solidFill>
                  <a:srgbClr val="FFFF00"/>
                </a:solidFill>
                <a:latin typeface="Calibri"/>
              </a:rPr>
              <a:t>Example Network Application</a:t>
            </a:r>
            <a:endParaRPr kumimoji="1" lang="en-US" sz="400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95400" y="538877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prstClr val="white"/>
                </a:solidFill>
              </a:rPr>
              <a:t>Control Function</a:t>
            </a:r>
            <a:r>
              <a:rPr lang="en-US" b="1" dirty="0" smtClean="0">
                <a:solidFill>
                  <a:prstClr val="white"/>
                </a:solidFill>
              </a:rPr>
              <a:t>:   </a:t>
            </a:r>
            <a:r>
              <a:rPr lang="en-US" dirty="0" smtClean="0">
                <a:solidFill>
                  <a:prstClr val="white"/>
                </a:solidFill>
              </a:rPr>
              <a:t>Treat different </a:t>
            </a:r>
            <a:r>
              <a:rPr lang="en-US" u="sng" dirty="0" smtClean="0">
                <a:solidFill>
                  <a:prstClr val="white"/>
                </a:solidFill>
              </a:rPr>
              <a:t>kinds</a:t>
            </a:r>
            <a:r>
              <a:rPr lang="en-US" dirty="0" smtClean="0">
                <a:solidFill>
                  <a:prstClr val="white"/>
                </a:solidFill>
              </a:rPr>
              <a:t> of traffic </a:t>
            </a:r>
            <a:r>
              <a:rPr lang="en-US" u="sng" dirty="0" smtClean="0">
                <a:solidFill>
                  <a:prstClr val="white"/>
                </a:solidFill>
              </a:rPr>
              <a:t>differently</a:t>
            </a:r>
          </a:p>
          <a:p>
            <a:pPr lvl="1"/>
            <a:endParaRPr lang="en-US" u="sng" dirty="0" smtClean="0">
              <a:solidFill>
                <a:prstClr val="white"/>
              </a:solidFill>
            </a:endParaRPr>
          </a:p>
          <a:p>
            <a:pPr lvl="1"/>
            <a:endParaRPr lang="en-US" u="sng" dirty="0" smtClean="0">
              <a:solidFill>
                <a:prstClr val="white"/>
              </a:solidFill>
            </a:endParaRPr>
          </a:p>
          <a:p>
            <a:pPr lvl="1"/>
            <a:endParaRPr lang="en-US" u="sng" dirty="0" smtClean="0">
              <a:solidFill>
                <a:prstClr val="white"/>
              </a:solidFill>
            </a:endParaRPr>
          </a:p>
          <a:p>
            <a:pPr lvl="1"/>
            <a:endParaRPr lang="en-US" u="sng" dirty="0" smtClean="0">
              <a:solidFill>
                <a:prstClr val="white"/>
              </a:solidFill>
            </a:endParaRPr>
          </a:p>
          <a:p>
            <a:pPr lvl="1"/>
            <a:endParaRPr lang="en-US" u="sng" dirty="0" smtClean="0">
              <a:solidFill>
                <a:prstClr val="white"/>
              </a:solidFill>
            </a:endParaRPr>
          </a:p>
          <a:p>
            <a:pPr lvl="1"/>
            <a:endParaRPr lang="en-US" u="sng" dirty="0" smtClean="0">
              <a:solidFill>
                <a:prstClr val="white"/>
              </a:solidFill>
            </a:endParaRPr>
          </a:p>
          <a:p>
            <a:r>
              <a:rPr lang="en-US" b="1" dirty="0" smtClean="0">
                <a:solidFill>
                  <a:prstClr val="white"/>
                </a:solidFill>
              </a:rPr>
              <a:t>        </a:t>
            </a:r>
            <a:r>
              <a:rPr lang="en-US" b="1" u="sng" dirty="0" smtClean="0">
                <a:solidFill>
                  <a:prstClr val="white"/>
                </a:solidFill>
              </a:rPr>
              <a:t>Function </a:t>
            </a:r>
            <a:r>
              <a:rPr lang="en-US" b="1" u="sng" dirty="0" err="1" smtClean="0">
                <a:solidFill>
                  <a:prstClr val="white"/>
                </a:solidFill>
              </a:rPr>
              <a:t>Impl</a:t>
            </a:r>
            <a:r>
              <a:rPr lang="en-US" b="1" u="sng" dirty="0" smtClean="0">
                <a:solidFill>
                  <a:prstClr val="white"/>
                </a:solidFill>
              </a:rPr>
              <a:t>.</a:t>
            </a:r>
            <a:r>
              <a:rPr lang="en-US" u="sng" dirty="0" smtClean="0">
                <a:solidFill>
                  <a:prstClr val="white"/>
                </a:solidFill>
              </a:rPr>
              <a:t>:</a:t>
            </a:r>
            <a:r>
              <a:rPr lang="en-US" dirty="0" smtClean="0">
                <a:solidFill>
                  <a:prstClr val="white"/>
                </a:solidFill>
              </a:rPr>
              <a:t>  Use </a:t>
            </a:r>
            <a:r>
              <a:rPr lang="en-US" u="sng" dirty="0" smtClean="0">
                <a:solidFill>
                  <a:prstClr val="white"/>
                </a:solidFill>
              </a:rPr>
              <a:t>both</a:t>
            </a:r>
            <a:r>
              <a:rPr lang="en-US" dirty="0" smtClean="0">
                <a:solidFill>
                  <a:prstClr val="white"/>
                </a:solidFill>
              </a:rPr>
              <a:t> packets and circuits,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		    </a:t>
            </a:r>
            <a:r>
              <a:rPr lang="en-US" u="sng" dirty="0" smtClean="0">
                <a:solidFill>
                  <a:prstClr val="white"/>
                </a:solidFill>
              </a:rPr>
              <a:t>at the same time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  <a:endParaRPr lang="en-US" u="sng" dirty="0">
              <a:solidFill>
                <a:prstClr val="white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447800" y="3200400"/>
            <a:ext cx="792800" cy="1515858"/>
            <a:chOff x="1127600" y="3587969"/>
            <a:chExt cx="792800" cy="1515858"/>
          </a:xfrm>
          <a:solidFill>
            <a:schemeClr val="accent5"/>
          </a:solidFill>
        </p:grpSpPr>
        <p:sp>
          <p:nvSpPr>
            <p:cNvPr id="59" name="Rectangle 58"/>
            <p:cNvSpPr/>
            <p:nvPr/>
          </p:nvSpPr>
          <p:spPr>
            <a:xfrm rot="20859869">
              <a:off x="1127600" y="3740368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20859869">
              <a:off x="1309920" y="38927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20859869">
              <a:off x="1309920" y="41213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20859869">
              <a:off x="1462320" y="40451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20859869">
              <a:off x="1462320" y="38165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20859869">
              <a:off x="1309920" y="36641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rot="20859869">
              <a:off x="1386120" y="44211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20859869">
              <a:off x="1508600" y="42737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20859869">
              <a:off x="1538520" y="44973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20859869">
              <a:off x="1690920" y="47259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20859869">
              <a:off x="1432400" y="47259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20859869">
              <a:off x="1737200" y="43449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20859869">
              <a:off x="1614720" y="38927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20859869">
              <a:off x="1614720" y="41213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20859869">
              <a:off x="1614720" y="49545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20859869">
              <a:off x="1813400" y="49545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20859869">
              <a:off x="1843320" y="45735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20859869">
              <a:off x="1538520" y="35879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20859869">
              <a:off x="1462320" y="4959568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1470466">
            <a:off x="7158112" y="3296548"/>
            <a:ext cx="792800" cy="1515858"/>
            <a:chOff x="1127600" y="3587969"/>
            <a:chExt cx="792800" cy="1515858"/>
          </a:xfrm>
          <a:solidFill>
            <a:schemeClr val="accent5"/>
          </a:solidFill>
        </p:grpSpPr>
        <p:sp>
          <p:nvSpPr>
            <p:cNvPr id="81" name="Rectangle 80"/>
            <p:cNvSpPr/>
            <p:nvPr/>
          </p:nvSpPr>
          <p:spPr>
            <a:xfrm rot="20859869">
              <a:off x="1127600" y="3740368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20859869">
              <a:off x="1309920" y="38927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0859869">
              <a:off x="1309920" y="41213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859869">
              <a:off x="1462320" y="40451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20859869">
              <a:off x="1462320" y="38165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20859869">
              <a:off x="1309920" y="36641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20859869">
              <a:off x="1386120" y="44211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20859869">
              <a:off x="1508600" y="42737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20859869">
              <a:off x="1538520" y="44973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20859869">
              <a:off x="1690920" y="47259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859869">
              <a:off x="1432400" y="47259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859869">
              <a:off x="1737200" y="43449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859869">
              <a:off x="1614720" y="38927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0859869">
              <a:off x="1614720" y="41213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859869">
              <a:off x="1614720" y="49545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0859869">
              <a:off x="1813400" y="49545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0859869">
              <a:off x="1843320" y="4573572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rot="20859869">
              <a:off x="1538520" y="3587969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rot="20859869">
              <a:off x="1462320" y="4959568"/>
              <a:ext cx="77080" cy="144259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524000" y="3200400"/>
            <a:ext cx="686680" cy="1656693"/>
            <a:chOff x="776520" y="3594538"/>
            <a:chExt cx="686680" cy="1656693"/>
          </a:xfrm>
        </p:grpSpPr>
        <p:grpSp>
          <p:nvGrpSpPr>
            <p:cNvPr id="100" name="Group 99"/>
            <p:cNvGrpSpPr/>
            <p:nvPr/>
          </p:nvGrpSpPr>
          <p:grpSpPr>
            <a:xfrm>
              <a:off x="776520" y="3594538"/>
              <a:ext cx="686680" cy="1587062"/>
              <a:chOff x="1218320" y="3518338"/>
              <a:chExt cx="686680" cy="1587062"/>
            </a:xfrm>
            <a:solidFill>
              <a:schemeClr val="accent5"/>
            </a:solidFill>
          </p:grpSpPr>
          <p:sp>
            <p:nvSpPr>
              <p:cNvPr id="106" name="Rectangle 105"/>
              <p:cNvSpPr/>
              <p:nvPr/>
            </p:nvSpPr>
            <p:spPr>
              <a:xfrm rot="20859869">
                <a:off x="1218320" y="3665741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20859869">
                <a:off x="1264600" y="3892769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0859869">
                <a:off x="1294520" y="4121369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20859869">
                <a:off x="1462320" y="4045169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20859869">
                <a:off x="1417000" y="3823138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20859869">
                <a:off x="1370720" y="3594538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20859869">
                <a:off x="1370720" y="4356538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20859869">
                <a:off x="1508600" y="4273769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20859869">
                <a:off x="1538520" y="4497372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20859869">
                <a:off x="1690920" y="4961141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20859869">
                <a:off x="1432400" y="4585138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 rot="20859869">
                <a:off x="1675520" y="4427741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 rot="20859869">
                <a:off x="1599320" y="3970541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 rot="20859869">
                <a:off x="1645600" y="4199141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20859869">
                <a:off x="1614720" y="4737538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20859869">
                <a:off x="1827920" y="4889938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0859869">
                <a:off x="1751720" y="4661338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859869">
                <a:off x="1538520" y="3518338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20859869">
                <a:off x="1462320" y="4813738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0" name="Rectangle 149"/>
            <p:cNvSpPr/>
            <p:nvPr/>
          </p:nvSpPr>
          <p:spPr>
            <a:xfrm rot="20859869">
              <a:off x="1127600" y="3810000"/>
              <a:ext cx="77080" cy="14425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 rot="20859869">
              <a:off x="1081320" y="5106972"/>
              <a:ext cx="77080" cy="14425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 rot="1552490">
            <a:off x="7292044" y="3229513"/>
            <a:ext cx="686680" cy="1656693"/>
            <a:chOff x="776520" y="3594538"/>
            <a:chExt cx="686680" cy="1656693"/>
          </a:xfrm>
        </p:grpSpPr>
        <p:grpSp>
          <p:nvGrpSpPr>
            <p:cNvPr id="174" name="Group 99"/>
            <p:cNvGrpSpPr/>
            <p:nvPr/>
          </p:nvGrpSpPr>
          <p:grpSpPr>
            <a:xfrm>
              <a:off x="776520" y="3594538"/>
              <a:ext cx="686680" cy="1587062"/>
              <a:chOff x="1218320" y="3518338"/>
              <a:chExt cx="686680" cy="1587062"/>
            </a:xfrm>
            <a:solidFill>
              <a:schemeClr val="accent5"/>
            </a:solidFill>
          </p:grpSpPr>
          <p:sp>
            <p:nvSpPr>
              <p:cNvPr id="177" name="Rectangle 176"/>
              <p:cNvSpPr/>
              <p:nvPr/>
            </p:nvSpPr>
            <p:spPr>
              <a:xfrm rot="20859869">
                <a:off x="1218320" y="3665741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0859869">
                <a:off x="1264600" y="3892769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20859869">
                <a:off x="1294520" y="4121369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20859869">
                <a:off x="1462320" y="4045169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0859869">
                <a:off x="1417000" y="3823138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20859869">
                <a:off x="1370720" y="3594538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20859869">
                <a:off x="1370720" y="4356538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20859869">
                <a:off x="1508600" y="4273769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20859869">
                <a:off x="1538520" y="4497372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20859869">
                <a:off x="1690920" y="4961141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20859869">
                <a:off x="1432400" y="4585138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20859869">
                <a:off x="1675520" y="4427741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20859869">
                <a:off x="1599320" y="3970541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 rot="20859869">
                <a:off x="1645600" y="4199141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 rot="20859869">
                <a:off x="1614720" y="4737538"/>
                <a:ext cx="77080" cy="1442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 rot="20859869">
                <a:off x="1827920" y="4889938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20859869">
                <a:off x="1751720" y="4661338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20859869">
                <a:off x="1538520" y="3518338"/>
                <a:ext cx="77080" cy="14425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0859869">
                <a:off x="1462320" y="4813738"/>
                <a:ext cx="77080" cy="1442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Rectangle 174"/>
            <p:cNvSpPr/>
            <p:nvPr/>
          </p:nvSpPr>
          <p:spPr>
            <a:xfrm rot="20859869">
              <a:off x="1127600" y="3810000"/>
              <a:ext cx="77080" cy="14425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 rot="20859869">
              <a:off x="1081320" y="5106972"/>
              <a:ext cx="77080" cy="14425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152400" y="2438400"/>
            <a:ext cx="8839200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 smtClean="0">
              <a:solidFill>
                <a:prstClr val="white"/>
              </a:solidFill>
            </a:endParaRPr>
          </a:p>
        </p:txBody>
      </p:sp>
      <p:graphicFrame>
        <p:nvGraphicFramePr>
          <p:cNvPr id="130" name="Table 129"/>
          <p:cNvGraphicFramePr>
            <a:graphicFrameLocks noGrp="1"/>
          </p:cNvGraphicFramePr>
          <p:nvPr/>
        </p:nvGraphicFramePr>
        <p:xfrm>
          <a:off x="1447800" y="1031240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Traffic-type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Delay/Jitter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Recovery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VoIP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Lowest Delay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Low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Medium</a:t>
                      </a:r>
                      <a:endParaRPr lang="en-US" sz="1600" b="1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Video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Zero Jitter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Highest</a:t>
                      </a:r>
                      <a:endParaRPr lang="en-US" sz="1600" b="1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Web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Best-effort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Medium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Lowest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1" name="Donut 130"/>
          <p:cNvSpPr/>
          <p:nvPr/>
        </p:nvSpPr>
        <p:spPr>
          <a:xfrm>
            <a:off x="1752600" y="1371600"/>
            <a:ext cx="914400" cy="1066800"/>
          </a:xfrm>
          <a:prstGeom prst="donut">
            <a:avLst>
              <a:gd name="adj" fmla="val 46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Donut 131"/>
          <p:cNvSpPr/>
          <p:nvPr/>
        </p:nvSpPr>
        <p:spPr>
          <a:xfrm>
            <a:off x="3048000" y="1371600"/>
            <a:ext cx="1371600" cy="381000"/>
          </a:xfrm>
          <a:prstGeom prst="donut">
            <a:avLst>
              <a:gd name="adj" fmla="val 140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Donut 133"/>
          <p:cNvSpPr/>
          <p:nvPr/>
        </p:nvSpPr>
        <p:spPr>
          <a:xfrm>
            <a:off x="3048000" y="1752600"/>
            <a:ext cx="1371600" cy="304800"/>
          </a:xfrm>
          <a:prstGeom prst="donut">
            <a:avLst>
              <a:gd name="adj" fmla="val 140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Donut 134"/>
          <p:cNvSpPr/>
          <p:nvPr/>
        </p:nvSpPr>
        <p:spPr>
          <a:xfrm>
            <a:off x="4572000" y="1752600"/>
            <a:ext cx="1371600" cy="304800"/>
          </a:xfrm>
          <a:prstGeom prst="donut">
            <a:avLst>
              <a:gd name="adj" fmla="val 140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Donut 135"/>
          <p:cNvSpPr/>
          <p:nvPr/>
        </p:nvSpPr>
        <p:spPr>
          <a:xfrm>
            <a:off x="6324600" y="1600200"/>
            <a:ext cx="914400" cy="914400"/>
          </a:xfrm>
          <a:prstGeom prst="donut">
            <a:avLst>
              <a:gd name="adj" fmla="val 46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40" grpId="0"/>
      <p:bldP spid="41" grpId="0"/>
      <p:bldP spid="24" grpId="0"/>
      <p:bldP spid="52" grpId="0" animBg="1"/>
      <p:bldP spid="54" grpId="0" animBg="1"/>
      <p:bldP spid="55" grpId="0" animBg="1"/>
      <p:bldP spid="57" grpId="0" uiExpand="1" build="allAtOnce"/>
      <p:bldP spid="58" grpId="0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5" grpId="0" animBg="1"/>
      <p:bldP spid="135" grpId="1" animBg="1"/>
      <p:bldP spid="1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384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00"/>
                </a:solidFill>
              </a:rPr>
              <a:t>Video</a:t>
            </a:r>
            <a:r>
              <a:rPr lang="en-US" sz="3200" dirty="0" smtClean="0">
                <a:solidFill>
                  <a:srgbClr val="FFFF00"/>
                </a:solidFill>
              </a:rPr>
              <a:t> of a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Demonstration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of network application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 Prototype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04800" y="762000"/>
            <a:ext cx="8534400" cy="563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ectangle 1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Why is it Simpler?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8" name="AutoShape 14"/>
          <p:cNvSpPr>
            <a:spLocks noChangeShapeType="1"/>
          </p:cNvSpPr>
          <p:nvPr/>
        </p:nvSpPr>
        <p:spPr bwMode="auto">
          <a:xfrm flipV="1">
            <a:off x="3911029" y="3657600"/>
            <a:ext cx="279971" cy="4050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0" name="AutoShape 5"/>
          <p:cNvSpPr>
            <a:spLocks noChangeShapeType="1"/>
          </p:cNvSpPr>
          <p:nvPr/>
        </p:nvSpPr>
        <p:spPr bwMode="auto">
          <a:xfrm flipH="1">
            <a:off x="5921904" y="3505200"/>
            <a:ext cx="174095" cy="4207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2" name="AutoShape 21"/>
          <p:cNvSpPr>
            <a:spLocks noChangeShapeType="1"/>
          </p:cNvSpPr>
          <p:nvPr/>
        </p:nvSpPr>
        <p:spPr bwMode="auto">
          <a:xfrm flipH="1" flipV="1">
            <a:off x="4510561" y="2303127"/>
            <a:ext cx="570849" cy="838388"/>
          </a:xfrm>
          <a:prstGeom prst="straightConnector1">
            <a:avLst/>
          </a:prstGeom>
          <a:noFill/>
          <a:ln w="9525">
            <a:solidFill>
              <a:srgbClr val="4BACC6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4" name="AutoShape 9"/>
          <p:cNvSpPr>
            <a:spLocks noChangeShapeType="1"/>
          </p:cNvSpPr>
          <p:nvPr/>
        </p:nvSpPr>
        <p:spPr bwMode="auto">
          <a:xfrm>
            <a:off x="4909295" y="4066258"/>
            <a:ext cx="261040" cy="1223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5" name="AutoShape 8"/>
          <p:cNvSpPr>
            <a:spLocks noChangeShapeType="1"/>
          </p:cNvSpPr>
          <p:nvPr/>
        </p:nvSpPr>
        <p:spPr bwMode="auto">
          <a:xfrm flipV="1">
            <a:off x="5394084" y="3962399"/>
            <a:ext cx="244715" cy="2226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6" name="AutoShape 7"/>
          <p:cNvSpPr>
            <a:spLocks noChangeShapeType="1"/>
          </p:cNvSpPr>
          <p:nvPr/>
        </p:nvSpPr>
        <p:spPr bwMode="auto">
          <a:xfrm flipH="1" flipV="1">
            <a:off x="5081410" y="3404185"/>
            <a:ext cx="189327" cy="6045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8" name="AutoShape 33"/>
          <p:cNvSpPr>
            <a:spLocks noChangeArrowheads="1"/>
          </p:cNvSpPr>
          <p:nvPr/>
        </p:nvSpPr>
        <p:spPr bwMode="auto">
          <a:xfrm>
            <a:off x="3059058" y="3508534"/>
            <a:ext cx="220882" cy="2446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2" name="Group 103"/>
          <p:cNvGrpSpPr/>
          <p:nvPr/>
        </p:nvGrpSpPr>
        <p:grpSpPr>
          <a:xfrm>
            <a:off x="2364861" y="1766993"/>
            <a:ext cx="5014286" cy="3553275"/>
            <a:chOff x="3657600" y="4197350"/>
            <a:chExt cx="2774950" cy="1567668"/>
          </a:xfrm>
        </p:grpSpPr>
        <p:sp>
          <p:nvSpPr>
            <p:cNvPr id="120" name="AutoShape 32"/>
            <p:cNvSpPr>
              <a:spLocks noChangeArrowheads="1"/>
            </p:cNvSpPr>
            <p:nvPr/>
          </p:nvSpPr>
          <p:spPr bwMode="auto">
            <a:xfrm>
              <a:off x="4613275" y="4919662"/>
              <a:ext cx="144463" cy="114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21" name="AutoShape 30"/>
            <p:cNvSpPr>
              <a:spLocks noChangeArrowheads="1"/>
            </p:cNvSpPr>
            <p:nvPr/>
          </p:nvSpPr>
          <p:spPr bwMode="auto">
            <a:xfrm>
              <a:off x="5065713" y="4805362"/>
              <a:ext cx="144462" cy="114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22" name="AutoShape 26"/>
            <p:cNvSpPr>
              <a:spLocks noChangeArrowheads="1"/>
            </p:cNvSpPr>
            <p:nvPr/>
          </p:nvSpPr>
          <p:spPr bwMode="auto">
            <a:xfrm>
              <a:off x="5502275" y="5111750"/>
              <a:ext cx="122238" cy="1079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23" name="AutoShape 11"/>
            <p:cNvSpPr>
              <a:spLocks noChangeShapeType="1"/>
            </p:cNvSpPr>
            <p:nvPr/>
          </p:nvSpPr>
          <p:spPr bwMode="auto">
            <a:xfrm flipV="1">
              <a:off x="4757738" y="4863372"/>
              <a:ext cx="289992" cy="116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3" name="Group 102"/>
            <p:cNvGrpSpPr/>
            <p:nvPr/>
          </p:nvGrpSpPr>
          <p:grpSpPr>
            <a:xfrm>
              <a:off x="3657600" y="4197350"/>
              <a:ext cx="2774950" cy="1567668"/>
              <a:chOff x="3657600" y="4197350"/>
              <a:chExt cx="2774950" cy="1567668"/>
            </a:xfrm>
          </p:grpSpPr>
          <p:sp>
            <p:nvSpPr>
              <p:cNvPr id="125" name="AutoShape 20"/>
              <p:cNvSpPr>
                <a:spLocks noChangeShapeType="1"/>
              </p:cNvSpPr>
              <p:nvPr/>
            </p:nvSpPr>
            <p:spPr bwMode="auto">
              <a:xfrm flipH="1" flipV="1">
                <a:off x="4900613" y="4433887"/>
                <a:ext cx="781050" cy="369888"/>
              </a:xfrm>
              <a:prstGeom prst="straightConnector1">
                <a:avLst/>
              </a:prstGeom>
              <a:noFill/>
              <a:ln w="9525">
                <a:solidFill>
                  <a:srgbClr val="4BACC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up 101"/>
              <p:cNvGrpSpPr/>
              <p:nvPr/>
            </p:nvGrpSpPr>
            <p:grpSpPr>
              <a:xfrm>
                <a:off x="3657600" y="4197350"/>
                <a:ext cx="2774950" cy="1567668"/>
                <a:chOff x="3657600" y="4197350"/>
                <a:chExt cx="2774950" cy="1567668"/>
              </a:xfrm>
            </p:grpSpPr>
            <p:sp>
              <p:nvSpPr>
                <p:cNvPr id="127" name="AutoShape 35"/>
                <p:cNvSpPr>
                  <a:spLocks noChangeArrowheads="1"/>
                </p:cNvSpPr>
                <p:nvPr/>
              </p:nvSpPr>
              <p:spPr bwMode="auto">
                <a:xfrm>
                  <a:off x="4613275" y="4197350"/>
                  <a:ext cx="547688" cy="1936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BACC6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NOX</a:t>
                  </a:r>
                  <a:endParaRPr lang="en-US" sz="3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" name="Oval 34"/>
                <p:cNvSpPr>
                  <a:spLocks noChangeArrowheads="1"/>
                </p:cNvSpPr>
                <p:nvPr/>
              </p:nvSpPr>
              <p:spPr bwMode="auto">
                <a:xfrm>
                  <a:off x="3657600" y="4724400"/>
                  <a:ext cx="2774950" cy="639762"/>
                </a:xfrm>
                <a:prstGeom prst="ellipse">
                  <a:avLst/>
                </a:prstGeom>
                <a:noFill/>
                <a:ln w="9525">
                  <a:solidFill>
                    <a:srgbClr val="7030A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AutoShape 31"/>
                <p:cNvSpPr>
                  <a:spLocks noChangeArrowheads="1"/>
                </p:cNvSpPr>
                <p:nvPr/>
              </p:nvSpPr>
              <p:spPr bwMode="auto">
                <a:xfrm>
                  <a:off x="4368800" y="5149850"/>
                  <a:ext cx="144463" cy="114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AutoShape 29"/>
                <p:cNvSpPr>
                  <a:spLocks noChangeArrowheads="1"/>
                </p:cNvSpPr>
                <p:nvPr/>
              </p:nvSpPr>
              <p:spPr bwMode="auto">
                <a:xfrm>
                  <a:off x="5626100" y="4851400"/>
                  <a:ext cx="144463" cy="114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AutoShape 28"/>
                <p:cNvSpPr>
                  <a:spLocks noChangeArrowheads="1"/>
                </p:cNvSpPr>
                <p:nvPr/>
              </p:nvSpPr>
              <p:spPr bwMode="auto">
                <a:xfrm>
                  <a:off x="4943475" y="5111750"/>
                  <a:ext cx="122238" cy="1079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9BBB59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AutoShape 27"/>
                <p:cNvSpPr>
                  <a:spLocks noChangeArrowheads="1"/>
                </p:cNvSpPr>
                <p:nvPr/>
              </p:nvSpPr>
              <p:spPr bwMode="auto">
                <a:xfrm>
                  <a:off x="6017634" y="5065085"/>
                  <a:ext cx="144463" cy="114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AutoShape 25"/>
                <p:cNvSpPr>
                  <a:spLocks noChangeArrowheads="1"/>
                </p:cNvSpPr>
                <p:nvPr/>
              </p:nvSpPr>
              <p:spPr bwMode="auto">
                <a:xfrm>
                  <a:off x="5210175" y="5211762"/>
                  <a:ext cx="122238" cy="1079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AutoShape 24"/>
                <p:cNvSpPr>
                  <a:spLocks noChangeShapeType="1"/>
                </p:cNvSpPr>
                <p:nvPr/>
              </p:nvSpPr>
              <p:spPr bwMode="auto">
                <a:xfrm flipV="1">
                  <a:off x="4110038" y="4433887"/>
                  <a:ext cx="735012" cy="4857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AutoShape 23"/>
                <p:cNvSpPr>
                  <a:spLocks noChangeShapeType="1"/>
                </p:cNvSpPr>
                <p:nvPr/>
              </p:nvSpPr>
              <p:spPr bwMode="auto">
                <a:xfrm flipV="1">
                  <a:off x="4676775" y="4433887"/>
                  <a:ext cx="168275" cy="4857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AutoShape 22"/>
                <p:cNvSpPr>
                  <a:spLocks noChangeShapeType="1"/>
                </p:cNvSpPr>
                <p:nvPr/>
              </p:nvSpPr>
              <p:spPr bwMode="auto">
                <a:xfrm flipV="1">
                  <a:off x="4416425" y="4433887"/>
                  <a:ext cx="428625" cy="6762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AutoShap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4900613" y="4433887"/>
                  <a:ext cx="661987" cy="6762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AutoShap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050" y="4433887"/>
                  <a:ext cx="174625" cy="6762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AutoShape 15"/>
                <p:cNvSpPr>
                  <a:spLocks noChangeShapeType="1"/>
                </p:cNvSpPr>
                <p:nvPr/>
              </p:nvSpPr>
              <p:spPr bwMode="auto">
                <a:xfrm flipV="1">
                  <a:off x="4164013" y="4964229"/>
                  <a:ext cx="462019" cy="6973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AutoShap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4164013" y="5073650"/>
                  <a:ext cx="152400" cy="11271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AutoShape 12"/>
                <p:cNvSpPr>
                  <a:spLocks noChangeShapeType="1"/>
                </p:cNvSpPr>
                <p:nvPr/>
              </p:nvSpPr>
              <p:spPr bwMode="auto">
                <a:xfrm flipV="1">
                  <a:off x="4513263" y="5187950"/>
                  <a:ext cx="387350" cy="2381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AutoShape 10"/>
                <p:cNvSpPr>
                  <a:spLocks noChangeShapeType="1"/>
                </p:cNvSpPr>
                <p:nvPr/>
              </p:nvSpPr>
              <p:spPr bwMode="auto">
                <a:xfrm>
                  <a:off x="5210175" y="4875212"/>
                  <a:ext cx="427931" cy="217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AutoShape 6"/>
                <p:cNvSpPr>
                  <a:spLocks noChangeShapeType="1"/>
                </p:cNvSpPr>
                <p:nvPr/>
              </p:nvSpPr>
              <p:spPr bwMode="auto">
                <a:xfrm>
                  <a:off x="5770563" y="4965700"/>
                  <a:ext cx="244475" cy="1460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AutoShape 4"/>
                <p:cNvSpPr>
                  <a:spLocks noChangeShapeType="1"/>
                </p:cNvSpPr>
                <p:nvPr/>
              </p:nvSpPr>
              <p:spPr bwMode="auto">
                <a:xfrm>
                  <a:off x="5626100" y="5149850"/>
                  <a:ext cx="3905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782637" y="4882803"/>
                  <a:ext cx="609600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 smtClean="0">
                      <a:solidFill>
                        <a:prstClr val="black"/>
                      </a:solidFill>
                      <a:ea typeface="Calibri" pitchFamily="34" charset="0"/>
                      <a:cs typeface="Times New Roman" pitchFamily="18" charset="0"/>
                    </a:rPr>
                    <a:t>Packet and Circuit Switches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4291576" y="5588494"/>
                  <a:ext cx="1599550" cy="17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prstClr val="black"/>
                      </a:solidFill>
                    </a:rPr>
                    <a:t>Converged Network</a:t>
                  </a:r>
                  <a:endParaRPr lang="en-US" sz="20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55" name="Rounded Rectangle 154"/>
          <p:cNvSpPr/>
          <p:nvPr/>
        </p:nvSpPr>
        <p:spPr>
          <a:xfrm>
            <a:off x="4724400" y="1219200"/>
            <a:ext cx="228600" cy="228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cxnSp>
        <p:nvCxnSpPr>
          <p:cNvPr id="159" name="Straight Arrow Connector 158"/>
          <p:cNvCxnSpPr/>
          <p:nvPr/>
        </p:nvCxnSpPr>
        <p:spPr>
          <a:xfrm rot="10800000" flipV="1">
            <a:off x="5029200" y="1219200"/>
            <a:ext cx="723900" cy="76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5715000" y="99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2000 lines of code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225"/>
          <p:cNvGrpSpPr/>
          <p:nvPr/>
        </p:nvGrpSpPr>
        <p:grpSpPr>
          <a:xfrm>
            <a:off x="4038600" y="1295400"/>
            <a:ext cx="1066800" cy="838200"/>
            <a:chOff x="1470005" y="1226899"/>
            <a:chExt cx="6401203" cy="2485516"/>
          </a:xfrm>
        </p:grpSpPr>
        <p:sp>
          <p:nvSpPr>
            <p:cNvPr id="162" name="Rectangle 161"/>
            <p:cNvSpPr/>
            <p:nvPr/>
          </p:nvSpPr>
          <p:spPr>
            <a:xfrm rot="21171009">
              <a:off x="1470005" y="1226899"/>
              <a:ext cx="6401203" cy="248551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isometricOffAxis2Top">
                <a:rot lat="18048692" lon="18917394" rev="204050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24"/>
            <p:cNvGrpSpPr/>
            <p:nvPr/>
          </p:nvGrpSpPr>
          <p:grpSpPr>
            <a:xfrm>
              <a:off x="1991001" y="2065099"/>
              <a:ext cx="5514762" cy="796928"/>
              <a:chOff x="2936787" y="2479672"/>
              <a:chExt cx="5514762" cy="796928"/>
            </a:xfrm>
          </p:grpSpPr>
          <p:cxnSp>
            <p:nvCxnSpPr>
              <p:cNvPr id="164" name="Straight Connector 163"/>
              <p:cNvCxnSpPr>
                <a:stCxn id="184" idx="4"/>
                <a:endCxn id="183" idx="6"/>
              </p:cNvCxnSpPr>
              <p:nvPr/>
            </p:nvCxnSpPr>
            <p:spPr>
              <a:xfrm rot="5400000">
                <a:off x="5197508" y="2571780"/>
                <a:ext cx="193672" cy="38411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84" idx="4"/>
                <a:endCxn id="187" idx="0"/>
              </p:cNvCxnSpPr>
              <p:nvPr/>
            </p:nvCxnSpPr>
            <p:spPr>
              <a:xfrm rot="16200000" flipH="1">
                <a:off x="5448300" y="2705100"/>
                <a:ext cx="228600" cy="1524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85" idx="4"/>
                <a:endCxn id="179" idx="0"/>
              </p:cNvCxnSpPr>
              <p:nvPr/>
            </p:nvCxnSpPr>
            <p:spPr>
              <a:xfrm rot="5400000">
                <a:off x="6436716" y="2596156"/>
                <a:ext cx="263528" cy="33536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85" idx="4"/>
                <a:endCxn id="188" idx="1"/>
              </p:cNvCxnSpPr>
              <p:nvPr/>
            </p:nvCxnSpPr>
            <p:spPr>
              <a:xfrm rot="16200000" flipH="1">
                <a:off x="6887937" y="2480294"/>
                <a:ext cx="109678" cy="41323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79" idx="7"/>
                <a:endCxn id="188" idx="2"/>
              </p:cNvCxnSpPr>
              <p:nvPr/>
            </p:nvCxnSpPr>
            <p:spPr>
              <a:xfrm rot="5400000" flipH="1" flipV="1">
                <a:off x="6758986" y="2572149"/>
                <a:ext cx="95346" cy="59619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96" idx="6"/>
                <a:endCxn id="197" idx="3"/>
              </p:cNvCxnSpPr>
              <p:nvPr/>
            </p:nvCxnSpPr>
            <p:spPr>
              <a:xfrm>
                <a:off x="5325572" y="3165472"/>
                <a:ext cx="1424665" cy="1261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223"/>
              <p:cNvGrpSpPr/>
              <p:nvPr/>
            </p:nvGrpSpPr>
            <p:grpSpPr>
              <a:xfrm>
                <a:off x="2936787" y="2479672"/>
                <a:ext cx="5514762" cy="796928"/>
                <a:chOff x="2936787" y="2479672"/>
                <a:chExt cx="5514762" cy="796928"/>
              </a:xfrm>
            </p:grpSpPr>
            <p:grpSp>
              <p:nvGrpSpPr>
                <p:cNvPr id="8" name="Group 222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9" name="Group 154"/>
                  <p:cNvGrpSpPr/>
                  <p:nvPr/>
                </p:nvGrpSpPr>
                <p:grpSpPr>
                  <a:xfrm>
                    <a:off x="2936787" y="2479672"/>
                    <a:ext cx="5514762" cy="762000"/>
                    <a:chOff x="1946187" y="1489072"/>
                    <a:chExt cx="5514762" cy="762000"/>
                  </a:xfrm>
                </p:grpSpPr>
                <p:sp>
                  <p:nvSpPr>
                    <p:cNvPr id="190" name="Oval 189"/>
                    <p:cNvSpPr/>
                    <p:nvPr/>
                  </p:nvSpPr>
                  <p:spPr>
                    <a:xfrm>
                      <a:off x="1946187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Oval 190"/>
                    <p:cNvSpPr/>
                    <p:nvPr/>
                  </p:nvSpPr>
                  <p:spPr>
                    <a:xfrm>
                      <a:off x="32766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Oval 191"/>
                    <p:cNvSpPr/>
                    <p:nvPr/>
                  </p:nvSpPr>
                  <p:spPr>
                    <a:xfrm>
                      <a:off x="3733800" y="15240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2095043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Oval 193"/>
                    <p:cNvSpPr/>
                    <p:nvPr/>
                  </p:nvSpPr>
                  <p:spPr>
                    <a:xfrm>
                      <a:off x="4800600" y="17526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6263012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/>
                    <p:cNvSpPr/>
                    <p:nvPr/>
                  </p:nvSpPr>
                  <p:spPr>
                    <a:xfrm>
                      <a:off x="4030171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" name="Oval 196"/>
                    <p:cNvSpPr/>
                    <p:nvPr/>
                  </p:nvSpPr>
                  <p:spPr>
                    <a:xfrm>
                      <a:off x="57150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7156149" y="19462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99" name="Straight Connector 198"/>
                    <p:cNvCxnSpPr>
                      <a:stCxn id="193" idx="0"/>
                      <a:endCxn id="190" idx="3"/>
                    </p:cNvCxnSpPr>
                    <p:nvPr/>
                  </p:nvCxnSpPr>
                  <p:spPr>
                    <a:xfrm rot="16200000" flipV="1">
                      <a:off x="1879375" y="1730603"/>
                      <a:ext cx="479518" cy="256619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>
                      <a:stCxn id="193" idx="5"/>
                      <a:endCxn id="191" idx="3"/>
                    </p:cNvCxnSpPr>
                    <p:nvPr/>
                  </p:nvCxnSpPr>
                  <p:spPr>
                    <a:xfrm rot="5400000" flipH="1" flipV="1">
                      <a:off x="2817585" y="1725103"/>
                      <a:ext cx="41272" cy="96603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>
                      <a:stCxn id="192" idx="2"/>
                      <a:endCxn id="190" idx="6"/>
                    </p:cNvCxnSpPr>
                    <p:nvPr/>
                  </p:nvCxnSpPr>
                  <p:spPr>
                    <a:xfrm rot="10800000">
                      <a:off x="2250988" y="1565272"/>
                      <a:ext cx="14828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>
                      <a:stCxn id="178" idx="0"/>
                      <a:endCxn id="182" idx="4"/>
                    </p:cNvCxnSpPr>
                    <p:nvPr/>
                  </p:nvCxnSpPr>
                  <p:spPr>
                    <a:xfrm rot="16200000" flipV="1">
                      <a:off x="2952738" y="1680458"/>
                      <a:ext cx="152400" cy="744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>
                      <a:stCxn id="196" idx="0"/>
                      <a:endCxn id="192" idx="4"/>
                    </p:cNvCxnSpPr>
                    <p:nvPr/>
                  </p:nvCxnSpPr>
                  <p:spPr>
                    <a:xfrm rot="16200000" flipV="1">
                      <a:off x="3823251" y="1739350"/>
                      <a:ext cx="422272" cy="29637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>
                      <a:stCxn id="191" idx="6"/>
                      <a:endCxn id="196" idx="3"/>
                    </p:cNvCxnSpPr>
                    <p:nvPr/>
                  </p:nvCxnSpPr>
                  <p:spPr>
                    <a:xfrm>
                      <a:off x="3581400" y="2133600"/>
                      <a:ext cx="493409" cy="95154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>
                      <a:stCxn id="196" idx="7"/>
                      <a:endCxn id="194" idx="3"/>
                    </p:cNvCxnSpPr>
                    <p:nvPr/>
                  </p:nvCxnSpPr>
                  <p:spPr>
                    <a:xfrm rot="5400000" flipH="1" flipV="1">
                      <a:off x="4448632" y="1724385"/>
                      <a:ext cx="238308" cy="554903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stCxn id="197" idx="2"/>
                      <a:endCxn id="194" idx="6"/>
                    </p:cNvCxnSpPr>
                    <p:nvPr/>
                  </p:nvCxnSpPr>
                  <p:spPr>
                    <a:xfrm rot="10800000">
                      <a:off x="5105400" y="1828800"/>
                      <a:ext cx="609600" cy="30480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>
                      <a:stCxn id="192" idx="6"/>
                      <a:endCxn id="195" idx="2"/>
                    </p:cNvCxnSpPr>
                    <p:nvPr/>
                  </p:nvCxnSpPr>
                  <p:spPr>
                    <a:xfrm flipV="1">
                      <a:off x="4038600" y="1565272"/>
                      <a:ext cx="22244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>
                      <a:stCxn id="197" idx="6"/>
                      <a:endCxn id="195" idx="4"/>
                    </p:cNvCxnSpPr>
                    <p:nvPr/>
                  </p:nvCxnSpPr>
                  <p:spPr>
                    <a:xfrm flipV="1">
                      <a:off x="6019800" y="1641472"/>
                      <a:ext cx="395612" cy="4921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>
                      <a:stCxn id="195" idx="5"/>
                      <a:endCxn id="198" idx="3"/>
                    </p:cNvCxnSpPr>
                    <p:nvPr/>
                  </p:nvCxnSpPr>
                  <p:spPr>
                    <a:xfrm rot="16200000" flipH="1">
                      <a:off x="6633379" y="1508948"/>
                      <a:ext cx="457200" cy="67761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>
                      <a:stCxn id="197" idx="6"/>
                      <a:endCxn id="198" idx="3"/>
                    </p:cNvCxnSpPr>
                    <p:nvPr/>
                  </p:nvCxnSpPr>
                  <p:spPr>
                    <a:xfrm flipV="1">
                      <a:off x="6019800" y="2076354"/>
                      <a:ext cx="1180985" cy="57246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8" name="Oval 177"/>
                  <p:cNvSpPr/>
                  <p:nvPr/>
                </p:nvSpPr>
                <p:spPr>
                  <a:xfrm>
                    <a:off x="3904351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6248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29367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3657600" y="31242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382992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47974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334000" y="2514600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6583759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606276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5486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7104756" y="2708272"/>
                    <a:ext cx="304800" cy="2286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7700180" y="2784472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2" name="Straight Connector 171"/>
                <p:cNvCxnSpPr>
                  <a:stCxn id="180" idx="6"/>
                  <a:endCxn id="178" idx="2"/>
                </p:cNvCxnSpPr>
                <p:nvPr/>
              </p:nvCxnSpPr>
              <p:spPr>
                <a:xfrm>
                  <a:off x="3241587" y="2860672"/>
                  <a:ext cx="662764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>
                  <a:stCxn id="180" idx="5"/>
                  <a:endCxn id="181" idx="1"/>
                </p:cNvCxnSpPr>
                <p:nvPr/>
              </p:nvCxnSpPr>
              <p:spPr>
                <a:xfrm rot="16200000" flipH="1">
                  <a:off x="3333611" y="2777892"/>
                  <a:ext cx="231964" cy="505287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>
                  <a:stCxn id="181" idx="7"/>
                  <a:endCxn id="178" idx="4"/>
                </p:cNvCxnSpPr>
                <p:nvPr/>
              </p:nvCxnSpPr>
              <p:spPr>
                <a:xfrm rot="5400000" flipH="1" flipV="1">
                  <a:off x="3882434" y="2972201"/>
                  <a:ext cx="209646" cy="138989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78" idx="6"/>
                  <a:endCxn id="183" idx="3"/>
                </p:cNvCxnSpPr>
                <p:nvPr/>
              </p:nvCxnSpPr>
              <p:spPr>
                <a:xfrm>
                  <a:off x="4209151" y="2860672"/>
                  <a:ext cx="632973" cy="53882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191" idx="6"/>
                  <a:endCxn id="183" idx="3"/>
                </p:cNvCxnSpPr>
                <p:nvPr/>
              </p:nvCxnSpPr>
              <p:spPr>
                <a:xfrm flipV="1">
                  <a:off x="4572000" y="2914554"/>
                  <a:ext cx="270125" cy="209646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2" name="Right Brace 101"/>
          <p:cNvSpPr/>
          <p:nvPr/>
        </p:nvSpPr>
        <p:spPr>
          <a:xfrm rot="10800000">
            <a:off x="3200400" y="1828800"/>
            <a:ext cx="304800" cy="1295400"/>
          </a:xfrm>
          <a:prstGeom prst="rightBrace">
            <a:avLst>
              <a:gd name="adj1" fmla="val 4697"/>
              <a:gd name="adj2" fmla="val 494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 Box 37"/>
          <p:cNvSpPr txBox="1">
            <a:spLocks noChangeArrowheads="1"/>
          </p:cNvSpPr>
          <p:nvPr/>
        </p:nvSpPr>
        <p:spPr bwMode="auto">
          <a:xfrm>
            <a:off x="2438400" y="2057400"/>
            <a:ext cx="1486590" cy="6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Unified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Control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cs typeface="Times New Roman" pitchFamily="18" charset="0"/>
              </a:rPr>
              <a:t>Plane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" y="3581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>
                <a:solidFill>
                  <a:srgbClr val="FF0000"/>
                </a:solidFill>
              </a:rPr>
              <a:t> Flow Abstraction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81000" y="1334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2.   </a:t>
            </a:r>
            <a:r>
              <a:rPr lang="en-US" b="1" u="sng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>
                <a:solidFill>
                  <a:srgbClr val="FF0000"/>
                </a:solidFill>
              </a:rPr>
              <a:t> Map Abstraction</a:t>
            </a:r>
          </a:p>
        </p:txBody>
      </p:sp>
      <p:sp>
        <p:nvSpPr>
          <p:cNvPr id="106" name="Text Box 37"/>
          <p:cNvSpPr txBox="1">
            <a:spLocks noChangeArrowheads="1"/>
          </p:cNvSpPr>
          <p:nvPr/>
        </p:nvSpPr>
        <p:spPr bwMode="auto">
          <a:xfrm>
            <a:off x="2514600" y="762000"/>
            <a:ext cx="1905000" cy="4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Application across packet and circuits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3962400" y="990600"/>
            <a:ext cx="6858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16"/>
          <p:cNvSpPr txBox="1">
            <a:spLocks noChangeArrowheads="1"/>
          </p:cNvSpPr>
          <p:nvPr/>
        </p:nvSpPr>
        <p:spPr bwMode="auto">
          <a:xfrm>
            <a:off x="3048000" y="2438400"/>
            <a:ext cx="3321599" cy="6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1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Interface: </a:t>
            </a:r>
            <a:r>
              <a:rPr lang="en-US" sz="1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OpenFlow</a:t>
            </a:r>
            <a:r>
              <a:rPr lang="en-US" sz="1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Protocol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04800" y="762000"/>
            <a:ext cx="8534400" cy="563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1" name="Rectangle 1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Why is it Simpler?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8" name="AutoShape 14"/>
          <p:cNvSpPr>
            <a:spLocks noChangeShapeType="1"/>
          </p:cNvSpPr>
          <p:nvPr/>
        </p:nvSpPr>
        <p:spPr bwMode="auto">
          <a:xfrm flipV="1">
            <a:off x="3911029" y="3657600"/>
            <a:ext cx="279971" cy="4050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0" name="AutoShape 5"/>
          <p:cNvSpPr>
            <a:spLocks noChangeShapeType="1"/>
          </p:cNvSpPr>
          <p:nvPr/>
        </p:nvSpPr>
        <p:spPr bwMode="auto">
          <a:xfrm flipH="1">
            <a:off x="5921904" y="3505200"/>
            <a:ext cx="174095" cy="4207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4" name="AutoShape 9"/>
          <p:cNvSpPr>
            <a:spLocks noChangeShapeType="1"/>
          </p:cNvSpPr>
          <p:nvPr/>
        </p:nvSpPr>
        <p:spPr bwMode="auto">
          <a:xfrm>
            <a:off x="4909295" y="4066258"/>
            <a:ext cx="261040" cy="1223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5" name="AutoShape 8"/>
          <p:cNvSpPr>
            <a:spLocks noChangeShapeType="1"/>
          </p:cNvSpPr>
          <p:nvPr/>
        </p:nvSpPr>
        <p:spPr bwMode="auto">
          <a:xfrm flipV="1">
            <a:off x="5394084" y="3962399"/>
            <a:ext cx="244715" cy="2226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6" name="AutoShape 7"/>
          <p:cNvSpPr>
            <a:spLocks noChangeShapeType="1"/>
          </p:cNvSpPr>
          <p:nvPr/>
        </p:nvSpPr>
        <p:spPr bwMode="auto">
          <a:xfrm flipH="1" flipV="1">
            <a:off x="5081410" y="3404185"/>
            <a:ext cx="189327" cy="6045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8" name="AutoShape 33"/>
          <p:cNvSpPr>
            <a:spLocks noChangeArrowheads="1"/>
          </p:cNvSpPr>
          <p:nvPr/>
        </p:nvSpPr>
        <p:spPr bwMode="auto">
          <a:xfrm>
            <a:off x="3059058" y="3508534"/>
            <a:ext cx="220882" cy="2446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0" name="AutoShape 32"/>
          <p:cNvSpPr>
            <a:spLocks noChangeArrowheads="1"/>
          </p:cNvSpPr>
          <p:nvPr/>
        </p:nvSpPr>
        <p:spPr bwMode="auto">
          <a:xfrm>
            <a:off x="4091748" y="3404185"/>
            <a:ext cx="261042" cy="259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1" name="AutoShape 30"/>
          <p:cNvSpPr>
            <a:spLocks noChangeArrowheads="1"/>
          </p:cNvSpPr>
          <p:nvPr/>
        </p:nvSpPr>
        <p:spPr bwMode="auto">
          <a:xfrm>
            <a:off x="4909296" y="3145112"/>
            <a:ext cx="261040" cy="259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2" name="AutoShape 26"/>
          <p:cNvSpPr>
            <a:spLocks noChangeArrowheads="1"/>
          </p:cNvSpPr>
          <p:nvPr/>
        </p:nvSpPr>
        <p:spPr bwMode="auto">
          <a:xfrm>
            <a:off x="5698155" y="3839571"/>
            <a:ext cx="220882" cy="2446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3" name="AutoShape 11"/>
          <p:cNvSpPr>
            <a:spLocks noChangeShapeType="1"/>
          </p:cNvSpPr>
          <p:nvPr/>
        </p:nvSpPr>
        <p:spPr bwMode="auto">
          <a:xfrm flipV="1">
            <a:off x="4352790" y="3276598"/>
            <a:ext cx="524010" cy="2643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7" name="AutoShape 35"/>
          <p:cNvSpPr>
            <a:spLocks noChangeArrowheads="1"/>
          </p:cNvSpPr>
          <p:nvPr/>
        </p:nvSpPr>
        <p:spPr bwMode="auto">
          <a:xfrm>
            <a:off x="4091748" y="1766993"/>
            <a:ext cx="989663" cy="4389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NOX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8" name="Oval 34"/>
          <p:cNvSpPr>
            <a:spLocks noChangeArrowheads="1"/>
          </p:cNvSpPr>
          <p:nvPr/>
        </p:nvSpPr>
        <p:spPr bwMode="auto">
          <a:xfrm>
            <a:off x="2364860" y="2961604"/>
            <a:ext cx="5014286" cy="1450084"/>
          </a:xfrm>
          <a:prstGeom prst="ellipse">
            <a:avLst/>
          </a:prstGeom>
          <a:noFill/>
          <a:ln w="9525">
            <a:solidFill>
              <a:srgbClr val="7030A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3649986" y="3925929"/>
            <a:ext cx="261042" cy="259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30" name="AutoShape 29"/>
          <p:cNvSpPr>
            <a:spLocks noChangeArrowheads="1"/>
          </p:cNvSpPr>
          <p:nvPr/>
        </p:nvSpPr>
        <p:spPr bwMode="auto">
          <a:xfrm>
            <a:off x="5921905" y="3249462"/>
            <a:ext cx="261042" cy="259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31" name="AutoShape 28"/>
          <p:cNvSpPr>
            <a:spLocks noChangeArrowheads="1"/>
          </p:cNvSpPr>
          <p:nvPr/>
        </p:nvSpPr>
        <p:spPr bwMode="auto">
          <a:xfrm>
            <a:off x="4688414" y="3839571"/>
            <a:ext cx="220882" cy="2446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32" name="AutoShape 27"/>
          <p:cNvSpPr>
            <a:spLocks noChangeArrowheads="1"/>
          </p:cNvSpPr>
          <p:nvPr/>
        </p:nvSpPr>
        <p:spPr bwMode="auto">
          <a:xfrm>
            <a:off x="6629400" y="3733800"/>
            <a:ext cx="261042" cy="259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33" name="AutoShape 25"/>
          <p:cNvSpPr>
            <a:spLocks noChangeArrowheads="1"/>
          </p:cNvSpPr>
          <p:nvPr/>
        </p:nvSpPr>
        <p:spPr bwMode="auto">
          <a:xfrm>
            <a:off x="5170336" y="4066258"/>
            <a:ext cx="220882" cy="2446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182408" y="2303127"/>
            <a:ext cx="2839899" cy="1532844"/>
            <a:chOff x="3182408" y="2303127"/>
            <a:chExt cx="2839899" cy="1532844"/>
          </a:xfrm>
        </p:grpSpPr>
        <p:sp>
          <p:nvSpPr>
            <p:cNvPr id="112" name="AutoShape 21"/>
            <p:cNvSpPr>
              <a:spLocks noChangeShapeType="1"/>
            </p:cNvSpPr>
            <p:nvPr/>
          </p:nvSpPr>
          <p:spPr bwMode="auto">
            <a:xfrm flipH="1" flipV="1">
              <a:off x="4510561" y="2303127"/>
              <a:ext cx="570849" cy="838388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25" name="AutoShape 20"/>
            <p:cNvSpPr>
              <a:spLocks noChangeShapeType="1"/>
            </p:cNvSpPr>
            <p:nvPr/>
          </p:nvSpPr>
          <p:spPr bwMode="auto">
            <a:xfrm flipH="1" flipV="1">
              <a:off x="4610963" y="2303127"/>
              <a:ext cx="1411344" cy="838388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4" name="AutoShape 24"/>
            <p:cNvSpPr>
              <a:spLocks noChangeShapeType="1"/>
            </p:cNvSpPr>
            <p:nvPr/>
          </p:nvSpPr>
          <p:spPr bwMode="auto">
            <a:xfrm flipV="1">
              <a:off x="3182408" y="2303127"/>
              <a:ext cx="1328154" cy="110105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5" name="AutoShape 23"/>
            <p:cNvSpPr>
              <a:spLocks noChangeShapeType="1"/>
            </p:cNvSpPr>
            <p:nvPr/>
          </p:nvSpPr>
          <p:spPr bwMode="auto">
            <a:xfrm flipV="1">
              <a:off x="4206492" y="2303127"/>
              <a:ext cx="304070" cy="110105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6" name="AutoShape 22"/>
            <p:cNvSpPr>
              <a:spLocks noChangeShapeType="1"/>
            </p:cNvSpPr>
            <p:nvPr/>
          </p:nvSpPr>
          <p:spPr bwMode="auto">
            <a:xfrm flipV="1">
              <a:off x="3736044" y="2303127"/>
              <a:ext cx="774518" cy="1532844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AutoShape 19"/>
            <p:cNvSpPr>
              <a:spLocks noChangeShapeType="1"/>
            </p:cNvSpPr>
            <p:nvPr/>
          </p:nvSpPr>
          <p:spPr bwMode="auto">
            <a:xfrm flipH="1" flipV="1">
              <a:off x="4610963" y="2303127"/>
              <a:ext cx="1196199" cy="1532844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8" name="AutoShape 18"/>
            <p:cNvSpPr>
              <a:spLocks noChangeShapeType="1"/>
            </p:cNvSpPr>
            <p:nvPr/>
          </p:nvSpPr>
          <p:spPr bwMode="auto">
            <a:xfrm flipH="1" flipV="1">
              <a:off x="4510561" y="2303127"/>
              <a:ext cx="315544" cy="1532844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3352800" y="2472245"/>
              <a:ext cx="2461246" cy="48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Interface:  </a:t>
              </a:r>
              <a:r>
                <a:rPr lang="en-US" sz="1400" b="1" dirty="0" err="1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OpenFlow</a:t>
              </a:r>
              <a:r>
                <a:rPr lang="en-US" sz="1400" b="1" dirty="0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 Protocol</a:t>
              </a:r>
              <a:endParaRPr lang="en-US" sz="32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41" name="AutoShape 15"/>
          <p:cNvSpPr>
            <a:spLocks noChangeShapeType="1"/>
          </p:cNvSpPr>
          <p:nvPr/>
        </p:nvSpPr>
        <p:spPr bwMode="auto">
          <a:xfrm flipV="1">
            <a:off x="3279940" y="3505200"/>
            <a:ext cx="834860" cy="15805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2" name="AutoShape 13"/>
          <p:cNvSpPr>
            <a:spLocks noChangeShapeType="1"/>
          </p:cNvSpPr>
          <p:nvPr/>
        </p:nvSpPr>
        <p:spPr bwMode="auto">
          <a:xfrm flipH="1" flipV="1">
            <a:off x="3279940" y="3753214"/>
            <a:ext cx="275384" cy="25547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3" name="AutoShape 12"/>
          <p:cNvSpPr>
            <a:spLocks noChangeShapeType="1"/>
          </p:cNvSpPr>
          <p:nvPr/>
        </p:nvSpPr>
        <p:spPr bwMode="auto">
          <a:xfrm flipV="1">
            <a:off x="3911028" y="4012286"/>
            <a:ext cx="699935" cy="53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4" name="AutoShape 10"/>
          <p:cNvSpPr>
            <a:spLocks noChangeShapeType="1"/>
          </p:cNvSpPr>
          <p:nvPr/>
        </p:nvSpPr>
        <p:spPr bwMode="auto">
          <a:xfrm>
            <a:off x="5170336" y="3303434"/>
            <a:ext cx="773264" cy="493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5" name="AutoShape 6"/>
          <p:cNvSpPr>
            <a:spLocks noChangeShapeType="1"/>
          </p:cNvSpPr>
          <p:nvPr/>
        </p:nvSpPr>
        <p:spPr bwMode="auto">
          <a:xfrm>
            <a:off x="6182947" y="3508534"/>
            <a:ext cx="441762" cy="331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6" name="AutoShape 4"/>
          <p:cNvSpPr>
            <a:spLocks noChangeShapeType="1"/>
          </p:cNvSpPr>
          <p:nvPr/>
        </p:nvSpPr>
        <p:spPr bwMode="auto">
          <a:xfrm>
            <a:off x="5921905" y="3925929"/>
            <a:ext cx="70567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510444" y="4920159"/>
            <a:ext cx="289035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Converged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4724400" y="1219200"/>
            <a:ext cx="228600" cy="228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grpSp>
        <p:nvGrpSpPr>
          <p:cNvPr id="5" name="Group 225"/>
          <p:cNvGrpSpPr/>
          <p:nvPr/>
        </p:nvGrpSpPr>
        <p:grpSpPr>
          <a:xfrm>
            <a:off x="4038600" y="1295400"/>
            <a:ext cx="1066800" cy="838200"/>
            <a:chOff x="1470005" y="1226899"/>
            <a:chExt cx="6401203" cy="2485516"/>
          </a:xfrm>
        </p:grpSpPr>
        <p:sp>
          <p:nvSpPr>
            <p:cNvPr id="162" name="Rectangle 161"/>
            <p:cNvSpPr/>
            <p:nvPr/>
          </p:nvSpPr>
          <p:spPr>
            <a:xfrm rot="21171009">
              <a:off x="1470005" y="1226899"/>
              <a:ext cx="6401203" cy="248551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isometricOffAxis2Top">
                <a:rot lat="18048692" lon="18917394" rev="204050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24"/>
            <p:cNvGrpSpPr/>
            <p:nvPr/>
          </p:nvGrpSpPr>
          <p:grpSpPr>
            <a:xfrm>
              <a:off x="1991001" y="2065099"/>
              <a:ext cx="5514762" cy="796928"/>
              <a:chOff x="2936787" y="2479672"/>
              <a:chExt cx="5514762" cy="796928"/>
            </a:xfrm>
          </p:grpSpPr>
          <p:cxnSp>
            <p:nvCxnSpPr>
              <p:cNvPr id="164" name="Straight Connector 163"/>
              <p:cNvCxnSpPr>
                <a:stCxn id="184" idx="4"/>
                <a:endCxn id="183" idx="6"/>
              </p:cNvCxnSpPr>
              <p:nvPr/>
            </p:nvCxnSpPr>
            <p:spPr>
              <a:xfrm rot="5400000">
                <a:off x="5197508" y="2571780"/>
                <a:ext cx="193672" cy="38411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84" idx="4"/>
                <a:endCxn id="187" idx="0"/>
              </p:cNvCxnSpPr>
              <p:nvPr/>
            </p:nvCxnSpPr>
            <p:spPr>
              <a:xfrm rot="16200000" flipH="1">
                <a:off x="5448300" y="2705100"/>
                <a:ext cx="228600" cy="1524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85" idx="4"/>
                <a:endCxn id="179" idx="0"/>
              </p:cNvCxnSpPr>
              <p:nvPr/>
            </p:nvCxnSpPr>
            <p:spPr>
              <a:xfrm rot="5400000">
                <a:off x="6436716" y="2596156"/>
                <a:ext cx="263528" cy="33536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85" idx="4"/>
                <a:endCxn id="188" idx="1"/>
              </p:cNvCxnSpPr>
              <p:nvPr/>
            </p:nvCxnSpPr>
            <p:spPr>
              <a:xfrm rot="16200000" flipH="1">
                <a:off x="6887937" y="2480294"/>
                <a:ext cx="109678" cy="41323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79" idx="7"/>
                <a:endCxn id="188" idx="2"/>
              </p:cNvCxnSpPr>
              <p:nvPr/>
            </p:nvCxnSpPr>
            <p:spPr>
              <a:xfrm rot="5400000" flipH="1" flipV="1">
                <a:off x="6758986" y="2572149"/>
                <a:ext cx="95346" cy="59619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96" idx="6"/>
                <a:endCxn id="197" idx="3"/>
              </p:cNvCxnSpPr>
              <p:nvPr/>
            </p:nvCxnSpPr>
            <p:spPr>
              <a:xfrm>
                <a:off x="5325572" y="3165472"/>
                <a:ext cx="1424665" cy="1261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223"/>
              <p:cNvGrpSpPr/>
              <p:nvPr/>
            </p:nvGrpSpPr>
            <p:grpSpPr>
              <a:xfrm>
                <a:off x="2936787" y="2479672"/>
                <a:ext cx="5514762" cy="796928"/>
                <a:chOff x="2936787" y="2479672"/>
                <a:chExt cx="5514762" cy="796928"/>
              </a:xfrm>
            </p:grpSpPr>
            <p:grpSp>
              <p:nvGrpSpPr>
                <p:cNvPr id="8" name="Group 222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9" name="Group 154"/>
                  <p:cNvGrpSpPr/>
                  <p:nvPr/>
                </p:nvGrpSpPr>
                <p:grpSpPr>
                  <a:xfrm>
                    <a:off x="2936787" y="2479672"/>
                    <a:ext cx="5514762" cy="762000"/>
                    <a:chOff x="1946187" y="1489072"/>
                    <a:chExt cx="5514762" cy="762000"/>
                  </a:xfrm>
                </p:grpSpPr>
                <p:sp>
                  <p:nvSpPr>
                    <p:cNvPr id="190" name="Oval 189"/>
                    <p:cNvSpPr/>
                    <p:nvPr/>
                  </p:nvSpPr>
                  <p:spPr>
                    <a:xfrm>
                      <a:off x="1946187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Oval 190"/>
                    <p:cNvSpPr/>
                    <p:nvPr/>
                  </p:nvSpPr>
                  <p:spPr>
                    <a:xfrm>
                      <a:off x="32766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Oval 191"/>
                    <p:cNvSpPr/>
                    <p:nvPr/>
                  </p:nvSpPr>
                  <p:spPr>
                    <a:xfrm>
                      <a:off x="3733800" y="15240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2095043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Oval 193"/>
                    <p:cNvSpPr/>
                    <p:nvPr/>
                  </p:nvSpPr>
                  <p:spPr>
                    <a:xfrm>
                      <a:off x="4800600" y="17526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6263012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/>
                    <p:cNvSpPr/>
                    <p:nvPr/>
                  </p:nvSpPr>
                  <p:spPr>
                    <a:xfrm>
                      <a:off x="4030171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" name="Oval 196"/>
                    <p:cNvSpPr/>
                    <p:nvPr/>
                  </p:nvSpPr>
                  <p:spPr>
                    <a:xfrm>
                      <a:off x="57150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7156149" y="19462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99" name="Straight Connector 198"/>
                    <p:cNvCxnSpPr>
                      <a:stCxn id="193" idx="0"/>
                      <a:endCxn id="190" idx="3"/>
                    </p:cNvCxnSpPr>
                    <p:nvPr/>
                  </p:nvCxnSpPr>
                  <p:spPr>
                    <a:xfrm rot="16200000" flipV="1">
                      <a:off x="1879375" y="1730603"/>
                      <a:ext cx="479518" cy="256619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>
                      <a:stCxn id="193" idx="5"/>
                      <a:endCxn id="191" idx="3"/>
                    </p:cNvCxnSpPr>
                    <p:nvPr/>
                  </p:nvCxnSpPr>
                  <p:spPr>
                    <a:xfrm rot="5400000" flipH="1" flipV="1">
                      <a:off x="2817585" y="1725103"/>
                      <a:ext cx="41272" cy="96603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>
                      <a:stCxn id="192" idx="2"/>
                      <a:endCxn id="190" idx="6"/>
                    </p:cNvCxnSpPr>
                    <p:nvPr/>
                  </p:nvCxnSpPr>
                  <p:spPr>
                    <a:xfrm rot="10800000">
                      <a:off x="2250988" y="1565272"/>
                      <a:ext cx="14828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>
                      <a:stCxn id="178" idx="0"/>
                      <a:endCxn id="182" idx="4"/>
                    </p:cNvCxnSpPr>
                    <p:nvPr/>
                  </p:nvCxnSpPr>
                  <p:spPr>
                    <a:xfrm rot="16200000" flipV="1">
                      <a:off x="2952738" y="1680458"/>
                      <a:ext cx="152400" cy="744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>
                      <a:stCxn id="196" idx="0"/>
                      <a:endCxn id="192" idx="4"/>
                    </p:cNvCxnSpPr>
                    <p:nvPr/>
                  </p:nvCxnSpPr>
                  <p:spPr>
                    <a:xfrm rot="16200000" flipV="1">
                      <a:off x="3823251" y="1739350"/>
                      <a:ext cx="422272" cy="29637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>
                      <a:stCxn id="191" idx="6"/>
                      <a:endCxn id="196" idx="3"/>
                    </p:cNvCxnSpPr>
                    <p:nvPr/>
                  </p:nvCxnSpPr>
                  <p:spPr>
                    <a:xfrm>
                      <a:off x="3581400" y="2133600"/>
                      <a:ext cx="493409" cy="95154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>
                      <a:stCxn id="196" idx="7"/>
                      <a:endCxn id="194" idx="3"/>
                    </p:cNvCxnSpPr>
                    <p:nvPr/>
                  </p:nvCxnSpPr>
                  <p:spPr>
                    <a:xfrm rot="5400000" flipH="1" flipV="1">
                      <a:off x="4448632" y="1724385"/>
                      <a:ext cx="238308" cy="554903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stCxn id="197" idx="2"/>
                      <a:endCxn id="194" idx="6"/>
                    </p:cNvCxnSpPr>
                    <p:nvPr/>
                  </p:nvCxnSpPr>
                  <p:spPr>
                    <a:xfrm rot="10800000">
                      <a:off x="5105400" y="1828800"/>
                      <a:ext cx="609600" cy="30480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>
                      <a:stCxn id="192" idx="6"/>
                      <a:endCxn id="195" idx="2"/>
                    </p:cNvCxnSpPr>
                    <p:nvPr/>
                  </p:nvCxnSpPr>
                  <p:spPr>
                    <a:xfrm flipV="1">
                      <a:off x="4038600" y="1565272"/>
                      <a:ext cx="22244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>
                      <a:stCxn id="197" idx="6"/>
                      <a:endCxn id="195" idx="4"/>
                    </p:cNvCxnSpPr>
                    <p:nvPr/>
                  </p:nvCxnSpPr>
                  <p:spPr>
                    <a:xfrm flipV="1">
                      <a:off x="6019800" y="1641472"/>
                      <a:ext cx="395612" cy="4921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>
                      <a:stCxn id="195" idx="5"/>
                      <a:endCxn id="198" idx="3"/>
                    </p:cNvCxnSpPr>
                    <p:nvPr/>
                  </p:nvCxnSpPr>
                  <p:spPr>
                    <a:xfrm rot="16200000" flipH="1">
                      <a:off x="6633379" y="1508948"/>
                      <a:ext cx="457200" cy="67761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>
                      <a:stCxn id="197" idx="6"/>
                      <a:endCxn id="198" idx="3"/>
                    </p:cNvCxnSpPr>
                    <p:nvPr/>
                  </p:nvCxnSpPr>
                  <p:spPr>
                    <a:xfrm flipV="1">
                      <a:off x="6019800" y="2076354"/>
                      <a:ext cx="1180985" cy="57246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8" name="Oval 177"/>
                  <p:cNvSpPr/>
                  <p:nvPr/>
                </p:nvSpPr>
                <p:spPr>
                  <a:xfrm>
                    <a:off x="3904351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6248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29367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3657600" y="31242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382992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47974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334000" y="2514600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6583759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606276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5486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7104756" y="2708272"/>
                    <a:ext cx="304800" cy="2286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7700180" y="2784472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2" name="Straight Connector 171"/>
                <p:cNvCxnSpPr>
                  <a:stCxn id="180" idx="6"/>
                  <a:endCxn id="178" idx="2"/>
                </p:cNvCxnSpPr>
                <p:nvPr/>
              </p:nvCxnSpPr>
              <p:spPr>
                <a:xfrm>
                  <a:off x="3241587" y="2860672"/>
                  <a:ext cx="662764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>
                  <a:stCxn id="180" idx="5"/>
                  <a:endCxn id="181" idx="1"/>
                </p:cNvCxnSpPr>
                <p:nvPr/>
              </p:nvCxnSpPr>
              <p:spPr>
                <a:xfrm rot="16200000" flipH="1">
                  <a:off x="3333611" y="2777892"/>
                  <a:ext cx="231964" cy="505287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>
                  <a:stCxn id="181" idx="7"/>
                  <a:endCxn id="178" idx="4"/>
                </p:cNvCxnSpPr>
                <p:nvPr/>
              </p:nvCxnSpPr>
              <p:spPr>
                <a:xfrm rot="5400000" flipH="1" flipV="1">
                  <a:off x="3882434" y="2972201"/>
                  <a:ext cx="209646" cy="138989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78" idx="6"/>
                  <a:endCxn id="183" idx="3"/>
                </p:cNvCxnSpPr>
                <p:nvPr/>
              </p:nvCxnSpPr>
              <p:spPr>
                <a:xfrm>
                  <a:off x="4209151" y="2860672"/>
                  <a:ext cx="632973" cy="53882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191" idx="6"/>
                  <a:endCxn id="183" idx="3"/>
                </p:cNvCxnSpPr>
                <p:nvPr/>
              </p:nvCxnSpPr>
              <p:spPr>
                <a:xfrm flipV="1">
                  <a:off x="4572000" y="2914554"/>
                  <a:ext cx="270125" cy="209646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2" name="AutoShape 80"/>
          <p:cNvSpPr>
            <a:spLocks noChangeArrowheads="1"/>
          </p:cNvSpPr>
          <p:nvPr/>
        </p:nvSpPr>
        <p:spPr bwMode="auto">
          <a:xfrm>
            <a:off x="649868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3" name="AutoShape 79"/>
          <p:cNvSpPr>
            <a:spLocks noChangeArrowheads="1"/>
          </p:cNvSpPr>
          <p:nvPr/>
        </p:nvSpPr>
        <p:spPr bwMode="auto">
          <a:xfrm>
            <a:off x="2394794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4" name="AutoShape 78"/>
          <p:cNvSpPr>
            <a:spLocks noChangeArrowheads="1"/>
          </p:cNvSpPr>
          <p:nvPr/>
        </p:nvSpPr>
        <p:spPr bwMode="auto">
          <a:xfrm>
            <a:off x="4017352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52" name="AutoShape 65"/>
          <p:cNvSpPr>
            <a:spLocks noChangeShapeType="1"/>
          </p:cNvSpPr>
          <p:nvPr/>
        </p:nvSpPr>
        <p:spPr bwMode="auto">
          <a:xfrm flipV="1">
            <a:off x="569108" y="2907983"/>
            <a:ext cx="266755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58" name="AutoShape 64"/>
          <p:cNvSpPr>
            <a:spLocks noChangeShapeType="1"/>
          </p:cNvSpPr>
          <p:nvPr/>
        </p:nvSpPr>
        <p:spPr bwMode="auto">
          <a:xfrm flipV="1">
            <a:off x="899493" y="2907983"/>
            <a:ext cx="0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61" name="AutoShape 63"/>
          <p:cNvSpPr>
            <a:spLocks noChangeShapeType="1"/>
          </p:cNvSpPr>
          <p:nvPr/>
        </p:nvSpPr>
        <p:spPr bwMode="auto">
          <a:xfrm flipH="1" flipV="1">
            <a:off x="899493" y="2907983"/>
            <a:ext cx="345070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244" name="Group 243"/>
          <p:cNvGrpSpPr/>
          <p:nvPr/>
        </p:nvGrpSpPr>
        <p:grpSpPr>
          <a:xfrm>
            <a:off x="458979" y="3594778"/>
            <a:ext cx="4003781" cy="757570"/>
            <a:chOff x="458979" y="3594778"/>
            <a:chExt cx="4003781" cy="757570"/>
          </a:xfrm>
        </p:grpSpPr>
        <p:grpSp>
          <p:nvGrpSpPr>
            <p:cNvPr id="243" name="Group 242"/>
            <p:cNvGrpSpPr/>
            <p:nvPr/>
          </p:nvGrpSpPr>
          <p:grpSpPr>
            <a:xfrm>
              <a:off x="458979" y="3594778"/>
              <a:ext cx="4003781" cy="757570"/>
              <a:chOff x="458979" y="3594778"/>
              <a:chExt cx="4003781" cy="757570"/>
            </a:xfrm>
          </p:grpSpPr>
          <p:sp>
            <p:nvSpPr>
              <p:cNvPr id="105" name="AutoShape 77"/>
              <p:cNvSpPr>
                <a:spLocks noChangeArrowheads="1"/>
              </p:cNvSpPr>
              <p:nvPr/>
            </p:nvSpPr>
            <p:spPr bwMode="auto">
              <a:xfrm>
                <a:off x="2108459" y="3909340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utoShape 76"/>
              <p:cNvSpPr>
                <a:spLocks noChangeArrowheads="1"/>
              </p:cNvSpPr>
              <p:nvPr/>
            </p:nvSpPr>
            <p:spPr bwMode="auto">
              <a:xfrm>
                <a:off x="458979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utoShape 75"/>
              <p:cNvSpPr>
                <a:spLocks noChangeArrowheads="1"/>
              </p:cNvSpPr>
              <p:nvPr/>
            </p:nvSpPr>
            <p:spPr bwMode="auto">
              <a:xfrm>
                <a:off x="835863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AutoShape 74"/>
              <p:cNvSpPr>
                <a:spLocks noChangeArrowheads="1"/>
              </p:cNvSpPr>
              <p:nvPr/>
            </p:nvSpPr>
            <p:spPr bwMode="auto">
              <a:xfrm>
                <a:off x="1163802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AutoShape 73"/>
              <p:cNvSpPr>
                <a:spLocks noChangeArrowheads="1"/>
              </p:cNvSpPr>
              <p:nvPr/>
            </p:nvSpPr>
            <p:spPr bwMode="auto">
              <a:xfrm>
                <a:off x="2443740" y="3594778"/>
                <a:ext cx="222703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AutoShape 72"/>
              <p:cNvSpPr>
                <a:spLocks noChangeArrowheads="1"/>
              </p:cNvSpPr>
              <p:nvPr/>
            </p:nvSpPr>
            <p:spPr bwMode="auto">
              <a:xfrm>
                <a:off x="2808387" y="3909340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AutoShape 71"/>
              <p:cNvSpPr>
                <a:spLocks noChangeArrowheads="1"/>
              </p:cNvSpPr>
              <p:nvPr/>
            </p:nvSpPr>
            <p:spPr bwMode="auto">
              <a:xfrm>
                <a:off x="3635574" y="3720602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AutoShape 70"/>
              <p:cNvSpPr>
                <a:spLocks noChangeArrowheads="1"/>
              </p:cNvSpPr>
              <p:nvPr/>
            </p:nvSpPr>
            <p:spPr bwMode="auto">
              <a:xfrm>
                <a:off x="4017352" y="4163611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AutoShape 69"/>
              <p:cNvSpPr>
                <a:spLocks noChangeArrowheads="1"/>
              </p:cNvSpPr>
              <p:nvPr/>
            </p:nvSpPr>
            <p:spPr bwMode="auto">
              <a:xfrm>
                <a:off x="4240057" y="3783515"/>
                <a:ext cx="222703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AutoShape 62"/>
              <p:cNvSpPr>
                <a:spLocks noChangeShapeType="1"/>
              </p:cNvSpPr>
              <p:nvPr/>
            </p:nvSpPr>
            <p:spPr bwMode="auto">
              <a:xfrm>
                <a:off x="671895" y="3783515"/>
                <a:ext cx="1248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AutoShape 61"/>
              <p:cNvSpPr>
                <a:spLocks noChangeShapeType="1"/>
              </p:cNvSpPr>
              <p:nvPr/>
            </p:nvSpPr>
            <p:spPr bwMode="auto">
              <a:xfrm>
                <a:off x="659658" y="3883126"/>
                <a:ext cx="1248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AutoShape 60"/>
              <p:cNvSpPr>
                <a:spLocks noChangeShapeType="1"/>
              </p:cNvSpPr>
              <p:nvPr/>
            </p:nvSpPr>
            <p:spPr bwMode="auto">
              <a:xfrm>
                <a:off x="1024306" y="3883126"/>
                <a:ext cx="1248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AutoShape 59"/>
              <p:cNvSpPr>
                <a:spLocks noChangeShapeType="1"/>
              </p:cNvSpPr>
              <p:nvPr/>
            </p:nvSpPr>
            <p:spPr bwMode="auto">
              <a:xfrm>
                <a:off x="1012069" y="3783515"/>
                <a:ext cx="1248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AutoShape 58"/>
              <p:cNvSpPr>
                <a:spLocks noChangeShapeType="1"/>
              </p:cNvSpPr>
              <p:nvPr/>
            </p:nvSpPr>
            <p:spPr bwMode="auto">
              <a:xfrm flipV="1">
                <a:off x="1352244" y="3594778"/>
                <a:ext cx="1091495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AutoShape 57"/>
              <p:cNvSpPr>
                <a:spLocks noChangeShapeType="1"/>
              </p:cNvSpPr>
              <p:nvPr/>
            </p:nvSpPr>
            <p:spPr bwMode="auto">
              <a:xfrm>
                <a:off x="1352244" y="3883126"/>
                <a:ext cx="756215" cy="8912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AutoShape 56"/>
              <p:cNvSpPr>
                <a:spLocks noChangeShapeType="1"/>
              </p:cNvSpPr>
              <p:nvPr/>
            </p:nvSpPr>
            <p:spPr bwMode="auto">
              <a:xfrm flipV="1">
                <a:off x="2333610" y="3723224"/>
                <a:ext cx="63630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AutoShape 55"/>
              <p:cNvSpPr>
                <a:spLocks noChangeShapeType="1"/>
              </p:cNvSpPr>
              <p:nvPr/>
            </p:nvSpPr>
            <p:spPr bwMode="auto">
              <a:xfrm>
                <a:off x="2394794" y="3972252"/>
                <a:ext cx="41114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AutoShape 54"/>
              <p:cNvSpPr>
                <a:spLocks noChangeShapeType="1"/>
              </p:cNvSpPr>
              <p:nvPr/>
            </p:nvSpPr>
            <p:spPr bwMode="auto">
              <a:xfrm>
                <a:off x="2666443" y="3783515"/>
                <a:ext cx="141943" cy="996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AutoShape 53"/>
              <p:cNvSpPr>
                <a:spLocks noChangeShapeType="1"/>
              </p:cNvSpPr>
              <p:nvPr/>
            </p:nvSpPr>
            <p:spPr bwMode="auto">
              <a:xfrm flipV="1">
                <a:off x="3031091" y="3783515"/>
                <a:ext cx="604483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AutoShape 52"/>
              <p:cNvSpPr>
                <a:spLocks noChangeShapeType="1"/>
              </p:cNvSpPr>
              <p:nvPr/>
            </p:nvSpPr>
            <p:spPr bwMode="auto">
              <a:xfrm>
                <a:off x="3031091" y="4037786"/>
                <a:ext cx="915290" cy="2464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AutoShape 51"/>
              <p:cNvSpPr>
                <a:spLocks noChangeShapeType="1"/>
              </p:cNvSpPr>
              <p:nvPr/>
            </p:nvSpPr>
            <p:spPr bwMode="auto">
              <a:xfrm>
                <a:off x="3929249" y="3783515"/>
                <a:ext cx="310808" cy="996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9" name="AutoShape 50"/>
            <p:cNvSpPr>
              <a:spLocks noChangeShapeType="1"/>
            </p:cNvSpPr>
            <p:nvPr/>
          </p:nvSpPr>
          <p:spPr bwMode="auto">
            <a:xfrm flipV="1">
              <a:off x="4240057" y="3972252"/>
              <a:ext cx="31814" cy="1887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20" name="AutoShape 49"/>
          <p:cNvSpPr>
            <a:spLocks noChangeShapeType="1"/>
          </p:cNvSpPr>
          <p:nvPr/>
        </p:nvSpPr>
        <p:spPr bwMode="auto">
          <a:xfrm flipH="1" flipV="1">
            <a:off x="2617498" y="2981381"/>
            <a:ext cx="345070" cy="917473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1" name="AutoShape 48"/>
          <p:cNvSpPr>
            <a:spLocks noChangeShapeType="1"/>
          </p:cNvSpPr>
          <p:nvPr/>
        </p:nvSpPr>
        <p:spPr bwMode="auto">
          <a:xfrm flipV="1">
            <a:off x="2529395" y="2981381"/>
            <a:ext cx="90551" cy="610776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2" name="AutoShape 47"/>
          <p:cNvSpPr>
            <a:spLocks noChangeShapeType="1"/>
          </p:cNvSpPr>
          <p:nvPr/>
        </p:nvSpPr>
        <p:spPr bwMode="auto">
          <a:xfrm flipV="1">
            <a:off x="2206351" y="2981381"/>
            <a:ext cx="411146" cy="901745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3" name="AutoShape 46"/>
          <p:cNvSpPr>
            <a:spLocks noChangeShapeType="1"/>
          </p:cNvSpPr>
          <p:nvPr/>
        </p:nvSpPr>
        <p:spPr bwMode="auto">
          <a:xfrm flipV="1">
            <a:off x="3718781" y="2981381"/>
            <a:ext cx="447856" cy="728736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4" name="AutoShape 45"/>
          <p:cNvSpPr>
            <a:spLocks noChangeShapeType="1"/>
          </p:cNvSpPr>
          <p:nvPr/>
        </p:nvSpPr>
        <p:spPr bwMode="auto">
          <a:xfrm flipV="1">
            <a:off x="4095666" y="2981381"/>
            <a:ext cx="73419" cy="1116696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5" name="AutoShape 44"/>
          <p:cNvSpPr>
            <a:spLocks noChangeShapeType="1"/>
          </p:cNvSpPr>
          <p:nvPr/>
        </p:nvSpPr>
        <p:spPr bwMode="auto">
          <a:xfrm flipH="1" flipV="1">
            <a:off x="4166638" y="2981381"/>
            <a:ext cx="190889" cy="802134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248" name="Group 247"/>
          <p:cNvGrpSpPr/>
          <p:nvPr/>
        </p:nvGrpSpPr>
        <p:grpSpPr>
          <a:xfrm>
            <a:off x="228600" y="3048000"/>
            <a:ext cx="3588075" cy="356504"/>
            <a:chOff x="381000" y="914400"/>
            <a:chExt cx="3588075" cy="356504"/>
          </a:xfrm>
        </p:grpSpPr>
        <p:sp>
          <p:nvSpPr>
            <p:cNvPr id="226" name="Text Box 39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1806107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Proprietary Interface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7" name="Text Box 38"/>
            <p:cNvSpPr txBox="1">
              <a:spLocks noChangeArrowheads="1"/>
            </p:cNvSpPr>
            <p:nvPr/>
          </p:nvSpPr>
          <p:spPr bwMode="auto">
            <a:xfrm>
              <a:off x="2133600" y="914400"/>
              <a:ext cx="1835475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Proprietary Interface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358419" y="3387692"/>
            <a:ext cx="4365981" cy="1412908"/>
            <a:chOff x="381000" y="1374997"/>
            <a:chExt cx="4365981" cy="1412908"/>
          </a:xfrm>
        </p:grpSpPr>
        <p:sp>
          <p:nvSpPr>
            <p:cNvPr id="139" name="Oval 68"/>
            <p:cNvSpPr>
              <a:spLocks noChangeArrowheads="1"/>
            </p:cNvSpPr>
            <p:nvPr/>
          </p:nvSpPr>
          <p:spPr bwMode="auto">
            <a:xfrm>
              <a:off x="3579619" y="1374997"/>
              <a:ext cx="1167362" cy="105640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0" name="Oval 67"/>
            <p:cNvSpPr>
              <a:spLocks noChangeArrowheads="1"/>
            </p:cNvSpPr>
            <p:nvPr/>
          </p:nvSpPr>
          <p:spPr bwMode="auto">
            <a:xfrm>
              <a:off x="2047611" y="1374997"/>
              <a:ext cx="1167362" cy="1056404"/>
            </a:xfrm>
            <a:prstGeom prst="ellipse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1" name="Oval 66"/>
            <p:cNvSpPr>
              <a:spLocks noChangeArrowheads="1"/>
            </p:cNvSpPr>
            <p:nvPr/>
          </p:nvSpPr>
          <p:spPr bwMode="auto">
            <a:xfrm>
              <a:off x="381000" y="1374997"/>
              <a:ext cx="1167361" cy="1056404"/>
            </a:xfrm>
            <a:prstGeom prst="ellips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28" name="Text Box 37"/>
            <p:cNvSpPr txBox="1">
              <a:spLocks noChangeArrowheads="1"/>
            </p:cNvSpPr>
            <p:nvPr/>
          </p:nvSpPr>
          <p:spPr bwMode="auto">
            <a:xfrm>
              <a:off x="381000" y="2431401"/>
              <a:ext cx="1748773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Vendor Islands</a:t>
              </a:r>
              <a:endParaRPr lang="en-US" sz="36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6096000" y="3352800"/>
            <a:ext cx="2452380" cy="1309827"/>
            <a:chOff x="6234420" y="1703647"/>
            <a:chExt cx="2042314" cy="825380"/>
          </a:xfrm>
        </p:grpSpPr>
        <p:sp>
          <p:nvSpPr>
            <p:cNvPr id="230" name="AutoShape 92"/>
            <p:cNvSpPr>
              <a:spLocks noChangeArrowheads="1"/>
            </p:cNvSpPr>
            <p:nvPr/>
          </p:nvSpPr>
          <p:spPr bwMode="auto">
            <a:xfrm>
              <a:off x="6234420" y="1895968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1" name="AutoShape 92"/>
            <p:cNvSpPr>
              <a:spLocks noChangeArrowheads="1"/>
            </p:cNvSpPr>
            <p:nvPr/>
          </p:nvSpPr>
          <p:spPr bwMode="auto">
            <a:xfrm>
              <a:off x="7109697" y="1703647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2" name="AutoShape 92"/>
            <p:cNvSpPr>
              <a:spLocks noChangeArrowheads="1"/>
            </p:cNvSpPr>
            <p:nvPr/>
          </p:nvSpPr>
          <p:spPr bwMode="auto">
            <a:xfrm>
              <a:off x="8082228" y="1895968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3" name="AutoShape 92"/>
            <p:cNvSpPr>
              <a:spLocks noChangeArrowheads="1"/>
            </p:cNvSpPr>
            <p:nvPr/>
          </p:nvSpPr>
          <p:spPr bwMode="auto">
            <a:xfrm>
              <a:off x="7498710" y="2376772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4" name="AutoShape 52"/>
            <p:cNvSpPr>
              <a:spLocks noChangeShapeType="1"/>
            </p:cNvSpPr>
            <p:nvPr/>
          </p:nvSpPr>
          <p:spPr bwMode="auto">
            <a:xfrm>
              <a:off x="6428926" y="2088290"/>
              <a:ext cx="291759" cy="2884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5" name="AutoShape 52"/>
            <p:cNvSpPr>
              <a:spLocks noChangeShapeType="1"/>
            </p:cNvSpPr>
            <p:nvPr/>
          </p:nvSpPr>
          <p:spPr bwMode="auto">
            <a:xfrm flipH="1">
              <a:off x="6428926" y="1799808"/>
              <a:ext cx="680772" cy="192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6" name="AutoShape 52"/>
            <p:cNvSpPr>
              <a:spLocks noChangeShapeType="1"/>
            </p:cNvSpPr>
            <p:nvPr/>
          </p:nvSpPr>
          <p:spPr bwMode="auto">
            <a:xfrm>
              <a:off x="6720685" y="2376772"/>
              <a:ext cx="778025" cy="96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7" name="AutoShape 92"/>
            <p:cNvSpPr>
              <a:spLocks noChangeArrowheads="1"/>
            </p:cNvSpPr>
            <p:nvPr/>
          </p:nvSpPr>
          <p:spPr bwMode="auto">
            <a:xfrm>
              <a:off x="6623432" y="2280611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8" name="AutoShape 52"/>
            <p:cNvSpPr>
              <a:spLocks noChangeShapeType="1"/>
            </p:cNvSpPr>
            <p:nvPr/>
          </p:nvSpPr>
          <p:spPr bwMode="auto">
            <a:xfrm>
              <a:off x="7206951" y="1895968"/>
              <a:ext cx="389012" cy="4808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9" name="AutoShape 52"/>
            <p:cNvSpPr>
              <a:spLocks noChangeShapeType="1"/>
            </p:cNvSpPr>
            <p:nvPr/>
          </p:nvSpPr>
          <p:spPr bwMode="auto">
            <a:xfrm>
              <a:off x="7304204" y="1799808"/>
              <a:ext cx="778025" cy="192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40" name="AutoShape 52"/>
            <p:cNvSpPr>
              <a:spLocks noChangeShapeType="1"/>
            </p:cNvSpPr>
            <p:nvPr/>
          </p:nvSpPr>
          <p:spPr bwMode="auto">
            <a:xfrm flipH="1">
              <a:off x="7693216" y="2088290"/>
              <a:ext cx="389012" cy="3846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5943600" y="4876800"/>
            <a:ext cx="289035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IP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762000" y="4953000"/>
            <a:ext cx="289035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Transport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303" name="Group 302"/>
          <p:cNvGrpSpPr/>
          <p:nvPr/>
        </p:nvGrpSpPr>
        <p:grpSpPr>
          <a:xfrm>
            <a:off x="8260080" y="3429000"/>
            <a:ext cx="426720" cy="381000"/>
            <a:chOff x="6553200" y="1371600"/>
            <a:chExt cx="1066800" cy="914400"/>
          </a:xfrm>
        </p:grpSpPr>
        <p:sp>
          <p:nvSpPr>
            <p:cNvPr id="251" name="Rounded Rectangle 250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253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254" name="Rectangle 253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5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256" name="Straight Connector 255"/>
                <p:cNvCxnSpPr>
                  <a:stCxn id="276" idx="4"/>
                  <a:endCxn id="275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>
                  <a:stCxn id="276" idx="4"/>
                  <a:endCxn id="279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>
                  <a:stCxn id="277" idx="4"/>
                  <a:endCxn id="271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>
                  <a:stCxn id="277" idx="4"/>
                  <a:endCxn id="280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>
                  <a:stCxn id="271" idx="7"/>
                  <a:endCxn id="280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>
                  <a:stCxn id="288" idx="6"/>
                  <a:endCxn id="289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2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63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269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282" name="Oval 281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" name="Oval 282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" name="Oval 283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" name="Oval 284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" name="Oval 285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1" name="Straight Connector 290"/>
                      <p:cNvCxnSpPr>
                        <a:stCxn id="285" idx="0"/>
                        <a:endCxn id="282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Straight Connector 291"/>
                      <p:cNvCxnSpPr>
                        <a:stCxn id="285" idx="5"/>
                        <a:endCxn id="283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Straight Connector 292"/>
                      <p:cNvCxnSpPr>
                        <a:stCxn id="284" idx="2"/>
                        <a:endCxn id="282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Straight Connector 293"/>
                      <p:cNvCxnSpPr>
                        <a:stCxn id="270" idx="0"/>
                        <a:endCxn id="274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Straight Connector 294"/>
                      <p:cNvCxnSpPr>
                        <a:stCxn id="288" idx="0"/>
                        <a:endCxn id="284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Straight Connector 295"/>
                      <p:cNvCxnSpPr>
                        <a:stCxn id="283" idx="6"/>
                        <a:endCxn id="288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Straight Connector 296"/>
                      <p:cNvCxnSpPr>
                        <a:stCxn id="288" idx="7"/>
                        <a:endCxn id="286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" name="Straight Connector 297"/>
                      <p:cNvCxnSpPr>
                        <a:stCxn id="289" idx="2"/>
                        <a:endCxn id="286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" name="Straight Connector 298"/>
                      <p:cNvCxnSpPr>
                        <a:stCxn id="284" idx="6"/>
                        <a:endCxn id="287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Straight Connector 299"/>
                      <p:cNvCxnSpPr>
                        <a:stCxn id="289" idx="6"/>
                        <a:endCxn id="287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Straight Connector 300"/>
                      <p:cNvCxnSpPr>
                        <a:stCxn id="287" idx="5"/>
                        <a:endCxn id="290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" name="Straight Connector 301"/>
                      <p:cNvCxnSpPr>
                        <a:stCxn id="289" idx="6"/>
                        <a:endCxn id="290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Oval 275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64" name="Straight Connector 263"/>
                  <p:cNvCxnSpPr>
                    <a:stCxn id="272" idx="6"/>
                    <a:endCxn id="270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>
                    <a:stCxn id="272" idx="5"/>
                    <a:endCxn id="273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>
                    <a:stCxn id="273" idx="7"/>
                    <a:endCxn id="270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>
                    <a:stCxn id="270" idx="6"/>
                    <a:endCxn id="275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/>
                  <p:cNvCxnSpPr>
                    <a:stCxn id="283" idx="6"/>
                    <a:endCxn id="275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04" name="Group 303"/>
          <p:cNvGrpSpPr/>
          <p:nvPr/>
        </p:nvGrpSpPr>
        <p:grpSpPr>
          <a:xfrm>
            <a:off x="7498080" y="4191000"/>
            <a:ext cx="426720" cy="381000"/>
            <a:chOff x="6553200" y="1371600"/>
            <a:chExt cx="1066800" cy="914400"/>
          </a:xfrm>
        </p:grpSpPr>
        <p:sp>
          <p:nvSpPr>
            <p:cNvPr id="307" name="Rounded Rectangle 306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309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310" name="Rectangle 309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1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312" name="Straight Connector 311"/>
                <p:cNvCxnSpPr>
                  <a:stCxn id="332" idx="4"/>
                  <a:endCxn id="331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>
                  <a:stCxn id="332" idx="4"/>
                  <a:endCxn id="335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>
                  <a:stCxn id="333" idx="4"/>
                  <a:endCxn id="327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>
                  <a:stCxn id="333" idx="4"/>
                  <a:endCxn id="336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>
                  <a:stCxn id="327" idx="7"/>
                  <a:endCxn id="336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>
                  <a:stCxn id="344" idx="6"/>
                  <a:endCxn id="345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8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319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325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2" name="Oval 341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Oval 343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7" name="Straight Connector 346"/>
                      <p:cNvCxnSpPr>
                        <a:stCxn id="341" idx="0"/>
                        <a:endCxn id="338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8" name="Straight Connector 347"/>
                      <p:cNvCxnSpPr>
                        <a:stCxn id="341" idx="5"/>
                        <a:endCxn id="339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9" name="Straight Connector 348"/>
                      <p:cNvCxnSpPr>
                        <a:stCxn id="340" idx="2"/>
                        <a:endCxn id="338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" name="Straight Connector 349"/>
                      <p:cNvCxnSpPr>
                        <a:stCxn id="326" idx="0"/>
                        <a:endCxn id="330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" name="Straight Connector 350"/>
                      <p:cNvCxnSpPr>
                        <a:stCxn id="344" idx="0"/>
                        <a:endCxn id="340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" name="Straight Connector 351"/>
                      <p:cNvCxnSpPr>
                        <a:stCxn id="339" idx="6"/>
                        <a:endCxn id="344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Straight Connector 352"/>
                      <p:cNvCxnSpPr>
                        <a:stCxn id="344" idx="7"/>
                        <a:endCxn id="342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4" name="Straight Connector 353"/>
                      <p:cNvCxnSpPr>
                        <a:stCxn id="345" idx="2"/>
                        <a:endCxn id="342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5" name="Straight Connector 354"/>
                      <p:cNvCxnSpPr>
                        <a:stCxn id="340" idx="6"/>
                        <a:endCxn id="343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6" name="Straight Connector 355"/>
                      <p:cNvCxnSpPr>
                        <a:stCxn id="345" idx="6"/>
                        <a:endCxn id="343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" name="Straight Connector 356"/>
                      <p:cNvCxnSpPr>
                        <a:stCxn id="343" idx="5"/>
                        <a:endCxn id="346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" name="Straight Connector 357"/>
                      <p:cNvCxnSpPr>
                        <a:stCxn id="345" idx="6"/>
                        <a:endCxn id="346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6" name="Oval 325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7" name="Oval 326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Oval 327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Oval 328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Oval 329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Oval 330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2" name="Oval 331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Oval 332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Oval 333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Oval 334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Oval 335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20" name="Straight Connector 319"/>
                  <p:cNvCxnSpPr>
                    <a:stCxn id="328" idx="6"/>
                    <a:endCxn id="326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>
                    <a:stCxn id="328" idx="5"/>
                    <a:endCxn id="329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>
                    <a:stCxn id="329" idx="7"/>
                    <a:endCxn id="326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>
                    <a:stCxn id="326" idx="6"/>
                    <a:endCxn id="331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>
                    <a:stCxn id="339" idx="6"/>
                    <a:endCxn id="331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59" name="Group 358"/>
          <p:cNvGrpSpPr/>
          <p:nvPr/>
        </p:nvGrpSpPr>
        <p:grpSpPr>
          <a:xfrm>
            <a:off x="7040880" y="3048000"/>
            <a:ext cx="426720" cy="381000"/>
            <a:chOff x="6553200" y="1371600"/>
            <a:chExt cx="1066800" cy="914400"/>
          </a:xfrm>
        </p:grpSpPr>
        <p:sp>
          <p:nvSpPr>
            <p:cNvPr id="362" name="Rounded Rectangle 361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364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365" name="Rectangle 364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6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367" name="Straight Connector 366"/>
                <p:cNvCxnSpPr>
                  <a:stCxn id="387" idx="4"/>
                  <a:endCxn id="386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>
                  <a:stCxn id="387" idx="4"/>
                  <a:endCxn id="390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>
                  <a:stCxn id="388" idx="4"/>
                  <a:endCxn id="382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>
                  <a:stCxn id="388" idx="4"/>
                  <a:endCxn id="391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>
                  <a:stCxn id="382" idx="7"/>
                  <a:endCxn id="391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>
                  <a:stCxn id="399" idx="6"/>
                  <a:endCxn id="400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3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374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380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393" name="Oval 392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4" name="Oval 393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" name="Oval 394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6" name="Oval 395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" name="Oval 396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8" name="Oval 397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" name="Oval 398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0" name="Oval 399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" name="Oval 400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02" name="Straight Connector 401"/>
                      <p:cNvCxnSpPr>
                        <a:stCxn id="396" idx="0"/>
                        <a:endCxn id="393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" name="Straight Connector 402"/>
                      <p:cNvCxnSpPr>
                        <a:stCxn id="396" idx="5"/>
                        <a:endCxn id="394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4" name="Straight Connector 403"/>
                      <p:cNvCxnSpPr>
                        <a:stCxn id="395" idx="2"/>
                        <a:endCxn id="393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5" name="Straight Connector 404"/>
                      <p:cNvCxnSpPr>
                        <a:stCxn id="381" idx="0"/>
                        <a:endCxn id="385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6" name="Straight Connector 405"/>
                      <p:cNvCxnSpPr>
                        <a:stCxn id="399" idx="0"/>
                        <a:endCxn id="395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7" name="Straight Connector 406"/>
                      <p:cNvCxnSpPr>
                        <a:stCxn id="394" idx="6"/>
                        <a:endCxn id="399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8" name="Straight Connector 407"/>
                      <p:cNvCxnSpPr>
                        <a:stCxn id="399" idx="7"/>
                        <a:endCxn id="397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9" name="Straight Connector 408"/>
                      <p:cNvCxnSpPr>
                        <a:stCxn id="400" idx="2"/>
                        <a:endCxn id="397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0" name="Straight Connector 409"/>
                      <p:cNvCxnSpPr>
                        <a:stCxn id="395" idx="6"/>
                        <a:endCxn id="398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" name="Straight Connector 410"/>
                      <p:cNvCxnSpPr>
                        <a:stCxn id="400" idx="6"/>
                        <a:endCxn id="398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" name="Straight Connector 411"/>
                      <p:cNvCxnSpPr>
                        <a:stCxn id="398" idx="5"/>
                        <a:endCxn id="401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3" name="Straight Connector 412"/>
                      <p:cNvCxnSpPr>
                        <a:stCxn id="400" idx="6"/>
                        <a:endCxn id="401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2" name="Oval 381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3" name="Oval 382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4" name="Oval 383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5" name="Oval 384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Oval 388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0" name="Oval 389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1" name="Oval 390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Oval 391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75" name="Straight Connector 374"/>
                  <p:cNvCxnSpPr>
                    <a:stCxn id="383" idx="6"/>
                    <a:endCxn id="381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/>
                  <p:cNvCxnSpPr>
                    <a:stCxn id="383" idx="5"/>
                    <a:endCxn id="384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>
                    <a:stCxn id="384" idx="7"/>
                    <a:endCxn id="381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/>
                  <p:cNvCxnSpPr>
                    <a:stCxn id="381" idx="6"/>
                    <a:endCxn id="386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/>
                  <p:cNvCxnSpPr>
                    <a:stCxn id="394" idx="6"/>
                    <a:endCxn id="386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414" name="Group 413"/>
          <p:cNvGrpSpPr/>
          <p:nvPr/>
        </p:nvGrpSpPr>
        <p:grpSpPr>
          <a:xfrm>
            <a:off x="6431280" y="4114800"/>
            <a:ext cx="426720" cy="381000"/>
            <a:chOff x="6553200" y="1371600"/>
            <a:chExt cx="1066800" cy="914400"/>
          </a:xfrm>
        </p:grpSpPr>
        <p:sp>
          <p:nvSpPr>
            <p:cNvPr id="417" name="Rounded Rectangle 416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419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420" name="Rectangle 419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1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422" name="Straight Connector 421"/>
                <p:cNvCxnSpPr>
                  <a:stCxn id="442" idx="4"/>
                  <a:endCxn id="441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>
                  <a:stCxn id="442" idx="4"/>
                  <a:endCxn id="445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/>
                <p:cNvCxnSpPr>
                  <a:stCxn id="443" idx="4"/>
                  <a:endCxn id="437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>
                  <a:stCxn id="443" idx="4"/>
                  <a:endCxn id="446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37" idx="7"/>
                  <a:endCxn id="446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454" idx="6"/>
                  <a:endCxn id="455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8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429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435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448" name="Oval 447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9" name="Oval 448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" name="Oval 449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" name="Oval 450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" name="Oval 451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3" name="Oval 452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4" name="Oval 453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5" name="Oval 454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6" name="Oval 455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7" name="Straight Connector 456"/>
                      <p:cNvCxnSpPr>
                        <a:stCxn id="451" idx="0"/>
                        <a:endCxn id="448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8" name="Straight Connector 457"/>
                      <p:cNvCxnSpPr>
                        <a:stCxn id="451" idx="5"/>
                        <a:endCxn id="449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Straight Connector 458"/>
                      <p:cNvCxnSpPr>
                        <a:stCxn id="450" idx="2"/>
                        <a:endCxn id="448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Straight Connector 459"/>
                      <p:cNvCxnSpPr>
                        <a:stCxn id="436" idx="0"/>
                        <a:endCxn id="440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1" name="Straight Connector 460"/>
                      <p:cNvCxnSpPr>
                        <a:stCxn id="454" idx="0"/>
                        <a:endCxn id="450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Straight Connector 461"/>
                      <p:cNvCxnSpPr>
                        <a:stCxn id="449" idx="6"/>
                        <a:endCxn id="454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" name="Straight Connector 462"/>
                      <p:cNvCxnSpPr>
                        <a:stCxn id="454" idx="7"/>
                        <a:endCxn id="452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4" name="Straight Connector 463"/>
                      <p:cNvCxnSpPr>
                        <a:stCxn id="455" idx="2"/>
                        <a:endCxn id="452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5" name="Straight Connector 464"/>
                      <p:cNvCxnSpPr>
                        <a:stCxn id="450" idx="6"/>
                        <a:endCxn id="453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6" name="Straight Connector 465"/>
                      <p:cNvCxnSpPr>
                        <a:stCxn id="455" idx="6"/>
                        <a:endCxn id="453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7" name="Straight Connector 466"/>
                      <p:cNvCxnSpPr>
                        <a:stCxn id="453" idx="5"/>
                        <a:endCxn id="456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8" name="Straight Connector 467"/>
                      <p:cNvCxnSpPr>
                        <a:stCxn id="455" idx="6"/>
                        <a:endCxn id="456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Oval 443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Oval 444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Oval 445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7" name="Oval 446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0" name="Straight Connector 429"/>
                  <p:cNvCxnSpPr>
                    <a:stCxn id="438" idx="6"/>
                    <a:endCxn id="436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/>
                  <p:cNvCxnSpPr>
                    <a:stCxn id="438" idx="5"/>
                    <a:endCxn id="439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/>
                  <p:cNvCxnSpPr>
                    <a:stCxn id="439" idx="7"/>
                    <a:endCxn id="436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432"/>
                  <p:cNvCxnSpPr>
                    <a:stCxn id="436" idx="6"/>
                    <a:endCxn id="441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433"/>
                  <p:cNvCxnSpPr>
                    <a:stCxn id="449" idx="6"/>
                    <a:endCxn id="441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469" name="Group 468"/>
          <p:cNvGrpSpPr/>
          <p:nvPr/>
        </p:nvGrpSpPr>
        <p:grpSpPr>
          <a:xfrm>
            <a:off x="6050280" y="3429000"/>
            <a:ext cx="426720" cy="381000"/>
            <a:chOff x="6553200" y="1371600"/>
            <a:chExt cx="1066800" cy="914400"/>
          </a:xfrm>
        </p:grpSpPr>
        <p:sp>
          <p:nvSpPr>
            <p:cNvPr id="472" name="Rounded Rectangle 471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474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475" name="Rectangle 474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6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477" name="Straight Connector 476"/>
                <p:cNvCxnSpPr>
                  <a:stCxn id="497" idx="4"/>
                  <a:endCxn id="496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>
                  <a:stCxn id="497" idx="4"/>
                  <a:endCxn id="500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>
                  <a:stCxn id="498" idx="4"/>
                  <a:endCxn id="492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98" idx="4"/>
                  <a:endCxn id="501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/>
                <p:cNvCxnSpPr>
                  <a:stCxn id="492" idx="7"/>
                  <a:endCxn id="501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>
                  <a:stCxn id="509" idx="6"/>
                  <a:endCxn id="510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3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484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490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503" name="Oval 502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" name="Oval 503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" name="Oval 504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" name="Oval 505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7" name="Oval 506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" name="Oval 507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9" name="Oval 508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" name="Oval 509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" name="Oval 510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12" name="Straight Connector 511"/>
                      <p:cNvCxnSpPr>
                        <a:stCxn id="506" idx="0"/>
                        <a:endCxn id="503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3" name="Straight Connector 512"/>
                      <p:cNvCxnSpPr>
                        <a:stCxn id="506" idx="5"/>
                        <a:endCxn id="504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Straight Connector 513"/>
                      <p:cNvCxnSpPr>
                        <a:stCxn id="505" idx="2"/>
                        <a:endCxn id="503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Straight Connector 514"/>
                      <p:cNvCxnSpPr>
                        <a:stCxn id="491" idx="0"/>
                        <a:endCxn id="495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" name="Straight Connector 515"/>
                      <p:cNvCxnSpPr>
                        <a:stCxn id="509" idx="0"/>
                        <a:endCxn id="505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Straight Connector 516"/>
                      <p:cNvCxnSpPr>
                        <a:stCxn id="504" idx="6"/>
                        <a:endCxn id="509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Straight Connector 517"/>
                      <p:cNvCxnSpPr>
                        <a:stCxn id="509" idx="7"/>
                        <a:endCxn id="507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9" name="Straight Connector 518"/>
                      <p:cNvCxnSpPr>
                        <a:stCxn id="510" idx="2"/>
                        <a:endCxn id="507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0" name="Straight Connector 519"/>
                      <p:cNvCxnSpPr>
                        <a:stCxn id="505" idx="6"/>
                        <a:endCxn id="508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1" name="Straight Connector 520"/>
                      <p:cNvCxnSpPr>
                        <a:stCxn id="510" idx="6"/>
                        <a:endCxn id="508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" name="Straight Connector 521"/>
                      <p:cNvCxnSpPr>
                        <a:stCxn id="508" idx="5"/>
                        <a:endCxn id="511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" name="Straight Connector 522"/>
                      <p:cNvCxnSpPr>
                        <a:stCxn id="510" idx="6"/>
                        <a:endCxn id="511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91" name="Oval 490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2" name="Oval 491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4" name="Oval 493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Oval 494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Oval 495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Oval 496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8" name="Oval 497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9" name="Oval 498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0" name="Oval 499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Oval 500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2" name="Oval 501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85" name="Straight Connector 484"/>
                  <p:cNvCxnSpPr>
                    <a:stCxn id="493" idx="6"/>
                    <a:endCxn id="491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>
                    <a:stCxn id="493" idx="5"/>
                    <a:endCxn id="494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>
                    <a:stCxn id="494" idx="7"/>
                    <a:endCxn id="491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>
                    <a:stCxn id="491" idx="6"/>
                    <a:endCxn id="496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>
                    <a:stCxn id="504" idx="6"/>
                    <a:endCxn id="496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33" name="Group 532"/>
          <p:cNvGrpSpPr/>
          <p:nvPr/>
        </p:nvGrpSpPr>
        <p:grpSpPr>
          <a:xfrm>
            <a:off x="6553200" y="3733800"/>
            <a:ext cx="16002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24" name="Curved Right Arrow 523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2" name="Curved Right Arrow 531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7" name="Group 536"/>
          <p:cNvGrpSpPr/>
          <p:nvPr/>
        </p:nvGrpSpPr>
        <p:grpSpPr>
          <a:xfrm>
            <a:off x="6705600" y="3581400"/>
            <a:ext cx="16002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38" name="Curved Right Arrow 537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9" name="Curved Right Arrow 538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0" name="Text Box 39"/>
          <p:cNvSpPr txBox="1">
            <a:spLocks noChangeArrowheads="1"/>
          </p:cNvSpPr>
          <p:nvPr/>
        </p:nvSpPr>
        <p:spPr bwMode="auto">
          <a:xfrm>
            <a:off x="6553200" y="2362200"/>
            <a:ext cx="1806107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OSPF-TE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RSVP-TE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541" name="Group 540"/>
          <p:cNvGrpSpPr/>
          <p:nvPr/>
        </p:nvGrpSpPr>
        <p:grpSpPr>
          <a:xfrm>
            <a:off x="3992880" y="2209800"/>
            <a:ext cx="426720" cy="381000"/>
            <a:chOff x="6553200" y="1371600"/>
            <a:chExt cx="1066800" cy="914400"/>
          </a:xfrm>
        </p:grpSpPr>
        <p:sp>
          <p:nvSpPr>
            <p:cNvPr id="544" name="Rounded Rectangle 543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546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547" name="Rectangle 546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8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549" name="Straight Connector 548"/>
                <p:cNvCxnSpPr>
                  <a:stCxn id="569" idx="4"/>
                  <a:endCxn id="568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/>
                <p:cNvCxnSpPr>
                  <a:stCxn id="569" idx="4"/>
                  <a:endCxn id="572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/>
                <p:cNvCxnSpPr>
                  <a:stCxn id="570" idx="4"/>
                  <a:endCxn id="564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/>
                <p:cNvCxnSpPr>
                  <a:stCxn id="570" idx="4"/>
                  <a:endCxn id="573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/>
                <p:cNvCxnSpPr>
                  <a:stCxn id="564" idx="7"/>
                  <a:endCxn id="573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/>
                <p:cNvCxnSpPr>
                  <a:stCxn id="581" idx="6"/>
                  <a:endCxn id="582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5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556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562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575" name="Oval 574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" name="Oval 575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" name="Oval 576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8" name="Oval 577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" name="Oval 578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0" name="Oval 579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" name="Oval 580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2" name="Oval 581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3" name="Oval 582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84" name="Straight Connector 583"/>
                      <p:cNvCxnSpPr>
                        <a:stCxn id="578" idx="0"/>
                        <a:endCxn id="575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5" name="Straight Connector 584"/>
                      <p:cNvCxnSpPr>
                        <a:stCxn id="578" idx="5"/>
                        <a:endCxn id="576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6" name="Straight Connector 585"/>
                      <p:cNvCxnSpPr>
                        <a:stCxn id="577" idx="2"/>
                        <a:endCxn id="575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7" name="Straight Connector 586"/>
                      <p:cNvCxnSpPr>
                        <a:stCxn id="563" idx="0"/>
                        <a:endCxn id="567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8" name="Straight Connector 587"/>
                      <p:cNvCxnSpPr>
                        <a:stCxn id="581" idx="0"/>
                        <a:endCxn id="577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9" name="Straight Connector 588"/>
                      <p:cNvCxnSpPr>
                        <a:stCxn id="576" idx="6"/>
                        <a:endCxn id="581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" name="Straight Connector 589"/>
                      <p:cNvCxnSpPr>
                        <a:stCxn id="581" idx="7"/>
                        <a:endCxn id="579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" name="Straight Connector 590"/>
                      <p:cNvCxnSpPr>
                        <a:stCxn id="582" idx="2"/>
                        <a:endCxn id="579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2" name="Straight Connector 591"/>
                      <p:cNvCxnSpPr>
                        <a:stCxn id="577" idx="6"/>
                        <a:endCxn id="580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3" name="Straight Connector 592"/>
                      <p:cNvCxnSpPr>
                        <a:stCxn id="582" idx="6"/>
                        <a:endCxn id="580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4" name="Straight Connector 593"/>
                      <p:cNvCxnSpPr>
                        <a:stCxn id="580" idx="5"/>
                        <a:endCxn id="583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5" name="Straight Connector 594"/>
                      <p:cNvCxnSpPr>
                        <a:stCxn id="582" idx="6"/>
                        <a:endCxn id="583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63" name="Oval 562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4" name="Oval 563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5" name="Oval 564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6" name="Oval 565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7" name="Oval 566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8" name="Oval 567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9" name="Oval 568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0" name="Oval 569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1" name="Oval 570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2" name="Oval 571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3" name="Oval 572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4" name="Oval 573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57" name="Straight Connector 556"/>
                  <p:cNvCxnSpPr>
                    <a:stCxn id="565" idx="6"/>
                    <a:endCxn id="563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>
                    <a:stCxn id="565" idx="5"/>
                    <a:endCxn id="566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/>
                  <p:cNvCxnSpPr>
                    <a:stCxn id="566" idx="7"/>
                    <a:endCxn id="563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>
                    <a:stCxn id="563" idx="6"/>
                    <a:endCxn id="568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>
                    <a:stCxn id="576" idx="6"/>
                    <a:endCxn id="568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96" name="Group 595"/>
          <p:cNvGrpSpPr/>
          <p:nvPr/>
        </p:nvGrpSpPr>
        <p:grpSpPr>
          <a:xfrm>
            <a:off x="1143000" y="2590800"/>
            <a:ext cx="25146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97" name="Curved Right Arrow 596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8" name="Curved Right Arrow 597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9" name="Group 598"/>
          <p:cNvGrpSpPr/>
          <p:nvPr/>
        </p:nvGrpSpPr>
        <p:grpSpPr>
          <a:xfrm>
            <a:off x="1295400" y="2438400"/>
            <a:ext cx="25146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00" name="Curved Right Arrow 599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1" name="Curved Right Arrow 600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02" name="Text Box 39"/>
          <p:cNvSpPr txBox="1">
            <a:spLocks noChangeArrowheads="1"/>
          </p:cNvSpPr>
          <p:nvPr/>
        </p:nvSpPr>
        <p:spPr bwMode="auto">
          <a:xfrm>
            <a:off x="1295400" y="1981200"/>
            <a:ext cx="1806107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OSPF-TE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RSVP-TE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3" name="Text Box 39"/>
          <p:cNvSpPr txBox="1">
            <a:spLocks noChangeArrowheads="1"/>
          </p:cNvSpPr>
          <p:nvPr/>
        </p:nvSpPr>
        <p:spPr bwMode="auto">
          <a:xfrm>
            <a:off x="6477000" y="1828800"/>
            <a:ext cx="21336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IP/MPLS Control Plane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05" name="Straight Arrow Connector 604"/>
          <p:cNvCxnSpPr>
            <a:stCxn id="603" idx="2"/>
          </p:cNvCxnSpPr>
          <p:nvPr/>
        </p:nvCxnSpPr>
        <p:spPr>
          <a:xfrm rot="5400000">
            <a:off x="7302952" y="2197552"/>
            <a:ext cx="253096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Text Box 39"/>
          <p:cNvSpPr txBox="1">
            <a:spLocks noChangeArrowheads="1"/>
          </p:cNvSpPr>
          <p:nvPr/>
        </p:nvSpPr>
        <p:spPr bwMode="auto">
          <a:xfrm>
            <a:off x="609600" y="1447800"/>
            <a:ext cx="21336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GMPLS Control Plane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08" name="Straight Arrow Connector 607"/>
          <p:cNvCxnSpPr/>
          <p:nvPr/>
        </p:nvCxnSpPr>
        <p:spPr>
          <a:xfrm rot="16200000" flipH="1">
            <a:off x="1511752" y="1841048"/>
            <a:ext cx="253096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Left-Right Arrow 610"/>
          <p:cNvSpPr/>
          <p:nvPr/>
        </p:nvSpPr>
        <p:spPr>
          <a:xfrm>
            <a:off x="4876800" y="3124200"/>
            <a:ext cx="838200" cy="3048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2" name="Straight Arrow Connector 611"/>
          <p:cNvCxnSpPr/>
          <p:nvPr/>
        </p:nvCxnSpPr>
        <p:spPr>
          <a:xfrm rot="5400000">
            <a:off x="4914900" y="2705100"/>
            <a:ext cx="7620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Text Box 39"/>
          <p:cNvSpPr txBox="1">
            <a:spLocks noChangeArrowheads="1"/>
          </p:cNvSpPr>
          <p:nvPr/>
        </p:nvSpPr>
        <p:spPr bwMode="auto">
          <a:xfrm>
            <a:off x="4495800" y="2133600"/>
            <a:ext cx="1676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UNI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616" name="Group 615"/>
          <p:cNvGrpSpPr/>
          <p:nvPr/>
        </p:nvGrpSpPr>
        <p:grpSpPr>
          <a:xfrm>
            <a:off x="2392680" y="2209800"/>
            <a:ext cx="426720" cy="381000"/>
            <a:chOff x="6553200" y="1371600"/>
            <a:chExt cx="1066800" cy="914400"/>
          </a:xfrm>
        </p:grpSpPr>
        <p:sp>
          <p:nvSpPr>
            <p:cNvPr id="619" name="Rounded Rectangle 618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621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622" name="Rectangle 621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3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624" name="Straight Connector 623"/>
                <p:cNvCxnSpPr>
                  <a:stCxn id="644" idx="4"/>
                  <a:endCxn id="643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624"/>
                <p:cNvCxnSpPr>
                  <a:stCxn id="644" idx="4"/>
                  <a:endCxn id="647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Connector 625"/>
                <p:cNvCxnSpPr>
                  <a:stCxn id="645" idx="4"/>
                  <a:endCxn id="639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626"/>
                <p:cNvCxnSpPr>
                  <a:stCxn id="645" idx="4"/>
                  <a:endCxn id="648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Straight Connector 627"/>
                <p:cNvCxnSpPr>
                  <a:stCxn id="639" idx="7"/>
                  <a:endCxn id="648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628"/>
                <p:cNvCxnSpPr>
                  <a:stCxn id="656" idx="6"/>
                  <a:endCxn id="657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0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631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637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650" name="Oval 649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1" name="Oval 650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2" name="Oval 651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3" name="Oval 652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" name="Oval 653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5" name="Oval 654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6" name="Oval 655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7" name="Oval 656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8" name="Oval 657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59" name="Straight Connector 658"/>
                      <p:cNvCxnSpPr>
                        <a:stCxn id="653" idx="0"/>
                        <a:endCxn id="650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" name="Straight Connector 659"/>
                      <p:cNvCxnSpPr>
                        <a:stCxn id="653" idx="5"/>
                        <a:endCxn id="651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" name="Straight Connector 660"/>
                      <p:cNvCxnSpPr>
                        <a:stCxn id="652" idx="2"/>
                        <a:endCxn id="650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" name="Straight Connector 661"/>
                      <p:cNvCxnSpPr>
                        <a:stCxn id="638" idx="0"/>
                        <a:endCxn id="642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" name="Straight Connector 662"/>
                      <p:cNvCxnSpPr>
                        <a:stCxn id="656" idx="0"/>
                        <a:endCxn id="652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" name="Straight Connector 663"/>
                      <p:cNvCxnSpPr>
                        <a:stCxn id="651" idx="6"/>
                        <a:endCxn id="656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" name="Straight Connector 664"/>
                      <p:cNvCxnSpPr>
                        <a:stCxn id="656" idx="7"/>
                        <a:endCxn id="654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" name="Straight Connector 665"/>
                      <p:cNvCxnSpPr>
                        <a:stCxn id="657" idx="2"/>
                        <a:endCxn id="654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7" name="Straight Connector 666"/>
                      <p:cNvCxnSpPr>
                        <a:stCxn id="652" idx="6"/>
                        <a:endCxn id="655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8" name="Straight Connector 667"/>
                      <p:cNvCxnSpPr>
                        <a:stCxn id="657" idx="6"/>
                        <a:endCxn id="655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9" name="Straight Connector 668"/>
                      <p:cNvCxnSpPr>
                        <a:stCxn id="655" idx="5"/>
                        <a:endCxn id="658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0" name="Straight Connector 669"/>
                      <p:cNvCxnSpPr>
                        <a:stCxn id="657" idx="6"/>
                        <a:endCxn id="658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38" name="Oval 637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9" name="Oval 638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0" name="Oval 639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1" name="Oval 640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2" name="Oval 641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3" name="Oval 642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4" name="Oval 643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Oval 644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6" name="Oval 645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Oval 646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8" name="Oval 647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9" name="Oval 648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632" name="Straight Connector 631"/>
                  <p:cNvCxnSpPr>
                    <a:stCxn id="640" idx="6"/>
                    <a:endCxn id="638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3" name="Straight Connector 632"/>
                  <p:cNvCxnSpPr>
                    <a:stCxn id="640" idx="5"/>
                    <a:endCxn id="641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4" name="Straight Connector 633"/>
                  <p:cNvCxnSpPr>
                    <a:stCxn id="641" idx="7"/>
                    <a:endCxn id="638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5" name="Straight Connector 634"/>
                  <p:cNvCxnSpPr>
                    <a:stCxn id="638" idx="6"/>
                    <a:endCxn id="643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6" name="Straight Connector 635"/>
                  <p:cNvCxnSpPr>
                    <a:stCxn id="651" idx="6"/>
                    <a:endCxn id="643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71" name="Group 670"/>
          <p:cNvGrpSpPr/>
          <p:nvPr/>
        </p:nvGrpSpPr>
        <p:grpSpPr>
          <a:xfrm>
            <a:off x="716280" y="2209800"/>
            <a:ext cx="426720" cy="381000"/>
            <a:chOff x="6553200" y="1371600"/>
            <a:chExt cx="1066800" cy="914400"/>
          </a:xfrm>
        </p:grpSpPr>
        <p:sp>
          <p:nvSpPr>
            <p:cNvPr id="674" name="Rounded Rectangle 673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676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677" name="Rectangle 676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8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679" name="Straight Connector 678"/>
                <p:cNvCxnSpPr>
                  <a:stCxn id="699" idx="4"/>
                  <a:endCxn id="698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679"/>
                <p:cNvCxnSpPr>
                  <a:stCxn id="699" idx="4"/>
                  <a:endCxn id="702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>
                  <a:stCxn id="700" idx="4"/>
                  <a:endCxn id="694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681"/>
                <p:cNvCxnSpPr>
                  <a:stCxn id="700" idx="4"/>
                  <a:endCxn id="703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>
                  <a:stCxn id="694" idx="7"/>
                  <a:endCxn id="703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683"/>
                <p:cNvCxnSpPr>
                  <a:stCxn id="711" idx="6"/>
                  <a:endCxn id="712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5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686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692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705" name="Oval 704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6" name="Oval 705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7" name="Oval 706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" name="Oval 707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9" name="Oval 708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" name="Oval 709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1" name="Oval 710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" name="Oval 711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3" name="Oval 712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14" name="Straight Connector 713"/>
                      <p:cNvCxnSpPr>
                        <a:stCxn id="708" idx="0"/>
                        <a:endCxn id="705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5" name="Straight Connector 714"/>
                      <p:cNvCxnSpPr>
                        <a:stCxn id="708" idx="5"/>
                        <a:endCxn id="706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6" name="Straight Connector 715"/>
                      <p:cNvCxnSpPr>
                        <a:stCxn id="707" idx="2"/>
                        <a:endCxn id="705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7" name="Straight Connector 716"/>
                      <p:cNvCxnSpPr>
                        <a:stCxn id="693" idx="0"/>
                        <a:endCxn id="697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" name="Straight Connector 717"/>
                      <p:cNvCxnSpPr>
                        <a:stCxn id="711" idx="0"/>
                        <a:endCxn id="707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9" name="Straight Connector 718"/>
                      <p:cNvCxnSpPr>
                        <a:stCxn id="706" idx="6"/>
                        <a:endCxn id="711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0" name="Straight Connector 719"/>
                      <p:cNvCxnSpPr>
                        <a:stCxn id="711" idx="7"/>
                        <a:endCxn id="709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1" name="Straight Connector 720"/>
                      <p:cNvCxnSpPr>
                        <a:stCxn id="712" idx="2"/>
                        <a:endCxn id="709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2" name="Straight Connector 721"/>
                      <p:cNvCxnSpPr>
                        <a:stCxn id="707" idx="6"/>
                        <a:endCxn id="710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3" name="Straight Connector 722"/>
                      <p:cNvCxnSpPr>
                        <a:stCxn id="712" idx="6"/>
                        <a:endCxn id="710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4" name="Straight Connector 723"/>
                      <p:cNvCxnSpPr>
                        <a:stCxn id="710" idx="5"/>
                        <a:endCxn id="713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5" name="Straight Connector 724"/>
                      <p:cNvCxnSpPr>
                        <a:stCxn id="712" idx="6"/>
                        <a:endCxn id="713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93" name="Oval 692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4" name="Oval 693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5" name="Oval 694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Oval 695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7" name="Oval 696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Oval 697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9" name="Oval 698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0" name="Oval 699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1" name="Oval 700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Oval 701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3" name="Oval 702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Oval 703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687" name="Straight Connector 686"/>
                  <p:cNvCxnSpPr>
                    <a:stCxn id="695" idx="6"/>
                    <a:endCxn id="693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/>
                  <p:cNvCxnSpPr>
                    <a:stCxn id="695" idx="5"/>
                    <a:endCxn id="696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Straight Connector 688"/>
                  <p:cNvCxnSpPr>
                    <a:stCxn id="696" idx="7"/>
                    <a:endCxn id="693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Straight Connector 689"/>
                  <p:cNvCxnSpPr>
                    <a:stCxn id="693" idx="6"/>
                    <a:endCxn id="698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Straight Connector 690"/>
                  <p:cNvCxnSpPr>
                    <a:stCxn id="706" idx="6"/>
                    <a:endCxn id="698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2059 0.000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 " pathEditMode="relative" ptsTypes="AA">
                                      <p:cBhvr>
                                        <p:cTn id="4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 " pathEditMode="relative" ptsTypes="AA">
                                      <p:cBhvr>
                                        <p:cTn id="4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743 0.003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0 " pathEditMode="relative" ptsTypes="AA">
                                      <p:cBhvr>
                                        <p:cTn id="5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0 " pathEditMode="relative" ptsTypes="AA">
                                      <p:cBhvr>
                                        <p:cTn id="5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0 " pathEditMode="relative" ptsTypes="AA">
                                      <p:cBhvr>
                                        <p:cTn id="5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0 " pathEditMode="relative" ptsTypes="AA">
                                      <p:cBhvr>
                                        <p:cTn id="5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4" grpId="0" animBg="1"/>
      <p:bldP spid="115" grpId="0" animBg="1"/>
      <p:bldP spid="116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9" grpId="0"/>
      <p:bldP spid="155" grpId="0" animBg="1"/>
      <p:bldP spid="102" grpId="0" animBg="1"/>
      <p:bldP spid="103" grpId="0" animBg="1"/>
      <p:bldP spid="104" grpId="0" animBg="1"/>
      <p:bldP spid="152" grpId="0" animBg="1"/>
      <p:bldP spid="158" grpId="0" animBg="1"/>
      <p:bldP spid="161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45" grpId="1"/>
      <p:bldP spid="246" grpId="1"/>
      <p:bldP spid="540" grpId="0"/>
      <p:bldP spid="602" grpId="0"/>
      <p:bldP spid="603" grpId="0"/>
      <p:bldP spid="607" grpId="0"/>
      <p:bldP spid="611" grpId="0" animBg="1"/>
      <p:bldP spid="6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04800" y="762000"/>
            <a:ext cx="8534400" cy="563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1" name="Rectangle 1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Why is it Simpler?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2" name="AutoShape 80"/>
          <p:cNvSpPr>
            <a:spLocks noChangeArrowheads="1"/>
          </p:cNvSpPr>
          <p:nvPr/>
        </p:nvSpPr>
        <p:spPr bwMode="auto">
          <a:xfrm>
            <a:off x="649868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3" name="AutoShape 79"/>
          <p:cNvSpPr>
            <a:spLocks noChangeArrowheads="1"/>
          </p:cNvSpPr>
          <p:nvPr/>
        </p:nvSpPr>
        <p:spPr bwMode="auto">
          <a:xfrm>
            <a:off x="2394794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4" name="AutoShape 78"/>
          <p:cNvSpPr>
            <a:spLocks noChangeArrowheads="1"/>
          </p:cNvSpPr>
          <p:nvPr/>
        </p:nvSpPr>
        <p:spPr bwMode="auto">
          <a:xfrm>
            <a:off x="4017352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52" name="AutoShape 65"/>
          <p:cNvSpPr>
            <a:spLocks noChangeShapeType="1"/>
          </p:cNvSpPr>
          <p:nvPr/>
        </p:nvSpPr>
        <p:spPr bwMode="auto">
          <a:xfrm flipV="1">
            <a:off x="569108" y="2907983"/>
            <a:ext cx="266755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58" name="AutoShape 64"/>
          <p:cNvSpPr>
            <a:spLocks noChangeShapeType="1"/>
          </p:cNvSpPr>
          <p:nvPr/>
        </p:nvSpPr>
        <p:spPr bwMode="auto">
          <a:xfrm flipV="1">
            <a:off x="899493" y="2907983"/>
            <a:ext cx="0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61" name="AutoShape 63"/>
          <p:cNvSpPr>
            <a:spLocks noChangeShapeType="1"/>
          </p:cNvSpPr>
          <p:nvPr/>
        </p:nvSpPr>
        <p:spPr bwMode="auto">
          <a:xfrm flipH="1" flipV="1">
            <a:off x="899493" y="2907983"/>
            <a:ext cx="345070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8" name="Group 243"/>
          <p:cNvGrpSpPr/>
          <p:nvPr/>
        </p:nvGrpSpPr>
        <p:grpSpPr>
          <a:xfrm>
            <a:off x="458979" y="3594778"/>
            <a:ext cx="4003781" cy="757570"/>
            <a:chOff x="458979" y="3594778"/>
            <a:chExt cx="4003781" cy="757570"/>
          </a:xfrm>
        </p:grpSpPr>
        <p:grpSp>
          <p:nvGrpSpPr>
            <p:cNvPr id="9" name="Group 242"/>
            <p:cNvGrpSpPr/>
            <p:nvPr/>
          </p:nvGrpSpPr>
          <p:grpSpPr>
            <a:xfrm>
              <a:off x="458979" y="3594778"/>
              <a:ext cx="4003781" cy="757570"/>
              <a:chOff x="458979" y="3594778"/>
              <a:chExt cx="4003781" cy="757570"/>
            </a:xfrm>
          </p:grpSpPr>
          <p:sp>
            <p:nvSpPr>
              <p:cNvPr id="105" name="AutoShape 77"/>
              <p:cNvSpPr>
                <a:spLocks noChangeArrowheads="1"/>
              </p:cNvSpPr>
              <p:nvPr/>
            </p:nvSpPr>
            <p:spPr bwMode="auto">
              <a:xfrm>
                <a:off x="2108459" y="3909340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utoShape 76"/>
              <p:cNvSpPr>
                <a:spLocks noChangeArrowheads="1"/>
              </p:cNvSpPr>
              <p:nvPr/>
            </p:nvSpPr>
            <p:spPr bwMode="auto">
              <a:xfrm>
                <a:off x="458979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utoShape 75"/>
              <p:cNvSpPr>
                <a:spLocks noChangeArrowheads="1"/>
              </p:cNvSpPr>
              <p:nvPr/>
            </p:nvSpPr>
            <p:spPr bwMode="auto">
              <a:xfrm>
                <a:off x="835863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AutoShape 74"/>
              <p:cNvSpPr>
                <a:spLocks noChangeArrowheads="1"/>
              </p:cNvSpPr>
              <p:nvPr/>
            </p:nvSpPr>
            <p:spPr bwMode="auto">
              <a:xfrm>
                <a:off x="1163802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AutoShape 73"/>
              <p:cNvSpPr>
                <a:spLocks noChangeArrowheads="1"/>
              </p:cNvSpPr>
              <p:nvPr/>
            </p:nvSpPr>
            <p:spPr bwMode="auto">
              <a:xfrm>
                <a:off x="2443740" y="3594778"/>
                <a:ext cx="222703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AutoShape 72"/>
              <p:cNvSpPr>
                <a:spLocks noChangeArrowheads="1"/>
              </p:cNvSpPr>
              <p:nvPr/>
            </p:nvSpPr>
            <p:spPr bwMode="auto">
              <a:xfrm>
                <a:off x="2808387" y="3909340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AutoShape 71"/>
              <p:cNvSpPr>
                <a:spLocks noChangeArrowheads="1"/>
              </p:cNvSpPr>
              <p:nvPr/>
            </p:nvSpPr>
            <p:spPr bwMode="auto">
              <a:xfrm>
                <a:off x="3635574" y="3720602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AutoShape 70"/>
              <p:cNvSpPr>
                <a:spLocks noChangeArrowheads="1"/>
              </p:cNvSpPr>
              <p:nvPr/>
            </p:nvSpPr>
            <p:spPr bwMode="auto">
              <a:xfrm>
                <a:off x="4017352" y="4163611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AutoShape 69"/>
              <p:cNvSpPr>
                <a:spLocks noChangeArrowheads="1"/>
              </p:cNvSpPr>
              <p:nvPr/>
            </p:nvSpPr>
            <p:spPr bwMode="auto">
              <a:xfrm>
                <a:off x="4240057" y="3783515"/>
                <a:ext cx="222703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AutoShape 62"/>
              <p:cNvSpPr>
                <a:spLocks noChangeShapeType="1"/>
              </p:cNvSpPr>
              <p:nvPr/>
            </p:nvSpPr>
            <p:spPr bwMode="auto">
              <a:xfrm>
                <a:off x="671895" y="3783515"/>
                <a:ext cx="1248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AutoShape 61"/>
              <p:cNvSpPr>
                <a:spLocks noChangeShapeType="1"/>
              </p:cNvSpPr>
              <p:nvPr/>
            </p:nvSpPr>
            <p:spPr bwMode="auto">
              <a:xfrm>
                <a:off x="659658" y="3883126"/>
                <a:ext cx="1248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AutoShape 60"/>
              <p:cNvSpPr>
                <a:spLocks noChangeShapeType="1"/>
              </p:cNvSpPr>
              <p:nvPr/>
            </p:nvSpPr>
            <p:spPr bwMode="auto">
              <a:xfrm>
                <a:off x="1024306" y="3883126"/>
                <a:ext cx="1248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AutoShape 59"/>
              <p:cNvSpPr>
                <a:spLocks noChangeShapeType="1"/>
              </p:cNvSpPr>
              <p:nvPr/>
            </p:nvSpPr>
            <p:spPr bwMode="auto">
              <a:xfrm>
                <a:off x="1012069" y="3783515"/>
                <a:ext cx="1248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AutoShape 58"/>
              <p:cNvSpPr>
                <a:spLocks noChangeShapeType="1"/>
              </p:cNvSpPr>
              <p:nvPr/>
            </p:nvSpPr>
            <p:spPr bwMode="auto">
              <a:xfrm flipV="1">
                <a:off x="1352244" y="3594778"/>
                <a:ext cx="1091495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AutoShape 57"/>
              <p:cNvSpPr>
                <a:spLocks noChangeShapeType="1"/>
              </p:cNvSpPr>
              <p:nvPr/>
            </p:nvSpPr>
            <p:spPr bwMode="auto">
              <a:xfrm>
                <a:off x="1352244" y="3883126"/>
                <a:ext cx="756215" cy="8912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AutoShape 56"/>
              <p:cNvSpPr>
                <a:spLocks noChangeShapeType="1"/>
              </p:cNvSpPr>
              <p:nvPr/>
            </p:nvSpPr>
            <p:spPr bwMode="auto">
              <a:xfrm flipV="1">
                <a:off x="2333610" y="3723224"/>
                <a:ext cx="63630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AutoShape 55"/>
              <p:cNvSpPr>
                <a:spLocks noChangeShapeType="1"/>
              </p:cNvSpPr>
              <p:nvPr/>
            </p:nvSpPr>
            <p:spPr bwMode="auto">
              <a:xfrm>
                <a:off x="2394794" y="3972252"/>
                <a:ext cx="41114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AutoShape 54"/>
              <p:cNvSpPr>
                <a:spLocks noChangeShapeType="1"/>
              </p:cNvSpPr>
              <p:nvPr/>
            </p:nvSpPr>
            <p:spPr bwMode="auto">
              <a:xfrm>
                <a:off x="2666443" y="3783515"/>
                <a:ext cx="141943" cy="996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AutoShape 53"/>
              <p:cNvSpPr>
                <a:spLocks noChangeShapeType="1"/>
              </p:cNvSpPr>
              <p:nvPr/>
            </p:nvSpPr>
            <p:spPr bwMode="auto">
              <a:xfrm flipV="1">
                <a:off x="3031091" y="3783515"/>
                <a:ext cx="604483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AutoShape 52"/>
              <p:cNvSpPr>
                <a:spLocks noChangeShapeType="1"/>
              </p:cNvSpPr>
              <p:nvPr/>
            </p:nvSpPr>
            <p:spPr bwMode="auto">
              <a:xfrm>
                <a:off x="3031091" y="4037786"/>
                <a:ext cx="915290" cy="2464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AutoShape 51"/>
              <p:cNvSpPr>
                <a:spLocks noChangeShapeType="1"/>
              </p:cNvSpPr>
              <p:nvPr/>
            </p:nvSpPr>
            <p:spPr bwMode="auto">
              <a:xfrm>
                <a:off x="3929249" y="3783515"/>
                <a:ext cx="310808" cy="996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9" name="AutoShape 50"/>
            <p:cNvSpPr>
              <a:spLocks noChangeShapeType="1"/>
            </p:cNvSpPr>
            <p:nvPr/>
          </p:nvSpPr>
          <p:spPr bwMode="auto">
            <a:xfrm flipV="1">
              <a:off x="4240057" y="3972252"/>
              <a:ext cx="31814" cy="1887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20" name="AutoShape 49"/>
          <p:cNvSpPr>
            <a:spLocks noChangeShapeType="1"/>
          </p:cNvSpPr>
          <p:nvPr/>
        </p:nvSpPr>
        <p:spPr bwMode="auto">
          <a:xfrm flipH="1" flipV="1">
            <a:off x="2617498" y="2981381"/>
            <a:ext cx="345070" cy="917473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1" name="AutoShape 48"/>
          <p:cNvSpPr>
            <a:spLocks noChangeShapeType="1"/>
          </p:cNvSpPr>
          <p:nvPr/>
        </p:nvSpPr>
        <p:spPr bwMode="auto">
          <a:xfrm flipV="1">
            <a:off x="2529395" y="2981381"/>
            <a:ext cx="90551" cy="610776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2" name="AutoShape 47"/>
          <p:cNvSpPr>
            <a:spLocks noChangeShapeType="1"/>
          </p:cNvSpPr>
          <p:nvPr/>
        </p:nvSpPr>
        <p:spPr bwMode="auto">
          <a:xfrm flipV="1">
            <a:off x="2206351" y="2981381"/>
            <a:ext cx="411146" cy="901745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3" name="AutoShape 46"/>
          <p:cNvSpPr>
            <a:spLocks noChangeShapeType="1"/>
          </p:cNvSpPr>
          <p:nvPr/>
        </p:nvSpPr>
        <p:spPr bwMode="auto">
          <a:xfrm flipV="1">
            <a:off x="3718781" y="2981381"/>
            <a:ext cx="447856" cy="728736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4" name="AutoShape 45"/>
          <p:cNvSpPr>
            <a:spLocks noChangeShapeType="1"/>
          </p:cNvSpPr>
          <p:nvPr/>
        </p:nvSpPr>
        <p:spPr bwMode="auto">
          <a:xfrm flipV="1">
            <a:off x="4095666" y="2981381"/>
            <a:ext cx="73419" cy="1116696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5" name="AutoShape 44"/>
          <p:cNvSpPr>
            <a:spLocks noChangeShapeType="1"/>
          </p:cNvSpPr>
          <p:nvPr/>
        </p:nvSpPr>
        <p:spPr bwMode="auto">
          <a:xfrm flipH="1" flipV="1">
            <a:off x="4166638" y="2981381"/>
            <a:ext cx="190889" cy="802134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10" name="Group 247"/>
          <p:cNvGrpSpPr/>
          <p:nvPr/>
        </p:nvGrpSpPr>
        <p:grpSpPr>
          <a:xfrm>
            <a:off x="228600" y="3048000"/>
            <a:ext cx="3588075" cy="356504"/>
            <a:chOff x="381000" y="914400"/>
            <a:chExt cx="3588075" cy="356504"/>
          </a:xfrm>
        </p:grpSpPr>
        <p:sp>
          <p:nvSpPr>
            <p:cNvPr id="226" name="Text Box 39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1806107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Proprietary Interface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7" name="Text Box 38"/>
            <p:cNvSpPr txBox="1">
              <a:spLocks noChangeArrowheads="1"/>
            </p:cNvSpPr>
            <p:nvPr/>
          </p:nvSpPr>
          <p:spPr bwMode="auto">
            <a:xfrm>
              <a:off x="2133600" y="914400"/>
              <a:ext cx="1835475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Proprietary Interface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11" name="Group 246"/>
          <p:cNvGrpSpPr/>
          <p:nvPr/>
        </p:nvGrpSpPr>
        <p:grpSpPr>
          <a:xfrm>
            <a:off x="358419" y="3387692"/>
            <a:ext cx="4365981" cy="1412908"/>
            <a:chOff x="381000" y="1374997"/>
            <a:chExt cx="4365981" cy="1412908"/>
          </a:xfrm>
        </p:grpSpPr>
        <p:sp>
          <p:nvSpPr>
            <p:cNvPr id="139" name="Oval 68"/>
            <p:cNvSpPr>
              <a:spLocks noChangeArrowheads="1"/>
            </p:cNvSpPr>
            <p:nvPr/>
          </p:nvSpPr>
          <p:spPr bwMode="auto">
            <a:xfrm>
              <a:off x="3579619" y="1374997"/>
              <a:ext cx="1167362" cy="105640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0" name="Oval 67"/>
            <p:cNvSpPr>
              <a:spLocks noChangeArrowheads="1"/>
            </p:cNvSpPr>
            <p:nvPr/>
          </p:nvSpPr>
          <p:spPr bwMode="auto">
            <a:xfrm>
              <a:off x="2047611" y="1374997"/>
              <a:ext cx="1167362" cy="1056404"/>
            </a:xfrm>
            <a:prstGeom prst="ellipse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1" name="Oval 66"/>
            <p:cNvSpPr>
              <a:spLocks noChangeArrowheads="1"/>
            </p:cNvSpPr>
            <p:nvPr/>
          </p:nvSpPr>
          <p:spPr bwMode="auto">
            <a:xfrm>
              <a:off x="381000" y="1374997"/>
              <a:ext cx="1167361" cy="1056404"/>
            </a:xfrm>
            <a:prstGeom prst="ellips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28" name="Text Box 37"/>
            <p:cNvSpPr txBox="1">
              <a:spLocks noChangeArrowheads="1"/>
            </p:cNvSpPr>
            <p:nvPr/>
          </p:nvSpPr>
          <p:spPr bwMode="auto">
            <a:xfrm>
              <a:off x="381000" y="2431401"/>
              <a:ext cx="1748773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Vendor Islands</a:t>
              </a:r>
              <a:endParaRPr lang="en-US" sz="36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12" name="Group 240"/>
          <p:cNvGrpSpPr/>
          <p:nvPr/>
        </p:nvGrpSpPr>
        <p:grpSpPr>
          <a:xfrm>
            <a:off x="6096000" y="3352800"/>
            <a:ext cx="2452380" cy="1309827"/>
            <a:chOff x="6234420" y="1703647"/>
            <a:chExt cx="2042314" cy="825380"/>
          </a:xfrm>
        </p:grpSpPr>
        <p:sp>
          <p:nvSpPr>
            <p:cNvPr id="230" name="AutoShape 92"/>
            <p:cNvSpPr>
              <a:spLocks noChangeArrowheads="1"/>
            </p:cNvSpPr>
            <p:nvPr/>
          </p:nvSpPr>
          <p:spPr bwMode="auto">
            <a:xfrm>
              <a:off x="6234420" y="1895968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1" name="AutoShape 92"/>
            <p:cNvSpPr>
              <a:spLocks noChangeArrowheads="1"/>
            </p:cNvSpPr>
            <p:nvPr/>
          </p:nvSpPr>
          <p:spPr bwMode="auto">
            <a:xfrm>
              <a:off x="7109697" y="1703647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2" name="AutoShape 92"/>
            <p:cNvSpPr>
              <a:spLocks noChangeArrowheads="1"/>
            </p:cNvSpPr>
            <p:nvPr/>
          </p:nvSpPr>
          <p:spPr bwMode="auto">
            <a:xfrm>
              <a:off x="8082228" y="1895968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3" name="AutoShape 92"/>
            <p:cNvSpPr>
              <a:spLocks noChangeArrowheads="1"/>
            </p:cNvSpPr>
            <p:nvPr/>
          </p:nvSpPr>
          <p:spPr bwMode="auto">
            <a:xfrm>
              <a:off x="7498710" y="2376772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4" name="AutoShape 52"/>
            <p:cNvSpPr>
              <a:spLocks noChangeShapeType="1"/>
            </p:cNvSpPr>
            <p:nvPr/>
          </p:nvSpPr>
          <p:spPr bwMode="auto">
            <a:xfrm>
              <a:off x="6428926" y="2088290"/>
              <a:ext cx="291759" cy="2884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5" name="AutoShape 52"/>
            <p:cNvSpPr>
              <a:spLocks noChangeShapeType="1"/>
            </p:cNvSpPr>
            <p:nvPr/>
          </p:nvSpPr>
          <p:spPr bwMode="auto">
            <a:xfrm flipH="1">
              <a:off x="6428926" y="1799808"/>
              <a:ext cx="680772" cy="192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6" name="AutoShape 52"/>
            <p:cNvSpPr>
              <a:spLocks noChangeShapeType="1"/>
            </p:cNvSpPr>
            <p:nvPr/>
          </p:nvSpPr>
          <p:spPr bwMode="auto">
            <a:xfrm>
              <a:off x="6720685" y="2376772"/>
              <a:ext cx="778025" cy="96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7" name="AutoShape 92"/>
            <p:cNvSpPr>
              <a:spLocks noChangeArrowheads="1"/>
            </p:cNvSpPr>
            <p:nvPr/>
          </p:nvSpPr>
          <p:spPr bwMode="auto">
            <a:xfrm>
              <a:off x="6623432" y="2280611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8" name="AutoShape 52"/>
            <p:cNvSpPr>
              <a:spLocks noChangeShapeType="1"/>
            </p:cNvSpPr>
            <p:nvPr/>
          </p:nvSpPr>
          <p:spPr bwMode="auto">
            <a:xfrm>
              <a:off x="7206951" y="1895968"/>
              <a:ext cx="389012" cy="4808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9" name="AutoShape 52"/>
            <p:cNvSpPr>
              <a:spLocks noChangeShapeType="1"/>
            </p:cNvSpPr>
            <p:nvPr/>
          </p:nvSpPr>
          <p:spPr bwMode="auto">
            <a:xfrm>
              <a:off x="7304204" y="1799808"/>
              <a:ext cx="778025" cy="192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40" name="AutoShape 52"/>
            <p:cNvSpPr>
              <a:spLocks noChangeShapeType="1"/>
            </p:cNvSpPr>
            <p:nvPr/>
          </p:nvSpPr>
          <p:spPr bwMode="auto">
            <a:xfrm flipH="1">
              <a:off x="7693216" y="2088290"/>
              <a:ext cx="389012" cy="3846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5943600" y="4876800"/>
            <a:ext cx="289035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IP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762000" y="4953000"/>
            <a:ext cx="289035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Transport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13" name="Group 302"/>
          <p:cNvGrpSpPr/>
          <p:nvPr/>
        </p:nvGrpSpPr>
        <p:grpSpPr>
          <a:xfrm>
            <a:off x="8260080" y="3429000"/>
            <a:ext cx="426720" cy="381000"/>
            <a:chOff x="6553200" y="1371600"/>
            <a:chExt cx="1066800" cy="914400"/>
          </a:xfrm>
        </p:grpSpPr>
        <p:sp>
          <p:nvSpPr>
            <p:cNvPr id="251" name="Rounded Rectangle 250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14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254" name="Rectangle 253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256" name="Straight Connector 255"/>
                <p:cNvCxnSpPr>
                  <a:stCxn id="276" idx="4"/>
                  <a:endCxn id="275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>
                  <a:stCxn id="276" idx="4"/>
                  <a:endCxn id="279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>
                  <a:stCxn id="277" idx="4"/>
                  <a:endCxn id="271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>
                  <a:stCxn id="277" idx="4"/>
                  <a:endCxn id="280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>
                  <a:stCxn id="271" idx="7"/>
                  <a:endCxn id="280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>
                  <a:stCxn id="288" idx="6"/>
                  <a:endCxn id="289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17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18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282" name="Oval 281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" name="Oval 282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" name="Oval 283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" name="Oval 284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" name="Oval 285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1" name="Straight Connector 290"/>
                      <p:cNvCxnSpPr>
                        <a:stCxn id="285" idx="0"/>
                        <a:endCxn id="282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Straight Connector 291"/>
                      <p:cNvCxnSpPr>
                        <a:stCxn id="285" idx="5"/>
                        <a:endCxn id="283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Straight Connector 292"/>
                      <p:cNvCxnSpPr>
                        <a:stCxn id="284" idx="2"/>
                        <a:endCxn id="282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Straight Connector 293"/>
                      <p:cNvCxnSpPr>
                        <a:stCxn id="270" idx="0"/>
                        <a:endCxn id="274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Straight Connector 294"/>
                      <p:cNvCxnSpPr>
                        <a:stCxn id="288" idx="0"/>
                        <a:endCxn id="284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Straight Connector 295"/>
                      <p:cNvCxnSpPr>
                        <a:stCxn id="283" idx="6"/>
                        <a:endCxn id="288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Straight Connector 296"/>
                      <p:cNvCxnSpPr>
                        <a:stCxn id="288" idx="7"/>
                        <a:endCxn id="286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" name="Straight Connector 297"/>
                      <p:cNvCxnSpPr>
                        <a:stCxn id="289" idx="2"/>
                        <a:endCxn id="286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" name="Straight Connector 298"/>
                      <p:cNvCxnSpPr>
                        <a:stCxn id="284" idx="6"/>
                        <a:endCxn id="287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Straight Connector 299"/>
                      <p:cNvCxnSpPr>
                        <a:stCxn id="289" idx="6"/>
                        <a:endCxn id="287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Straight Connector 300"/>
                      <p:cNvCxnSpPr>
                        <a:stCxn id="287" idx="5"/>
                        <a:endCxn id="290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" name="Straight Connector 301"/>
                      <p:cNvCxnSpPr>
                        <a:stCxn id="289" idx="6"/>
                        <a:endCxn id="290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Oval 275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64" name="Straight Connector 263"/>
                  <p:cNvCxnSpPr>
                    <a:stCxn id="272" idx="6"/>
                    <a:endCxn id="270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>
                    <a:stCxn id="272" idx="5"/>
                    <a:endCxn id="273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>
                    <a:stCxn id="273" idx="7"/>
                    <a:endCxn id="270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>
                    <a:stCxn id="270" idx="6"/>
                    <a:endCxn id="275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/>
                  <p:cNvCxnSpPr>
                    <a:stCxn id="283" idx="6"/>
                    <a:endCxn id="275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9" name="Group 303"/>
          <p:cNvGrpSpPr/>
          <p:nvPr/>
        </p:nvGrpSpPr>
        <p:grpSpPr>
          <a:xfrm>
            <a:off x="7498080" y="4191000"/>
            <a:ext cx="426720" cy="381000"/>
            <a:chOff x="6553200" y="1371600"/>
            <a:chExt cx="1066800" cy="914400"/>
          </a:xfrm>
        </p:grpSpPr>
        <p:sp>
          <p:nvSpPr>
            <p:cNvPr id="307" name="Rounded Rectangle 306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20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310" name="Rectangle 309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312" name="Straight Connector 311"/>
                <p:cNvCxnSpPr>
                  <a:stCxn id="332" idx="4"/>
                  <a:endCxn id="331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>
                  <a:stCxn id="332" idx="4"/>
                  <a:endCxn id="335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>
                  <a:stCxn id="333" idx="4"/>
                  <a:endCxn id="327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>
                  <a:stCxn id="333" idx="4"/>
                  <a:endCxn id="336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>
                  <a:stCxn id="327" idx="7"/>
                  <a:endCxn id="336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>
                  <a:stCxn id="344" idx="6"/>
                  <a:endCxn id="345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3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24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2" name="Oval 341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Oval 343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7" name="Straight Connector 346"/>
                      <p:cNvCxnSpPr>
                        <a:stCxn id="341" idx="0"/>
                        <a:endCxn id="338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8" name="Straight Connector 347"/>
                      <p:cNvCxnSpPr>
                        <a:stCxn id="341" idx="5"/>
                        <a:endCxn id="339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9" name="Straight Connector 348"/>
                      <p:cNvCxnSpPr>
                        <a:stCxn id="340" idx="2"/>
                        <a:endCxn id="338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" name="Straight Connector 349"/>
                      <p:cNvCxnSpPr>
                        <a:stCxn id="326" idx="0"/>
                        <a:endCxn id="330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" name="Straight Connector 350"/>
                      <p:cNvCxnSpPr>
                        <a:stCxn id="344" idx="0"/>
                        <a:endCxn id="340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" name="Straight Connector 351"/>
                      <p:cNvCxnSpPr>
                        <a:stCxn id="339" idx="6"/>
                        <a:endCxn id="344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Straight Connector 352"/>
                      <p:cNvCxnSpPr>
                        <a:stCxn id="344" idx="7"/>
                        <a:endCxn id="342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4" name="Straight Connector 353"/>
                      <p:cNvCxnSpPr>
                        <a:stCxn id="345" idx="2"/>
                        <a:endCxn id="342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5" name="Straight Connector 354"/>
                      <p:cNvCxnSpPr>
                        <a:stCxn id="340" idx="6"/>
                        <a:endCxn id="343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6" name="Straight Connector 355"/>
                      <p:cNvCxnSpPr>
                        <a:stCxn id="345" idx="6"/>
                        <a:endCxn id="343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" name="Straight Connector 356"/>
                      <p:cNvCxnSpPr>
                        <a:stCxn id="343" idx="5"/>
                        <a:endCxn id="346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" name="Straight Connector 357"/>
                      <p:cNvCxnSpPr>
                        <a:stCxn id="345" idx="6"/>
                        <a:endCxn id="346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6" name="Oval 325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7" name="Oval 326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Oval 327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Oval 328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Oval 329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Oval 330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2" name="Oval 331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Oval 332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Oval 333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Oval 334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Oval 335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20" name="Straight Connector 319"/>
                  <p:cNvCxnSpPr>
                    <a:stCxn id="328" idx="6"/>
                    <a:endCxn id="326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>
                    <a:stCxn id="328" idx="5"/>
                    <a:endCxn id="329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>
                    <a:stCxn id="329" idx="7"/>
                    <a:endCxn id="326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>
                    <a:stCxn id="326" idx="6"/>
                    <a:endCxn id="331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>
                    <a:stCxn id="339" idx="6"/>
                    <a:endCxn id="331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" name="Group 358"/>
          <p:cNvGrpSpPr/>
          <p:nvPr/>
        </p:nvGrpSpPr>
        <p:grpSpPr>
          <a:xfrm>
            <a:off x="7040880" y="3048000"/>
            <a:ext cx="426720" cy="381000"/>
            <a:chOff x="6553200" y="1371600"/>
            <a:chExt cx="1066800" cy="914400"/>
          </a:xfrm>
        </p:grpSpPr>
        <p:sp>
          <p:nvSpPr>
            <p:cNvPr id="362" name="Rounded Rectangle 361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26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365" name="Rectangle 364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367" name="Straight Connector 366"/>
                <p:cNvCxnSpPr>
                  <a:stCxn id="387" idx="4"/>
                  <a:endCxn id="386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>
                  <a:stCxn id="387" idx="4"/>
                  <a:endCxn id="390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>
                  <a:stCxn id="388" idx="4"/>
                  <a:endCxn id="382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>
                  <a:stCxn id="388" idx="4"/>
                  <a:endCxn id="391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>
                  <a:stCxn id="382" idx="7"/>
                  <a:endCxn id="391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>
                  <a:stCxn id="399" idx="6"/>
                  <a:endCxn id="400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9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30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393" name="Oval 392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4" name="Oval 393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" name="Oval 394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6" name="Oval 395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" name="Oval 396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8" name="Oval 397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" name="Oval 398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0" name="Oval 399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" name="Oval 400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02" name="Straight Connector 401"/>
                      <p:cNvCxnSpPr>
                        <a:stCxn id="396" idx="0"/>
                        <a:endCxn id="393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" name="Straight Connector 402"/>
                      <p:cNvCxnSpPr>
                        <a:stCxn id="396" idx="5"/>
                        <a:endCxn id="394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4" name="Straight Connector 403"/>
                      <p:cNvCxnSpPr>
                        <a:stCxn id="395" idx="2"/>
                        <a:endCxn id="393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5" name="Straight Connector 404"/>
                      <p:cNvCxnSpPr>
                        <a:stCxn id="381" idx="0"/>
                        <a:endCxn id="385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6" name="Straight Connector 405"/>
                      <p:cNvCxnSpPr>
                        <a:stCxn id="399" idx="0"/>
                        <a:endCxn id="395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7" name="Straight Connector 406"/>
                      <p:cNvCxnSpPr>
                        <a:stCxn id="394" idx="6"/>
                        <a:endCxn id="399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8" name="Straight Connector 407"/>
                      <p:cNvCxnSpPr>
                        <a:stCxn id="399" idx="7"/>
                        <a:endCxn id="397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9" name="Straight Connector 408"/>
                      <p:cNvCxnSpPr>
                        <a:stCxn id="400" idx="2"/>
                        <a:endCxn id="397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0" name="Straight Connector 409"/>
                      <p:cNvCxnSpPr>
                        <a:stCxn id="395" idx="6"/>
                        <a:endCxn id="398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" name="Straight Connector 410"/>
                      <p:cNvCxnSpPr>
                        <a:stCxn id="400" idx="6"/>
                        <a:endCxn id="398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" name="Straight Connector 411"/>
                      <p:cNvCxnSpPr>
                        <a:stCxn id="398" idx="5"/>
                        <a:endCxn id="401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3" name="Straight Connector 412"/>
                      <p:cNvCxnSpPr>
                        <a:stCxn id="400" idx="6"/>
                        <a:endCxn id="401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2" name="Oval 381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3" name="Oval 382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4" name="Oval 383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5" name="Oval 384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Oval 388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0" name="Oval 389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1" name="Oval 390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Oval 391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75" name="Straight Connector 374"/>
                  <p:cNvCxnSpPr>
                    <a:stCxn id="383" idx="6"/>
                    <a:endCxn id="381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/>
                  <p:cNvCxnSpPr>
                    <a:stCxn id="383" idx="5"/>
                    <a:endCxn id="384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>
                    <a:stCxn id="384" idx="7"/>
                    <a:endCxn id="381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/>
                  <p:cNvCxnSpPr>
                    <a:stCxn id="381" idx="6"/>
                    <a:endCxn id="386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/>
                  <p:cNvCxnSpPr>
                    <a:stCxn id="394" idx="6"/>
                    <a:endCxn id="386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1" name="Group 413"/>
          <p:cNvGrpSpPr/>
          <p:nvPr/>
        </p:nvGrpSpPr>
        <p:grpSpPr>
          <a:xfrm>
            <a:off x="6431280" y="4114800"/>
            <a:ext cx="426720" cy="381000"/>
            <a:chOff x="6553200" y="1371600"/>
            <a:chExt cx="1066800" cy="914400"/>
          </a:xfrm>
        </p:grpSpPr>
        <p:sp>
          <p:nvSpPr>
            <p:cNvPr id="417" name="Rounded Rectangle 416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96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420" name="Rectangle 419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422" name="Straight Connector 421"/>
                <p:cNvCxnSpPr>
                  <a:stCxn id="442" idx="4"/>
                  <a:endCxn id="441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>
                  <a:stCxn id="442" idx="4"/>
                  <a:endCxn id="445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/>
                <p:cNvCxnSpPr>
                  <a:stCxn id="443" idx="4"/>
                  <a:endCxn id="437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>
                  <a:stCxn id="443" idx="4"/>
                  <a:endCxn id="446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37" idx="7"/>
                  <a:endCxn id="446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454" idx="6"/>
                  <a:endCxn id="455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99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147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448" name="Oval 447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9" name="Oval 448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" name="Oval 449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" name="Oval 450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" name="Oval 451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3" name="Oval 452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4" name="Oval 453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5" name="Oval 454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6" name="Oval 455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7" name="Straight Connector 456"/>
                      <p:cNvCxnSpPr>
                        <a:stCxn id="451" idx="0"/>
                        <a:endCxn id="448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8" name="Straight Connector 457"/>
                      <p:cNvCxnSpPr>
                        <a:stCxn id="451" idx="5"/>
                        <a:endCxn id="449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Straight Connector 458"/>
                      <p:cNvCxnSpPr>
                        <a:stCxn id="450" idx="2"/>
                        <a:endCxn id="448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Straight Connector 459"/>
                      <p:cNvCxnSpPr>
                        <a:stCxn id="436" idx="0"/>
                        <a:endCxn id="440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1" name="Straight Connector 460"/>
                      <p:cNvCxnSpPr>
                        <a:stCxn id="454" idx="0"/>
                        <a:endCxn id="450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Straight Connector 461"/>
                      <p:cNvCxnSpPr>
                        <a:stCxn id="449" idx="6"/>
                        <a:endCxn id="454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" name="Straight Connector 462"/>
                      <p:cNvCxnSpPr>
                        <a:stCxn id="454" idx="7"/>
                        <a:endCxn id="452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4" name="Straight Connector 463"/>
                      <p:cNvCxnSpPr>
                        <a:stCxn id="455" idx="2"/>
                        <a:endCxn id="452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5" name="Straight Connector 464"/>
                      <p:cNvCxnSpPr>
                        <a:stCxn id="450" idx="6"/>
                        <a:endCxn id="453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6" name="Straight Connector 465"/>
                      <p:cNvCxnSpPr>
                        <a:stCxn id="455" idx="6"/>
                        <a:endCxn id="453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7" name="Straight Connector 466"/>
                      <p:cNvCxnSpPr>
                        <a:stCxn id="453" idx="5"/>
                        <a:endCxn id="456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8" name="Straight Connector 467"/>
                      <p:cNvCxnSpPr>
                        <a:stCxn id="455" idx="6"/>
                        <a:endCxn id="456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Oval 443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Oval 444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Oval 445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7" name="Oval 446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0" name="Straight Connector 429"/>
                  <p:cNvCxnSpPr>
                    <a:stCxn id="438" idx="6"/>
                    <a:endCxn id="436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/>
                  <p:cNvCxnSpPr>
                    <a:stCxn id="438" idx="5"/>
                    <a:endCxn id="439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/>
                  <p:cNvCxnSpPr>
                    <a:stCxn id="439" idx="7"/>
                    <a:endCxn id="436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432"/>
                  <p:cNvCxnSpPr>
                    <a:stCxn id="436" idx="6"/>
                    <a:endCxn id="441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433"/>
                  <p:cNvCxnSpPr>
                    <a:stCxn id="449" idx="6"/>
                    <a:endCxn id="441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48" name="Group 468"/>
          <p:cNvGrpSpPr/>
          <p:nvPr/>
        </p:nvGrpSpPr>
        <p:grpSpPr>
          <a:xfrm>
            <a:off x="6050280" y="3429000"/>
            <a:ext cx="426720" cy="381000"/>
            <a:chOff x="6553200" y="1371600"/>
            <a:chExt cx="1066800" cy="914400"/>
          </a:xfrm>
        </p:grpSpPr>
        <p:sp>
          <p:nvSpPr>
            <p:cNvPr id="472" name="Rounded Rectangle 471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157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475" name="Rectangle 474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477" name="Straight Connector 476"/>
                <p:cNvCxnSpPr>
                  <a:stCxn id="497" idx="4"/>
                  <a:endCxn id="496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>
                  <a:stCxn id="497" idx="4"/>
                  <a:endCxn id="500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>
                  <a:stCxn id="498" idx="4"/>
                  <a:endCxn id="492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98" idx="4"/>
                  <a:endCxn id="501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/>
                <p:cNvCxnSpPr>
                  <a:stCxn id="492" idx="7"/>
                  <a:endCxn id="501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>
                  <a:stCxn id="509" idx="6"/>
                  <a:endCxn id="510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0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29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241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503" name="Oval 502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" name="Oval 503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" name="Oval 504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" name="Oval 505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7" name="Oval 506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" name="Oval 507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9" name="Oval 508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" name="Oval 509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" name="Oval 510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12" name="Straight Connector 511"/>
                      <p:cNvCxnSpPr>
                        <a:stCxn id="506" idx="0"/>
                        <a:endCxn id="503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3" name="Straight Connector 512"/>
                      <p:cNvCxnSpPr>
                        <a:stCxn id="506" idx="5"/>
                        <a:endCxn id="504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Straight Connector 513"/>
                      <p:cNvCxnSpPr>
                        <a:stCxn id="505" idx="2"/>
                        <a:endCxn id="503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Straight Connector 514"/>
                      <p:cNvCxnSpPr>
                        <a:stCxn id="491" idx="0"/>
                        <a:endCxn id="495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" name="Straight Connector 515"/>
                      <p:cNvCxnSpPr>
                        <a:stCxn id="509" idx="0"/>
                        <a:endCxn id="505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Straight Connector 516"/>
                      <p:cNvCxnSpPr>
                        <a:stCxn id="504" idx="6"/>
                        <a:endCxn id="509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Straight Connector 517"/>
                      <p:cNvCxnSpPr>
                        <a:stCxn id="509" idx="7"/>
                        <a:endCxn id="507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9" name="Straight Connector 518"/>
                      <p:cNvCxnSpPr>
                        <a:stCxn id="510" idx="2"/>
                        <a:endCxn id="507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0" name="Straight Connector 519"/>
                      <p:cNvCxnSpPr>
                        <a:stCxn id="505" idx="6"/>
                        <a:endCxn id="508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1" name="Straight Connector 520"/>
                      <p:cNvCxnSpPr>
                        <a:stCxn id="510" idx="6"/>
                        <a:endCxn id="508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" name="Straight Connector 521"/>
                      <p:cNvCxnSpPr>
                        <a:stCxn id="508" idx="5"/>
                        <a:endCxn id="511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" name="Straight Connector 522"/>
                      <p:cNvCxnSpPr>
                        <a:stCxn id="510" idx="6"/>
                        <a:endCxn id="511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91" name="Oval 490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2" name="Oval 491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4" name="Oval 493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Oval 494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Oval 495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Oval 496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8" name="Oval 497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9" name="Oval 498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0" name="Oval 499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Oval 500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2" name="Oval 501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85" name="Straight Connector 484"/>
                  <p:cNvCxnSpPr>
                    <a:stCxn id="493" idx="6"/>
                    <a:endCxn id="491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>
                    <a:stCxn id="493" idx="5"/>
                    <a:endCxn id="494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>
                    <a:stCxn id="494" idx="7"/>
                    <a:endCxn id="491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>
                    <a:stCxn id="491" idx="6"/>
                    <a:endCxn id="496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>
                    <a:stCxn id="504" idx="6"/>
                    <a:endCxn id="496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42" name="Group 532"/>
          <p:cNvGrpSpPr/>
          <p:nvPr/>
        </p:nvGrpSpPr>
        <p:grpSpPr>
          <a:xfrm>
            <a:off x="6553200" y="3733800"/>
            <a:ext cx="16002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24" name="Curved Right Arrow 523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2" name="Curved Right Arrow 531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3" name="Group 536"/>
          <p:cNvGrpSpPr/>
          <p:nvPr/>
        </p:nvGrpSpPr>
        <p:grpSpPr>
          <a:xfrm>
            <a:off x="6705600" y="3581400"/>
            <a:ext cx="16002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38" name="Curved Right Arrow 537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9" name="Curved Right Arrow 538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0" name="Text Box 39"/>
          <p:cNvSpPr txBox="1">
            <a:spLocks noChangeArrowheads="1"/>
          </p:cNvSpPr>
          <p:nvPr/>
        </p:nvSpPr>
        <p:spPr bwMode="auto">
          <a:xfrm>
            <a:off x="6553200" y="2362200"/>
            <a:ext cx="1806107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OSPF-TE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RSVP-TE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244" name="Group 540"/>
          <p:cNvGrpSpPr/>
          <p:nvPr/>
        </p:nvGrpSpPr>
        <p:grpSpPr>
          <a:xfrm>
            <a:off x="3992880" y="2209800"/>
            <a:ext cx="426720" cy="381000"/>
            <a:chOff x="6553200" y="1371600"/>
            <a:chExt cx="1066800" cy="914400"/>
          </a:xfrm>
        </p:grpSpPr>
        <p:sp>
          <p:nvSpPr>
            <p:cNvPr id="544" name="Rounded Rectangle 543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247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547" name="Rectangle 546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8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549" name="Straight Connector 548"/>
                <p:cNvCxnSpPr>
                  <a:stCxn id="569" idx="4"/>
                  <a:endCxn id="568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/>
                <p:cNvCxnSpPr>
                  <a:stCxn id="569" idx="4"/>
                  <a:endCxn id="572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/>
                <p:cNvCxnSpPr>
                  <a:stCxn id="570" idx="4"/>
                  <a:endCxn id="564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/>
                <p:cNvCxnSpPr>
                  <a:stCxn id="570" idx="4"/>
                  <a:endCxn id="573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/>
                <p:cNvCxnSpPr>
                  <a:stCxn id="564" idx="7"/>
                  <a:endCxn id="573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/>
                <p:cNvCxnSpPr>
                  <a:stCxn id="581" idx="6"/>
                  <a:endCxn id="582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3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55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262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575" name="Oval 574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" name="Oval 575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" name="Oval 576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8" name="Oval 577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" name="Oval 578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0" name="Oval 579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" name="Oval 580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2" name="Oval 581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3" name="Oval 582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84" name="Straight Connector 583"/>
                      <p:cNvCxnSpPr>
                        <a:stCxn id="578" idx="0"/>
                        <a:endCxn id="575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5" name="Straight Connector 584"/>
                      <p:cNvCxnSpPr>
                        <a:stCxn id="578" idx="5"/>
                        <a:endCxn id="576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6" name="Straight Connector 585"/>
                      <p:cNvCxnSpPr>
                        <a:stCxn id="577" idx="2"/>
                        <a:endCxn id="575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7" name="Straight Connector 586"/>
                      <p:cNvCxnSpPr>
                        <a:stCxn id="563" idx="0"/>
                        <a:endCxn id="567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8" name="Straight Connector 587"/>
                      <p:cNvCxnSpPr>
                        <a:stCxn id="581" idx="0"/>
                        <a:endCxn id="577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9" name="Straight Connector 588"/>
                      <p:cNvCxnSpPr>
                        <a:stCxn id="576" idx="6"/>
                        <a:endCxn id="581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" name="Straight Connector 589"/>
                      <p:cNvCxnSpPr>
                        <a:stCxn id="581" idx="7"/>
                        <a:endCxn id="579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" name="Straight Connector 590"/>
                      <p:cNvCxnSpPr>
                        <a:stCxn id="582" idx="2"/>
                        <a:endCxn id="579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2" name="Straight Connector 591"/>
                      <p:cNvCxnSpPr>
                        <a:stCxn id="577" idx="6"/>
                        <a:endCxn id="580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3" name="Straight Connector 592"/>
                      <p:cNvCxnSpPr>
                        <a:stCxn id="582" idx="6"/>
                        <a:endCxn id="580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4" name="Straight Connector 593"/>
                      <p:cNvCxnSpPr>
                        <a:stCxn id="580" idx="5"/>
                        <a:endCxn id="583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5" name="Straight Connector 594"/>
                      <p:cNvCxnSpPr>
                        <a:stCxn id="582" idx="6"/>
                        <a:endCxn id="583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63" name="Oval 562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4" name="Oval 563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5" name="Oval 564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6" name="Oval 565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7" name="Oval 566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8" name="Oval 567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9" name="Oval 568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0" name="Oval 569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1" name="Oval 570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2" name="Oval 571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3" name="Oval 572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4" name="Oval 573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57" name="Straight Connector 556"/>
                  <p:cNvCxnSpPr>
                    <a:stCxn id="565" idx="6"/>
                    <a:endCxn id="563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>
                    <a:stCxn id="565" idx="5"/>
                    <a:endCxn id="566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/>
                  <p:cNvCxnSpPr>
                    <a:stCxn id="566" idx="7"/>
                    <a:endCxn id="563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>
                    <a:stCxn id="563" idx="6"/>
                    <a:endCxn id="568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>
                    <a:stCxn id="576" idx="6"/>
                    <a:endCxn id="568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63" name="Group 595"/>
          <p:cNvGrpSpPr/>
          <p:nvPr/>
        </p:nvGrpSpPr>
        <p:grpSpPr>
          <a:xfrm>
            <a:off x="1143000" y="2590800"/>
            <a:ext cx="25146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97" name="Curved Right Arrow 596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8" name="Curved Right Arrow 597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9" name="Group 598"/>
          <p:cNvGrpSpPr/>
          <p:nvPr/>
        </p:nvGrpSpPr>
        <p:grpSpPr>
          <a:xfrm>
            <a:off x="1295400" y="2438400"/>
            <a:ext cx="25146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00" name="Curved Right Arrow 599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1" name="Curved Right Arrow 600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02" name="Text Box 39"/>
          <p:cNvSpPr txBox="1">
            <a:spLocks noChangeArrowheads="1"/>
          </p:cNvSpPr>
          <p:nvPr/>
        </p:nvSpPr>
        <p:spPr bwMode="auto">
          <a:xfrm>
            <a:off x="1295400" y="1981200"/>
            <a:ext cx="1806107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OSPF-TE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RSVP-TE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3" name="Text Box 39"/>
          <p:cNvSpPr txBox="1">
            <a:spLocks noChangeArrowheads="1"/>
          </p:cNvSpPr>
          <p:nvPr/>
        </p:nvSpPr>
        <p:spPr bwMode="auto">
          <a:xfrm>
            <a:off x="6477000" y="1828800"/>
            <a:ext cx="21336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IP/MPLS Control Plane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05" name="Straight Arrow Connector 604"/>
          <p:cNvCxnSpPr>
            <a:stCxn id="603" idx="2"/>
          </p:cNvCxnSpPr>
          <p:nvPr/>
        </p:nvCxnSpPr>
        <p:spPr>
          <a:xfrm rot="5400000">
            <a:off x="7302952" y="2197552"/>
            <a:ext cx="253096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Text Box 39"/>
          <p:cNvSpPr txBox="1">
            <a:spLocks noChangeArrowheads="1"/>
          </p:cNvSpPr>
          <p:nvPr/>
        </p:nvSpPr>
        <p:spPr bwMode="auto">
          <a:xfrm>
            <a:off x="609600" y="1447800"/>
            <a:ext cx="21336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GMPLS Control Plane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08" name="Straight Arrow Connector 607"/>
          <p:cNvCxnSpPr/>
          <p:nvPr/>
        </p:nvCxnSpPr>
        <p:spPr>
          <a:xfrm rot="16200000" flipH="1">
            <a:off x="1511752" y="1841048"/>
            <a:ext cx="253096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Left-Right Arrow 610"/>
          <p:cNvSpPr/>
          <p:nvPr/>
        </p:nvSpPr>
        <p:spPr>
          <a:xfrm>
            <a:off x="4876800" y="3124200"/>
            <a:ext cx="838200" cy="3048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2" name="Straight Arrow Connector 611"/>
          <p:cNvCxnSpPr/>
          <p:nvPr/>
        </p:nvCxnSpPr>
        <p:spPr>
          <a:xfrm rot="5400000">
            <a:off x="4914900" y="2705100"/>
            <a:ext cx="7620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Text Box 39"/>
          <p:cNvSpPr txBox="1">
            <a:spLocks noChangeArrowheads="1"/>
          </p:cNvSpPr>
          <p:nvPr/>
        </p:nvSpPr>
        <p:spPr bwMode="auto">
          <a:xfrm>
            <a:off x="4495800" y="2133600"/>
            <a:ext cx="1676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UNI</a:t>
            </a:r>
            <a:endParaRPr lang="en-US" sz="1400" b="1" baseline="300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5" name="Text Box 39"/>
          <p:cNvSpPr txBox="1">
            <a:spLocks noChangeArrowheads="1"/>
          </p:cNvSpPr>
          <p:nvPr/>
        </p:nvSpPr>
        <p:spPr bwMode="auto">
          <a:xfrm>
            <a:off x="7696200" y="23622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35000*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6" name="Text Box 39"/>
          <p:cNvSpPr txBox="1">
            <a:spLocks noChangeArrowheads="1"/>
          </p:cNvSpPr>
          <p:nvPr/>
        </p:nvSpPr>
        <p:spPr bwMode="auto">
          <a:xfrm>
            <a:off x="7696200" y="25908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45000</a:t>
            </a:r>
            <a:r>
              <a:rPr lang="en-US" sz="1400" b="1" baseline="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#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7" name="Text Box 39"/>
          <p:cNvSpPr txBox="1">
            <a:spLocks noChangeArrowheads="1"/>
          </p:cNvSpPr>
          <p:nvPr/>
        </p:nvSpPr>
        <p:spPr bwMode="auto">
          <a:xfrm>
            <a:off x="4953000" y="18288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15000</a:t>
            </a:r>
            <a:r>
              <a:rPr lang="en-US" sz="1400" b="1" baseline="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8" name="Text Box 39"/>
          <p:cNvSpPr txBox="1">
            <a:spLocks noChangeArrowheads="1"/>
          </p:cNvSpPr>
          <p:nvPr/>
        </p:nvSpPr>
        <p:spPr bwMode="auto">
          <a:xfrm>
            <a:off x="1981200" y="22098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45000</a:t>
            </a:r>
            <a:r>
              <a:rPr lang="en-US" sz="1400" b="1" baseline="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^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9" name="Text Box 39"/>
          <p:cNvSpPr txBox="1">
            <a:spLocks noChangeArrowheads="1"/>
          </p:cNvSpPr>
          <p:nvPr/>
        </p:nvSpPr>
        <p:spPr bwMode="auto">
          <a:xfrm>
            <a:off x="1981200" y="19812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35000</a:t>
            </a:r>
            <a:r>
              <a:rPr lang="en-US" sz="1400" b="1" baseline="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^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1447800" y="5791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Sources:</a:t>
            </a:r>
            <a:r>
              <a:rPr lang="en-US" dirty="0" smtClean="0">
                <a:solidFill>
                  <a:schemeClr val="bg1"/>
                </a:solidFill>
              </a:rPr>
              <a:t>   * </a:t>
            </a:r>
            <a:r>
              <a:rPr lang="en-US" dirty="0" err="1" smtClean="0">
                <a:solidFill>
                  <a:schemeClr val="bg1"/>
                </a:solidFill>
              </a:rPr>
              <a:t>Quagga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aseline="30000" dirty="0" smtClean="0">
                <a:solidFill>
                  <a:schemeClr val="bg1"/>
                </a:solidFill>
              </a:rPr>
              <a:t>#</a:t>
            </a:r>
            <a:r>
              <a:rPr lang="en-US" dirty="0" smtClean="0">
                <a:solidFill>
                  <a:schemeClr val="bg1"/>
                </a:solidFill>
              </a:rPr>
              <a:t> Tequila   </a:t>
            </a:r>
            <a:r>
              <a:rPr lang="en-US" baseline="30000" dirty="0" smtClean="0">
                <a:solidFill>
                  <a:schemeClr val="bg1"/>
                </a:solidFill>
              </a:rPr>
              <a:t>!</a:t>
            </a:r>
            <a:r>
              <a:rPr lang="en-US" dirty="0" smtClean="0">
                <a:solidFill>
                  <a:schemeClr val="bg1"/>
                </a:solidFill>
              </a:rPr>
              <a:t> MUPBED    </a:t>
            </a:r>
            <a:r>
              <a:rPr lang="en-US" baseline="30000" dirty="0" smtClean="0">
                <a:solidFill>
                  <a:schemeClr val="bg1"/>
                </a:solidFill>
              </a:rPr>
              <a:t>^</a:t>
            </a:r>
            <a:r>
              <a:rPr lang="en-US" dirty="0" smtClean="0">
                <a:solidFill>
                  <a:schemeClr val="bg1"/>
                </a:solidFill>
              </a:rPr>
              <a:t> DRAGON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533" name="TextBox 532"/>
          <p:cNvSpPr txBox="1"/>
          <p:nvPr/>
        </p:nvSpPr>
        <p:spPr>
          <a:xfrm>
            <a:off x="3810000" y="990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∑</a:t>
            </a:r>
            <a:r>
              <a:rPr lang="en-US" sz="2400" b="1" dirty="0" smtClean="0">
                <a:solidFill>
                  <a:schemeClr val="bg1"/>
                </a:solidFill>
              </a:rPr>
              <a:t> = 175,000   LOC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52" grpId="0" animBg="1"/>
      <p:bldP spid="158" grpId="0" animBg="1"/>
      <p:bldP spid="161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45" grpId="0"/>
      <p:bldP spid="246" grpId="0"/>
      <p:bldP spid="611" grpId="0" animBg="1"/>
      <p:bldP spid="525" grpId="0"/>
      <p:bldP spid="526" grpId="0"/>
      <p:bldP spid="527" grpId="0"/>
      <p:bldP spid="528" grpId="0"/>
      <p:bldP spid="529" grpId="0"/>
      <p:bldP spid="531" grpId="0"/>
      <p:bldP spid="5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"/>
          <p:cNvSpPr txBox="1">
            <a:spLocks noChangeArrowheads="1"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Why is it Simpler?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4" name="Rectangle 1"/>
          <p:cNvSpPr txBox="1">
            <a:spLocks noChangeArrowheads="1"/>
          </p:cNvSpPr>
          <p:nvPr/>
        </p:nvSpPr>
        <p:spPr>
          <a:xfrm>
            <a:off x="6096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Why is it the Right Abstraction?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304800" y="762000"/>
            <a:ext cx="8534400" cy="563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" name="AutoShape 14"/>
          <p:cNvSpPr>
            <a:spLocks noChangeShapeType="1"/>
          </p:cNvSpPr>
          <p:nvPr/>
        </p:nvSpPr>
        <p:spPr bwMode="auto">
          <a:xfrm flipV="1">
            <a:off x="3911029" y="3657600"/>
            <a:ext cx="279971" cy="4050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4" name="AutoShape 5"/>
          <p:cNvSpPr>
            <a:spLocks noChangeShapeType="1"/>
          </p:cNvSpPr>
          <p:nvPr/>
        </p:nvSpPr>
        <p:spPr bwMode="auto">
          <a:xfrm flipH="1">
            <a:off x="5921904" y="3505200"/>
            <a:ext cx="174095" cy="4207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5" name="AutoShape 21"/>
          <p:cNvSpPr>
            <a:spLocks noChangeShapeType="1"/>
          </p:cNvSpPr>
          <p:nvPr/>
        </p:nvSpPr>
        <p:spPr bwMode="auto">
          <a:xfrm flipH="1" flipV="1">
            <a:off x="4510561" y="2303127"/>
            <a:ext cx="570849" cy="838388"/>
          </a:xfrm>
          <a:prstGeom prst="straightConnector1">
            <a:avLst/>
          </a:prstGeom>
          <a:noFill/>
          <a:ln w="9525">
            <a:solidFill>
              <a:srgbClr val="4BACC6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6" name="AutoShape 9"/>
          <p:cNvSpPr>
            <a:spLocks noChangeShapeType="1"/>
          </p:cNvSpPr>
          <p:nvPr/>
        </p:nvSpPr>
        <p:spPr bwMode="auto">
          <a:xfrm>
            <a:off x="4909295" y="4066258"/>
            <a:ext cx="261040" cy="1223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7" name="AutoShape 8"/>
          <p:cNvSpPr>
            <a:spLocks noChangeShapeType="1"/>
          </p:cNvSpPr>
          <p:nvPr/>
        </p:nvSpPr>
        <p:spPr bwMode="auto">
          <a:xfrm flipV="1">
            <a:off x="5394084" y="3962399"/>
            <a:ext cx="244715" cy="2226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1" name="AutoShape 7"/>
          <p:cNvSpPr>
            <a:spLocks noChangeShapeType="1"/>
          </p:cNvSpPr>
          <p:nvPr/>
        </p:nvSpPr>
        <p:spPr bwMode="auto">
          <a:xfrm flipH="1" flipV="1">
            <a:off x="5081410" y="3404185"/>
            <a:ext cx="189327" cy="6045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3" name="AutoShape 33"/>
          <p:cNvSpPr>
            <a:spLocks noChangeArrowheads="1"/>
          </p:cNvSpPr>
          <p:nvPr/>
        </p:nvSpPr>
        <p:spPr bwMode="auto">
          <a:xfrm>
            <a:off x="3059058" y="3508534"/>
            <a:ext cx="220882" cy="2446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117" name="Group 103"/>
          <p:cNvGrpSpPr/>
          <p:nvPr/>
        </p:nvGrpSpPr>
        <p:grpSpPr>
          <a:xfrm>
            <a:off x="2364861" y="1766993"/>
            <a:ext cx="5014286" cy="3553275"/>
            <a:chOff x="3657600" y="4197350"/>
            <a:chExt cx="2774950" cy="1567668"/>
          </a:xfrm>
        </p:grpSpPr>
        <p:sp>
          <p:nvSpPr>
            <p:cNvPr id="139" name="AutoShape 32"/>
            <p:cNvSpPr>
              <a:spLocks noChangeArrowheads="1"/>
            </p:cNvSpPr>
            <p:nvPr/>
          </p:nvSpPr>
          <p:spPr bwMode="auto">
            <a:xfrm>
              <a:off x="4613275" y="4919662"/>
              <a:ext cx="144463" cy="114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0" name="AutoShape 30"/>
            <p:cNvSpPr>
              <a:spLocks noChangeArrowheads="1"/>
            </p:cNvSpPr>
            <p:nvPr/>
          </p:nvSpPr>
          <p:spPr bwMode="auto">
            <a:xfrm>
              <a:off x="5065713" y="4805362"/>
              <a:ext cx="144462" cy="114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1" name="AutoShape 26"/>
            <p:cNvSpPr>
              <a:spLocks noChangeArrowheads="1"/>
            </p:cNvSpPr>
            <p:nvPr/>
          </p:nvSpPr>
          <p:spPr bwMode="auto">
            <a:xfrm>
              <a:off x="5502275" y="5111750"/>
              <a:ext cx="122238" cy="1079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2" name="AutoShape 11"/>
            <p:cNvSpPr>
              <a:spLocks noChangeShapeType="1"/>
            </p:cNvSpPr>
            <p:nvPr/>
          </p:nvSpPr>
          <p:spPr bwMode="auto">
            <a:xfrm flipV="1">
              <a:off x="4757738" y="4863372"/>
              <a:ext cx="289992" cy="116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8" name="Group 102"/>
            <p:cNvGrpSpPr/>
            <p:nvPr/>
          </p:nvGrpSpPr>
          <p:grpSpPr>
            <a:xfrm>
              <a:off x="3657600" y="4197350"/>
              <a:ext cx="2774950" cy="1567668"/>
              <a:chOff x="3657600" y="4197350"/>
              <a:chExt cx="2774950" cy="1567668"/>
            </a:xfrm>
          </p:grpSpPr>
          <p:sp>
            <p:nvSpPr>
              <p:cNvPr id="211" name="AutoShape 20"/>
              <p:cNvSpPr>
                <a:spLocks noChangeShapeType="1"/>
              </p:cNvSpPr>
              <p:nvPr/>
            </p:nvSpPr>
            <p:spPr bwMode="auto">
              <a:xfrm flipH="1" flipV="1">
                <a:off x="4900613" y="4433887"/>
                <a:ext cx="781050" cy="369888"/>
              </a:xfrm>
              <a:prstGeom prst="straightConnector1">
                <a:avLst/>
              </a:prstGeom>
              <a:noFill/>
              <a:ln w="9525">
                <a:solidFill>
                  <a:srgbClr val="4BACC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2" name="Group 101"/>
              <p:cNvGrpSpPr/>
              <p:nvPr/>
            </p:nvGrpSpPr>
            <p:grpSpPr>
              <a:xfrm>
                <a:off x="3657600" y="4197350"/>
                <a:ext cx="2774950" cy="1567668"/>
                <a:chOff x="3657600" y="4197350"/>
                <a:chExt cx="2774950" cy="1567668"/>
              </a:xfrm>
            </p:grpSpPr>
            <p:sp>
              <p:nvSpPr>
                <p:cNvPr id="213" name="AutoShape 35"/>
                <p:cNvSpPr>
                  <a:spLocks noChangeArrowheads="1"/>
                </p:cNvSpPr>
                <p:nvPr/>
              </p:nvSpPr>
              <p:spPr bwMode="auto">
                <a:xfrm>
                  <a:off x="4613275" y="4197350"/>
                  <a:ext cx="547688" cy="1936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BACC6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NOX</a:t>
                  </a:r>
                  <a:endParaRPr lang="en-US" sz="3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" name="Oval 34"/>
                <p:cNvSpPr>
                  <a:spLocks noChangeArrowheads="1"/>
                </p:cNvSpPr>
                <p:nvPr/>
              </p:nvSpPr>
              <p:spPr bwMode="auto">
                <a:xfrm>
                  <a:off x="3657600" y="4724400"/>
                  <a:ext cx="2774950" cy="639762"/>
                </a:xfrm>
                <a:prstGeom prst="ellipse">
                  <a:avLst/>
                </a:prstGeom>
                <a:noFill/>
                <a:ln w="9525">
                  <a:solidFill>
                    <a:srgbClr val="7030A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4368800" y="5149850"/>
                  <a:ext cx="144463" cy="114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AutoShape 29"/>
                <p:cNvSpPr>
                  <a:spLocks noChangeArrowheads="1"/>
                </p:cNvSpPr>
                <p:nvPr/>
              </p:nvSpPr>
              <p:spPr bwMode="auto">
                <a:xfrm>
                  <a:off x="5626100" y="4851400"/>
                  <a:ext cx="144463" cy="114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7" name="AutoShape 28"/>
                <p:cNvSpPr>
                  <a:spLocks noChangeArrowheads="1"/>
                </p:cNvSpPr>
                <p:nvPr/>
              </p:nvSpPr>
              <p:spPr bwMode="auto">
                <a:xfrm>
                  <a:off x="4943475" y="5111750"/>
                  <a:ext cx="122238" cy="1079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9BBB59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8" name="AutoShape 27"/>
                <p:cNvSpPr>
                  <a:spLocks noChangeArrowheads="1"/>
                </p:cNvSpPr>
                <p:nvPr/>
              </p:nvSpPr>
              <p:spPr bwMode="auto">
                <a:xfrm>
                  <a:off x="6017634" y="5065085"/>
                  <a:ext cx="144463" cy="114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9" name="AutoShape 25"/>
                <p:cNvSpPr>
                  <a:spLocks noChangeArrowheads="1"/>
                </p:cNvSpPr>
                <p:nvPr/>
              </p:nvSpPr>
              <p:spPr bwMode="auto">
                <a:xfrm>
                  <a:off x="5210175" y="5211762"/>
                  <a:ext cx="122238" cy="1079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0" name="AutoShape 24"/>
                <p:cNvSpPr>
                  <a:spLocks noChangeShapeType="1"/>
                </p:cNvSpPr>
                <p:nvPr/>
              </p:nvSpPr>
              <p:spPr bwMode="auto">
                <a:xfrm flipV="1">
                  <a:off x="4110038" y="4433887"/>
                  <a:ext cx="735012" cy="4857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1" name="AutoShape 23"/>
                <p:cNvSpPr>
                  <a:spLocks noChangeShapeType="1"/>
                </p:cNvSpPr>
                <p:nvPr/>
              </p:nvSpPr>
              <p:spPr bwMode="auto">
                <a:xfrm flipV="1">
                  <a:off x="4676775" y="4433887"/>
                  <a:ext cx="168275" cy="4857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2" name="AutoShape 22"/>
                <p:cNvSpPr>
                  <a:spLocks noChangeShapeType="1"/>
                </p:cNvSpPr>
                <p:nvPr/>
              </p:nvSpPr>
              <p:spPr bwMode="auto">
                <a:xfrm flipV="1">
                  <a:off x="4416425" y="4433887"/>
                  <a:ext cx="428625" cy="6762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AutoShap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4900613" y="4433887"/>
                  <a:ext cx="661987" cy="6762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AutoShap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050" y="4433887"/>
                  <a:ext cx="174625" cy="6762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7" name="AutoShape 15"/>
                <p:cNvSpPr>
                  <a:spLocks noChangeShapeType="1"/>
                </p:cNvSpPr>
                <p:nvPr/>
              </p:nvSpPr>
              <p:spPr bwMode="auto">
                <a:xfrm flipV="1">
                  <a:off x="4164013" y="4964229"/>
                  <a:ext cx="462019" cy="6973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AutoShap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4164013" y="5073650"/>
                  <a:ext cx="152400" cy="11271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AutoShape 12"/>
                <p:cNvSpPr>
                  <a:spLocks noChangeShapeType="1"/>
                </p:cNvSpPr>
                <p:nvPr/>
              </p:nvSpPr>
              <p:spPr bwMode="auto">
                <a:xfrm flipV="1">
                  <a:off x="4513263" y="5187950"/>
                  <a:ext cx="387350" cy="2381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AutoShape 10"/>
                <p:cNvSpPr>
                  <a:spLocks noChangeShapeType="1"/>
                </p:cNvSpPr>
                <p:nvPr/>
              </p:nvSpPr>
              <p:spPr bwMode="auto">
                <a:xfrm>
                  <a:off x="5210175" y="4875212"/>
                  <a:ext cx="427931" cy="217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AutoShape 6"/>
                <p:cNvSpPr>
                  <a:spLocks noChangeShapeType="1"/>
                </p:cNvSpPr>
                <p:nvPr/>
              </p:nvSpPr>
              <p:spPr bwMode="auto">
                <a:xfrm>
                  <a:off x="5770563" y="4965700"/>
                  <a:ext cx="244475" cy="1460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AutoShape 4"/>
                <p:cNvSpPr>
                  <a:spLocks noChangeShapeType="1"/>
                </p:cNvSpPr>
                <p:nvPr/>
              </p:nvSpPr>
              <p:spPr bwMode="auto">
                <a:xfrm>
                  <a:off x="5626100" y="5149850"/>
                  <a:ext cx="3905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782637" y="4882803"/>
                  <a:ext cx="609600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 smtClean="0">
                      <a:solidFill>
                        <a:prstClr val="black"/>
                      </a:solidFill>
                      <a:ea typeface="Calibri" pitchFamily="34" charset="0"/>
                      <a:cs typeface="Times New Roman" pitchFamily="18" charset="0"/>
                    </a:rPr>
                    <a:t>Packet and Circuit Switches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>
                  <a:off x="4291576" y="5588494"/>
                  <a:ext cx="1599550" cy="17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prstClr val="black"/>
                      </a:solidFill>
                    </a:rPr>
                    <a:t>Converged Network</a:t>
                  </a:r>
                  <a:endParaRPr lang="en-US" sz="20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35" name="Rounded Rectangle 234"/>
          <p:cNvSpPr/>
          <p:nvPr/>
        </p:nvSpPr>
        <p:spPr>
          <a:xfrm>
            <a:off x="4724400" y="1219200"/>
            <a:ext cx="228600" cy="228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cxnSp>
        <p:nvCxnSpPr>
          <p:cNvPr id="236" name="Straight Arrow Connector 235"/>
          <p:cNvCxnSpPr/>
          <p:nvPr/>
        </p:nvCxnSpPr>
        <p:spPr>
          <a:xfrm rot="10800000" flipV="1">
            <a:off x="5029200" y="1219200"/>
            <a:ext cx="723900" cy="76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5715000" y="99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2000 lines of code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8" name="Group 225"/>
          <p:cNvGrpSpPr/>
          <p:nvPr/>
        </p:nvGrpSpPr>
        <p:grpSpPr>
          <a:xfrm>
            <a:off x="4038600" y="1295400"/>
            <a:ext cx="1066800" cy="838200"/>
            <a:chOff x="1470005" y="1226899"/>
            <a:chExt cx="6401203" cy="2485516"/>
          </a:xfrm>
        </p:grpSpPr>
        <p:sp>
          <p:nvSpPr>
            <p:cNvPr id="239" name="Rectangle 238"/>
            <p:cNvSpPr/>
            <p:nvPr/>
          </p:nvSpPr>
          <p:spPr>
            <a:xfrm rot="21171009">
              <a:off x="1470005" y="1226899"/>
              <a:ext cx="6401203" cy="248551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isometricOffAxis2Top">
                <a:rot lat="18048692" lon="18917394" rev="204050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0" name="Group 224"/>
            <p:cNvGrpSpPr/>
            <p:nvPr/>
          </p:nvGrpSpPr>
          <p:grpSpPr>
            <a:xfrm>
              <a:off x="1991001" y="2065099"/>
              <a:ext cx="5514762" cy="796928"/>
              <a:chOff x="2936787" y="2479672"/>
              <a:chExt cx="5514762" cy="796928"/>
            </a:xfrm>
          </p:grpSpPr>
          <p:cxnSp>
            <p:nvCxnSpPr>
              <p:cNvPr id="241" name="Straight Connector 240"/>
              <p:cNvCxnSpPr>
                <a:stCxn id="261" idx="4"/>
                <a:endCxn id="260" idx="6"/>
              </p:cNvCxnSpPr>
              <p:nvPr/>
            </p:nvCxnSpPr>
            <p:spPr>
              <a:xfrm rot="5400000">
                <a:off x="5197508" y="2571780"/>
                <a:ext cx="193672" cy="38411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>
                <a:stCxn id="261" idx="4"/>
                <a:endCxn id="264" idx="0"/>
              </p:cNvCxnSpPr>
              <p:nvPr/>
            </p:nvCxnSpPr>
            <p:spPr>
              <a:xfrm rot="16200000" flipH="1">
                <a:off x="5448300" y="2705100"/>
                <a:ext cx="228600" cy="1524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>
                <a:stCxn id="262" idx="4"/>
                <a:endCxn id="256" idx="0"/>
              </p:cNvCxnSpPr>
              <p:nvPr/>
            </p:nvCxnSpPr>
            <p:spPr>
              <a:xfrm rot="5400000">
                <a:off x="6436716" y="2596156"/>
                <a:ext cx="263528" cy="33536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62" idx="4"/>
                <a:endCxn id="265" idx="1"/>
              </p:cNvCxnSpPr>
              <p:nvPr/>
            </p:nvCxnSpPr>
            <p:spPr>
              <a:xfrm rot="16200000" flipH="1">
                <a:off x="6887937" y="2480294"/>
                <a:ext cx="109678" cy="41323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56" idx="7"/>
                <a:endCxn id="265" idx="2"/>
              </p:cNvCxnSpPr>
              <p:nvPr/>
            </p:nvCxnSpPr>
            <p:spPr>
              <a:xfrm rot="5400000" flipH="1" flipV="1">
                <a:off x="6758986" y="2572149"/>
                <a:ext cx="95346" cy="59619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73" idx="6"/>
                <a:endCxn id="274" idx="3"/>
              </p:cNvCxnSpPr>
              <p:nvPr/>
            </p:nvCxnSpPr>
            <p:spPr>
              <a:xfrm>
                <a:off x="5325572" y="3165472"/>
                <a:ext cx="1424665" cy="1261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7" name="Group 223"/>
              <p:cNvGrpSpPr/>
              <p:nvPr/>
            </p:nvGrpSpPr>
            <p:grpSpPr>
              <a:xfrm>
                <a:off x="2936787" y="2479672"/>
                <a:ext cx="5514762" cy="796928"/>
                <a:chOff x="2936787" y="2479672"/>
                <a:chExt cx="5514762" cy="796928"/>
              </a:xfrm>
            </p:grpSpPr>
            <p:grpSp>
              <p:nvGrpSpPr>
                <p:cNvPr id="248" name="Group 222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54" name="Group 154"/>
                  <p:cNvGrpSpPr/>
                  <p:nvPr/>
                </p:nvGrpSpPr>
                <p:grpSpPr>
                  <a:xfrm>
                    <a:off x="2936787" y="2479672"/>
                    <a:ext cx="5514762" cy="762000"/>
                    <a:chOff x="1946187" y="1489072"/>
                    <a:chExt cx="5514762" cy="762000"/>
                  </a:xfrm>
                </p:grpSpPr>
                <p:sp>
                  <p:nvSpPr>
                    <p:cNvPr id="267" name="Oval 266"/>
                    <p:cNvSpPr/>
                    <p:nvPr/>
                  </p:nvSpPr>
                  <p:spPr>
                    <a:xfrm>
                      <a:off x="1946187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Oval 267"/>
                    <p:cNvSpPr/>
                    <p:nvPr/>
                  </p:nvSpPr>
                  <p:spPr>
                    <a:xfrm>
                      <a:off x="32766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Oval 268"/>
                    <p:cNvSpPr/>
                    <p:nvPr/>
                  </p:nvSpPr>
                  <p:spPr>
                    <a:xfrm>
                      <a:off x="3733800" y="15240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2095043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>
                      <a:off x="4800600" y="17526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>
                      <a:off x="6263012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4030171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>
                      <a:off x="57150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7156149" y="19462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76" name="Straight Connector 275"/>
                    <p:cNvCxnSpPr>
                      <a:stCxn id="270" idx="0"/>
                      <a:endCxn id="267" idx="3"/>
                    </p:cNvCxnSpPr>
                    <p:nvPr/>
                  </p:nvCxnSpPr>
                  <p:spPr>
                    <a:xfrm rot="16200000" flipV="1">
                      <a:off x="1879375" y="1730603"/>
                      <a:ext cx="479518" cy="256619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Straight Connector 276"/>
                    <p:cNvCxnSpPr>
                      <a:stCxn id="270" idx="5"/>
                      <a:endCxn id="268" idx="3"/>
                    </p:cNvCxnSpPr>
                    <p:nvPr/>
                  </p:nvCxnSpPr>
                  <p:spPr>
                    <a:xfrm rot="5400000" flipH="1" flipV="1">
                      <a:off x="2817585" y="1725103"/>
                      <a:ext cx="41272" cy="96603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277"/>
                    <p:cNvCxnSpPr>
                      <a:stCxn id="269" idx="2"/>
                      <a:endCxn id="267" idx="6"/>
                    </p:cNvCxnSpPr>
                    <p:nvPr/>
                  </p:nvCxnSpPr>
                  <p:spPr>
                    <a:xfrm rot="10800000">
                      <a:off x="2250988" y="1565272"/>
                      <a:ext cx="14828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>
                      <a:stCxn id="255" idx="0"/>
                      <a:endCxn id="259" idx="4"/>
                    </p:cNvCxnSpPr>
                    <p:nvPr/>
                  </p:nvCxnSpPr>
                  <p:spPr>
                    <a:xfrm rot="16200000" flipV="1">
                      <a:off x="2952738" y="1680458"/>
                      <a:ext cx="152400" cy="744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279"/>
                    <p:cNvCxnSpPr>
                      <a:stCxn id="273" idx="0"/>
                      <a:endCxn id="269" idx="4"/>
                    </p:cNvCxnSpPr>
                    <p:nvPr/>
                  </p:nvCxnSpPr>
                  <p:spPr>
                    <a:xfrm rot="16200000" flipV="1">
                      <a:off x="3823251" y="1739350"/>
                      <a:ext cx="422272" cy="29637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Straight Connector 280"/>
                    <p:cNvCxnSpPr>
                      <a:stCxn id="268" idx="6"/>
                      <a:endCxn id="273" idx="3"/>
                    </p:cNvCxnSpPr>
                    <p:nvPr/>
                  </p:nvCxnSpPr>
                  <p:spPr>
                    <a:xfrm>
                      <a:off x="3581400" y="2133600"/>
                      <a:ext cx="493409" cy="95154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281"/>
                    <p:cNvCxnSpPr>
                      <a:stCxn id="273" idx="7"/>
                      <a:endCxn id="271" idx="3"/>
                    </p:cNvCxnSpPr>
                    <p:nvPr/>
                  </p:nvCxnSpPr>
                  <p:spPr>
                    <a:xfrm rot="5400000" flipH="1" flipV="1">
                      <a:off x="4448632" y="1724385"/>
                      <a:ext cx="238308" cy="554903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Straight Connector 282"/>
                    <p:cNvCxnSpPr>
                      <a:stCxn id="274" idx="2"/>
                      <a:endCxn id="271" idx="6"/>
                    </p:cNvCxnSpPr>
                    <p:nvPr/>
                  </p:nvCxnSpPr>
                  <p:spPr>
                    <a:xfrm rot="10800000">
                      <a:off x="5105400" y="1828800"/>
                      <a:ext cx="609600" cy="30480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283"/>
                    <p:cNvCxnSpPr>
                      <a:stCxn id="269" idx="6"/>
                      <a:endCxn id="272" idx="2"/>
                    </p:cNvCxnSpPr>
                    <p:nvPr/>
                  </p:nvCxnSpPr>
                  <p:spPr>
                    <a:xfrm flipV="1">
                      <a:off x="4038600" y="1565272"/>
                      <a:ext cx="22244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5" name="Straight Connector 284"/>
                    <p:cNvCxnSpPr>
                      <a:stCxn id="274" idx="6"/>
                      <a:endCxn id="272" idx="4"/>
                    </p:cNvCxnSpPr>
                    <p:nvPr/>
                  </p:nvCxnSpPr>
                  <p:spPr>
                    <a:xfrm flipV="1">
                      <a:off x="6019800" y="1641472"/>
                      <a:ext cx="395612" cy="4921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>
                      <a:stCxn id="272" idx="5"/>
                      <a:endCxn id="275" idx="3"/>
                    </p:cNvCxnSpPr>
                    <p:nvPr/>
                  </p:nvCxnSpPr>
                  <p:spPr>
                    <a:xfrm rot="16200000" flipH="1">
                      <a:off x="6633379" y="1508948"/>
                      <a:ext cx="457200" cy="67761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Straight Connector 286"/>
                    <p:cNvCxnSpPr>
                      <a:stCxn id="274" idx="6"/>
                      <a:endCxn id="275" idx="3"/>
                    </p:cNvCxnSpPr>
                    <p:nvPr/>
                  </p:nvCxnSpPr>
                  <p:spPr>
                    <a:xfrm flipV="1">
                      <a:off x="6019800" y="2076354"/>
                      <a:ext cx="1180985" cy="57246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5" name="Oval 254"/>
                  <p:cNvSpPr/>
                  <p:nvPr/>
                </p:nvSpPr>
                <p:spPr>
                  <a:xfrm>
                    <a:off x="3904351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6248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29367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657600" y="31242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82992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>
                  <a:xfrm>
                    <a:off x="47974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Oval 260"/>
                  <p:cNvSpPr/>
                  <p:nvPr/>
                </p:nvSpPr>
                <p:spPr>
                  <a:xfrm>
                    <a:off x="5334000" y="2514600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6583759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606276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5486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7104756" y="2708272"/>
                    <a:ext cx="304800" cy="2286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>
                  <a:xfrm>
                    <a:off x="7700180" y="2784472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49" name="Straight Connector 248"/>
                <p:cNvCxnSpPr>
                  <a:stCxn id="257" idx="6"/>
                  <a:endCxn id="255" idx="2"/>
                </p:cNvCxnSpPr>
                <p:nvPr/>
              </p:nvCxnSpPr>
              <p:spPr>
                <a:xfrm>
                  <a:off x="3241587" y="2860672"/>
                  <a:ext cx="662764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>
                  <a:stCxn id="257" idx="5"/>
                  <a:endCxn id="258" idx="1"/>
                </p:cNvCxnSpPr>
                <p:nvPr/>
              </p:nvCxnSpPr>
              <p:spPr>
                <a:xfrm rot="16200000" flipH="1">
                  <a:off x="3333611" y="2777892"/>
                  <a:ext cx="231964" cy="505287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>
                  <a:stCxn id="258" idx="7"/>
                  <a:endCxn id="255" idx="4"/>
                </p:cNvCxnSpPr>
                <p:nvPr/>
              </p:nvCxnSpPr>
              <p:spPr>
                <a:xfrm rot="5400000" flipH="1" flipV="1">
                  <a:off x="3882434" y="2972201"/>
                  <a:ext cx="209646" cy="138989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>
                  <a:stCxn id="255" idx="6"/>
                  <a:endCxn id="260" idx="3"/>
                </p:cNvCxnSpPr>
                <p:nvPr/>
              </p:nvCxnSpPr>
              <p:spPr>
                <a:xfrm>
                  <a:off x="4209151" y="2860672"/>
                  <a:ext cx="632973" cy="53882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>
                  <a:stCxn id="268" idx="6"/>
                  <a:endCxn id="260" idx="3"/>
                </p:cNvCxnSpPr>
                <p:nvPr/>
              </p:nvCxnSpPr>
              <p:spPr>
                <a:xfrm flipV="1">
                  <a:off x="4572000" y="2914554"/>
                  <a:ext cx="270125" cy="209646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8" name="Right Brace 287"/>
          <p:cNvSpPr/>
          <p:nvPr/>
        </p:nvSpPr>
        <p:spPr>
          <a:xfrm rot="10800000">
            <a:off x="3200400" y="1828800"/>
            <a:ext cx="304800" cy="1295400"/>
          </a:xfrm>
          <a:prstGeom prst="rightBrace">
            <a:avLst>
              <a:gd name="adj1" fmla="val 4697"/>
              <a:gd name="adj2" fmla="val 494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ext Box 37"/>
          <p:cNvSpPr txBox="1">
            <a:spLocks noChangeArrowheads="1"/>
          </p:cNvSpPr>
          <p:nvPr/>
        </p:nvSpPr>
        <p:spPr bwMode="auto">
          <a:xfrm>
            <a:off x="2438400" y="2057400"/>
            <a:ext cx="1486590" cy="6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Unified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Control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cs typeface="Times New Roman" pitchFamily="18" charset="0"/>
              </a:rPr>
              <a:t>Plane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304800" y="3581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>
                <a:solidFill>
                  <a:srgbClr val="FF0000"/>
                </a:solidFill>
              </a:rPr>
              <a:t> Flow Abstraction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381000" y="1334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2.   </a:t>
            </a:r>
            <a:r>
              <a:rPr lang="en-US" b="1" u="sng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>
                <a:solidFill>
                  <a:srgbClr val="FF0000"/>
                </a:solidFill>
              </a:rPr>
              <a:t> Map Abstraction</a:t>
            </a:r>
          </a:p>
        </p:txBody>
      </p:sp>
      <p:sp>
        <p:nvSpPr>
          <p:cNvPr id="292" name="Text Box 37"/>
          <p:cNvSpPr txBox="1">
            <a:spLocks noChangeArrowheads="1"/>
          </p:cNvSpPr>
          <p:nvPr/>
        </p:nvSpPr>
        <p:spPr bwMode="auto">
          <a:xfrm>
            <a:off x="2514600" y="762000"/>
            <a:ext cx="1905000" cy="4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Application across packet and circuits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93" name="Straight Arrow Connector 292"/>
          <p:cNvCxnSpPr/>
          <p:nvPr/>
        </p:nvCxnSpPr>
        <p:spPr>
          <a:xfrm>
            <a:off x="3962400" y="990600"/>
            <a:ext cx="6858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 Box 16"/>
          <p:cNvSpPr txBox="1">
            <a:spLocks noChangeArrowheads="1"/>
          </p:cNvSpPr>
          <p:nvPr/>
        </p:nvSpPr>
        <p:spPr bwMode="auto">
          <a:xfrm>
            <a:off x="3048000" y="2438400"/>
            <a:ext cx="3321599" cy="6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1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Interface: </a:t>
            </a:r>
            <a:r>
              <a:rPr lang="en-US" sz="1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OpenFlow</a:t>
            </a:r>
            <a:r>
              <a:rPr lang="en-US" sz="1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Protocol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2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/>
          <p:nvPr/>
        </p:nvGrpSpPr>
        <p:grpSpPr>
          <a:xfrm>
            <a:off x="1066800" y="1066800"/>
            <a:ext cx="6781800" cy="2895602"/>
            <a:chOff x="1066800" y="1066800"/>
            <a:chExt cx="6781800" cy="2895602"/>
          </a:xfrm>
        </p:grpSpPr>
        <p:grpSp>
          <p:nvGrpSpPr>
            <p:cNvPr id="3" name="Group 13"/>
            <p:cNvGrpSpPr/>
            <p:nvPr/>
          </p:nvGrpSpPr>
          <p:grpSpPr>
            <a:xfrm>
              <a:off x="3200400" y="10668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5" name="Can 14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Down Arrow 15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Down Arrow 16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>
              <a:off x="1143000" y="23622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29" name="Can 28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Down Arrow 32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ight Arrow 33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13"/>
            <p:cNvGrpSpPr/>
            <p:nvPr/>
          </p:nvGrpSpPr>
          <p:grpSpPr>
            <a:xfrm>
              <a:off x="1066800" y="12192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37" name="Can 36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Down Arrow 37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Down Arrow 38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ight Arrow 39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ight Arrow 40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13"/>
            <p:cNvGrpSpPr/>
            <p:nvPr/>
          </p:nvGrpSpPr>
          <p:grpSpPr>
            <a:xfrm>
              <a:off x="2362200" y="21336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43" name="Can 42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Down Arrow 43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Down Arrow 44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ight Arrow 46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13"/>
            <p:cNvGrpSpPr/>
            <p:nvPr/>
          </p:nvGrpSpPr>
          <p:grpSpPr>
            <a:xfrm>
              <a:off x="5943600" y="35052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49" name="Can 48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Down Arrow 49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Down Arrow 50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ight Arrow 52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oup 13"/>
            <p:cNvGrpSpPr/>
            <p:nvPr/>
          </p:nvGrpSpPr>
          <p:grpSpPr>
            <a:xfrm>
              <a:off x="5334000" y="12192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55" name="Can 54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Down Arrow 56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ight Arrow 57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ight Arrow 58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13"/>
            <p:cNvGrpSpPr/>
            <p:nvPr/>
          </p:nvGrpSpPr>
          <p:grpSpPr>
            <a:xfrm>
              <a:off x="3962400" y="23622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67" name="Can 66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Down Arrow 67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Down Arrow 68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Right Arrow 69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Right Arrow 70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13"/>
            <p:cNvGrpSpPr/>
            <p:nvPr/>
          </p:nvGrpSpPr>
          <p:grpSpPr>
            <a:xfrm>
              <a:off x="5486400" y="23622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79" name="Can 78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Down Arrow 79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Down Arrow 80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ight Arrow 81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ight Arrow 82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6629400" y="26670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85" name="Can 84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Down Arrow 85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Down Arrow 86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Right Arrow 87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Right Arrow 88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13"/>
            <p:cNvGrpSpPr/>
            <p:nvPr/>
          </p:nvGrpSpPr>
          <p:grpSpPr>
            <a:xfrm>
              <a:off x="4419600" y="16764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91" name="Can 90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Down Arrow 91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Down Arrow 92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ight Arrow 93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ight Arrow 94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7239000" y="17526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97" name="Can 96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Down Arrow 97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Down Arrow 98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ight Arrow 99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ight Arrow 100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03" name="Straight Connector 102"/>
            <p:cNvCxnSpPr>
              <a:stCxn id="37" idx="4"/>
              <a:endCxn id="15" idx="2"/>
            </p:cNvCxnSpPr>
            <p:nvPr/>
          </p:nvCxnSpPr>
          <p:spPr>
            <a:xfrm flipV="1">
              <a:off x="1676400" y="1295402"/>
              <a:ext cx="1524000" cy="1524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37" idx="3"/>
              <a:endCxn id="29" idx="1"/>
            </p:cNvCxnSpPr>
            <p:nvPr/>
          </p:nvCxnSpPr>
          <p:spPr>
            <a:xfrm rot="16200000" flipH="1">
              <a:off x="1066801" y="1981201"/>
              <a:ext cx="685799" cy="762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29" idx="4"/>
              <a:endCxn id="43" idx="2"/>
            </p:cNvCxnSpPr>
            <p:nvPr/>
          </p:nvCxnSpPr>
          <p:spPr>
            <a:xfrm flipV="1">
              <a:off x="1752600" y="2362202"/>
              <a:ext cx="609600" cy="2286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29" idx="3"/>
              <a:endCxn id="61" idx="2"/>
            </p:cNvCxnSpPr>
            <p:nvPr/>
          </p:nvCxnSpPr>
          <p:spPr>
            <a:xfrm rot="16200000" flipH="1">
              <a:off x="1295400" y="2971802"/>
              <a:ext cx="838200" cy="5334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endCxn id="43" idx="3"/>
            </p:cNvCxnSpPr>
            <p:nvPr/>
          </p:nvCxnSpPr>
          <p:spPr>
            <a:xfrm rot="5400000" flipH="1" flipV="1">
              <a:off x="2057401" y="2819401"/>
              <a:ext cx="838198" cy="3810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3" idx="4"/>
              <a:endCxn id="67" idx="2"/>
            </p:cNvCxnSpPr>
            <p:nvPr/>
          </p:nvCxnSpPr>
          <p:spPr>
            <a:xfrm>
              <a:off x="2971800" y="2362202"/>
              <a:ext cx="990600" cy="2286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43" idx="1"/>
              <a:endCxn id="15" idx="3"/>
            </p:cNvCxnSpPr>
            <p:nvPr/>
          </p:nvCxnSpPr>
          <p:spPr>
            <a:xfrm rot="5400000" flipH="1" flipV="1">
              <a:off x="2781301" y="1409702"/>
              <a:ext cx="609599" cy="8382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5" idx="4"/>
              <a:endCxn id="55" idx="2"/>
            </p:cNvCxnSpPr>
            <p:nvPr/>
          </p:nvCxnSpPr>
          <p:spPr>
            <a:xfrm>
              <a:off x="3810000" y="1295402"/>
              <a:ext cx="1524000" cy="1524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5" idx="4"/>
              <a:endCxn id="91" idx="1"/>
            </p:cNvCxnSpPr>
            <p:nvPr/>
          </p:nvCxnSpPr>
          <p:spPr>
            <a:xfrm>
              <a:off x="3810000" y="1295402"/>
              <a:ext cx="914400" cy="38099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91" idx="4"/>
              <a:endCxn id="55" idx="3"/>
            </p:cNvCxnSpPr>
            <p:nvPr/>
          </p:nvCxnSpPr>
          <p:spPr>
            <a:xfrm flipV="1">
              <a:off x="5029200" y="1676402"/>
              <a:ext cx="609600" cy="2286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67" idx="4"/>
              <a:endCxn id="79" idx="2"/>
            </p:cNvCxnSpPr>
            <p:nvPr/>
          </p:nvCxnSpPr>
          <p:spPr>
            <a:xfrm>
              <a:off x="4572000" y="2590802"/>
              <a:ext cx="9144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67" idx="3"/>
              <a:endCxn id="75" idx="3"/>
            </p:cNvCxnSpPr>
            <p:nvPr/>
          </p:nvCxnSpPr>
          <p:spPr>
            <a:xfrm rot="16200000" flipH="1">
              <a:off x="3923023" y="3163579"/>
              <a:ext cx="905453" cy="217098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73" idx="4"/>
              <a:endCxn id="49" idx="2"/>
            </p:cNvCxnSpPr>
            <p:nvPr/>
          </p:nvCxnSpPr>
          <p:spPr>
            <a:xfrm flipV="1">
              <a:off x="4724400" y="3733802"/>
              <a:ext cx="1219200" cy="2286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85" idx="3"/>
              <a:endCxn id="49" idx="4"/>
            </p:cNvCxnSpPr>
            <p:nvPr/>
          </p:nvCxnSpPr>
          <p:spPr>
            <a:xfrm rot="5400000">
              <a:off x="6438900" y="3238502"/>
              <a:ext cx="609600" cy="3810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97" idx="3"/>
              <a:endCxn id="85" idx="1"/>
            </p:cNvCxnSpPr>
            <p:nvPr/>
          </p:nvCxnSpPr>
          <p:spPr>
            <a:xfrm rot="5400000">
              <a:off x="7010401" y="2133601"/>
              <a:ext cx="457199" cy="6096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55" idx="4"/>
              <a:endCxn id="97" idx="1"/>
            </p:cNvCxnSpPr>
            <p:nvPr/>
          </p:nvCxnSpPr>
          <p:spPr>
            <a:xfrm>
              <a:off x="5943600" y="1447802"/>
              <a:ext cx="1600200" cy="30479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79" idx="4"/>
              <a:endCxn id="97" idx="2"/>
            </p:cNvCxnSpPr>
            <p:nvPr/>
          </p:nvCxnSpPr>
          <p:spPr>
            <a:xfrm flipV="1">
              <a:off x="6096000" y="1981202"/>
              <a:ext cx="1143000" cy="6096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69" idx="2"/>
              <a:endCxn id="91" idx="3"/>
            </p:cNvCxnSpPr>
            <p:nvPr/>
          </p:nvCxnSpPr>
          <p:spPr>
            <a:xfrm flipV="1">
              <a:off x="4419763" y="2133602"/>
              <a:ext cx="304637" cy="237373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93"/>
          <p:cNvGrpSpPr/>
          <p:nvPr/>
        </p:nvGrpSpPr>
        <p:grpSpPr>
          <a:xfrm>
            <a:off x="1981200" y="3429000"/>
            <a:ext cx="2743200" cy="762002"/>
            <a:chOff x="1981200" y="3429000"/>
            <a:chExt cx="2743200" cy="762002"/>
          </a:xfrm>
        </p:grpSpPr>
        <p:cxnSp>
          <p:nvCxnSpPr>
            <p:cNvPr id="114" name="Straight Connector 113"/>
            <p:cNvCxnSpPr>
              <a:stCxn id="61" idx="4"/>
              <a:endCxn id="73" idx="2"/>
            </p:cNvCxnSpPr>
            <p:nvPr/>
          </p:nvCxnSpPr>
          <p:spPr>
            <a:xfrm>
              <a:off x="2590800" y="3657602"/>
              <a:ext cx="1524000" cy="3048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3"/>
            <p:cNvGrpSpPr/>
            <p:nvPr/>
          </p:nvGrpSpPr>
          <p:grpSpPr>
            <a:xfrm>
              <a:off x="1981200" y="34290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61" name="Can 60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Down Arrow 61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Down Arrow 62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ight Arrow 63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ight Arrow 64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13"/>
            <p:cNvGrpSpPr/>
            <p:nvPr/>
          </p:nvGrpSpPr>
          <p:grpSpPr>
            <a:xfrm>
              <a:off x="4114800" y="3733800"/>
              <a:ext cx="609600" cy="457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73" name="Can 72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Down Arrow 73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Down Arrow 74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ight Arrow 75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ight Arrow 76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2" name="Rectangle 340"/>
          <p:cNvSpPr>
            <a:spLocks noChangeArrowheads="1"/>
          </p:cNvSpPr>
          <p:nvPr/>
        </p:nvSpPr>
        <p:spPr bwMode="auto">
          <a:xfrm>
            <a:off x="762000" y="2514600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3" name="Rectangle 340"/>
          <p:cNvSpPr>
            <a:spLocks noChangeArrowheads="1"/>
          </p:cNvSpPr>
          <p:nvPr/>
        </p:nvSpPr>
        <p:spPr bwMode="auto">
          <a:xfrm>
            <a:off x="1600200" y="2514600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5" name="Rectangle 340"/>
          <p:cNvSpPr>
            <a:spLocks noChangeArrowheads="1"/>
          </p:cNvSpPr>
          <p:nvPr/>
        </p:nvSpPr>
        <p:spPr bwMode="auto">
          <a:xfrm>
            <a:off x="1676400" y="2590800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340"/>
          <p:cNvSpPr>
            <a:spLocks noChangeArrowheads="1"/>
          </p:cNvSpPr>
          <p:nvPr/>
        </p:nvSpPr>
        <p:spPr bwMode="auto">
          <a:xfrm>
            <a:off x="609600" y="2590800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Rectangle 340"/>
          <p:cNvSpPr>
            <a:spLocks noChangeArrowheads="1"/>
          </p:cNvSpPr>
          <p:nvPr/>
        </p:nvSpPr>
        <p:spPr bwMode="auto">
          <a:xfrm>
            <a:off x="457200" y="2667000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Rectangle 340"/>
          <p:cNvSpPr>
            <a:spLocks noChangeArrowheads="1"/>
          </p:cNvSpPr>
          <p:nvPr/>
        </p:nvSpPr>
        <p:spPr bwMode="auto">
          <a:xfrm>
            <a:off x="1524000" y="2667000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Rectangle 340"/>
          <p:cNvSpPr>
            <a:spLocks noChangeArrowheads="1"/>
          </p:cNvSpPr>
          <p:nvPr/>
        </p:nvSpPr>
        <p:spPr bwMode="auto">
          <a:xfrm>
            <a:off x="1447800" y="2667000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Rectangle 340"/>
          <p:cNvSpPr>
            <a:spLocks noChangeArrowheads="1"/>
          </p:cNvSpPr>
          <p:nvPr/>
        </p:nvSpPr>
        <p:spPr bwMode="auto">
          <a:xfrm>
            <a:off x="609600" y="27432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Rectangle 340"/>
          <p:cNvSpPr>
            <a:spLocks noChangeArrowheads="1"/>
          </p:cNvSpPr>
          <p:nvPr/>
        </p:nvSpPr>
        <p:spPr bwMode="auto">
          <a:xfrm>
            <a:off x="762000" y="27432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7" name="Rectangle 340"/>
          <p:cNvSpPr>
            <a:spLocks noChangeArrowheads="1"/>
          </p:cNvSpPr>
          <p:nvPr/>
        </p:nvSpPr>
        <p:spPr bwMode="auto">
          <a:xfrm>
            <a:off x="685800" y="28194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8" name="Rectangle 340"/>
          <p:cNvSpPr>
            <a:spLocks noChangeArrowheads="1"/>
          </p:cNvSpPr>
          <p:nvPr/>
        </p:nvSpPr>
        <p:spPr bwMode="auto">
          <a:xfrm>
            <a:off x="838200" y="28194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1" name="Rectangle 340"/>
          <p:cNvSpPr>
            <a:spLocks noChangeArrowheads="1"/>
          </p:cNvSpPr>
          <p:nvPr/>
        </p:nvSpPr>
        <p:spPr bwMode="auto">
          <a:xfrm>
            <a:off x="381000" y="23622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Rectangle 340"/>
          <p:cNvSpPr>
            <a:spLocks noChangeArrowheads="1"/>
          </p:cNvSpPr>
          <p:nvPr/>
        </p:nvSpPr>
        <p:spPr bwMode="auto">
          <a:xfrm>
            <a:off x="685800" y="22860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3" name="Rectangle 340"/>
          <p:cNvSpPr>
            <a:spLocks noChangeArrowheads="1"/>
          </p:cNvSpPr>
          <p:nvPr/>
        </p:nvSpPr>
        <p:spPr bwMode="auto">
          <a:xfrm>
            <a:off x="457200" y="24384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5" name="Rectangle 340"/>
          <p:cNvSpPr>
            <a:spLocks noChangeArrowheads="1"/>
          </p:cNvSpPr>
          <p:nvPr/>
        </p:nvSpPr>
        <p:spPr bwMode="auto">
          <a:xfrm>
            <a:off x="838200" y="24384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6" name="Rectangle 340"/>
          <p:cNvSpPr>
            <a:spLocks noChangeArrowheads="1"/>
          </p:cNvSpPr>
          <p:nvPr/>
        </p:nvSpPr>
        <p:spPr bwMode="auto">
          <a:xfrm>
            <a:off x="609600" y="22860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7" name="Rectangle 340"/>
          <p:cNvSpPr>
            <a:spLocks noChangeArrowheads="1"/>
          </p:cNvSpPr>
          <p:nvPr/>
        </p:nvSpPr>
        <p:spPr bwMode="auto">
          <a:xfrm>
            <a:off x="838200" y="23622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8" name="Rectangle 340"/>
          <p:cNvSpPr>
            <a:spLocks noChangeArrowheads="1"/>
          </p:cNvSpPr>
          <p:nvPr/>
        </p:nvSpPr>
        <p:spPr bwMode="auto">
          <a:xfrm>
            <a:off x="990600" y="25146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9" name="Rectangle 340"/>
          <p:cNvSpPr>
            <a:spLocks noChangeArrowheads="1"/>
          </p:cNvSpPr>
          <p:nvPr/>
        </p:nvSpPr>
        <p:spPr bwMode="auto">
          <a:xfrm>
            <a:off x="762000" y="2590800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0" name="Rectangle 340"/>
          <p:cNvSpPr>
            <a:spLocks noChangeArrowheads="1"/>
          </p:cNvSpPr>
          <p:nvPr/>
        </p:nvSpPr>
        <p:spPr bwMode="auto">
          <a:xfrm>
            <a:off x="914400" y="2743200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1" name="Rectangle 340"/>
          <p:cNvSpPr>
            <a:spLocks noChangeArrowheads="1"/>
          </p:cNvSpPr>
          <p:nvPr/>
        </p:nvSpPr>
        <p:spPr bwMode="auto">
          <a:xfrm>
            <a:off x="533400" y="27432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2" name="Rectangle 340"/>
          <p:cNvSpPr>
            <a:spLocks noChangeArrowheads="1"/>
          </p:cNvSpPr>
          <p:nvPr/>
        </p:nvSpPr>
        <p:spPr bwMode="auto">
          <a:xfrm>
            <a:off x="990600" y="29718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Slide Number Placeholder 1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7974E-6 L 0.0625 0.0034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38778E-17 1.17974E-6 L 0.0625 0.0034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778E-17 1.17974E-6 L 0.0625 0.0034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08975 -0.04603 L 0.27118 0.0111 L 0.44305 0.0111 L 0.61406 -0.10826 L 0.70746 -0.10965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11025 -0.05482 L 0.25139 -0.01249 L 0.41875 -0.0111 L 0.47292 -0.01249 L 0.60938 -0.10964 L 0.72795 -0.1108 " pathEditMode="relative" ptsTypes="AAAAAAA">
                                      <p:cBhvr>
                                        <p:cTn id="3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0.11025 -0.05482 L 0.25139 -0.01249 L 0.41875 -0.0111 L 0.47292 -0.01249 L 0.60938 -0.10964 L 0.72795 -0.1108 " pathEditMode="relative" ptsTypes="AAAAAAA">
                                      <p:cBhvr>
                                        <p:cTn id="35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556E-17 -4.49456E-6 L 0.11024 -0.05482 L 0.25139 -0.01249 L 0.41875 -0.0111 L 0.47292 -0.01249 L 0.60938 -0.10964 L 0.72795 -0.1108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-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L 0.07483 0.0037 L 0.18507 -0.04858 L 0.37014 -0.00856 L 0.54028 -0.00994 L 0.72899 -0.12075 L 0.80747 -0.1182 " pathEditMode="relative" ptsTypes="AAAAAAA">
                                      <p:cBhvr>
                                        <p:cTn id="4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 0 L 0.07483 0.0037 L 0.18507 -0.04858 L 0.37014 -0.00856 L 0.54028 -0.00994 L 0.72899 -0.12075 L 0.80747 -0.1182 " pathEditMode="relative" ptsTypes="AAAAAAA">
                                      <p:cBhvr>
                                        <p:cTn id="4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71 0.00069 0.0349 0.00255 0.05243 0.00486 C 0.06962 0.0037 0.06372 0.0037 0.07014 0.0037 L 0.21406 -0.06847 L 0.16545 0.08952 L 0.40747 0.16817 L 0.59531 0.11959 L 0.59444 0.19917 " pathEditMode="relative" ptsTypes="ffAAAAAA">
                                      <p:cBhvr>
                                        <p:cTn id="51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C 0.01771 0.00069 0.0349 0.00255 0.05243 0.00486 C 0.06962 0.0037 0.06372 0.0037 0.07014 0.0037 L 0.21406 -0.06847 L 0.16545 0.08952 L 0.40747 0.16817 L 0.59531 0.11959 L 0.59444 0.19917 " pathEditMode="relative" ptsTypes="ffAAAAAA">
                                      <p:cBhvr>
                                        <p:cTn id="55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C 0.01771 0.00069 0.0349 0.00255 0.05243 0.00486 C 0.06962 0.0037 0.06372 0.0037 0.07014 0.0037 L 0.21406 -0.06847 L 0.16545 0.08952 L 0.40747 0.16817 L 0.59531 0.11959 L 0.59444 0.19917 " pathEditMode="relative" ptsTypes="ffAAAAAA">
                                      <p:cBhvr>
                                        <p:cTn id="59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0.01771 0.00069 0.0349 0.00255 0.05243 0.00486 C 0.06962 0.0037 0.06372 0.0037 0.07014 0.0037 L 0.21406 -0.06847 L 0.16545 0.08952 L 0.40747 0.16817 L 0.59531 0.11959 L 0.59444 0.19917 " pathEditMode="relative" ptsTypes="ffAAAAAA">
                                      <p:cBhvr>
                                        <p:cTn id="6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1771 0.00069 0.0349 0.00255 0.05243 0.00486 C 0.06962 0.0037 0.06372 0.0037 0.07014 0.0037 L 0.21406 -0.06847 L 0.16545 0.08952 L 0.40747 0.16817 L 0.59531 0.11959 L 0.59444 0.19917 " pathEditMode="relative" ptsTypes="ffAAAAAA">
                                      <p:cBhvr>
                                        <p:cTn id="6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 0 C 0.01771 0.00069 0.0349 0.00255 0.05243 0.00486 C 0.06962 0.0037 0.06372 0.0037 0.07014 0.0037 L 0.21406 -0.06847 L 0.16545 0.08952 L 0.40747 0.16817 L 0.59531 0.11959 L 0.59444 0.19917 " pathEditMode="relative" ptsTypes="ffAAAAAA">
                                      <p:cBhvr>
                                        <p:cTn id="7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9366E-7 C 0.01268 0.00162 0.02465 0.00601 0.03733 0.0074 C 0.03854 0.0074 0.0533 0.00486 0.05799 0.0074 C 0.06476 0.0111 0.06927 0.01619 0.07674 0.0185 C 0.08038 0.0155 0.07847 0.01619 0.08229 0.01619 L 0.12153 0.02475 L 0.23715 -0.03239 L 0.41129 0.0185 L 0.46997 -0.04742 L 0.56927 -0.10849 L 0.60104 -0.20056 " pathEditMode="relative" ptsTypes="ffffAAAAAAA">
                                      <p:cBhvr>
                                        <p:cTn id="75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08316 0.04233 L 0.19913 -0.0037 L 0.37378 0.03609 L 0.42517 -0.04117 L 0.5243 -0.10455 L 0.54774 -0.19061 " pathEditMode="relative" ptsTypes="AAAAAAA">
                                      <p:cBhvr>
                                        <p:cTn id="79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08871 0.03239 L 0.20937 -0.01989 L 0.40746 0.02869 L 0.46441 -0.08327 L 0.56163 -0.12954 L 0.56163 -0.20541 " pathEditMode="relative" ptsTypes="AAAAAAA">
                                      <p:cBhvr>
                                        <p:cTn id="83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0.08316 0.04233 L 0.19913 -0.0037 L 0.37378 0.03609 L 0.42517 -0.04117 L 0.5243 -0.10455 L 0.54774 -0.19061 " pathEditMode="relative" ptsTypes="AAAAAAA">
                                      <p:cBhvr>
                                        <p:cTn id="8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0.08316 0.04233 L 0.19913 -0.0037 L 0.37378 0.03609 L 0.42517 -0.04117 L 0.5243 -0.10455 L 0.54774 -0.19061 " pathEditMode="relative" ptsTypes="AAAAAAA">
                                      <p:cBhvr>
                                        <p:cTn id="9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L 0.08316 0.04233 L 0.19913 -0.0037 L 0.37378 0.03609 L 0.42517 -0.04117 L 0.5243 -0.10455 L 0.54774 -0.19061 " pathEditMode="relative" ptsTypes="AAAAAAA">
                                      <p:cBhvr>
                                        <p:cTn id="9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375 -0.04257 L 0.04566 -0.00024 L 0.16164 -0.04627 L 0.33629 -0.00648 L 0.38768 -0.08374 L 0.48681 -0.14712 L 0.51025 -0.23318 " pathEditMode="relative" rAng="0" ptsTypes="AAAAAAA">
                                      <p:cBhvr>
                                        <p:cTn id="9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ac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  <p:bldP spid="143" grpId="0" animBg="1"/>
      <p:bldP spid="143" grpId="1" animBg="1"/>
      <p:bldP spid="145" grpId="0" animBg="1"/>
      <p:bldP spid="145" grpId="1" animBg="1"/>
      <p:bldP spid="170" grpId="0" animBg="1"/>
      <p:bldP spid="170" grpId="1" animBg="1"/>
      <p:bldP spid="171" grpId="0" animBg="1"/>
      <p:bldP spid="171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04800" y="762000"/>
            <a:ext cx="8534400" cy="563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2" name="AutoShape 80"/>
          <p:cNvSpPr>
            <a:spLocks noChangeArrowheads="1"/>
          </p:cNvSpPr>
          <p:nvPr/>
        </p:nvSpPr>
        <p:spPr bwMode="auto">
          <a:xfrm>
            <a:off x="649868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3" name="AutoShape 79"/>
          <p:cNvSpPr>
            <a:spLocks noChangeArrowheads="1"/>
          </p:cNvSpPr>
          <p:nvPr/>
        </p:nvSpPr>
        <p:spPr bwMode="auto">
          <a:xfrm>
            <a:off x="2394794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4" name="AutoShape 78"/>
          <p:cNvSpPr>
            <a:spLocks noChangeArrowheads="1"/>
          </p:cNvSpPr>
          <p:nvPr/>
        </p:nvSpPr>
        <p:spPr bwMode="auto">
          <a:xfrm>
            <a:off x="4017352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52" name="AutoShape 65"/>
          <p:cNvSpPr>
            <a:spLocks noChangeShapeType="1"/>
          </p:cNvSpPr>
          <p:nvPr/>
        </p:nvSpPr>
        <p:spPr bwMode="auto">
          <a:xfrm flipV="1">
            <a:off x="569108" y="2907983"/>
            <a:ext cx="266755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58" name="AutoShape 64"/>
          <p:cNvSpPr>
            <a:spLocks noChangeShapeType="1"/>
          </p:cNvSpPr>
          <p:nvPr/>
        </p:nvSpPr>
        <p:spPr bwMode="auto">
          <a:xfrm flipV="1">
            <a:off x="899493" y="2907983"/>
            <a:ext cx="0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61" name="AutoShape 63"/>
          <p:cNvSpPr>
            <a:spLocks noChangeShapeType="1"/>
          </p:cNvSpPr>
          <p:nvPr/>
        </p:nvSpPr>
        <p:spPr bwMode="auto">
          <a:xfrm flipH="1" flipV="1">
            <a:off x="899493" y="2907983"/>
            <a:ext cx="345070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2" name="Group 243"/>
          <p:cNvGrpSpPr/>
          <p:nvPr/>
        </p:nvGrpSpPr>
        <p:grpSpPr>
          <a:xfrm>
            <a:off x="458979" y="3594778"/>
            <a:ext cx="4003781" cy="757570"/>
            <a:chOff x="458979" y="3594778"/>
            <a:chExt cx="4003781" cy="757570"/>
          </a:xfrm>
        </p:grpSpPr>
        <p:grpSp>
          <p:nvGrpSpPr>
            <p:cNvPr id="3" name="Group 242"/>
            <p:cNvGrpSpPr/>
            <p:nvPr/>
          </p:nvGrpSpPr>
          <p:grpSpPr>
            <a:xfrm>
              <a:off x="458979" y="3594778"/>
              <a:ext cx="4003781" cy="757570"/>
              <a:chOff x="458979" y="3594778"/>
              <a:chExt cx="4003781" cy="757570"/>
            </a:xfrm>
          </p:grpSpPr>
          <p:sp>
            <p:nvSpPr>
              <p:cNvPr id="105" name="AutoShape 77"/>
              <p:cNvSpPr>
                <a:spLocks noChangeArrowheads="1"/>
              </p:cNvSpPr>
              <p:nvPr/>
            </p:nvSpPr>
            <p:spPr bwMode="auto">
              <a:xfrm>
                <a:off x="2108459" y="3909340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utoShape 76"/>
              <p:cNvSpPr>
                <a:spLocks noChangeArrowheads="1"/>
              </p:cNvSpPr>
              <p:nvPr/>
            </p:nvSpPr>
            <p:spPr bwMode="auto">
              <a:xfrm>
                <a:off x="458979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utoShape 75"/>
              <p:cNvSpPr>
                <a:spLocks noChangeArrowheads="1"/>
              </p:cNvSpPr>
              <p:nvPr/>
            </p:nvSpPr>
            <p:spPr bwMode="auto">
              <a:xfrm>
                <a:off x="835863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AutoShape 74"/>
              <p:cNvSpPr>
                <a:spLocks noChangeArrowheads="1"/>
              </p:cNvSpPr>
              <p:nvPr/>
            </p:nvSpPr>
            <p:spPr bwMode="auto">
              <a:xfrm>
                <a:off x="1163802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AutoShape 73"/>
              <p:cNvSpPr>
                <a:spLocks noChangeArrowheads="1"/>
              </p:cNvSpPr>
              <p:nvPr/>
            </p:nvSpPr>
            <p:spPr bwMode="auto">
              <a:xfrm>
                <a:off x="2443740" y="3594778"/>
                <a:ext cx="222703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AutoShape 72"/>
              <p:cNvSpPr>
                <a:spLocks noChangeArrowheads="1"/>
              </p:cNvSpPr>
              <p:nvPr/>
            </p:nvSpPr>
            <p:spPr bwMode="auto">
              <a:xfrm>
                <a:off x="2808387" y="3909340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AutoShape 71"/>
              <p:cNvSpPr>
                <a:spLocks noChangeArrowheads="1"/>
              </p:cNvSpPr>
              <p:nvPr/>
            </p:nvSpPr>
            <p:spPr bwMode="auto">
              <a:xfrm>
                <a:off x="3635574" y="3720602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AutoShape 70"/>
              <p:cNvSpPr>
                <a:spLocks noChangeArrowheads="1"/>
              </p:cNvSpPr>
              <p:nvPr/>
            </p:nvSpPr>
            <p:spPr bwMode="auto">
              <a:xfrm>
                <a:off x="4017352" y="4163611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AutoShape 69"/>
              <p:cNvSpPr>
                <a:spLocks noChangeArrowheads="1"/>
              </p:cNvSpPr>
              <p:nvPr/>
            </p:nvSpPr>
            <p:spPr bwMode="auto">
              <a:xfrm>
                <a:off x="4240057" y="3783515"/>
                <a:ext cx="222703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AutoShape 62"/>
              <p:cNvSpPr>
                <a:spLocks noChangeShapeType="1"/>
              </p:cNvSpPr>
              <p:nvPr/>
            </p:nvSpPr>
            <p:spPr bwMode="auto">
              <a:xfrm>
                <a:off x="671895" y="3783515"/>
                <a:ext cx="1248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AutoShape 61"/>
              <p:cNvSpPr>
                <a:spLocks noChangeShapeType="1"/>
              </p:cNvSpPr>
              <p:nvPr/>
            </p:nvSpPr>
            <p:spPr bwMode="auto">
              <a:xfrm>
                <a:off x="659658" y="3883126"/>
                <a:ext cx="1248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AutoShape 60"/>
              <p:cNvSpPr>
                <a:spLocks noChangeShapeType="1"/>
              </p:cNvSpPr>
              <p:nvPr/>
            </p:nvSpPr>
            <p:spPr bwMode="auto">
              <a:xfrm>
                <a:off x="1024306" y="3883126"/>
                <a:ext cx="1248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AutoShape 59"/>
              <p:cNvSpPr>
                <a:spLocks noChangeShapeType="1"/>
              </p:cNvSpPr>
              <p:nvPr/>
            </p:nvSpPr>
            <p:spPr bwMode="auto">
              <a:xfrm>
                <a:off x="1012069" y="3783515"/>
                <a:ext cx="1248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AutoShape 58"/>
              <p:cNvSpPr>
                <a:spLocks noChangeShapeType="1"/>
              </p:cNvSpPr>
              <p:nvPr/>
            </p:nvSpPr>
            <p:spPr bwMode="auto">
              <a:xfrm flipV="1">
                <a:off x="1352244" y="3594778"/>
                <a:ext cx="1091495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AutoShape 57"/>
              <p:cNvSpPr>
                <a:spLocks noChangeShapeType="1"/>
              </p:cNvSpPr>
              <p:nvPr/>
            </p:nvSpPr>
            <p:spPr bwMode="auto">
              <a:xfrm>
                <a:off x="1352244" y="3883126"/>
                <a:ext cx="756215" cy="8912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AutoShape 56"/>
              <p:cNvSpPr>
                <a:spLocks noChangeShapeType="1"/>
              </p:cNvSpPr>
              <p:nvPr/>
            </p:nvSpPr>
            <p:spPr bwMode="auto">
              <a:xfrm flipV="1">
                <a:off x="2333610" y="3723224"/>
                <a:ext cx="63630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AutoShape 55"/>
              <p:cNvSpPr>
                <a:spLocks noChangeShapeType="1"/>
              </p:cNvSpPr>
              <p:nvPr/>
            </p:nvSpPr>
            <p:spPr bwMode="auto">
              <a:xfrm>
                <a:off x="2394794" y="3972252"/>
                <a:ext cx="41114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AutoShape 54"/>
              <p:cNvSpPr>
                <a:spLocks noChangeShapeType="1"/>
              </p:cNvSpPr>
              <p:nvPr/>
            </p:nvSpPr>
            <p:spPr bwMode="auto">
              <a:xfrm>
                <a:off x="2666443" y="3783515"/>
                <a:ext cx="141943" cy="996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AutoShape 53"/>
              <p:cNvSpPr>
                <a:spLocks noChangeShapeType="1"/>
              </p:cNvSpPr>
              <p:nvPr/>
            </p:nvSpPr>
            <p:spPr bwMode="auto">
              <a:xfrm flipV="1">
                <a:off x="3031091" y="3783515"/>
                <a:ext cx="604483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AutoShape 52"/>
              <p:cNvSpPr>
                <a:spLocks noChangeShapeType="1"/>
              </p:cNvSpPr>
              <p:nvPr/>
            </p:nvSpPr>
            <p:spPr bwMode="auto">
              <a:xfrm>
                <a:off x="3031091" y="4037786"/>
                <a:ext cx="915290" cy="2464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AutoShape 51"/>
              <p:cNvSpPr>
                <a:spLocks noChangeShapeType="1"/>
              </p:cNvSpPr>
              <p:nvPr/>
            </p:nvSpPr>
            <p:spPr bwMode="auto">
              <a:xfrm>
                <a:off x="3929249" y="3783515"/>
                <a:ext cx="310808" cy="996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9" name="AutoShape 50"/>
            <p:cNvSpPr>
              <a:spLocks noChangeShapeType="1"/>
            </p:cNvSpPr>
            <p:nvPr/>
          </p:nvSpPr>
          <p:spPr bwMode="auto">
            <a:xfrm flipV="1">
              <a:off x="4240057" y="3972252"/>
              <a:ext cx="31814" cy="1887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20" name="AutoShape 49"/>
          <p:cNvSpPr>
            <a:spLocks noChangeShapeType="1"/>
          </p:cNvSpPr>
          <p:nvPr/>
        </p:nvSpPr>
        <p:spPr bwMode="auto">
          <a:xfrm flipH="1" flipV="1">
            <a:off x="2617498" y="2981381"/>
            <a:ext cx="345070" cy="917473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1" name="AutoShape 48"/>
          <p:cNvSpPr>
            <a:spLocks noChangeShapeType="1"/>
          </p:cNvSpPr>
          <p:nvPr/>
        </p:nvSpPr>
        <p:spPr bwMode="auto">
          <a:xfrm flipV="1">
            <a:off x="2529395" y="2981381"/>
            <a:ext cx="90551" cy="610776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2" name="AutoShape 47"/>
          <p:cNvSpPr>
            <a:spLocks noChangeShapeType="1"/>
          </p:cNvSpPr>
          <p:nvPr/>
        </p:nvSpPr>
        <p:spPr bwMode="auto">
          <a:xfrm flipV="1">
            <a:off x="2206351" y="2981381"/>
            <a:ext cx="411146" cy="901745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3" name="AutoShape 46"/>
          <p:cNvSpPr>
            <a:spLocks noChangeShapeType="1"/>
          </p:cNvSpPr>
          <p:nvPr/>
        </p:nvSpPr>
        <p:spPr bwMode="auto">
          <a:xfrm flipV="1">
            <a:off x="3718781" y="2981381"/>
            <a:ext cx="447856" cy="728736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4" name="AutoShape 45"/>
          <p:cNvSpPr>
            <a:spLocks noChangeShapeType="1"/>
          </p:cNvSpPr>
          <p:nvPr/>
        </p:nvSpPr>
        <p:spPr bwMode="auto">
          <a:xfrm flipV="1">
            <a:off x="4095666" y="2981381"/>
            <a:ext cx="73419" cy="1116696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5" name="AutoShape 44"/>
          <p:cNvSpPr>
            <a:spLocks noChangeShapeType="1"/>
          </p:cNvSpPr>
          <p:nvPr/>
        </p:nvSpPr>
        <p:spPr bwMode="auto">
          <a:xfrm flipH="1" flipV="1">
            <a:off x="4166638" y="2981381"/>
            <a:ext cx="190889" cy="802134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4" name="Group 247"/>
          <p:cNvGrpSpPr/>
          <p:nvPr/>
        </p:nvGrpSpPr>
        <p:grpSpPr>
          <a:xfrm>
            <a:off x="228600" y="3048000"/>
            <a:ext cx="3588075" cy="356504"/>
            <a:chOff x="381000" y="914400"/>
            <a:chExt cx="3588075" cy="356504"/>
          </a:xfrm>
        </p:grpSpPr>
        <p:sp>
          <p:nvSpPr>
            <p:cNvPr id="226" name="Text Box 39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1806107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Proprietary Interface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7" name="Text Box 38"/>
            <p:cNvSpPr txBox="1">
              <a:spLocks noChangeArrowheads="1"/>
            </p:cNvSpPr>
            <p:nvPr/>
          </p:nvSpPr>
          <p:spPr bwMode="auto">
            <a:xfrm>
              <a:off x="2133600" y="914400"/>
              <a:ext cx="1835475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Proprietary Interface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246"/>
          <p:cNvGrpSpPr/>
          <p:nvPr/>
        </p:nvGrpSpPr>
        <p:grpSpPr>
          <a:xfrm>
            <a:off x="358419" y="3387692"/>
            <a:ext cx="4365981" cy="1412908"/>
            <a:chOff x="381000" y="1374997"/>
            <a:chExt cx="4365981" cy="1412908"/>
          </a:xfrm>
        </p:grpSpPr>
        <p:sp>
          <p:nvSpPr>
            <p:cNvPr id="139" name="Oval 68"/>
            <p:cNvSpPr>
              <a:spLocks noChangeArrowheads="1"/>
            </p:cNvSpPr>
            <p:nvPr/>
          </p:nvSpPr>
          <p:spPr bwMode="auto">
            <a:xfrm>
              <a:off x="3579619" y="1374997"/>
              <a:ext cx="1167362" cy="105640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0" name="Oval 67"/>
            <p:cNvSpPr>
              <a:spLocks noChangeArrowheads="1"/>
            </p:cNvSpPr>
            <p:nvPr/>
          </p:nvSpPr>
          <p:spPr bwMode="auto">
            <a:xfrm>
              <a:off x="2047611" y="1374997"/>
              <a:ext cx="1167362" cy="1056404"/>
            </a:xfrm>
            <a:prstGeom prst="ellipse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1" name="Oval 66"/>
            <p:cNvSpPr>
              <a:spLocks noChangeArrowheads="1"/>
            </p:cNvSpPr>
            <p:nvPr/>
          </p:nvSpPr>
          <p:spPr bwMode="auto">
            <a:xfrm>
              <a:off x="381000" y="1374997"/>
              <a:ext cx="1167361" cy="1056404"/>
            </a:xfrm>
            <a:prstGeom prst="ellips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28" name="Text Box 37"/>
            <p:cNvSpPr txBox="1">
              <a:spLocks noChangeArrowheads="1"/>
            </p:cNvSpPr>
            <p:nvPr/>
          </p:nvSpPr>
          <p:spPr bwMode="auto">
            <a:xfrm>
              <a:off x="381000" y="2431401"/>
              <a:ext cx="1748773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Vendor Islands</a:t>
              </a:r>
              <a:endParaRPr lang="en-US" sz="36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240"/>
          <p:cNvGrpSpPr/>
          <p:nvPr/>
        </p:nvGrpSpPr>
        <p:grpSpPr>
          <a:xfrm>
            <a:off x="6096000" y="3352800"/>
            <a:ext cx="2452380" cy="1309827"/>
            <a:chOff x="6234420" y="1703647"/>
            <a:chExt cx="2042314" cy="825380"/>
          </a:xfrm>
        </p:grpSpPr>
        <p:sp>
          <p:nvSpPr>
            <p:cNvPr id="230" name="AutoShape 92"/>
            <p:cNvSpPr>
              <a:spLocks noChangeArrowheads="1"/>
            </p:cNvSpPr>
            <p:nvPr/>
          </p:nvSpPr>
          <p:spPr bwMode="auto">
            <a:xfrm>
              <a:off x="6234420" y="1895968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1" name="AutoShape 92"/>
            <p:cNvSpPr>
              <a:spLocks noChangeArrowheads="1"/>
            </p:cNvSpPr>
            <p:nvPr/>
          </p:nvSpPr>
          <p:spPr bwMode="auto">
            <a:xfrm>
              <a:off x="7109697" y="1703647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2" name="AutoShape 92"/>
            <p:cNvSpPr>
              <a:spLocks noChangeArrowheads="1"/>
            </p:cNvSpPr>
            <p:nvPr/>
          </p:nvSpPr>
          <p:spPr bwMode="auto">
            <a:xfrm>
              <a:off x="8082228" y="1895968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3" name="AutoShape 92"/>
            <p:cNvSpPr>
              <a:spLocks noChangeArrowheads="1"/>
            </p:cNvSpPr>
            <p:nvPr/>
          </p:nvSpPr>
          <p:spPr bwMode="auto">
            <a:xfrm>
              <a:off x="7498710" y="2376772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4" name="AutoShape 52"/>
            <p:cNvSpPr>
              <a:spLocks noChangeShapeType="1"/>
            </p:cNvSpPr>
            <p:nvPr/>
          </p:nvSpPr>
          <p:spPr bwMode="auto">
            <a:xfrm>
              <a:off x="6428926" y="2088290"/>
              <a:ext cx="291759" cy="2884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5" name="AutoShape 52"/>
            <p:cNvSpPr>
              <a:spLocks noChangeShapeType="1"/>
            </p:cNvSpPr>
            <p:nvPr/>
          </p:nvSpPr>
          <p:spPr bwMode="auto">
            <a:xfrm flipH="1">
              <a:off x="6428926" y="1799808"/>
              <a:ext cx="680772" cy="192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6" name="AutoShape 52"/>
            <p:cNvSpPr>
              <a:spLocks noChangeShapeType="1"/>
            </p:cNvSpPr>
            <p:nvPr/>
          </p:nvSpPr>
          <p:spPr bwMode="auto">
            <a:xfrm>
              <a:off x="6720685" y="2376772"/>
              <a:ext cx="778025" cy="96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7" name="AutoShape 92"/>
            <p:cNvSpPr>
              <a:spLocks noChangeArrowheads="1"/>
            </p:cNvSpPr>
            <p:nvPr/>
          </p:nvSpPr>
          <p:spPr bwMode="auto">
            <a:xfrm>
              <a:off x="6623432" y="2280611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8" name="AutoShape 52"/>
            <p:cNvSpPr>
              <a:spLocks noChangeShapeType="1"/>
            </p:cNvSpPr>
            <p:nvPr/>
          </p:nvSpPr>
          <p:spPr bwMode="auto">
            <a:xfrm>
              <a:off x="7206951" y="1895968"/>
              <a:ext cx="389012" cy="4808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9" name="AutoShape 52"/>
            <p:cNvSpPr>
              <a:spLocks noChangeShapeType="1"/>
            </p:cNvSpPr>
            <p:nvPr/>
          </p:nvSpPr>
          <p:spPr bwMode="auto">
            <a:xfrm>
              <a:off x="7304204" y="1799808"/>
              <a:ext cx="778025" cy="192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40" name="AutoShape 52"/>
            <p:cNvSpPr>
              <a:spLocks noChangeShapeType="1"/>
            </p:cNvSpPr>
            <p:nvPr/>
          </p:nvSpPr>
          <p:spPr bwMode="auto">
            <a:xfrm flipH="1">
              <a:off x="7693216" y="2088290"/>
              <a:ext cx="389012" cy="3846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5943600" y="4876800"/>
            <a:ext cx="289035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IP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762000" y="4953000"/>
            <a:ext cx="289035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Transport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7" name="Group 302"/>
          <p:cNvGrpSpPr/>
          <p:nvPr/>
        </p:nvGrpSpPr>
        <p:grpSpPr>
          <a:xfrm>
            <a:off x="8260080" y="3429000"/>
            <a:ext cx="426720" cy="381000"/>
            <a:chOff x="6553200" y="1371600"/>
            <a:chExt cx="1066800" cy="914400"/>
          </a:xfrm>
        </p:grpSpPr>
        <p:sp>
          <p:nvSpPr>
            <p:cNvPr id="251" name="Rounded Rectangle 250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8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254" name="Rectangle 253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256" name="Straight Connector 255"/>
                <p:cNvCxnSpPr>
                  <a:stCxn id="276" idx="4"/>
                  <a:endCxn id="275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>
                  <a:stCxn id="276" idx="4"/>
                  <a:endCxn id="279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>
                  <a:stCxn id="277" idx="4"/>
                  <a:endCxn id="271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>
                  <a:stCxn id="277" idx="4"/>
                  <a:endCxn id="280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>
                  <a:stCxn id="271" idx="7"/>
                  <a:endCxn id="280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>
                  <a:stCxn id="288" idx="6"/>
                  <a:endCxn id="289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11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12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282" name="Oval 281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" name="Oval 282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" name="Oval 283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" name="Oval 284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" name="Oval 285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1" name="Straight Connector 290"/>
                      <p:cNvCxnSpPr>
                        <a:stCxn id="285" idx="0"/>
                        <a:endCxn id="282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Straight Connector 291"/>
                      <p:cNvCxnSpPr>
                        <a:stCxn id="285" idx="5"/>
                        <a:endCxn id="283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Straight Connector 292"/>
                      <p:cNvCxnSpPr>
                        <a:stCxn id="284" idx="2"/>
                        <a:endCxn id="282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Straight Connector 293"/>
                      <p:cNvCxnSpPr>
                        <a:stCxn id="270" idx="0"/>
                        <a:endCxn id="274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Straight Connector 294"/>
                      <p:cNvCxnSpPr>
                        <a:stCxn id="288" idx="0"/>
                        <a:endCxn id="284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Straight Connector 295"/>
                      <p:cNvCxnSpPr>
                        <a:stCxn id="283" idx="6"/>
                        <a:endCxn id="288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Straight Connector 296"/>
                      <p:cNvCxnSpPr>
                        <a:stCxn id="288" idx="7"/>
                        <a:endCxn id="286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" name="Straight Connector 297"/>
                      <p:cNvCxnSpPr>
                        <a:stCxn id="289" idx="2"/>
                        <a:endCxn id="286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" name="Straight Connector 298"/>
                      <p:cNvCxnSpPr>
                        <a:stCxn id="284" idx="6"/>
                        <a:endCxn id="287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Straight Connector 299"/>
                      <p:cNvCxnSpPr>
                        <a:stCxn id="289" idx="6"/>
                        <a:endCxn id="287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Straight Connector 300"/>
                      <p:cNvCxnSpPr>
                        <a:stCxn id="287" idx="5"/>
                        <a:endCxn id="290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" name="Straight Connector 301"/>
                      <p:cNvCxnSpPr>
                        <a:stCxn id="289" idx="6"/>
                        <a:endCxn id="290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Oval 275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64" name="Straight Connector 263"/>
                  <p:cNvCxnSpPr>
                    <a:stCxn id="272" idx="6"/>
                    <a:endCxn id="270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>
                    <a:stCxn id="272" idx="5"/>
                    <a:endCxn id="273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>
                    <a:stCxn id="273" idx="7"/>
                    <a:endCxn id="270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>
                    <a:stCxn id="270" idx="6"/>
                    <a:endCxn id="275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/>
                  <p:cNvCxnSpPr>
                    <a:stCxn id="283" idx="6"/>
                    <a:endCxn id="275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3" name="Group 303"/>
          <p:cNvGrpSpPr/>
          <p:nvPr/>
        </p:nvGrpSpPr>
        <p:grpSpPr>
          <a:xfrm>
            <a:off x="7498080" y="4191000"/>
            <a:ext cx="426720" cy="381000"/>
            <a:chOff x="6553200" y="1371600"/>
            <a:chExt cx="1066800" cy="914400"/>
          </a:xfrm>
        </p:grpSpPr>
        <p:sp>
          <p:nvSpPr>
            <p:cNvPr id="307" name="Rounded Rectangle 306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14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310" name="Rectangle 309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312" name="Straight Connector 311"/>
                <p:cNvCxnSpPr>
                  <a:stCxn id="332" idx="4"/>
                  <a:endCxn id="331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>
                  <a:stCxn id="332" idx="4"/>
                  <a:endCxn id="335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>
                  <a:stCxn id="333" idx="4"/>
                  <a:endCxn id="327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>
                  <a:stCxn id="333" idx="4"/>
                  <a:endCxn id="336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>
                  <a:stCxn id="327" idx="7"/>
                  <a:endCxn id="336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>
                  <a:stCxn id="344" idx="6"/>
                  <a:endCxn id="345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17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18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2" name="Oval 341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Oval 343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7" name="Straight Connector 346"/>
                      <p:cNvCxnSpPr>
                        <a:stCxn id="341" idx="0"/>
                        <a:endCxn id="338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8" name="Straight Connector 347"/>
                      <p:cNvCxnSpPr>
                        <a:stCxn id="341" idx="5"/>
                        <a:endCxn id="339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9" name="Straight Connector 348"/>
                      <p:cNvCxnSpPr>
                        <a:stCxn id="340" idx="2"/>
                        <a:endCxn id="338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" name="Straight Connector 349"/>
                      <p:cNvCxnSpPr>
                        <a:stCxn id="326" idx="0"/>
                        <a:endCxn id="330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" name="Straight Connector 350"/>
                      <p:cNvCxnSpPr>
                        <a:stCxn id="344" idx="0"/>
                        <a:endCxn id="340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" name="Straight Connector 351"/>
                      <p:cNvCxnSpPr>
                        <a:stCxn id="339" idx="6"/>
                        <a:endCxn id="344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Straight Connector 352"/>
                      <p:cNvCxnSpPr>
                        <a:stCxn id="344" idx="7"/>
                        <a:endCxn id="342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4" name="Straight Connector 353"/>
                      <p:cNvCxnSpPr>
                        <a:stCxn id="345" idx="2"/>
                        <a:endCxn id="342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5" name="Straight Connector 354"/>
                      <p:cNvCxnSpPr>
                        <a:stCxn id="340" idx="6"/>
                        <a:endCxn id="343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6" name="Straight Connector 355"/>
                      <p:cNvCxnSpPr>
                        <a:stCxn id="345" idx="6"/>
                        <a:endCxn id="343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" name="Straight Connector 356"/>
                      <p:cNvCxnSpPr>
                        <a:stCxn id="343" idx="5"/>
                        <a:endCxn id="346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" name="Straight Connector 357"/>
                      <p:cNvCxnSpPr>
                        <a:stCxn id="345" idx="6"/>
                        <a:endCxn id="346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6" name="Oval 325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7" name="Oval 326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Oval 327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Oval 328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Oval 329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Oval 330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2" name="Oval 331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Oval 332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Oval 333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Oval 334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Oval 335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20" name="Straight Connector 319"/>
                  <p:cNvCxnSpPr>
                    <a:stCxn id="328" idx="6"/>
                    <a:endCxn id="326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>
                    <a:stCxn id="328" idx="5"/>
                    <a:endCxn id="329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>
                    <a:stCxn id="329" idx="7"/>
                    <a:endCxn id="326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>
                    <a:stCxn id="326" idx="6"/>
                    <a:endCxn id="331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>
                    <a:stCxn id="339" idx="6"/>
                    <a:endCxn id="331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9" name="Group 358"/>
          <p:cNvGrpSpPr/>
          <p:nvPr/>
        </p:nvGrpSpPr>
        <p:grpSpPr>
          <a:xfrm>
            <a:off x="7040880" y="3048000"/>
            <a:ext cx="426720" cy="381000"/>
            <a:chOff x="6553200" y="1371600"/>
            <a:chExt cx="1066800" cy="914400"/>
          </a:xfrm>
        </p:grpSpPr>
        <p:sp>
          <p:nvSpPr>
            <p:cNvPr id="362" name="Rounded Rectangle 361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20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365" name="Rectangle 364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367" name="Straight Connector 366"/>
                <p:cNvCxnSpPr>
                  <a:stCxn id="387" idx="4"/>
                  <a:endCxn id="386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>
                  <a:stCxn id="387" idx="4"/>
                  <a:endCxn id="390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>
                  <a:stCxn id="388" idx="4"/>
                  <a:endCxn id="382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>
                  <a:stCxn id="388" idx="4"/>
                  <a:endCxn id="391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>
                  <a:stCxn id="382" idx="7"/>
                  <a:endCxn id="391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>
                  <a:stCxn id="399" idx="6"/>
                  <a:endCxn id="400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3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24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393" name="Oval 392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4" name="Oval 393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" name="Oval 394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6" name="Oval 395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" name="Oval 396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8" name="Oval 397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" name="Oval 398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0" name="Oval 399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" name="Oval 400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02" name="Straight Connector 401"/>
                      <p:cNvCxnSpPr>
                        <a:stCxn id="396" idx="0"/>
                        <a:endCxn id="393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" name="Straight Connector 402"/>
                      <p:cNvCxnSpPr>
                        <a:stCxn id="396" idx="5"/>
                        <a:endCxn id="394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4" name="Straight Connector 403"/>
                      <p:cNvCxnSpPr>
                        <a:stCxn id="395" idx="2"/>
                        <a:endCxn id="393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5" name="Straight Connector 404"/>
                      <p:cNvCxnSpPr>
                        <a:stCxn id="381" idx="0"/>
                        <a:endCxn id="385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6" name="Straight Connector 405"/>
                      <p:cNvCxnSpPr>
                        <a:stCxn id="399" idx="0"/>
                        <a:endCxn id="395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7" name="Straight Connector 406"/>
                      <p:cNvCxnSpPr>
                        <a:stCxn id="394" idx="6"/>
                        <a:endCxn id="399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8" name="Straight Connector 407"/>
                      <p:cNvCxnSpPr>
                        <a:stCxn id="399" idx="7"/>
                        <a:endCxn id="397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9" name="Straight Connector 408"/>
                      <p:cNvCxnSpPr>
                        <a:stCxn id="400" idx="2"/>
                        <a:endCxn id="397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0" name="Straight Connector 409"/>
                      <p:cNvCxnSpPr>
                        <a:stCxn id="395" idx="6"/>
                        <a:endCxn id="398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" name="Straight Connector 410"/>
                      <p:cNvCxnSpPr>
                        <a:stCxn id="400" idx="6"/>
                        <a:endCxn id="398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" name="Straight Connector 411"/>
                      <p:cNvCxnSpPr>
                        <a:stCxn id="398" idx="5"/>
                        <a:endCxn id="401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3" name="Straight Connector 412"/>
                      <p:cNvCxnSpPr>
                        <a:stCxn id="400" idx="6"/>
                        <a:endCxn id="401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2" name="Oval 381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3" name="Oval 382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4" name="Oval 383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5" name="Oval 384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Oval 388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0" name="Oval 389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1" name="Oval 390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Oval 391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75" name="Straight Connector 374"/>
                  <p:cNvCxnSpPr>
                    <a:stCxn id="383" idx="6"/>
                    <a:endCxn id="381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/>
                  <p:cNvCxnSpPr>
                    <a:stCxn id="383" idx="5"/>
                    <a:endCxn id="384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>
                    <a:stCxn id="384" idx="7"/>
                    <a:endCxn id="381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/>
                  <p:cNvCxnSpPr>
                    <a:stCxn id="381" idx="6"/>
                    <a:endCxn id="386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/>
                  <p:cNvCxnSpPr>
                    <a:stCxn id="394" idx="6"/>
                    <a:endCxn id="386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" name="Group 413"/>
          <p:cNvGrpSpPr/>
          <p:nvPr/>
        </p:nvGrpSpPr>
        <p:grpSpPr>
          <a:xfrm>
            <a:off x="6431280" y="4114800"/>
            <a:ext cx="426720" cy="381000"/>
            <a:chOff x="6553200" y="1371600"/>
            <a:chExt cx="1066800" cy="914400"/>
          </a:xfrm>
        </p:grpSpPr>
        <p:sp>
          <p:nvSpPr>
            <p:cNvPr id="417" name="Rounded Rectangle 416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26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420" name="Rectangle 419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422" name="Straight Connector 421"/>
                <p:cNvCxnSpPr>
                  <a:stCxn id="442" idx="4"/>
                  <a:endCxn id="441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>
                  <a:stCxn id="442" idx="4"/>
                  <a:endCxn id="445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/>
                <p:cNvCxnSpPr>
                  <a:stCxn id="443" idx="4"/>
                  <a:endCxn id="437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>
                  <a:stCxn id="443" idx="4"/>
                  <a:endCxn id="446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37" idx="7"/>
                  <a:endCxn id="446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454" idx="6"/>
                  <a:endCxn id="455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9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30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448" name="Oval 447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9" name="Oval 448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" name="Oval 449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" name="Oval 450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" name="Oval 451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3" name="Oval 452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4" name="Oval 453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5" name="Oval 454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6" name="Oval 455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7" name="Straight Connector 456"/>
                      <p:cNvCxnSpPr>
                        <a:stCxn id="451" idx="0"/>
                        <a:endCxn id="448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8" name="Straight Connector 457"/>
                      <p:cNvCxnSpPr>
                        <a:stCxn id="451" idx="5"/>
                        <a:endCxn id="449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Straight Connector 458"/>
                      <p:cNvCxnSpPr>
                        <a:stCxn id="450" idx="2"/>
                        <a:endCxn id="448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Straight Connector 459"/>
                      <p:cNvCxnSpPr>
                        <a:stCxn id="436" idx="0"/>
                        <a:endCxn id="440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1" name="Straight Connector 460"/>
                      <p:cNvCxnSpPr>
                        <a:stCxn id="454" idx="0"/>
                        <a:endCxn id="450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Straight Connector 461"/>
                      <p:cNvCxnSpPr>
                        <a:stCxn id="449" idx="6"/>
                        <a:endCxn id="454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" name="Straight Connector 462"/>
                      <p:cNvCxnSpPr>
                        <a:stCxn id="454" idx="7"/>
                        <a:endCxn id="452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4" name="Straight Connector 463"/>
                      <p:cNvCxnSpPr>
                        <a:stCxn id="455" idx="2"/>
                        <a:endCxn id="452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5" name="Straight Connector 464"/>
                      <p:cNvCxnSpPr>
                        <a:stCxn id="450" idx="6"/>
                        <a:endCxn id="453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6" name="Straight Connector 465"/>
                      <p:cNvCxnSpPr>
                        <a:stCxn id="455" idx="6"/>
                        <a:endCxn id="453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7" name="Straight Connector 466"/>
                      <p:cNvCxnSpPr>
                        <a:stCxn id="453" idx="5"/>
                        <a:endCxn id="456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8" name="Straight Connector 467"/>
                      <p:cNvCxnSpPr>
                        <a:stCxn id="455" idx="6"/>
                        <a:endCxn id="456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Oval 443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Oval 444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Oval 445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7" name="Oval 446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0" name="Straight Connector 429"/>
                  <p:cNvCxnSpPr>
                    <a:stCxn id="438" idx="6"/>
                    <a:endCxn id="436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/>
                  <p:cNvCxnSpPr>
                    <a:stCxn id="438" idx="5"/>
                    <a:endCxn id="439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/>
                  <p:cNvCxnSpPr>
                    <a:stCxn id="439" idx="7"/>
                    <a:endCxn id="436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432"/>
                  <p:cNvCxnSpPr>
                    <a:stCxn id="436" idx="6"/>
                    <a:endCxn id="441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433"/>
                  <p:cNvCxnSpPr>
                    <a:stCxn id="449" idx="6"/>
                    <a:endCxn id="441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1" name="Group 468"/>
          <p:cNvGrpSpPr/>
          <p:nvPr/>
        </p:nvGrpSpPr>
        <p:grpSpPr>
          <a:xfrm>
            <a:off x="6050280" y="3429000"/>
            <a:ext cx="426720" cy="381000"/>
            <a:chOff x="6553200" y="1371600"/>
            <a:chExt cx="1066800" cy="914400"/>
          </a:xfrm>
        </p:grpSpPr>
        <p:sp>
          <p:nvSpPr>
            <p:cNvPr id="472" name="Rounded Rectangle 471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96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475" name="Rectangle 474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477" name="Straight Connector 476"/>
                <p:cNvCxnSpPr>
                  <a:stCxn id="497" idx="4"/>
                  <a:endCxn id="496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>
                  <a:stCxn id="497" idx="4"/>
                  <a:endCxn id="500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>
                  <a:stCxn id="498" idx="4"/>
                  <a:endCxn id="492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98" idx="4"/>
                  <a:endCxn id="501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/>
                <p:cNvCxnSpPr>
                  <a:stCxn id="492" idx="7"/>
                  <a:endCxn id="501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>
                  <a:stCxn id="509" idx="6"/>
                  <a:endCxn id="510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99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108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503" name="Oval 502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" name="Oval 503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" name="Oval 504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" name="Oval 505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7" name="Oval 506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" name="Oval 507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9" name="Oval 508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" name="Oval 509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" name="Oval 510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12" name="Straight Connector 511"/>
                      <p:cNvCxnSpPr>
                        <a:stCxn id="506" idx="0"/>
                        <a:endCxn id="503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3" name="Straight Connector 512"/>
                      <p:cNvCxnSpPr>
                        <a:stCxn id="506" idx="5"/>
                        <a:endCxn id="504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Straight Connector 513"/>
                      <p:cNvCxnSpPr>
                        <a:stCxn id="505" idx="2"/>
                        <a:endCxn id="503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Straight Connector 514"/>
                      <p:cNvCxnSpPr>
                        <a:stCxn id="491" idx="0"/>
                        <a:endCxn id="495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" name="Straight Connector 515"/>
                      <p:cNvCxnSpPr>
                        <a:stCxn id="509" idx="0"/>
                        <a:endCxn id="505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Straight Connector 516"/>
                      <p:cNvCxnSpPr>
                        <a:stCxn id="504" idx="6"/>
                        <a:endCxn id="509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Straight Connector 517"/>
                      <p:cNvCxnSpPr>
                        <a:stCxn id="509" idx="7"/>
                        <a:endCxn id="507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9" name="Straight Connector 518"/>
                      <p:cNvCxnSpPr>
                        <a:stCxn id="510" idx="2"/>
                        <a:endCxn id="507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0" name="Straight Connector 519"/>
                      <p:cNvCxnSpPr>
                        <a:stCxn id="505" idx="6"/>
                        <a:endCxn id="508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1" name="Straight Connector 520"/>
                      <p:cNvCxnSpPr>
                        <a:stCxn id="510" idx="6"/>
                        <a:endCxn id="508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" name="Straight Connector 521"/>
                      <p:cNvCxnSpPr>
                        <a:stCxn id="508" idx="5"/>
                        <a:endCxn id="511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" name="Straight Connector 522"/>
                      <p:cNvCxnSpPr>
                        <a:stCxn id="510" idx="6"/>
                        <a:endCxn id="511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91" name="Oval 490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2" name="Oval 491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4" name="Oval 493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Oval 494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Oval 495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Oval 496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8" name="Oval 497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9" name="Oval 498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0" name="Oval 499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Oval 500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2" name="Oval 501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85" name="Straight Connector 484"/>
                  <p:cNvCxnSpPr>
                    <a:stCxn id="493" idx="6"/>
                    <a:endCxn id="491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>
                    <a:stCxn id="493" idx="5"/>
                    <a:endCxn id="494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>
                    <a:stCxn id="494" idx="7"/>
                    <a:endCxn id="491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>
                    <a:stCxn id="491" idx="6"/>
                    <a:endCxn id="496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>
                    <a:stCxn id="504" idx="6"/>
                    <a:endCxn id="496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10" name="Group 532"/>
          <p:cNvGrpSpPr/>
          <p:nvPr/>
        </p:nvGrpSpPr>
        <p:grpSpPr>
          <a:xfrm>
            <a:off x="6553200" y="3733800"/>
            <a:ext cx="16002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24" name="Curved Right Arrow 523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2" name="Curved Right Arrow 531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536"/>
          <p:cNvGrpSpPr/>
          <p:nvPr/>
        </p:nvGrpSpPr>
        <p:grpSpPr>
          <a:xfrm>
            <a:off x="6705600" y="3581400"/>
            <a:ext cx="16002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38" name="Curved Right Arrow 537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9" name="Curved Right Arrow 538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0" name="Text Box 39"/>
          <p:cNvSpPr txBox="1">
            <a:spLocks noChangeArrowheads="1"/>
          </p:cNvSpPr>
          <p:nvPr/>
        </p:nvSpPr>
        <p:spPr bwMode="auto">
          <a:xfrm>
            <a:off x="6553200" y="2362200"/>
            <a:ext cx="1806107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OSPF-TE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RSVP-TE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14" name="Group 540"/>
          <p:cNvGrpSpPr/>
          <p:nvPr/>
        </p:nvGrpSpPr>
        <p:grpSpPr>
          <a:xfrm>
            <a:off x="3992880" y="2209800"/>
            <a:ext cx="426720" cy="381000"/>
            <a:chOff x="6553200" y="1371600"/>
            <a:chExt cx="1066800" cy="914400"/>
          </a:xfrm>
        </p:grpSpPr>
        <p:sp>
          <p:nvSpPr>
            <p:cNvPr id="544" name="Rounded Rectangle 543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115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547" name="Rectangle 546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549" name="Straight Connector 548"/>
                <p:cNvCxnSpPr>
                  <a:stCxn id="569" idx="4"/>
                  <a:endCxn id="568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/>
                <p:cNvCxnSpPr>
                  <a:stCxn id="569" idx="4"/>
                  <a:endCxn id="572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/>
                <p:cNvCxnSpPr>
                  <a:stCxn id="570" idx="4"/>
                  <a:endCxn id="564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/>
                <p:cNvCxnSpPr>
                  <a:stCxn id="570" idx="4"/>
                  <a:endCxn id="573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/>
                <p:cNvCxnSpPr>
                  <a:stCxn id="564" idx="7"/>
                  <a:endCxn id="573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/>
                <p:cNvCxnSpPr>
                  <a:stCxn id="581" idx="6"/>
                  <a:endCxn id="582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8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120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121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575" name="Oval 574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" name="Oval 575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" name="Oval 576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8" name="Oval 577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" name="Oval 578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0" name="Oval 579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" name="Oval 580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2" name="Oval 581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3" name="Oval 582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84" name="Straight Connector 583"/>
                      <p:cNvCxnSpPr>
                        <a:stCxn id="578" idx="0"/>
                        <a:endCxn id="575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5" name="Straight Connector 584"/>
                      <p:cNvCxnSpPr>
                        <a:stCxn id="578" idx="5"/>
                        <a:endCxn id="576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6" name="Straight Connector 585"/>
                      <p:cNvCxnSpPr>
                        <a:stCxn id="577" idx="2"/>
                        <a:endCxn id="575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7" name="Straight Connector 586"/>
                      <p:cNvCxnSpPr>
                        <a:stCxn id="563" idx="0"/>
                        <a:endCxn id="567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8" name="Straight Connector 587"/>
                      <p:cNvCxnSpPr>
                        <a:stCxn id="581" idx="0"/>
                        <a:endCxn id="577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9" name="Straight Connector 588"/>
                      <p:cNvCxnSpPr>
                        <a:stCxn id="576" idx="6"/>
                        <a:endCxn id="581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" name="Straight Connector 589"/>
                      <p:cNvCxnSpPr>
                        <a:stCxn id="581" idx="7"/>
                        <a:endCxn id="579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" name="Straight Connector 590"/>
                      <p:cNvCxnSpPr>
                        <a:stCxn id="582" idx="2"/>
                        <a:endCxn id="579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2" name="Straight Connector 591"/>
                      <p:cNvCxnSpPr>
                        <a:stCxn id="577" idx="6"/>
                        <a:endCxn id="580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3" name="Straight Connector 592"/>
                      <p:cNvCxnSpPr>
                        <a:stCxn id="582" idx="6"/>
                        <a:endCxn id="580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4" name="Straight Connector 593"/>
                      <p:cNvCxnSpPr>
                        <a:stCxn id="580" idx="5"/>
                        <a:endCxn id="583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5" name="Straight Connector 594"/>
                      <p:cNvCxnSpPr>
                        <a:stCxn id="582" idx="6"/>
                        <a:endCxn id="583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63" name="Oval 562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4" name="Oval 563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5" name="Oval 564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6" name="Oval 565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7" name="Oval 566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8" name="Oval 567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9" name="Oval 568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0" name="Oval 569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1" name="Oval 570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2" name="Oval 571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3" name="Oval 572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4" name="Oval 573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57" name="Straight Connector 556"/>
                  <p:cNvCxnSpPr>
                    <a:stCxn id="565" idx="6"/>
                    <a:endCxn id="563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>
                    <a:stCxn id="565" idx="5"/>
                    <a:endCxn id="566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/>
                  <p:cNvCxnSpPr>
                    <a:stCxn id="566" idx="7"/>
                    <a:endCxn id="563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>
                    <a:stCxn id="563" idx="6"/>
                    <a:endCxn id="568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>
                    <a:stCxn id="576" idx="6"/>
                    <a:endCxn id="568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22" name="Group 595"/>
          <p:cNvGrpSpPr/>
          <p:nvPr/>
        </p:nvGrpSpPr>
        <p:grpSpPr>
          <a:xfrm>
            <a:off x="1143000" y="2590800"/>
            <a:ext cx="25146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97" name="Curved Right Arrow 596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8" name="Curved Right Arrow 597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3" name="Group 598"/>
          <p:cNvGrpSpPr/>
          <p:nvPr/>
        </p:nvGrpSpPr>
        <p:grpSpPr>
          <a:xfrm>
            <a:off x="1295400" y="2438400"/>
            <a:ext cx="25146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00" name="Curved Right Arrow 599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1" name="Curved Right Arrow 600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02" name="Text Box 39"/>
          <p:cNvSpPr txBox="1">
            <a:spLocks noChangeArrowheads="1"/>
          </p:cNvSpPr>
          <p:nvPr/>
        </p:nvSpPr>
        <p:spPr bwMode="auto">
          <a:xfrm>
            <a:off x="1295400" y="1981200"/>
            <a:ext cx="1806107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OSPF-TE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RSVP-TE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3" name="Text Box 39"/>
          <p:cNvSpPr txBox="1">
            <a:spLocks noChangeArrowheads="1"/>
          </p:cNvSpPr>
          <p:nvPr/>
        </p:nvSpPr>
        <p:spPr bwMode="auto">
          <a:xfrm>
            <a:off x="6477000" y="1828800"/>
            <a:ext cx="21336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IP/MPLS Control Plane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05" name="Straight Arrow Connector 604"/>
          <p:cNvCxnSpPr>
            <a:stCxn id="603" idx="2"/>
          </p:cNvCxnSpPr>
          <p:nvPr/>
        </p:nvCxnSpPr>
        <p:spPr>
          <a:xfrm rot="5400000">
            <a:off x="7302952" y="2197552"/>
            <a:ext cx="253096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Text Box 39"/>
          <p:cNvSpPr txBox="1">
            <a:spLocks noChangeArrowheads="1"/>
          </p:cNvSpPr>
          <p:nvPr/>
        </p:nvSpPr>
        <p:spPr bwMode="auto">
          <a:xfrm>
            <a:off x="609600" y="1447800"/>
            <a:ext cx="21336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GMPLS Control Plane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08" name="Straight Arrow Connector 607"/>
          <p:cNvCxnSpPr/>
          <p:nvPr/>
        </p:nvCxnSpPr>
        <p:spPr>
          <a:xfrm rot="16200000" flipH="1">
            <a:off x="1511752" y="1841048"/>
            <a:ext cx="253096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Left-Right Arrow 610"/>
          <p:cNvSpPr/>
          <p:nvPr/>
        </p:nvSpPr>
        <p:spPr>
          <a:xfrm>
            <a:off x="4876800" y="3124200"/>
            <a:ext cx="838200" cy="3048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2" name="Straight Arrow Connector 611"/>
          <p:cNvCxnSpPr/>
          <p:nvPr/>
        </p:nvCxnSpPr>
        <p:spPr>
          <a:xfrm rot="5400000">
            <a:off x="4914900" y="2705100"/>
            <a:ext cx="7620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Text Box 39"/>
          <p:cNvSpPr txBox="1">
            <a:spLocks noChangeArrowheads="1"/>
          </p:cNvSpPr>
          <p:nvPr/>
        </p:nvSpPr>
        <p:spPr bwMode="auto">
          <a:xfrm>
            <a:off x="4495800" y="2133600"/>
            <a:ext cx="1676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UNI</a:t>
            </a:r>
            <a:endParaRPr lang="en-US" sz="1400" b="1" baseline="300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5" name="Text Box 39"/>
          <p:cNvSpPr txBox="1">
            <a:spLocks noChangeArrowheads="1"/>
          </p:cNvSpPr>
          <p:nvPr/>
        </p:nvSpPr>
        <p:spPr bwMode="auto">
          <a:xfrm>
            <a:off x="7696200" y="23622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35000*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6" name="Text Box 39"/>
          <p:cNvSpPr txBox="1">
            <a:spLocks noChangeArrowheads="1"/>
          </p:cNvSpPr>
          <p:nvPr/>
        </p:nvSpPr>
        <p:spPr bwMode="auto">
          <a:xfrm>
            <a:off x="7696200" y="25908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45000</a:t>
            </a:r>
            <a:r>
              <a:rPr lang="en-US" sz="1400" b="1" baseline="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#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7" name="Text Box 39"/>
          <p:cNvSpPr txBox="1">
            <a:spLocks noChangeArrowheads="1"/>
          </p:cNvSpPr>
          <p:nvPr/>
        </p:nvSpPr>
        <p:spPr bwMode="auto">
          <a:xfrm>
            <a:off x="4953000" y="18288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15000</a:t>
            </a:r>
            <a:r>
              <a:rPr lang="en-US" sz="1400" b="1" baseline="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8" name="Text Box 39"/>
          <p:cNvSpPr txBox="1">
            <a:spLocks noChangeArrowheads="1"/>
          </p:cNvSpPr>
          <p:nvPr/>
        </p:nvSpPr>
        <p:spPr bwMode="auto">
          <a:xfrm>
            <a:off x="1981200" y="22098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45000</a:t>
            </a:r>
            <a:r>
              <a:rPr lang="en-US" sz="1400" b="1" baseline="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^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9" name="Text Box 39"/>
          <p:cNvSpPr txBox="1">
            <a:spLocks noChangeArrowheads="1"/>
          </p:cNvSpPr>
          <p:nvPr/>
        </p:nvSpPr>
        <p:spPr bwMode="auto">
          <a:xfrm>
            <a:off x="1981200" y="19812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35000</a:t>
            </a:r>
            <a:r>
              <a:rPr lang="en-US" sz="1400" b="1" baseline="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^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1447800" y="5791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Sources:</a:t>
            </a:r>
            <a:r>
              <a:rPr lang="en-US" dirty="0" smtClean="0">
                <a:solidFill>
                  <a:schemeClr val="bg1"/>
                </a:solidFill>
              </a:rPr>
              <a:t>   * </a:t>
            </a:r>
            <a:r>
              <a:rPr lang="en-US" dirty="0" err="1" smtClean="0">
                <a:solidFill>
                  <a:schemeClr val="bg1"/>
                </a:solidFill>
              </a:rPr>
              <a:t>Quagga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aseline="30000" dirty="0" smtClean="0">
                <a:solidFill>
                  <a:schemeClr val="bg1"/>
                </a:solidFill>
              </a:rPr>
              <a:t>#</a:t>
            </a:r>
            <a:r>
              <a:rPr lang="en-US" dirty="0" smtClean="0">
                <a:solidFill>
                  <a:schemeClr val="bg1"/>
                </a:solidFill>
              </a:rPr>
              <a:t> Tequila   </a:t>
            </a:r>
            <a:r>
              <a:rPr lang="en-US" baseline="30000" dirty="0" smtClean="0">
                <a:solidFill>
                  <a:schemeClr val="bg1"/>
                </a:solidFill>
              </a:rPr>
              <a:t>!</a:t>
            </a:r>
            <a:r>
              <a:rPr lang="en-US" dirty="0" smtClean="0">
                <a:solidFill>
                  <a:schemeClr val="bg1"/>
                </a:solidFill>
              </a:rPr>
              <a:t> MUPBED    </a:t>
            </a:r>
            <a:r>
              <a:rPr lang="en-US" baseline="30000" dirty="0" smtClean="0">
                <a:solidFill>
                  <a:schemeClr val="bg1"/>
                </a:solidFill>
              </a:rPr>
              <a:t>^</a:t>
            </a:r>
            <a:r>
              <a:rPr lang="en-US" dirty="0" smtClean="0">
                <a:solidFill>
                  <a:schemeClr val="bg1"/>
                </a:solidFill>
              </a:rPr>
              <a:t> DRAGON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533" name="TextBox 532"/>
          <p:cNvSpPr txBox="1"/>
          <p:nvPr/>
        </p:nvSpPr>
        <p:spPr>
          <a:xfrm>
            <a:off x="3810000" y="990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∑</a:t>
            </a:r>
            <a:r>
              <a:rPr lang="en-US" sz="2400" b="1" dirty="0" smtClean="0">
                <a:solidFill>
                  <a:schemeClr val="bg1"/>
                </a:solidFill>
              </a:rPr>
              <a:t> = 175,000   LOC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1" name="Rectangle 1"/>
          <p:cNvSpPr txBox="1">
            <a:spLocks noChangeArrowheads="1"/>
          </p:cNvSpPr>
          <p:nvPr/>
        </p:nvSpPr>
        <p:spPr>
          <a:xfrm>
            <a:off x="6096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Why is it the Right Abstraction?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52" grpId="0" animBg="1"/>
      <p:bldP spid="158" grpId="0" animBg="1"/>
      <p:bldP spid="161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45" grpId="0"/>
      <p:bldP spid="246" grpId="0"/>
      <p:bldP spid="611" grpId="0" animBg="1"/>
      <p:bldP spid="5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04800" y="762000"/>
            <a:ext cx="8534400" cy="563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2" name="AutoShape 80"/>
          <p:cNvSpPr>
            <a:spLocks noChangeArrowheads="1"/>
          </p:cNvSpPr>
          <p:nvPr/>
        </p:nvSpPr>
        <p:spPr bwMode="auto">
          <a:xfrm>
            <a:off x="649868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3" name="AutoShape 79"/>
          <p:cNvSpPr>
            <a:spLocks noChangeArrowheads="1"/>
          </p:cNvSpPr>
          <p:nvPr/>
        </p:nvSpPr>
        <p:spPr bwMode="auto">
          <a:xfrm>
            <a:off x="2394794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4" name="AutoShape 78"/>
          <p:cNvSpPr>
            <a:spLocks noChangeArrowheads="1"/>
          </p:cNvSpPr>
          <p:nvPr/>
        </p:nvSpPr>
        <p:spPr bwMode="auto">
          <a:xfrm>
            <a:off x="4017352" y="2590800"/>
            <a:ext cx="411146" cy="3198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EMS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52" name="AutoShape 65"/>
          <p:cNvSpPr>
            <a:spLocks noChangeShapeType="1"/>
          </p:cNvSpPr>
          <p:nvPr/>
        </p:nvSpPr>
        <p:spPr bwMode="auto">
          <a:xfrm flipV="1">
            <a:off x="569108" y="2907983"/>
            <a:ext cx="266755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58" name="AutoShape 64"/>
          <p:cNvSpPr>
            <a:spLocks noChangeShapeType="1"/>
          </p:cNvSpPr>
          <p:nvPr/>
        </p:nvSpPr>
        <p:spPr bwMode="auto">
          <a:xfrm flipV="1">
            <a:off x="899493" y="2907983"/>
            <a:ext cx="0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61" name="AutoShape 63"/>
          <p:cNvSpPr>
            <a:spLocks noChangeShapeType="1"/>
          </p:cNvSpPr>
          <p:nvPr/>
        </p:nvSpPr>
        <p:spPr bwMode="auto">
          <a:xfrm flipH="1" flipV="1">
            <a:off x="899493" y="2907983"/>
            <a:ext cx="345070" cy="802134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2" name="Group 243"/>
          <p:cNvGrpSpPr/>
          <p:nvPr/>
        </p:nvGrpSpPr>
        <p:grpSpPr>
          <a:xfrm>
            <a:off x="458979" y="3594778"/>
            <a:ext cx="4003781" cy="757570"/>
            <a:chOff x="458979" y="3594778"/>
            <a:chExt cx="4003781" cy="757570"/>
          </a:xfrm>
        </p:grpSpPr>
        <p:grpSp>
          <p:nvGrpSpPr>
            <p:cNvPr id="3" name="Group 242"/>
            <p:cNvGrpSpPr/>
            <p:nvPr/>
          </p:nvGrpSpPr>
          <p:grpSpPr>
            <a:xfrm>
              <a:off x="458979" y="3594778"/>
              <a:ext cx="4003781" cy="757570"/>
              <a:chOff x="458979" y="3594778"/>
              <a:chExt cx="4003781" cy="757570"/>
            </a:xfrm>
          </p:grpSpPr>
          <p:sp>
            <p:nvSpPr>
              <p:cNvPr id="105" name="AutoShape 77"/>
              <p:cNvSpPr>
                <a:spLocks noChangeArrowheads="1"/>
              </p:cNvSpPr>
              <p:nvPr/>
            </p:nvSpPr>
            <p:spPr bwMode="auto">
              <a:xfrm>
                <a:off x="2108459" y="3909340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utoShape 76"/>
              <p:cNvSpPr>
                <a:spLocks noChangeArrowheads="1"/>
              </p:cNvSpPr>
              <p:nvPr/>
            </p:nvSpPr>
            <p:spPr bwMode="auto">
              <a:xfrm>
                <a:off x="458979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utoShape 75"/>
              <p:cNvSpPr>
                <a:spLocks noChangeArrowheads="1"/>
              </p:cNvSpPr>
              <p:nvPr/>
            </p:nvSpPr>
            <p:spPr bwMode="auto">
              <a:xfrm>
                <a:off x="835863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AutoShape 74"/>
              <p:cNvSpPr>
                <a:spLocks noChangeArrowheads="1"/>
              </p:cNvSpPr>
              <p:nvPr/>
            </p:nvSpPr>
            <p:spPr bwMode="auto">
              <a:xfrm>
                <a:off x="1163802" y="3720602"/>
                <a:ext cx="188443" cy="1782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AutoShape 73"/>
              <p:cNvSpPr>
                <a:spLocks noChangeArrowheads="1"/>
              </p:cNvSpPr>
              <p:nvPr/>
            </p:nvSpPr>
            <p:spPr bwMode="auto">
              <a:xfrm>
                <a:off x="2443740" y="3594778"/>
                <a:ext cx="222703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AutoShape 72"/>
              <p:cNvSpPr>
                <a:spLocks noChangeArrowheads="1"/>
              </p:cNvSpPr>
              <p:nvPr/>
            </p:nvSpPr>
            <p:spPr bwMode="auto">
              <a:xfrm>
                <a:off x="2808387" y="3909340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AutoShape 71"/>
              <p:cNvSpPr>
                <a:spLocks noChangeArrowheads="1"/>
              </p:cNvSpPr>
              <p:nvPr/>
            </p:nvSpPr>
            <p:spPr bwMode="auto">
              <a:xfrm>
                <a:off x="3635574" y="3720602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AutoShape 70"/>
              <p:cNvSpPr>
                <a:spLocks noChangeArrowheads="1"/>
              </p:cNvSpPr>
              <p:nvPr/>
            </p:nvSpPr>
            <p:spPr bwMode="auto">
              <a:xfrm>
                <a:off x="4017352" y="4163611"/>
                <a:ext cx="222705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AutoShape 69"/>
              <p:cNvSpPr>
                <a:spLocks noChangeArrowheads="1"/>
              </p:cNvSpPr>
              <p:nvPr/>
            </p:nvSpPr>
            <p:spPr bwMode="auto">
              <a:xfrm>
                <a:off x="4240057" y="3783515"/>
                <a:ext cx="222703" cy="1887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AutoShape 62"/>
              <p:cNvSpPr>
                <a:spLocks noChangeShapeType="1"/>
              </p:cNvSpPr>
              <p:nvPr/>
            </p:nvSpPr>
            <p:spPr bwMode="auto">
              <a:xfrm>
                <a:off x="671895" y="3783515"/>
                <a:ext cx="1248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AutoShape 61"/>
              <p:cNvSpPr>
                <a:spLocks noChangeShapeType="1"/>
              </p:cNvSpPr>
              <p:nvPr/>
            </p:nvSpPr>
            <p:spPr bwMode="auto">
              <a:xfrm>
                <a:off x="659658" y="3883126"/>
                <a:ext cx="1248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AutoShape 60"/>
              <p:cNvSpPr>
                <a:spLocks noChangeShapeType="1"/>
              </p:cNvSpPr>
              <p:nvPr/>
            </p:nvSpPr>
            <p:spPr bwMode="auto">
              <a:xfrm>
                <a:off x="1024306" y="3883126"/>
                <a:ext cx="1248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AutoShape 59"/>
              <p:cNvSpPr>
                <a:spLocks noChangeShapeType="1"/>
              </p:cNvSpPr>
              <p:nvPr/>
            </p:nvSpPr>
            <p:spPr bwMode="auto">
              <a:xfrm>
                <a:off x="1012069" y="3783515"/>
                <a:ext cx="1248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AutoShape 58"/>
              <p:cNvSpPr>
                <a:spLocks noChangeShapeType="1"/>
              </p:cNvSpPr>
              <p:nvPr/>
            </p:nvSpPr>
            <p:spPr bwMode="auto">
              <a:xfrm flipV="1">
                <a:off x="1352244" y="3594778"/>
                <a:ext cx="1091495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AutoShape 57"/>
              <p:cNvSpPr>
                <a:spLocks noChangeShapeType="1"/>
              </p:cNvSpPr>
              <p:nvPr/>
            </p:nvSpPr>
            <p:spPr bwMode="auto">
              <a:xfrm>
                <a:off x="1352244" y="3883126"/>
                <a:ext cx="756215" cy="8912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AutoShape 56"/>
              <p:cNvSpPr>
                <a:spLocks noChangeShapeType="1"/>
              </p:cNvSpPr>
              <p:nvPr/>
            </p:nvSpPr>
            <p:spPr bwMode="auto">
              <a:xfrm flipV="1">
                <a:off x="2333610" y="3723224"/>
                <a:ext cx="63630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AutoShape 55"/>
              <p:cNvSpPr>
                <a:spLocks noChangeShapeType="1"/>
              </p:cNvSpPr>
              <p:nvPr/>
            </p:nvSpPr>
            <p:spPr bwMode="auto">
              <a:xfrm>
                <a:off x="2394794" y="3972252"/>
                <a:ext cx="41114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AutoShape 54"/>
              <p:cNvSpPr>
                <a:spLocks noChangeShapeType="1"/>
              </p:cNvSpPr>
              <p:nvPr/>
            </p:nvSpPr>
            <p:spPr bwMode="auto">
              <a:xfrm>
                <a:off x="2666443" y="3783515"/>
                <a:ext cx="141943" cy="996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AutoShape 53"/>
              <p:cNvSpPr>
                <a:spLocks noChangeShapeType="1"/>
              </p:cNvSpPr>
              <p:nvPr/>
            </p:nvSpPr>
            <p:spPr bwMode="auto">
              <a:xfrm flipV="1">
                <a:off x="3031091" y="3783515"/>
                <a:ext cx="604483" cy="1887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AutoShape 52"/>
              <p:cNvSpPr>
                <a:spLocks noChangeShapeType="1"/>
              </p:cNvSpPr>
              <p:nvPr/>
            </p:nvSpPr>
            <p:spPr bwMode="auto">
              <a:xfrm>
                <a:off x="3031091" y="4037786"/>
                <a:ext cx="915290" cy="2464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AutoShape 51"/>
              <p:cNvSpPr>
                <a:spLocks noChangeShapeType="1"/>
              </p:cNvSpPr>
              <p:nvPr/>
            </p:nvSpPr>
            <p:spPr bwMode="auto">
              <a:xfrm>
                <a:off x="3929249" y="3783515"/>
                <a:ext cx="310808" cy="996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9" name="AutoShape 50"/>
            <p:cNvSpPr>
              <a:spLocks noChangeShapeType="1"/>
            </p:cNvSpPr>
            <p:nvPr/>
          </p:nvSpPr>
          <p:spPr bwMode="auto">
            <a:xfrm flipV="1">
              <a:off x="4240057" y="3972252"/>
              <a:ext cx="31814" cy="1887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20" name="AutoShape 49"/>
          <p:cNvSpPr>
            <a:spLocks noChangeShapeType="1"/>
          </p:cNvSpPr>
          <p:nvPr/>
        </p:nvSpPr>
        <p:spPr bwMode="auto">
          <a:xfrm flipH="1" flipV="1">
            <a:off x="2617498" y="2981381"/>
            <a:ext cx="345070" cy="917473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1" name="AutoShape 48"/>
          <p:cNvSpPr>
            <a:spLocks noChangeShapeType="1"/>
          </p:cNvSpPr>
          <p:nvPr/>
        </p:nvSpPr>
        <p:spPr bwMode="auto">
          <a:xfrm flipV="1">
            <a:off x="2529395" y="2981381"/>
            <a:ext cx="90551" cy="610776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2" name="AutoShape 47"/>
          <p:cNvSpPr>
            <a:spLocks noChangeShapeType="1"/>
          </p:cNvSpPr>
          <p:nvPr/>
        </p:nvSpPr>
        <p:spPr bwMode="auto">
          <a:xfrm flipV="1">
            <a:off x="2206351" y="2981381"/>
            <a:ext cx="411146" cy="901745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3" name="AutoShape 46"/>
          <p:cNvSpPr>
            <a:spLocks noChangeShapeType="1"/>
          </p:cNvSpPr>
          <p:nvPr/>
        </p:nvSpPr>
        <p:spPr bwMode="auto">
          <a:xfrm flipV="1">
            <a:off x="3718781" y="2981381"/>
            <a:ext cx="447856" cy="728736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4" name="AutoShape 45"/>
          <p:cNvSpPr>
            <a:spLocks noChangeShapeType="1"/>
          </p:cNvSpPr>
          <p:nvPr/>
        </p:nvSpPr>
        <p:spPr bwMode="auto">
          <a:xfrm flipV="1">
            <a:off x="4095666" y="2981381"/>
            <a:ext cx="73419" cy="1116696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5" name="AutoShape 44"/>
          <p:cNvSpPr>
            <a:spLocks noChangeShapeType="1"/>
          </p:cNvSpPr>
          <p:nvPr/>
        </p:nvSpPr>
        <p:spPr bwMode="auto">
          <a:xfrm flipH="1" flipV="1">
            <a:off x="4166638" y="2981381"/>
            <a:ext cx="190889" cy="802134"/>
          </a:xfrm>
          <a:prstGeom prst="straightConnector1">
            <a:avLst/>
          </a:prstGeom>
          <a:noFill/>
          <a:ln w="9525">
            <a:solidFill>
              <a:srgbClr val="0D0D0D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4" name="Group 247"/>
          <p:cNvGrpSpPr/>
          <p:nvPr/>
        </p:nvGrpSpPr>
        <p:grpSpPr>
          <a:xfrm>
            <a:off x="228600" y="3048000"/>
            <a:ext cx="3588075" cy="356504"/>
            <a:chOff x="381000" y="914400"/>
            <a:chExt cx="3588075" cy="356504"/>
          </a:xfrm>
        </p:grpSpPr>
        <p:sp>
          <p:nvSpPr>
            <p:cNvPr id="226" name="Text Box 39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1806107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Proprietary Interface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7" name="Text Box 38"/>
            <p:cNvSpPr txBox="1">
              <a:spLocks noChangeArrowheads="1"/>
            </p:cNvSpPr>
            <p:nvPr/>
          </p:nvSpPr>
          <p:spPr bwMode="auto">
            <a:xfrm>
              <a:off x="2133600" y="914400"/>
              <a:ext cx="1835475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Proprietary Interface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246"/>
          <p:cNvGrpSpPr/>
          <p:nvPr/>
        </p:nvGrpSpPr>
        <p:grpSpPr>
          <a:xfrm>
            <a:off x="358419" y="3387692"/>
            <a:ext cx="4365981" cy="1412908"/>
            <a:chOff x="381000" y="1374997"/>
            <a:chExt cx="4365981" cy="1412908"/>
          </a:xfrm>
        </p:grpSpPr>
        <p:sp>
          <p:nvSpPr>
            <p:cNvPr id="139" name="Oval 68"/>
            <p:cNvSpPr>
              <a:spLocks noChangeArrowheads="1"/>
            </p:cNvSpPr>
            <p:nvPr/>
          </p:nvSpPr>
          <p:spPr bwMode="auto">
            <a:xfrm>
              <a:off x="3579619" y="1374997"/>
              <a:ext cx="1167362" cy="105640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0" name="Oval 67"/>
            <p:cNvSpPr>
              <a:spLocks noChangeArrowheads="1"/>
            </p:cNvSpPr>
            <p:nvPr/>
          </p:nvSpPr>
          <p:spPr bwMode="auto">
            <a:xfrm>
              <a:off x="2047611" y="1374997"/>
              <a:ext cx="1167362" cy="1056404"/>
            </a:xfrm>
            <a:prstGeom prst="ellipse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1" name="Oval 66"/>
            <p:cNvSpPr>
              <a:spLocks noChangeArrowheads="1"/>
            </p:cNvSpPr>
            <p:nvPr/>
          </p:nvSpPr>
          <p:spPr bwMode="auto">
            <a:xfrm>
              <a:off x="381000" y="1374997"/>
              <a:ext cx="1167361" cy="1056404"/>
            </a:xfrm>
            <a:prstGeom prst="ellips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28" name="Text Box 37"/>
            <p:cNvSpPr txBox="1">
              <a:spLocks noChangeArrowheads="1"/>
            </p:cNvSpPr>
            <p:nvPr/>
          </p:nvSpPr>
          <p:spPr bwMode="auto">
            <a:xfrm>
              <a:off x="381000" y="2431401"/>
              <a:ext cx="1748773" cy="3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Vendor Islands</a:t>
              </a:r>
              <a:endParaRPr lang="en-US" sz="36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240"/>
          <p:cNvGrpSpPr/>
          <p:nvPr/>
        </p:nvGrpSpPr>
        <p:grpSpPr>
          <a:xfrm>
            <a:off x="6096000" y="3352800"/>
            <a:ext cx="2452380" cy="1309827"/>
            <a:chOff x="6234420" y="1703647"/>
            <a:chExt cx="2042314" cy="825380"/>
          </a:xfrm>
        </p:grpSpPr>
        <p:sp>
          <p:nvSpPr>
            <p:cNvPr id="230" name="AutoShape 92"/>
            <p:cNvSpPr>
              <a:spLocks noChangeArrowheads="1"/>
            </p:cNvSpPr>
            <p:nvPr/>
          </p:nvSpPr>
          <p:spPr bwMode="auto">
            <a:xfrm>
              <a:off x="6234420" y="1895968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1" name="AutoShape 92"/>
            <p:cNvSpPr>
              <a:spLocks noChangeArrowheads="1"/>
            </p:cNvSpPr>
            <p:nvPr/>
          </p:nvSpPr>
          <p:spPr bwMode="auto">
            <a:xfrm>
              <a:off x="7109697" y="1703647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2" name="AutoShape 92"/>
            <p:cNvSpPr>
              <a:spLocks noChangeArrowheads="1"/>
            </p:cNvSpPr>
            <p:nvPr/>
          </p:nvSpPr>
          <p:spPr bwMode="auto">
            <a:xfrm>
              <a:off x="8082228" y="1895968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3" name="AutoShape 92"/>
            <p:cNvSpPr>
              <a:spLocks noChangeArrowheads="1"/>
            </p:cNvSpPr>
            <p:nvPr/>
          </p:nvSpPr>
          <p:spPr bwMode="auto">
            <a:xfrm>
              <a:off x="7498710" y="2376772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4" name="AutoShape 52"/>
            <p:cNvSpPr>
              <a:spLocks noChangeShapeType="1"/>
            </p:cNvSpPr>
            <p:nvPr/>
          </p:nvSpPr>
          <p:spPr bwMode="auto">
            <a:xfrm>
              <a:off x="6428926" y="2088290"/>
              <a:ext cx="291759" cy="2884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5" name="AutoShape 52"/>
            <p:cNvSpPr>
              <a:spLocks noChangeShapeType="1"/>
            </p:cNvSpPr>
            <p:nvPr/>
          </p:nvSpPr>
          <p:spPr bwMode="auto">
            <a:xfrm flipH="1">
              <a:off x="6428926" y="1799808"/>
              <a:ext cx="680772" cy="192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6" name="AutoShape 52"/>
            <p:cNvSpPr>
              <a:spLocks noChangeShapeType="1"/>
            </p:cNvSpPr>
            <p:nvPr/>
          </p:nvSpPr>
          <p:spPr bwMode="auto">
            <a:xfrm>
              <a:off x="6720685" y="2376772"/>
              <a:ext cx="778025" cy="96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7" name="AutoShape 92"/>
            <p:cNvSpPr>
              <a:spLocks noChangeArrowheads="1"/>
            </p:cNvSpPr>
            <p:nvPr/>
          </p:nvSpPr>
          <p:spPr bwMode="auto">
            <a:xfrm>
              <a:off x="6623432" y="2280611"/>
              <a:ext cx="194506" cy="1522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8" name="AutoShape 52"/>
            <p:cNvSpPr>
              <a:spLocks noChangeShapeType="1"/>
            </p:cNvSpPr>
            <p:nvPr/>
          </p:nvSpPr>
          <p:spPr bwMode="auto">
            <a:xfrm>
              <a:off x="7206951" y="1895968"/>
              <a:ext cx="389012" cy="4808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9" name="AutoShape 52"/>
            <p:cNvSpPr>
              <a:spLocks noChangeShapeType="1"/>
            </p:cNvSpPr>
            <p:nvPr/>
          </p:nvSpPr>
          <p:spPr bwMode="auto">
            <a:xfrm>
              <a:off x="7304204" y="1799808"/>
              <a:ext cx="778025" cy="192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40" name="AutoShape 52"/>
            <p:cNvSpPr>
              <a:spLocks noChangeShapeType="1"/>
            </p:cNvSpPr>
            <p:nvPr/>
          </p:nvSpPr>
          <p:spPr bwMode="auto">
            <a:xfrm flipH="1">
              <a:off x="7693216" y="2088290"/>
              <a:ext cx="389012" cy="3846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7010400" y="5943600"/>
            <a:ext cx="1447800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IP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762000" y="5943600"/>
            <a:ext cx="289035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Transport Network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7" name="Group 302"/>
          <p:cNvGrpSpPr/>
          <p:nvPr/>
        </p:nvGrpSpPr>
        <p:grpSpPr>
          <a:xfrm>
            <a:off x="8260080" y="3429000"/>
            <a:ext cx="426720" cy="381000"/>
            <a:chOff x="6553200" y="1371600"/>
            <a:chExt cx="1066800" cy="914400"/>
          </a:xfrm>
        </p:grpSpPr>
        <p:sp>
          <p:nvSpPr>
            <p:cNvPr id="251" name="Rounded Rectangle 250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8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254" name="Rectangle 253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256" name="Straight Connector 255"/>
                <p:cNvCxnSpPr>
                  <a:stCxn id="276" idx="4"/>
                  <a:endCxn id="275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>
                  <a:stCxn id="276" idx="4"/>
                  <a:endCxn id="279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>
                  <a:stCxn id="277" idx="4"/>
                  <a:endCxn id="271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>
                  <a:stCxn id="277" idx="4"/>
                  <a:endCxn id="280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>
                  <a:stCxn id="271" idx="7"/>
                  <a:endCxn id="280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>
                  <a:stCxn id="288" idx="6"/>
                  <a:endCxn id="289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11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12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282" name="Oval 281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" name="Oval 282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" name="Oval 283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" name="Oval 284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" name="Oval 285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1" name="Straight Connector 290"/>
                      <p:cNvCxnSpPr>
                        <a:stCxn id="285" idx="0"/>
                        <a:endCxn id="282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Straight Connector 291"/>
                      <p:cNvCxnSpPr>
                        <a:stCxn id="285" idx="5"/>
                        <a:endCxn id="283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Straight Connector 292"/>
                      <p:cNvCxnSpPr>
                        <a:stCxn id="284" idx="2"/>
                        <a:endCxn id="282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Straight Connector 293"/>
                      <p:cNvCxnSpPr>
                        <a:stCxn id="270" idx="0"/>
                        <a:endCxn id="274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Straight Connector 294"/>
                      <p:cNvCxnSpPr>
                        <a:stCxn id="288" idx="0"/>
                        <a:endCxn id="284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Straight Connector 295"/>
                      <p:cNvCxnSpPr>
                        <a:stCxn id="283" idx="6"/>
                        <a:endCxn id="288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Straight Connector 296"/>
                      <p:cNvCxnSpPr>
                        <a:stCxn id="288" idx="7"/>
                        <a:endCxn id="286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" name="Straight Connector 297"/>
                      <p:cNvCxnSpPr>
                        <a:stCxn id="289" idx="2"/>
                        <a:endCxn id="286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" name="Straight Connector 298"/>
                      <p:cNvCxnSpPr>
                        <a:stCxn id="284" idx="6"/>
                        <a:endCxn id="287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Straight Connector 299"/>
                      <p:cNvCxnSpPr>
                        <a:stCxn id="289" idx="6"/>
                        <a:endCxn id="287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Straight Connector 300"/>
                      <p:cNvCxnSpPr>
                        <a:stCxn id="287" idx="5"/>
                        <a:endCxn id="290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" name="Straight Connector 301"/>
                      <p:cNvCxnSpPr>
                        <a:stCxn id="289" idx="6"/>
                        <a:endCxn id="290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Oval 275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64" name="Straight Connector 263"/>
                  <p:cNvCxnSpPr>
                    <a:stCxn id="272" idx="6"/>
                    <a:endCxn id="270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>
                    <a:stCxn id="272" idx="5"/>
                    <a:endCxn id="273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>
                    <a:stCxn id="273" idx="7"/>
                    <a:endCxn id="270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>
                    <a:stCxn id="270" idx="6"/>
                    <a:endCxn id="275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/>
                  <p:cNvCxnSpPr>
                    <a:stCxn id="283" idx="6"/>
                    <a:endCxn id="275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3" name="Group 303"/>
          <p:cNvGrpSpPr/>
          <p:nvPr/>
        </p:nvGrpSpPr>
        <p:grpSpPr>
          <a:xfrm>
            <a:off x="7498080" y="4191000"/>
            <a:ext cx="426720" cy="381000"/>
            <a:chOff x="6553200" y="1371600"/>
            <a:chExt cx="1066800" cy="914400"/>
          </a:xfrm>
        </p:grpSpPr>
        <p:sp>
          <p:nvSpPr>
            <p:cNvPr id="307" name="Rounded Rectangle 306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14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310" name="Rectangle 309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312" name="Straight Connector 311"/>
                <p:cNvCxnSpPr>
                  <a:stCxn id="332" idx="4"/>
                  <a:endCxn id="331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>
                  <a:stCxn id="332" idx="4"/>
                  <a:endCxn id="335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>
                  <a:stCxn id="333" idx="4"/>
                  <a:endCxn id="327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>
                  <a:stCxn id="333" idx="4"/>
                  <a:endCxn id="336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>
                  <a:stCxn id="327" idx="7"/>
                  <a:endCxn id="336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>
                  <a:stCxn id="344" idx="6"/>
                  <a:endCxn id="345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17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18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2" name="Oval 341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Oval 343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7" name="Straight Connector 346"/>
                      <p:cNvCxnSpPr>
                        <a:stCxn id="341" idx="0"/>
                        <a:endCxn id="338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8" name="Straight Connector 347"/>
                      <p:cNvCxnSpPr>
                        <a:stCxn id="341" idx="5"/>
                        <a:endCxn id="339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9" name="Straight Connector 348"/>
                      <p:cNvCxnSpPr>
                        <a:stCxn id="340" idx="2"/>
                        <a:endCxn id="338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" name="Straight Connector 349"/>
                      <p:cNvCxnSpPr>
                        <a:stCxn id="326" idx="0"/>
                        <a:endCxn id="330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" name="Straight Connector 350"/>
                      <p:cNvCxnSpPr>
                        <a:stCxn id="344" idx="0"/>
                        <a:endCxn id="340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" name="Straight Connector 351"/>
                      <p:cNvCxnSpPr>
                        <a:stCxn id="339" idx="6"/>
                        <a:endCxn id="344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Straight Connector 352"/>
                      <p:cNvCxnSpPr>
                        <a:stCxn id="344" idx="7"/>
                        <a:endCxn id="342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4" name="Straight Connector 353"/>
                      <p:cNvCxnSpPr>
                        <a:stCxn id="345" idx="2"/>
                        <a:endCxn id="342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5" name="Straight Connector 354"/>
                      <p:cNvCxnSpPr>
                        <a:stCxn id="340" idx="6"/>
                        <a:endCxn id="343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6" name="Straight Connector 355"/>
                      <p:cNvCxnSpPr>
                        <a:stCxn id="345" idx="6"/>
                        <a:endCxn id="343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" name="Straight Connector 356"/>
                      <p:cNvCxnSpPr>
                        <a:stCxn id="343" idx="5"/>
                        <a:endCxn id="346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" name="Straight Connector 357"/>
                      <p:cNvCxnSpPr>
                        <a:stCxn id="345" idx="6"/>
                        <a:endCxn id="346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6" name="Oval 325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7" name="Oval 326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Oval 327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Oval 328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Oval 329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Oval 330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2" name="Oval 331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Oval 332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Oval 333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Oval 334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Oval 335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20" name="Straight Connector 319"/>
                  <p:cNvCxnSpPr>
                    <a:stCxn id="328" idx="6"/>
                    <a:endCxn id="326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>
                    <a:stCxn id="328" idx="5"/>
                    <a:endCxn id="329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>
                    <a:stCxn id="329" idx="7"/>
                    <a:endCxn id="326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>
                    <a:stCxn id="326" idx="6"/>
                    <a:endCxn id="331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>
                    <a:stCxn id="339" idx="6"/>
                    <a:endCxn id="331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9" name="Group 358"/>
          <p:cNvGrpSpPr/>
          <p:nvPr/>
        </p:nvGrpSpPr>
        <p:grpSpPr>
          <a:xfrm>
            <a:off x="7040880" y="3048000"/>
            <a:ext cx="426720" cy="381000"/>
            <a:chOff x="6553200" y="1371600"/>
            <a:chExt cx="1066800" cy="914400"/>
          </a:xfrm>
        </p:grpSpPr>
        <p:sp>
          <p:nvSpPr>
            <p:cNvPr id="362" name="Rounded Rectangle 361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20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365" name="Rectangle 364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367" name="Straight Connector 366"/>
                <p:cNvCxnSpPr>
                  <a:stCxn id="387" idx="4"/>
                  <a:endCxn id="386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>
                  <a:stCxn id="387" idx="4"/>
                  <a:endCxn id="390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>
                  <a:stCxn id="388" idx="4"/>
                  <a:endCxn id="382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>
                  <a:stCxn id="388" idx="4"/>
                  <a:endCxn id="391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>
                  <a:stCxn id="382" idx="7"/>
                  <a:endCxn id="391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>
                  <a:stCxn id="399" idx="6"/>
                  <a:endCxn id="400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3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24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393" name="Oval 392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4" name="Oval 393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" name="Oval 394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6" name="Oval 395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" name="Oval 396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8" name="Oval 397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" name="Oval 398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0" name="Oval 399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" name="Oval 400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02" name="Straight Connector 401"/>
                      <p:cNvCxnSpPr>
                        <a:stCxn id="396" idx="0"/>
                        <a:endCxn id="393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" name="Straight Connector 402"/>
                      <p:cNvCxnSpPr>
                        <a:stCxn id="396" idx="5"/>
                        <a:endCxn id="394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4" name="Straight Connector 403"/>
                      <p:cNvCxnSpPr>
                        <a:stCxn id="395" idx="2"/>
                        <a:endCxn id="393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5" name="Straight Connector 404"/>
                      <p:cNvCxnSpPr>
                        <a:stCxn id="381" idx="0"/>
                        <a:endCxn id="385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6" name="Straight Connector 405"/>
                      <p:cNvCxnSpPr>
                        <a:stCxn id="399" idx="0"/>
                        <a:endCxn id="395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7" name="Straight Connector 406"/>
                      <p:cNvCxnSpPr>
                        <a:stCxn id="394" idx="6"/>
                        <a:endCxn id="399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8" name="Straight Connector 407"/>
                      <p:cNvCxnSpPr>
                        <a:stCxn id="399" idx="7"/>
                        <a:endCxn id="397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9" name="Straight Connector 408"/>
                      <p:cNvCxnSpPr>
                        <a:stCxn id="400" idx="2"/>
                        <a:endCxn id="397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0" name="Straight Connector 409"/>
                      <p:cNvCxnSpPr>
                        <a:stCxn id="395" idx="6"/>
                        <a:endCxn id="398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" name="Straight Connector 410"/>
                      <p:cNvCxnSpPr>
                        <a:stCxn id="400" idx="6"/>
                        <a:endCxn id="398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" name="Straight Connector 411"/>
                      <p:cNvCxnSpPr>
                        <a:stCxn id="398" idx="5"/>
                        <a:endCxn id="401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3" name="Straight Connector 412"/>
                      <p:cNvCxnSpPr>
                        <a:stCxn id="400" idx="6"/>
                        <a:endCxn id="401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2" name="Oval 381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3" name="Oval 382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4" name="Oval 383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5" name="Oval 384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Oval 388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0" name="Oval 389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1" name="Oval 390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Oval 391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75" name="Straight Connector 374"/>
                  <p:cNvCxnSpPr>
                    <a:stCxn id="383" idx="6"/>
                    <a:endCxn id="381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/>
                  <p:cNvCxnSpPr>
                    <a:stCxn id="383" idx="5"/>
                    <a:endCxn id="384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>
                    <a:stCxn id="384" idx="7"/>
                    <a:endCxn id="381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/>
                  <p:cNvCxnSpPr>
                    <a:stCxn id="381" idx="6"/>
                    <a:endCxn id="386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/>
                  <p:cNvCxnSpPr>
                    <a:stCxn id="394" idx="6"/>
                    <a:endCxn id="386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" name="Group 413"/>
          <p:cNvGrpSpPr/>
          <p:nvPr/>
        </p:nvGrpSpPr>
        <p:grpSpPr>
          <a:xfrm>
            <a:off x="6431280" y="4114800"/>
            <a:ext cx="426720" cy="381000"/>
            <a:chOff x="6553200" y="1371600"/>
            <a:chExt cx="1066800" cy="914400"/>
          </a:xfrm>
        </p:grpSpPr>
        <p:sp>
          <p:nvSpPr>
            <p:cNvPr id="416" name="Rounded Rectangle 415"/>
            <p:cNvSpPr/>
            <p:nvPr/>
          </p:nvSpPr>
          <p:spPr>
            <a:xfrm>
              <a:off x="70866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ounded Rectangle 416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26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420" name="Rectangle 419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422" name="Straight Connector 421"/>
                <p:cNvCxnSpPr>
                  <a:stCxn id="442" idx="4"/>
                  <a:endCxn id="441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>
                  <a:stCxn id="442" idx="4"/>
                  <a:endCxn id="445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/>
                <p:cNvCxnSpPr>
                  <a:stCxn id="443" idx="4"/>
                  <a:endCxn id="437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>
                  <a:stCxn id="443" idx="4"/>
                  <a:endCxn id="446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37" idx="7"/>
                  <a:endCxn id="446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454" idx="6"/>
                  <a:endCxn id="455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9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30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448" name="Oval 447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9" name="Oval 448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" name="Oval 449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" name="Oval 450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" name="Oval 451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3" name="Oval 452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4" name="Oval 453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5" name="Oval 454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6" name="Oval 455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7" name="Straight Connector 456"/>
                      <p:cNvCxnSpPr>
                        <a:stCxn id="451" idx="0"/>
                        <a:endCxn id="448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8" name="Straight Connector 457"/>
                      <p:cNvCxnSpPr>
                        <a:stCxn id="451" idx="5"/>
                        <a:endCxn id="449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Straight Connector 458"/>
                      <p:cNvCxnSpPr>
                        <a:stCxn id="450" idx="2"/>
                        <a:endCxn id="448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Straight Connector 459"/>
                      <p:cNvCxnSpPr>
                        <a:stCxn id="436" idx="0"/>
                        <a:endCxn id="440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1" name="Straight Connector 460"/>
                      <p:cNvCxnSpPr>
                        <a:stCxn id="454" idx="0"/>
                        <a:endCxn id="450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Straight Connector 461"/>
                      <p:cNvCxnSpPr>
                        <a:stCxn id="449" idx="6"/>
                        <a:endCxn id="454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" name="Straight Connector 462"/>
                      <p:cNvCxnSpPr>
                        <a:stCxn id="454" idx="7"/>
                        <a:endCxn id="452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4" name="Straight Connector 463"/>
                      <p:cNvCxnSpPr>
                        <a:stCxn id="455" idx="2"/>
                        <a:endCxn id="452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5" name="Straight Connector 464"/>
                      <p:cNvCxnSpPr>
                        <a:stCxn id="450" idx="6"/>
                        <a:endCxn id="453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6" name="Straight Connector 465"/>
                      <p:cNvCxnSpPr>
                        <a:stCxn id="455" idx="6"/>
                        <a:endCxn id="453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7" name="Straight Connector 466"/>
                      <p:cNvCxnSpPr>
                        <a:stCxn id="453" idx="5"/>
                        <a:endCxn id="456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8" name="Straight Connector 467"/>
                      <p:cNvCxnSpPr>
                        <a:stCxn id="455" idx="6"/>
                        <a:endCxn id="456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Oval 443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Oval 444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Oval 445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7" name="Oval 446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0" name="Straight Connector 429"/>
                  <p:cNvCxnSpPr>
                    <a:stCxn id="438" idx="6"/>
                    <a:endCxn id="436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/>
                  <p:cNvCxnSpPr>
                    <a:stCxn id="438" idx="5"/>
                    <a:endCxn id="439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/>
                  <p:cNvCxnSpPr>
                    <a:stCxn id="439" idx="7"/>
                    <a:endCxn id="436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432"/>
                  <p:cNvCxnSpPr>
                    <a:stCxn id="436" idx="6"/>
                    <a:endCxn id="441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433"/>
                  <p:cNvCxnSpPr>
                    <a:stCxn id="449" idx="6"/>
                    <a:endCxn id="441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1" name="Group 468"/>
          <p:cNvGrpSpPr/>
          <p:nvPr/>
        </p:nvGrpSpPr>
        <p:grpSpPr>
          <a:xfrm>
            <a:off x="6050280" y="3429000"/>
            <a:ext cx="426720" cy="381000"/>
            <a:chOff x="6553200" y="1371600"/>
            <a:chExt cx="1066800" cy="914400"/>
          </a:xfrm>
        </p:grpSpPr>
        <p:sp>
          <p:nvSpPr>
            <p:cNvPr id="472" name="Rounded Rectangle 471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96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475" name="Rectangle 474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477" name="Straight Connector 476"/>
                <p:cNvCxnSpPr>
                  <a:stCxn id="497" idx="4"/>
                  <a:endCxn id="496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>
                  <a:stCxn id="497" idx="4"/>
                  <a:endCxn id="500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>
                  <a:stCxn id="498" idx="4"/>
                  <a:endCxn id="492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98" idx="4"/>
                  <a:endCxn id="501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/>
                <p:cNvCxnSpPr>
                  <a:stCxn id="492" idx="7"/>
                  <a:endCxn id="501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>
                  <a:stCxn id="509" idx="6"/>
                  <a:endCxn id="510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99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101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503" name="Oval 502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" name="Oval 503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" name="Oval 504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" name="Oval 505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7" name="Oval 506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" name="Oval 507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9" name="Oval 508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" name="Oval 509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" name="Oval 510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12" name="Straight Connector 511"/>
                      <p:cNvCxnSpPr>
                        <a:stCxn id="506" idx="0"/>
                        <a:endCxn id="503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3" name="Straight Connector 512"/>
                      <p:cNvCxnSpPr>
                        <a:stCxn id="506" idx="5"/>
                        <a:endCxn id="504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Straight Connector 513"/>
                      <p:cNvCxnSpPr>
                        <a:stCxn id="505" idx="2"/>
                        <a:endCxn id="503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Straight Connector 514"/>
                      <p:cNvCxnSpPr>
                        <a:stCxn id="491" idx="0"/>
                        <a:endCxn id="495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" name="Straight Connector 515"/>
                      <p:cNvCxnSpPr>
                        <a:stCxn id="509" idx="0"/>
                        <a:endCxn id="505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Straight Connector 516"/>
                      <p:cNvCxnSpPr>
                        <a:stCxn id="504" idx="6"/>
                        <a:endCxn id="509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Straight Connector 517"/>
                      <p:cNvCxnSpPr>
                        <a:stCxn id="509" idx="7"/>
                        <a:endCxn id="507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9" name="Straight Connector 518"/>
                      <p:cNvCxnSpPr>
                        <a:stCxn id="510" idx="2"/>
                        <a:endCxn id="507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0" name="Straight Connector 519"/>
                      <p:cNvCxnSpPr>
                        <a:stCxn id="505" idx="6"/>
                        <a:endCxn id="508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1" name="Straight Connector 520"/>
                      <p:cNvCxnSpPr>
                        <a:stCxn id="510" idx="6"/>
                        <a:endCxn id="508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" name="Straight Connector 521"/>
                      <p:cNvCxnSpPr>
                        <a:stCxn id="508" idx="5"/>
                        <a:endCxn id="511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" name="Straight Connector 522"/>
                      <p:cNvCxnSpPr>
                        <a:stCxn id="510" idx="6"/>
                        <a:endCxn id="511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91" name="Oval 490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2" name="Oval 491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4" name="Oval 493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Oval 494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Oval 495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Oval 496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8" name="Oval 497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9" name="Oval 498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0" name="Oval 499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Oval 500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2" name="Oval 501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85" name="Straight Connector 484"/>
                  <p:cNvCxnSpPr>
                    <a:stCxn id="493" idx="6"/>
                    <a:endCxn id="491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>
                    <a:stCxn id="493" idx="5"/>
                    <a:endCxn id="494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>
                    <a:stCxn id="494" idx="7"/>
                    <a:endCxn id="491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>
                    <a:stCxn id="491" idx="6"/>
                    <a:endCxn id="496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>
                    <a:stCxn id="504" idx="6"/>
                    <a:endCxn id="496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08" name="Group 532"/>
          <p:cNvGrpSpPr/>
          <p:nvPr/>
        </p:nvGrpSpPr>
        <p:grpSpPr>
          <a:xfrm>
            <a:off x="6553200" y="3733800"/>
            <a:ext cx="16002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24" name="Curved Right Arrow 523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2" name="Curved Right Arrow 531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roup 536"/>
          <p:cNvGrpSpPr/>
          <p:nvPr/>
        </p:nvGrpSpPr>
        <p:grpSpPr>
          <a:xfrm>
            <a:off x="6705600" y="3581400"/>
            <a:ext cx="16002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38" name="Curved Right Arrow 537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9" name="Curved Right Arrow 538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0" name="Text Box 39"/>
          <p:cNvSpPr txBox="1">
            <a:spLocks noChangeArrowheads="1"/>
          </p:cNvSpPr>
          <p:nvPr/>
        </p:nvSpPr>
        <p:spPr bwMode="auto">
          <a:xfrm>
            <a:off x="6553200" y="2362200"/>
            <a:ext cx="1806107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OSPF-TE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RSVP-TE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12" name="Group 540"/>
          <p:cNvGrpSpPr/>
          <p:nvPr/>
        </p:nvGrpSpPr>
        <p:grpSpPr>
          <a:xfrm>
            <a:off x="3992880" y="2209800"/>
            <a:ext cx="426720" cy="381000"/>
            <a:chOff x="6553200" y="1371600"/>
            <a:chExt cx="1066800" cy="914400"/>
          </a:xfrm>
        </p:grpSpPr>
        <p:sp>
          <p:nvSpPr>
            <p:cNvPr id="544" name="Rounded Rectangle 543"/>
            <p:cNvSpPr/>
            <p:nvPr/>
          </p:nvSpPr>
          <p:spPr>
            <a:xfrm>
              <a:off x="7391400" y="1371600"/>
              <a:ext cx="2286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114" name="Group 225"/>
            <p:cNvGrpSpPr/>
            <p:nvPr/>
          </p:nvGrpSpPr>
          <p:grpSpPr>
            <a:xfrm>
              <a:off x="6553200" y="1447800"/>
              <a:ext cx="1066800" cy="838200"/>
              <a:chOff x="1470005" y="1226899"/>
              <a:chExt cx="6401203" cy="2485516"/>
            </a:xfrm>
          </p:grpSpPr>
          <p:sp>
            <p:nvSpPr>
              <p:cNvPr id="547" name="Rectangle 546"/>
              <p:cNvSpPr/>
              <p:nvPr/>
            </p:nvSpPr>
            <p:spPr>
              <a:xfrm rot="21171009">
                <a:off x="1470005" y="1226899"/>
                <a:ext cx="6401203" cy="2485516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isometricOffAxis2Top">
                  <a:rot lat="18048692" lon="18917394" rev="204050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" name="Group 224"/>
              <p:cNvGrpSpPr/>
              <p:nvPr/>
            </p:nvGrpSpPr>
            <p:grpSpPr>
              <a:xfrm>
                <a:off x="1991001" y="2065099"/>
                <a:ext cx="5514762" cy="796928"/>
                <a:chOff x="2936787" y="2479672"/>
                <a:chExt cx="5514762" cy="796928"/>
              </a:xfrm>
            </p:grpSpPr>
            <p:cxnSp>
              <p:nvCxnSpPr>
                <p:cNvPr id="549" name="Straight Connector 548"/>
                <p:cNvCxnSpPr>
                  <a:stCxn id="569" idx="4"/>
                  <a:endCxn id="568" idx="6"/>
                </p:cNvCxnSpPr>
                <p:nvPr/>
              </p:nvCxnSpPr>
              <p:spPr>
                <a:xfrm rot="5400000">
                  <a:off x="5197508" y="2571780"/>
                  <a:ext cx="193672" cy="38411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/>
                <p:cNvCxnSpPr>
                  <a:stCxn id="569" idx="4"/>
                  <a:endCxn id="572" idx="0"/>
                </p:cNvCxnSpPr>
                <p:nvPr/>
              </p:nvCxnSpPr>
              <p:spPr>
                <a:xfrm rot="16200000" flipH="1">
                  <a:off x="5448300" y="2705100"/>
                  <a:ext cx="228600" cy="15240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/>
                <p:cNvCxnSpPr>
                  <a:stCxn id="570" idx="4"/>
                  <a:endCxn id="564" idx="0"/>
                </p:cNvCxnSpPr>
                <p:nvPr/>
              </p:nvCxnSpPr>
              <p:spPr>
                <a:xfrm rot="5400000">
                  <a:off x="6436716" y="2596156"/>
                  <a:ext cx="263528" cy="33536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/>
                <p:cNvCxnSpPr>
                  <a:stCxn id="570" idx="4"/>
                  <a:endCxn id="573" idx="1"/>
                </p:cNvCxnSpPr>
                <p:nvPr/>
              </p:nvCxnSpPr>
              <p:spPr>
                <a:xfrm rot="16200000" flipH="1">
                  <a:off x="6887937" y="2480294"/>
                  <a:ext cx="109678" cy="413233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/>
                <p:cNvCxnSpPr>
                  <a:stCxn id="564" idx="7"/>
                  <a:endCxn id="573" idx="2"/>
                </p:cNvCxnSpPr>
                <p:nvPr/>
              </p:nvCxnSpPr>
              <p:spPr>
                <a:xfrm rot="5400000" flipH="1" flipV="1">
                  <a:off x="6758986" y="2572149"/>
                  <a:ext cx="95346" cy="59619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/>
                <p:cNvCxnSpPr>
                  <a:stCxn id="581" idx="6"/>
                  <a:endCxn id="582" idx="3"/>
                </p:cNvCxnSpPr>
                <p:nvPr/>
              </p:nvCxnSpPr>
              <p:spPr>
                <a:xfrm>
                  <a:off x="5325572" y="3165472"/>
                  <a:ext cx="1424665" cy="1261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6" name="Group 223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118" name="Group 222"/>
                  <p:cNvGrpSpPr/>
                  <p:nvPr/>
                </p:nvGrpSpPr>
                <p:grpSpPr>
                  <a:xfrm>
                    <a:off x="2936787" y="2479672"/>
                    <a:ext cx="5514762" cy="796928"/>
                    <a:chOff x="2936787" y="2479672"/>
                    <a:chExt cx="5514762" cy="796928"/>
                  </a:xfrm>
                </p:grpSpPr>
                <p:grpSp>
                  <p:nvGrpSpPr>
                    <p:cNvPr id="120" name="Group 154"/>
                    <p:cNvGrpSpPr/>
                    <p:nvPr/>
                  </p:nvGrpSpPr>
                  <p:grpSpPr>
                    <a:xfrm>
                      <a:off x="2936787" y="2479672"/>
                      <a:ext cx="5514762" cy="762000"/>
                      <a:chOff x="1946187" y="1489072"/>
                      <a:chExt cx="5514762" cy="762000"/>
                    </a:xfrm>
                  </p:grpSpPr>
                  <p:sp>
                    <p:nvSpPr>
                      <p:cNvPr id="575" name="Oval 574"/>
                      <p:cNvSpPr/>
                      <p:nvPr/>
                    </p:nvSpPr>
                    <p:spPr>
                      <a:xfrm>
                        <a:off x="1946187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" name="Oval 575"/>
                      <p:cNvSpPr/>
                      <p:nvPr/>
                    </p:nvSpPr>
                    <p:spPr>
                      <a:xfrm>
                        <a:off x="32766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" name="Oval 576"/>
                      <p:cNvSpPr/>
                      <p:nvPr/>
                    </p:nvSpPr>
                    <p:spPr>
                      <a:xfrm>
                        <a:off x="3733800" y="15240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8" name="Oval 577"/>
                      <p:cNvSpPr/>
                      <p:nvPr/>
                    </p:nvSpPr>
                    <p:spPr>
                      <a:xfrm>
                        <a:off x="2095043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" name="Oval 578"/>
                      <p:cNvSpPr/>
                      <p:nvPr/>
                    </p:nvSpPr>
                    <p:spPr>
                      <a:xfrm>
                        <a:off x="4800600" y="17526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0" name="Oval 579"/>
                      <p:cNvSpPr/>
                      <p:nvPr/>
                    </p:nvSpPr>
                    <p:spPr>
                      <a:xfrm>
                        <a:off x="6263012" y="14890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" name="Oval 580"/>
                      <p:cNvSpPr/>
                      <p:nvPr/>
                    </p:nvSpPr>
                    <p:spPr>
                      <a:xfrm>
                        <a:off x="4030171" y="20986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2" name="Oval 581"/>
                      <p:cNvSpPr/>
                      <p:nvPr/>
                    </p:nvSpPr>
                    <p:spPr>
                      <a:xfrm>
                        <a:off x="5715000" y="2057400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3" name="Oval 582"/>
                      <p:cNvSpPr/>
                      <p:nvPr/>
                    </p:nvSpPr>
                    <p:spPr>
                      <a:xfrm>
                        <a:off x="7156149" y="1946272"/>
                        <a:ext cx="304800" cy="152400"/>
                      </a:xfrm>
                      <a:prstGeom prst="ellips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84" name="Straight Connector 583"/>
                      <p:cNvCxnSpPr>
                        <a:stCxn id="578" idx="0"/>
                        <a:endCxn id="575" idx="3"/>
                      </p:cNvCxnSpPr>
                      <p:nvPr/>
                    </p:nvCxnSpPr>
                    <p:spPr>
                      <a:xfrm rot="16200000" flipV="1">
                        <a:off x="1879375" y="1730603"/>
                        <a:ext cx="479518" cy="256619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5" name="Straight Connector 584"/>
                      <p:cNvCxnSpPr>
                        <a:stCxn id="578" idx="5"/>
                        <a:endCxn id="576" idx="3"/>
                      </p:cNvCxnSpPr>
                      <p:nvPr/>
                    </p:nvCxnSpPr>
                    <p:spPr>
                      <a:xfrm rot="5400000" flipH="1" flipV="1">
                        <a:off x="2817585" y="1725103"/>
                        <a:ext cx="41272" cy="96603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6" name="Straight Connector 585"/>
                      <p:cNvCxnSpPr>
                        <a:stCxn id="577" idx="2"/>
                        <a:endCxn id="575" idx="6"/>
                      </p:cNvCxnSpPr>
                      <p:nvPr/>
                    </p:nvCxnSpPr>
                    <p:spPr>
                      <a:xfrm rot="10800000">
                        <a:off x="2250988" y="1565272"/>
                        <a:ext cx="14828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7" name="Straight Connector 586"/>
                      <p:cNvCxnSpPr>
                        <a:stCxn id="563" idx="0"/>
                        <a:endCxn id="567" idx="4"/>
                      </p:cNvCxnSpPr>
                      <p:nvPr/>
                    </p:nvCxnSpPr>
                    <p:spPr>
                      <a:xfrm rot="16200000" flipV="1">
                        <a:off x="2952738" y="1680458"/>
                        <a:ext cx="152400" cy="744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8" name="Straight Connector 587"/>
                      <p:cNvCxnSpPr>
                        <a:stCxn id="581" idx="0"/>
                        <a:endCxn id="577" idx="4"/>
                      </p:cNvCxnSpPr>
                      <p:nvPr/>
                    </p:nvCxnSpPr>
                    <p:spPr>
                      <a:xfrm rot="16200000" flipV="1">
                        <a:off x="3823251" y="1739350"/>
                        <a:ext cx="422272" cy="296371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9" name="Straight Connector 588"/>
                      <p:cNvCxnSpPr>
                        <a:stCxn id="576" idx="6"/>
                        <a:endCxn id="581" idx="3"/>
                      </p:cNvCxnSpPr>
                      <p:nvPr/>
                    </p:nvCxnSpPr>
                    <p:spPr>
                      <a:xfrm>
                        <a:off x="3581400" y="2133600"/>
                        <a:ext cx="493409" cy="95154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" name="Straight Connector 589"/>
                      <p:cNvCxnSpPr>
                        <a:stCxn id="581" idx="7"/>
                        <a:endCxn id="579" idx="3"/>
                      </p:cNvCxnSpPr>
                      <p:nvPr/>
                    </p:nvCxnSpPr>
                    <p:spPr>
                      <a:xfrm rot="5400000" flipH="1" flipV="1">
                        <a:off x="4448632" y="1724385"/>
                        <a:ext cx="238308" cy="554903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" name="Straight Connector 590"/>
                      <p:cNvCxnSpPr>
                        <a:stCxn id="582" idx="2"/>
                        <a:endCxn id="579" idx="6"/>
                      </p:cNvCxnSpPr>
                      <p:nvPr/>
                    </p:nvCxnSpPr>
                    <p:spPr>
                      <a:xfrm rot="10800000">
                        <a:off x="5105400" y="1828800"/>
                        <a:ext cx="609600" cy="30480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2" name="Straight Connector 591"/>
                      <p:cNvCxnSpPr>
                        <a:stCxn id="577" idx="6"/>
                        <a:endCxn id="580" idx="2"/>
                      </p:cNvCxnSpPr>
                      <p:nvPr/>
                    </p:nvCxnSpPr>
                    <p:spPr>
                      <a:xfrm flipV="1">
                        <a:off x="4038600" y="1565272"/>
                        <a:ext cx="2224412" cy="34928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3" name="Straight Connector 592"/>
                      <p:cNvCxnSpPr>
                        <a:stCxn id="582" idx="6"/>
                        <a:endCxn id="580" idx="4"/>
                      </p:cNvCxnSpPr>
                      <p:nvPr/>
                    </p:nvCxnSpPr>
                    <p:spPr>
                      <a:xfrm flipV="1">
                        <a:off x="6019800" y="1641472"/>
                        <a:ext cx="395612" cy="492128"/>
                      </a:xfrm>
                      <a:prstGeom prst="line">
                        <a:avLst/>
                      </a:prstGeom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4" name="Straight Connector 593"/>
                      <p:cNvCxnSpPr>
                        <a:stCxn id="580" idx="5"/>
                        <a:endCxn id="583" idx="3"/>
                      </p:cNvCxnSpPr>
                      <p:nvPr/>
                    </p:nvCxnSpPr>
                    <p:spPr>
                      <a:xfrm rot="16200000" flipH="1">
                        <a:off x="6633379" y="1508948"/>
                        <a:ext cx="457200" cy="677610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5" name="Straight Connector 594"/>
                      <p:cNvCxnSpPr>
                        <a:stCxn id="582" idx="6"/>
                        <a:endCxn id="583" idx="3"/>
                      </p:cNvCxnSpPr>
                      <p:nvPr/>
                    </p:nvCxnSpPr>
                    <p:spPr>
                      <a:xfrm flipV="1">
                        <a:off x="6019800" y="2076354"/>
                        <a:ext cx="1180985" cy="57246"/>
                      </a:xfrm>
                      <a:prstGeom prst="line">
                        <a:avLst/>
                      </a:prstGeom>
                      <a:ln w="63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63" name="Oval 562"/>
                    <p:cNvSpPr/>
                    <p:nvPr/>
                  </p:nvSpPr>
                  <p:spPr>
                    <a:xfrm>
                      <a:off x="3904351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4" name="Oval 563"/>
                    <p:cNvSpPr/>
                    <p:nvPr/>
                  </p:nvSpPr>
                  <p:spPr>
                    <a:xfrm>
                      <a:off x="6248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5" name="Oval 564"/>
                    <p:cNvSpPr/>
                    <p:nvPr/>
                  </p:nvSpPr>
                  <p:spPr>
                    <a:xfrm>
                      <a:off x="29367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6" name="Oval 565"/>
                    <p:cNvSpPr/>
                    <p:nvPr/>
                  </p:nvSpPr>
                  <p:spPr>
                    <a:xfrm>
                      <a:off x="3657600" y="31242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7" name="Oval 566"/>
                    <p:cNvSpPr/>
                    <p:nvPr/>
                  </p:nvSpPr>
                  <p:spPr>
                    <a:xfrm>
                      <a:off x="382992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8" name="Oval 567"/>
                    <p:cNvSpPr/>
                    <p:nvPr/>
                  </p:nvSpPr>
                  <p:spPr>
                    <a:xfrm>
                      <a:off x="4797487" y="27844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9" name="Oval 568"/>
                    <p:cNvSpPr/>
                    <p:nvPr/>
                  </p:nvSpPr>
                  <p:spPr>
                    <a:xfrm>
                      <a:off x="5334000" y="2514600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0" name="Oval 569"/>
                    <p:cNvSpPr/>
                    <p:nvPr/>
                  </p:nvSpPr>
                  <p:spPr>
                    <a:xfrm>
                      <a:off x="6583759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1" name="Oval 570"/>
                    <p:cNvSpPr/>
                    <p:nvPr/>
                  </p:nvSpPr>
                  <p:spPr>
                    <a:xfrm>
                      <a:off x="6062763" y="2479672"/>
                      <a:ext cx="3048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2" name="Oval 571"/>
                    <p:cNvSpPr/>
                    <p:nvPr/>
                  </p:nvSpPr>
                  <p:spPr>
                    <a:xfrm>
                      <a:off x="5486400" y="2895600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3" name="Oval 572"/>
                    <p:cNvSpPr/>
                    <p:nvPr/>
                  </p:nvSpPr>
                  <p:spPr>
                    <a:xfrm>
                      <a:off x="7104756" y="2708272"/>
                      <a:ext cx="3048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4" name="Oval 573"/>
                    <p:cNvSpPr/>
                    <p:nvPr/>
                  </p:nvSpPr>
                  <p:spPr>
                    <a:xfrm>
                      <a:off x="7700180" y="2784472"/>
                      <a:ext cx="304800" cy="1524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57" name="Straight Connector 556"/>
                  <p:cNvCxnSpPr>
                    <a:stCxn id="565" idx="6"/>
                    <a:endCxn id="563" idx="2"/>
                  </p:cNvCxnSpPr>
                  <p:nvPr/>
                </p:nvCxnSpPr>
                <p:spPr>
                  <a:xfrm>
                    <a:off x="3241587" y="2860672"/>
                    <a:ext cx="662764" cy="0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>
                    <a:stCxn id="565" idx="5"/>
                    <a:endCxn id="566" idx="1"/>
                  </p:cNvCxnSpPr>
                  <p:nvPr/>
                </p:nvCxnSpPr>
                <p:spPr>
                  <a:xfrm rot="16200000" flipH="1">
                    <a:off x="3333611" y="2777892"/>
                    <a:ext cx="231964" cy="505287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/>
                  <p:cNvCxnSpPr>
                    <a:stCxn id="566" idx="7"/>
                    <a:endCxn id="563" idx="4"/>
                  </p:cNvCxnSpPr>
                  <p:nvPr/>
                </p:nvCxnSpPr>
                <p:spPr>
                  <a:xfrm rot="5400000" flipH="1" flipV="1">
                    <a:off x="3882434" y="2972201"/>
                    <a:ext cx="209646" cy="138989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>
                    <a:stCxn id="563" idx="6"/>
                    <a:endCxn id="568" idx="3"/>
                  </p:cNvCxnSpPr>
                  <p:nvPr/>
                </p:nvCxnSpPr>
                <p:spPr>
                  <a:xfrm>
                    <a:off x="4209151" y="2860672"/>
                    <a:ext cx="632973" cy="53882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>
                    <a:stCxn id="576" idx="6"/>
                    <a:endCxn id="568" idx="3"/>
                  </p:cNvCxnSpPr>
                  <p:nvPr/>
                </p:nvCxnSpPr>
                <p:spPr>
                  <a:xfrm flipV="1">
                    <a:off x="4572000" y="2914554"/>
                    <a:ext cx="270125" cy="209646"/>
                  </a:xfrm>
                  <a:prstGeom prst="line">
                    <a:avLst/>
                  </a:pr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21" name="Group 595"/>
          <p:cNvGrpSpPr/>
          <p:nvPr/>
        </p:nvGrpSpPr>
        <p:grpSpPr>
          <a:xfrm>
            <a:off x="1143000" y="2590800"/>
            <a:ext cx="25146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97" name="Curved Right Arrow 596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8" name="Curved Right Arrow 597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roup 598"/>
          <p:cNvGrpSpPr/>
          <p:nvPr/>
        </p:nvGrpSpPr>
        <p:grpSpPr>
          <a:xfrm>
            <a:off x="1295400" y="2438400"/>
            <a:ext cx="2514600" cy="457200"/>
            <a:chOff x="5486400" y="1447800"/>
            <a:chExt cx="3657600" cy="457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00" name="Curved Right Arrow 599"/>
            <p:cNvSpPr/>
            <p:nvPr/>
          </p:nvSpPr>
          <p:spPr>
            <a:xfrm>
              <a:off x="5486400" y="1447800"/>
              <a:ext cx="19050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1" name="Curved Right Arrow 600"/>
            <p:cNvSpPr/>
            <p:nvPr/>
          </p:nvSpPr>
          <p:spPr>
            <a:xfrm flipH="1">
              <a:off x="7391400" y="1447800"/>
              <a:ext cx="1752600" cy="457200"/>
            </a:xfrm>
            <a:prstGeom prst="curvedRightArrow">
              <a:avLst>
                <a:gd name="adj1" fmla="val 26989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02" name="Text Box 39"/>
          <p:cNvSpPr txBox="1">
            <a:spLocks noChangeArrowheads="1"/>
          </p:cNvSpPr>
          <p:nvPr/>
        </p:nvSpPr>
        <p:spPr bwMode="auto">
          <a:xfrm>
            <a:off x="1295400" y="1981200"/>
            <a:ext cx="1806107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OSPF-TE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RSVP-TE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3" name="Text Box 39"/>
          <p:cNvSpPr txBox="1">
            <a:spLocks noChangeArrowheads="1"/>
          </p:cNvSpPr>
          <p:nvPr/>
        </p:nvSpPr>
        <p:spPr bwMode="auto">
          <a:xfrm>
            <a:off x="6477000" y="1828800"/>
            <a:ext cx="21336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IP/MPLS Control Plane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05" name="Straight Arrow Connector 604"/>
          <p:cNvCxnSpPr>
            <a:stCxn id="603" idx="2"/>
          </p:cNvCxnSpPr>
          <p:nvPr/>
        </p:nvCxnSpPr>
        <p:spPr>
          <a:xfrm rot="5400000">
            <a:off x="7302952" y="2197552"/>
            <a:ext cx="253096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Text Box 39"/>
          <p:cNvSpPr txBox="1">
            <a:spLocks noChangeArrowheads="1"/>
          </p:cNvSpPr>
          <p:nvPr/>
        </p:nvSpPr>
        <p:spPr bwMode="auto">
          <a:xfrm>
            <a:off x="609600" y="1447800"/>
            <a:ext cx="21336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GMPLS Control Plane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08" name="Straight Arrow Connector 607"/>
          <p:cNvCxnSpPr/>
          <p:nvPr/>
        </p:nvCxnSpPr>
        <p:spPr>
          <a:xfrm rot="16200000" flipH="1">
            <a:off x="1511752" y="1841048"/>
            <a:ext cx="253096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Left-Right Arrow 610"/>
          <p:cNvSpPr/>
          <p:nvPr/>
        </p:nvSpPr>
        <p:spPr>
          <a:xfrm>
            <a:off x="4876800" y="3124200"/>
            <a:ext cx="838200" cy="3048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2" name="Straight Arrow Connector 611"/>
          <p:cNvCxnSpPr/>
          <p:nvPr/>
        </p:nvCxnSpPr>
        <p:spPr>
          <a:xfrm rot="5400000">
            <a:off x="4914900" y="2705100"/>
            <a:ext cx="7620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Text Box 39"/>
          <p:cNvSpPr txBox="1">
            <a:spLocks noChangeArrowheads="1"/>
          </p:cNvSpPr>
          <p:nvPr/>
        </p:nvSpPr>
        <p:spPr bwMode="auto">
          <a:xfrm>
            <a:off x="4495800" y="2133600"/>
            <a:ext cx="1676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UNI</a:t>
            </a:r>
            <a:endParaRPr lang="en-US" sz="1400" b="1" baseline="300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5" name="Text Box 39"/>
          <p:cNvSpPr txBox="1">
            <a:spLocks noChangeArrowheads="1"/>
          </p:cNvSpPr>
          <p:nvPr/>
        </p:nvSpPr>
        <p:spPr bwMode="auto">
          <a:xfrm>
            <a:off x="7696200" y="23622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35000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6" name="Text Box 39"/>
          <p:cNvSpPr txBox="1">
            <a:spLocks noChangeArrowheads="1"/>
          </p:cNvSpPr>
          <p:nvPr/>
        </p:nvSpPr>
        <p:spPr bwMode="auto">
          <a:xfrm>
            <a:off x="7696200" y="25908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45000</a:t>
            </a:r>
            <a:endParaRPr lang="en-US" sz="1400" b="1" baseline="300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7" name="Text Box 39"/>
          <p:cNvSpPr txBox="1">
            <a:spLocks noChangeArrowheads="1"/>
          </p:cNvSpPr>
          <p:nvPr/>
        </p:nvSpPr>
        <p:spPr bwMode="auto">
          <a:xfrm>
            <a:off x="4953000" y="18288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15000</a:t>
            </a:r>
            <a:endParaRPr lang="en-US" sz="1400" b="1" baseline="300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8" name="Text Box 39"/>
          <p:cNvSpPr txBox="1">
            <a:spLocks noChangeArrowheads="1"/>
          </p:cNvSpPr>
          <p:nvPr/>
        </p:nvSpPr>
        <p:spPr bwMode="auto">
          <a:xfrm>
            <a:off x="1981200" y="22098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45000</a:t>
            </a:r>
            <a:endParaRPr lang="en-US" sz="1400" b="1" baseline="300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9" name="Text Box 39"/>
          <p:cNvSpPr txBox="1">
            <a:spLocks noChangeArrowheads="1"/>
          </p:cNvSpPr>
          <p:nvPr/>
        </p:nvSpPr>
        <p:spPr bwMode="auto">
          <a:xfrm>
            <a:off x="1981200" y="1981200"/>
            <a:ext cx="9144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35000</a:t>
            </a:r>
            <a:endParaRPr lang="en-US" sz="1400" b="1" baseline="300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33" name="TextBox 532"/>
          <p:cNvSpPr txBox="1"/>
          <p:nvPr/>
        </p:nvSpPr>
        <p:spPr>
          <a:xfrm>
            <a:off x="3810000" y="990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∑</a:t>
            </a:r>
            <a:r>
              <a:rPr lang="en-US" sz="2400" b="1" dirty="0" smtClean="0">
                <a:solidFill>
                  <a:schemeClr val="bg1"/>
                </a:solidFill>
              </a:rPr>
              <a:t> = 175,000   LOC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1" name="Rectangle 1"/>
          <p:cNvSpPr txBox="1">
            <a:spLocks noChangeArrowheads="1"/>
          </p:cNvSpPr>
          <p:nvPr/>
        </p:nvSpPr>
        <p:spPr>
          <a:xfrm>
            <a:off x="6096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Why is it the Right Abstraction?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428" name="Curved Down Arrow 427"/>
          <p:cNvSpPr/>
          <p:nvPr/>
        </p:nvSpPr>
        <p:spPr>
          <a:xfrm rot="17287096">
            <a:off x="6327500" y="4418005"/>
            <a:ext cx="433198" cy="1598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9" name="Curved Down Arrow 428"/>
          <p:cNvSpPr/>
          <p:nvPr/>
        </p:nvSpPr>
        <p:spPr>
          <a:xfrm rot="17287096">
            <a:off x="5870300" y="3808405"/>
            <a:ext cx="433198" cy="1598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5" name="Curved Down Arrow 434"/>
          <p:cNvSpPr/>
          <p:nvPr/>
        </p:nvSpPr>
        <p:spPr>
          <a:xfrm rot="17287096">
            <a:off x="7318099" y="4570405"/>
            <a:ext cx="433198" cy="1598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9" name="Text Box 39"/>
          <p:cNvSpPr txBox="1">
            <a:spLocks noChangeArrowheads="1"/>
          </p:cNvSpPr>
          <p:nvPr/>
        </p:nvSpPr>
        <p:spPr bwMode="auto">
          <a:xfrm>
            <a:off x="6172200" y="4953000"/>
            <a:ext cx="2133600" cy="3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Diffserv</a:t>
            </a: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based TE 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Policy Based Routing</a:t>
            </a:r>
            <a:endParaRPr lang="en-US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3733800" y="4572000"/>
            <a:ext cx="1752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Can’t Specify :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</a:rPr>
              <a:t> route</a:t>
            </a:r>
            <a:r>
              <a:rPr lang="en-US" sz="1400" b="1" dirty="0" smtClean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</a:rPr>
              <a:t> or delay, 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</a:rPr>
              <a:t> or recovery mechanism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</a:rPr>
              <a:t> or monitoring/stats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</a:rPr>
              <a:t> or priorities</a:t>
            </a:r>
          </a:p>
        </p:txBody>
      </p:sp>
      <p:cxnSp>
        <p:nvCxnSpPr>
          <p:cNvPr id="476" name="Straight Arrow Connector 475"/>
          <p:cNvCxnSpPr>
            <a:stCxn id="474" idx="0"/>
          </p:cNvCxnSpPr>
          <p:nvPr/>
        </p:nvCxnSpPr>
        <p:spPr>
          <a:xfrm rot="5400000" flipH="1" flipV="1">
            <a:off x="4400550" y="3714750"/>
            <a:ext cx="1066800" cy="6477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" name="TextBox 489"/>
          <p:cNvSpPr txBox="1"/>
          <p:nvPr/>
        </p:nvSpPr>
        <p:spPr>
          <a:xfrm>
            <a:off x="4876800" y="3620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Gold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Silver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Bronze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52" grpId="0" animBg="1"/>
      <p:bldP spid="158" grpId="0" animBg="1"/>
      <p:bldP spid="161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45" grpId="0"/>
      <p:bldP spid="246" grpId="0"/>
      <p:bldP spid="611" grpId="0" animBg="1"/>
      <p:bldP spid="428" grpId="0" animBg="1"/>
      <p:bldP spid="429" grpId="0" animBg="1"/>
      <p:bldP spid="435" grpId="0" animBg="1"/>
      <p:bldP spid="469" grpId="0"/>
      <p:bldP spid="474" grpId="0"/>
      <p:bldP spid="49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04800" y="762000"/>
            <a:ext cx="8534400" cy="563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4267200" y="1219200"/>
            <a:ext cx="228600" cy="228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4572000" y="1219200"/>
            <a:ext cx="228600" cy="22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4876800" y="1219200"/>
            <a:ext cx="228600" cy="228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56" name="Rounded Rectangle 155"/>
          <p:cNvSpPr/>
          <p:nvPr/>
        </p:nvSpPr>
        <p:spPr>
          <a:xfrm>
            <a:off x="3962400" y="1219200"/>
            <a:ext cx="2286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4" name="Rectangle 1"/>
          <p:cNvSpPr txBox="1">
            <a:spLocks noChangeArrowheads="1"/>
          </p:cNvSpPr>
          <p:nvPr/>
        </p:nvSpPr>
        <p:spPr>
          <a:xfrm>
            <a:off x="6096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Why is it the Right Abstraction?</a:t>
            </a:r>
            <a:endParaRPr kumimoji="1" lang="en-US" sz="3600" kern="0" dirty="0" smtClean="0">
              <a:solidFill>
                <a:srgbClr val="FFFF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100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Extensibility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7" name="AutoShape 14"/>
          <p:cNvSpPr>
            <a:spLocks noChangeShapeType="1"/>
          </p:cNvSpPr>
          <p:nvPr/>
        </p:nvSpPr>
        <p:spPr bwMode="auto">
          <a:xfrm flipV="1">
            <a:off x="3911029" y="3657600"/>
            <a:ext cx="279971" cy="4050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8" name="AutoShape 5"/>
          <p:cNvSpPr>
            <a:spLocks noChangeShapeType="1"/>
          </p:cNvSpPr>
          <p:nvPr/>
        </p:nvSpPr>
        <p:spPr bwMode="auto">
          <a:xfrm flipH="1">
            <a:off x="5921904" y="3505200"/>
            <a:ext cx="174095" cy="4207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9" name="AutoShape 21"/>
          <p:cNvSpPr>
            <a:spLocks noChangeShapeType="1"/>
          </p:cNvSpPr>
          <p:nvPr/>
        </p:nvSpPr>
        <p:spPr bwMode="auto">
          <a:xfrm flipH="1" flipV="1">
            <a:off x="4510561" y="2303127"/>
            <a:ext cx="570849" cy="838388"/>
          </a:xfrm>
          <a:prstGeom prst="straightConnector1">
            <a:avLst/>
          </a:prstGeom>
          <a:noFill/>
          <a:ln w="9525">
            <a:solidFill>
              <a:srgbClr val="4BACC6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1" name="AutoShape 9"/>
          <p:cNvSpPr>
            <a:spLocks noChangeShapeType="1"/>
          </p:cNvSpPr>
          <p:nvPr/>
        </p:nvSpPr>
        <p:spPr bwMode="auto">
          <a:xfrm>
            <a:off x="4909295" y="4066258"/>
            <a:ext cx="261040" cy="1223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4" name="AutoShape 8"/>
          <p:cNvSpPr>
            <a:spLocks noChangeShapeType="1"/>
          </p:cNvSpPr>
          <p:nvPr/>
        </p:nvSpPr>
        <p:spPr bwMode="auto">
          <a:xfrm flipV="1">
            <a:off x="5394084" y="3962399"/>
            <a:ext cx="244715" cy="2226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5" name="AutoShape 7"/>
          <p:cNvSpPr>
            <a:spLocks noChangeShapeType="1"/>
          </p:cNvSpPr>
          <p:nvPr/>
        </p:nvSpPr>
        <p:spPr bwMode="auto">
          <a:xfrm flipH="1" flipV="1">
            <a:off x="5081410" y="3404185"/>
            <a:ext cx="189327" cy="6045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6" name="AutoShape 33"/>
          <p:cNvSpPr>
            <a:spLocks noChangeArrowheads="1"/>
          </p:cNvSpPr>
          <p:nvPr/>
        </p:nvSpPr>
        <p:spPr bwMode="auto">
          <a:xfrm>
            <a:off x="3059058" y="3508534"/>
            <a:ext cx="220882" cy="2446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107" name="Group 103"/>
          <p:cNvGrpSpPr/>
          <p:nvPr/>
        </p:nvGrpSpPr>
        <p:grpSpPr>
          <a:xfrm>
            <a:off x="2364861" y="1766993"/>
            <a:ext cx="5014286" cy="3553275"/>
            <a:chOff x="3657600" y="4197350"/>
            <a:chExt cx="2774950" cy="1567668"/>
          </a:xfrm>
        </p:grpSpPr>
        <p:sp>
          <p:nvSpPr>
            <p:cNvPr id="111" name="AutoShape 32"/>
            <p:cNvSpPr>
              <a:spLocks noChangeArrowheads="1"/>
            </p:cNvSpPr>
            <p:nvPr/>
          </p:nvSpPr>
          <p:spPr bwMode="auto">
            <a:xfrm>
              <a:off x="4613275" y="4919662"/>
              <a:ext cx="144463" cy="114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13" name="AutoShape 30"/>
            <p:cNvSpPr>
              <a:spLocks noChangeArrowheads="1"/>
            </p:cNvSpPr>
            <p:nvPr/>
          </p:nvSpPr>
          <p:spPr bwMode="auto">
            <a:xfrm>
              <a:off x="5065713" y="4805362"/>
              <a:ext cx="144462" cy="114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17" name="AutoShape 26"/>
            <p:cNvSpPr>
              <a:spLocks noChangeArrowheads="1"/>
            </p:cNvSpPr>
            <p:nvPr/>
          </p:nvSpPr>
          <p:spPr bwMode="auto">
            <a:xfrm>
              <a:off x="5502275" y="5111750"/>
              <a:ext cx="122238" cy="1079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19" name="AutoShape 11"/>
            <p:cNvSpPr>
              <a:spLocks noChangeShapeType="1"/>
            </p:cNvSpPr>
            <p:nvPr/>
          </p:nvSpPr>
          <p:spPr bwMode="auto">
            <a:xfrm flipV="1">
              <a:off x="4757738" y="4863372"/>
              <a:ext cx="289992" cy="116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24" name="Group 102"/>
            <p:cNvGrpSpPr/>
            <p:nvPr/>
          </p:nvGrpSpPr>
          <p:grpSpPr>
            <a:xfrm>
              <a:off x="3657600" y="4197350"/>
              <a:ext cx="2774950" cy="1567668"/>
              <a:chOff x="3657600" y="4197350"/>
              <a:chExt cx="2774950" cy="1567668"/>
            </a:xfrm>
          </p:grpSpPr>
          <p:sp>
            <p:nvSpPr>
              <p:cNvPr id="126" name="AutoShape 20"/>
              <p:cNvSpPr>
                <a:spLocks noChangeShapeType="1"/>
              </p:cNvSpPr>
              <p:nvPr/>
            </p:nvSpPr>
            <p:spPr bwMode="auto">
              <a:xfrm flipH="1" flipV="1">
                <a:off x="4900613" y="4433887"/>
                <a:ext cx="781050" cy="369888"/>
              </a:xfrm>
              <a:prstGeom prst="straightConnector1">
                <a:avLst/>
              </a:prstGeom>
              <a:noFill/>
              <a:ln w="9525">
                <a:solidFill>
                  <a:srgbClr val="4BACC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9" name="Group 101"/>
              <p:cNvGrpSpPr/>
              <p:nvPr/>
            </p:nvGrpSpPr>
            <p:grpSpPr>
              <a:xfrm>
                <a:off x="3657600" y="4197350"/>
                <a:ext cx="2774950" cy="1567668"/>
                <a:chOff x="3657600" y="4197350"/>
                <a:chExt cx="2774950" cy="1567668"/>
              </a:xfrm>
            </p:grpSpPr>
            <p:sp>
              <p:nvSpPr>
                <p:cNvPr id="147" name="AutoShape 35"/>
                <p:cNvSpPr>
                  <a:spLocks noChangeArrowheads="1"/>
                </p:cNvSpPr>
                <p:nvPr/>
              </p:nvSpPr>
              <p:spPr bwMode="auto">
                <a:xfrm>
                  <a:off x="4613275" y="4197350"/>
                  <a:ext cx="547688" cy="1936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BACC6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NOX</a:t>
                  </a:r>
                  <a:endParaRPr lang="en-US" sz="3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Oval 34"/>
                <p:cNvSpPr>
                  <a:spLocks noChangeArrowheads="1"/>
                </p:cNvSpPr>
                <p:nvPr/>
              </p:nvSpPr>
              <p:spPr bwMode="auto">
                <a:xfrm>
                  <a:off x="3657600" y="4724400"/>
                  <a:ext cx="2774950" cy="639762"/>
                </a:xfrm>
                <a:prstGeom prst="ellipse">
                  <a:avLst/>
                </a:prstGeom>
                <a:noFill/>
                <a:ln w="9525">
                  <a:solidFill>
                    <a:srgbClr val="7030A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4368800" y="5149850"/>
                  <a:ext cx="144463" cy="114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AutoShape 29"/>
                <p:cNvSpPr>
                  <a:spLocks noChangeArrowheads="1"/>
                </p:cNvSpPr>
                <p:nvPr/>
              </p:nvSpPr>
              <p:spPr bwMode="auto">
                <a:xfrm>
                  <a:off x="5626100" y="4851400"/>
                  <a:ext cx="144463" cy="114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AutoShape 28"/>
                <p:cNvSpPr>
                  <a:spLocks noChangeArrowheads="1"/>
                </p:cNvSpPr>
                <p:nvPr/>
              </p:nvSpPr>
              <p:spPr bwMode="auto">
                <a:xfrm>
                  <a:off x="4943475" y="5111750"/>
                  <a:ext cx="122238" cy="1079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9BBB59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AutoShape 27"/>
                <p:cNvSpPr>
                  <a:spLocks noChangeArrowheads="1"/>
                </p:cNvSpPr>
                <p:nvPr/>
              </p:nvSpPr>
              <p:spPr bwMode="auto">
                <a:xfrm>
                  <a:off x="6017634" y="5065085"/>
                  <a:ext cx="144463" cy="114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AutoShape 25"/>
                <p:cNvSpPr>
                  <a:spLocks noChangeArrowheads="1"/>
                </p:cNvSpPr>
                <p:nvPr/>
              </p:nvSpPr>
              <p:spPr bwMode="auto">
                <a:xfrm>
                  <a:off x="5210175" y="5211762"/>
                  <a:ext cx="122238" cy="1079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AutoShape 24"/>
                <p:cNvSpPr>
                  <a:spLocks noChangeShapeType="1"/>
                </p:cNvSpPr>
                <p:nvPr/>
              </p:nvSpPr>
              <p:spPr bwMode="auto">
                <a:xfrm flipV="1">
                  <a:off x="4110038" y="4433887"/>
                  <a:ext cx="735012" cy="4857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AutoShape 23"/>
                <p:cNvSpPr>
                  <a:spLocks noChangeShapeType="1"/>
                </p:cNvSpPr>
                <p:nvPr/>
              </p:nvSpPr>
              <p:spPr bwMode="auto">
                <a:xfrm flipV="1">
                  <a:off x="4676775" y="4433887"/>
                  <a:ext cx="168275" cy="4857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AutoShape 22"/>
                <p:cNvSpPr>
                  <a:spLocks noChangeShapeType="1"/>
                </p:cNvSpPr>
                <p:nvPr/>
              </p:nvSpPr>
              <p:spPr bwMode="auto">
                <a:xfrm flipV="1">
                  <a:off x="4416425" y="4433887"/>
                  <a:ext cx="428625" cy="6762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AutoShap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4900613" y="4433887"/>
                  <a:ext cx="661987" cy="6762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AutoShap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050" y="4433887"/>
                  <a:ext cx="174625" cy="676275"/>
                </a:xfrm>
                <a:prstGeom prst="straightConnector1">
                  <a:avLst/>
                </a:prstGeom>
                <a:noFill/>
                <a:ln w="9525">
                  <a:solidFill>
                    <a:srgbClr val="4BACC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AutoShape 15"/>
                <p:cNvSpPr>
                  <a:spLocks noChangeShapeType="1"/>
                </p:cNvSpPr>
                <p:nvPr/>
              </p:nvSpPr>
              <p:spPr bwMode="auto">
                <a:xfrm flipV="1">
                  <a:off x="4164013" y="4964229"/>
                  <a:ext cx="462019" cy="6973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1" name="AutoShap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4164013" y="5073650"/>
                  <a:ext cx="152400" cy="11271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2" name="AutoShape 12"/>
                <p:cNvSpPr>
                  <a:spLocks noChangeShapeType="1"/>
                </p:cNvSpPr>
                <p:nvPr/>
              </p:nvSpPr>
              <p:spPr bwMode="auto">
                <a:xfrm flipV="1">
                  <a:off x="4513263" y="5187950"/>
                  <a:ext cx="387350" cy="2381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3" name="AutoShape 10"/>
                <p:cNvSpPr>
                  <a:spLocks noChangeShapeType="1"/>
                </p:cNvSpPr>
                <p:nvPr/>
              </p:nvSpPr>
              <p:spPr bwMode="auto">
                <a:xfrm>
                  <a:off x="5210175" y="4875212"/>
                  <a:ext cx="427931" cy="217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AutoShape 6"/>
                <p:cNvSpPr>
                  <a:spLocks noChangeShapeType="1"/>
                </p:cNvSpPr>
                <p:nvPr/>
              </p:nvSpPr>
              <p:spPr bwMode="auto">
                <a:xfrm>
                  <a:off x="5770563" y="4965700"/>
                  <a:ext cx="244475" cy="1460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AutoShape 4"/>
                <p:cNvSpPr>
                  <a:spLocks noChangeShapeType="1"/>
                </p:cNvSpPr>
                <p:nvPr/>
              </p:nvSpPr>
              <p:spPr bwMode="auto">
                <a:xfrm>
                  <a:off x="5626100" y="5149850"/>
                  <a:ext cx="3905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782637" y="4882803"/>
                  <a:ext cx="609600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 smtClean="0">
                      <a:solidFill>
                        <a:prstClr val="black"/>
                      </a:solidFill>
                      <a:ea typeface="Calibri" pitchFamily="34" charset="0"/>
                      <a:cs typeface="Times New Roman" pitchFamily="18" charset="0"/>
                    </a:rPr>
                    <a:t>Packet and Circuit Switches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>
                  <a:off x="4291576" y="5588494"/>
                  <a:ext cx="1599550" cy="17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prstClr val="black"/>
                      </a:solidFill>
                    </a:rPr>
                    <a:t>Converged Network</a:t>
                  </a:r>
                  <a:endParaRPr lang="en-US" sz="20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21" name="Group 225"/>
          <p:cNvGrpSpPr/>
          <p:nvPr/>
        </p:nvGrpSpPr>
        <p:grpSpPr>
          <a:xfrm>
            <a:off x="4038600" y="1295400"/>
            <a:ext cx="1066800" cy="838200"/>
            <a:chOff x="1470005" y="1226899"/>
            <a:chExt cx="6401203" cy="2485516"/>
          </a:xfrm>
        </p:grpSpPr>
        <p:sp>
          <p:nvSpPr>
            <p:cNvPr id="222" name="Rectangle 221"/>
            <p:cNvSpPr/>
            <p:nvPr/>
          </p:nvSpPr>
          <p:spPr>
            <a:xfrm rot="21171009">
              <a:off x="1470005" y="1226899"/>
              <a:ext cx="6401203" cy="248551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isometricOffAxis2Top">
                <a:rot lat="18048692" lon="18917394" rev="204050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4"/>
            <p:cNvGrpSpPr/>
            <p:nvPr/>
          </p:nvGrpSpPr>
          <p:grpSpPr>
            <a:xfrm>
              <a:off x="1991001" y="2065099"/>
              <a:ext cx="5514762" cy="796928"/>
              <a:chOff x="2936787" y="2479672"/>
              <a:chExt cx="5514762" cy="796928"/>
            </a:xfrm>
          </p:grpSpPr>
          <p:cxnSp>
            <p:nvCxnSpPr>
              <p:cNvPr id="225" name="Straight Connector 224"/>
              <p:cNvCxnSpPr>
                <a:stCxn id="245" idx="4"/>
                <a:endCxn id="244" idx="6"/>
              </p:cNvCxnSpPr>
              <p:nvPr/>
            </p:nvCxnSpPr>
            <p:spPr>
              <a:xfrm rot="5400000">
                <a:off x="5197508" y="2571780"/>
                <a:ext cx="193672" cy="38411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45" idx="4"/>
                <a:endCxn id="248" idx="0"/>
              </p:cNvCxnSpPr>
              <p:nvPr/>
            </p:nvCxnSpPr>
            <p:spPr>
              <a:xfrm rot="16200000" flipH="1">
                <a:off x="5448300" y="2705100"/>
                <a:ext cx="228600" cy="1524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>
                <a:stCxn id="246" idx="4"/>
                <a:endCxn id="240" idx="0"/>
              </p:cNvCxnSpPr>
              <p:nvPr/>
            </p:nvCxnSpPr>
            <p:spPr>
              <a:xfrm rot="5400000">
                <a:off x="6436716" y="2596156"/>
                <a:ext cx="263528" cy="33536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>
                <a:stCxn id="246" idx="4"/>
                <a:endCxn id="249" idx="1"/>
              </p:cNvCxnSpPr>
              <p:nvPr/>
            </p:nvCxnSpPr>
            <p:spPr>
              <a:xfrm rot="16200000" flipH="1">
                <a:off x="6887937" y="2480294"/>
                <a:ext cx="109678" cy="41323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40" idx="7"/>
                <a:endCxn id="249" idx="2"/>
              </p:cNvCxnSpPr>
              <p:nvPr/>
            </p:nvCxnSpPr>
            <p:spPr>
              <a:xfrm rot="5400000" flipH="1" flipV="1">
                <a:off x="6758986" y="2572149"/>
                <a:ext cx="95346" cy="59619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57" idx="6"/>
                <a:endCxn id="258" idx="3"/>
              </p:cNvCxnSpPr>
              <p:nvPr/>
            </p:nvCxnSpPr>
            <p:spPr>
              <a:xfrm>
                <a:off x="5325572" y="3165472"/>
                <a:ext cx="1424665" cy="1261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1" name="Group 223"/>
              <p:cNvGrpSpPr/>
              <p:nvPr/>
            </p:nvGrpSpPr>
            <p:grpSpPr>
              <a:xfrm>
                <a:off x="2936787" y="2479672"/>
                <a:ext cx="5514762" cy="796928"/>
                <a:chOff x="2936787" y="2479672"/>
                <a:chExt cx="5514762" cy="796928"/>
              </a:xfrm>
            </p:grpSpPr>
            <p:grpSp>
              <p:nvGrpSpPr>
                <p:cNvPr id="232" name="Group 222"/>
                <p:cNvGrpSpPr/>
                <p:nvPr/>
              </p:nvGrpSpPr>
              <p:grpSpPr>
                <a:xfrm>
                  <a:off x="2936787" y="2479672"/>
                  <a:ext cx="5514762" cy="796928"/>
                  <a:chOff x="2936787" y="2479672"/>
                  <a:chExt cx="5514762" cy="796928"/>
                </a:xfrm>
              </p:grpSpPr>
              <p:grpSp>
                <p:nvGrpSpPr>
                  <p:cNvPr id="238" name="Group 154"/>
                  <p:cNvGrpSpPr/>
                  <p:nvPr/>
                </p:nvGrpSpPr>
                <p:grpSpPr>
                  <a:xfrm>
                    <a:off x="2936787" y="2479672"/>
                    <a:ext cx="5514762" cy="762000"/>
                    <a:chOff x="1946187" y="1489072"/>
                    <a:chExt cx="5514762" cy="762000"/>
                  </a:xfrm>
                </p:grpSpPr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1946187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Oval 251"/>
                    <p:cNvSpPr/>
                    <p:nvPr/>
                  </p:nvSpPr>
                  <p:spPr>
                    <a:xfrm>
                      <a:off x="32766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Oval 252"/>
                    <p:cNvSpPr/>
                    <p:nvPr/>
                  </p:nvSpPr>
                  <p:spPr>
                    <a:xfrm>
                      <a:off x="3733800" y="15240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Oval 253"/>
                    <p:cNvSpPr/>
                    <p:nvPr/>
                  </p:nvSpPr>
                  <p:spPr>
                    <a:xfrm>
                      <a:off x="2095043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Oval 254"/>
                    <p:cNvSpPr/>
                    <p:nvPr/>
                  </p:nvSpPr>
                  <p:spPr>
                    <a:xfrm>
                      <a:off x="4800600" y="17526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Oval 255"/>
                    <p:cNvSpPr/>
                    <p:nvPr/>
                  </p:nvSpPr>
                  <p:spPr>
                    <a:xfrm>
                      <a:off x="6263012" y="14890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Oval 256"/>
                    <p:cNvSpPr/>
                    <p:nvPr/>
                  </p:nvSpPr>
                  <p:spPr>
                    <a:xfrm>
                      <a:off x="4030171" y="20986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Oval 257"/>
                    <p:cNvSpPr/>
                    <p:nvPr/>
                  </p:nvSpPr>
                  <p:spPr>
                    <a:xfrm>
                      <a:off x="5715000" y="2057400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9" name="Oval 258"/>
                    <p:cNvSpPr/>
                    <p:nvPr/>
                  </p:nvSpPr>
                  <p:spPr>
                    <a:xfrm>
                      <a:off x="7156149" y="1946272"/>
                      <a:ext cx="304800" cy="152400"/>
                    </a:xfrm>
                    <a:prstGeom prst="ellips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60" name="Straight Connector 259"/>
                    <p:cNvCxnSpPr>
                      <a:stCxn id="254" idx="0"/>
                      <a:endCxn id="251" idx="3"/>
                    </p:cNvCxnSpPr>
                    <p:nvPr/>
                  </p:nvCxnSpPr>
                  <p:spPr>
                    <a:xfrm rot="16200000" flipV="1">
                      <a:off x="1879375" y="1730603"/>
                      <a:ext cx="479518" cy="256619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1" name="Straight Connector 260"/>
                    <p:cNvCxnSpPr>
                      <a:stCxn id="254" idx="5"/>
                      <a:endCxn id="252" idx="3"/>
                    </p:cNvCxnSpPr>
                    <p:nvPr/>
                  </p:nvCxnSpPr>
                  <p:spPr>
                    <a:xfrm rot="5400000" flipH="1" flipV="1">
                      <a:off x="2817585" y="1725103"/>
                      <a:ext cx="41272" cy="96603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Straight Connector 261"/>
                    <p:cNvCxnSpPr>
                      <a:stCxn id="253" idx="2"/>
                      <a:endCxn id="251" idx="6"/>
                    </p:cNvCxnSpPr>
                    <p:nvPr/>
                  </p:nvCxnSpPr>
                  <p:spPr>
                    <a:xfrm rot="10800000">
                      <a:off x="2250988" y="1565272"/>
                      <a:ext cx="14828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Straight Connector 262"/>
                    <p:cNvCxnSpPr>
                      <a:stCxn id="239" idx="0"/>
                      <a:endCxn id="243" idx="4"/>
                    </p:cNvCxnSpPr>
                    <p:nvPr/>
                  </p:nvCxnSpPr>
                  <p:spPr>
                    <a:xfrm rot="16200000" flipV="1">
                      <a:off x="2952738" y="1680458"/>
                      <a:ext cx="152400" cy="744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Straight Connector 263"/>
                    <p:cNvCxnSpPr>
                      <a:stCxn id="257" idx="0"/>
                      <a:endCxn id="253" idx="4"/>
                    </p:cNvCxnSpPr>
                    <p:nvPr/>
                  </p:nvCxnSpPr>
                  <p:spPr>
                    <a:xfrm rot="16200000" flipV="1">
                      <a:off x="3823251" y="1739350"/>
                      <a:ext cx="422272" cy="296371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/>
                    <p:cNvCxnSpPr>
                      <a:stCxn id="252" idx="6"/>
                      <a:endCxn id="257" idx="3"/>
                    </p:cNvCxnSpPr>
                    <p:nvPr/>
                  </p:nvCxnSpPr>
                  <p:spPr>
                    <a:xfrm>
                      <a:off x="3581400" y="2133600"/>
                      <a:ext cx="493409" cy="95154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Straight Connector 265"/>
                    <p:cNvCxnSpPr>
                      <a:stCxn id="257" idx="7"/>
                      <a:endCxn id="255" idx="3"/>
                    </p:cNvCxnSpPr>
                    <p:nvPr/>
                  </p:nvCxnSpPr>
                  <p:spPr>
                    <a:xfrm rot="5400000" flipH="1" flipV="1">
                      <a:off x="4448632" y="1724385"/>
                      <a:ext cx="238308" cy="554903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Straight Connector 266"/>
                    <p:cNvCxnSpPr>
                      <a:stCxn id="258" idx="2"/>
                      <a:endCxn id="255" idx="6"/>
                    </p:cNvCxnSpPr>
                    <p:nvPr/>
                  </p:nvCxnSpPr>
                  <p:spPr>
                    <a:xfrm rot="10800000">
                      <a:off x="5105400" y="1828800"/>
                      <a:ext cx="609600" cy="30480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Straight Connector 267"/>
                    <p:cNvCxnSpPr>
                      <a:stCxn id="253" idx="6"/>
                      <a:endCxn id="256" idx="2"/>
                    </p:cNvCxnSpPr>
                    <p:nvPr/>
                  </p:nvCxnSpPr>
                  <p:spPr>
                    <a:xfrm flipV="1">
                      <a:off x="4038600" y="1565272"/>
                      <a:ext cx="2224412" cy="34928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Straight Connector 268"/>
                    <p:cNvCxnSpPr>
                      <a:stCxn id="258" idx="6"/>
                      <a:endCxn id="256" idx="4"/>
                    </p:cNvCxnSpPr>
                    <p:nvPr/>
                  </p:nvCxnSpPr>
                  <p:spPr>
                    <a:xfrm flipV="1">
                      <a:off x="6019800" y="1641472"/>
                      <a:ext cx="395612" cy="492128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Straight Connector 269"/>
                    <p:cNvCxnSpPr>
                      <a:stCxn id="256" idx="5"/>
                      <a:endCxn id="259" idx="3"/>
                    </p:cNvCxnSpPr>
                    <p:nvPr/>
                  </p:nvCxnSpPr>
                  <p:spPr>
                    <a:xfrm rot="16200000" flipH="1">
                      <a:off x="6633379" y="1508948"/>
                      <a:ext cx="457200" cy="677610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Straight Connector 270"/>
                    <p:cNvCxnSpPr>
                      <a:stCxn id="258" idx="6"/>
                      <a:endCxn id="259" idx="3"/>
                    </p:cNvCxnSpPr>
                    <p:nvPr/>
                  </p:nvCxnSpPr>
                  <p:spPr>
                    <a:xfrm flipV="1">
                      <a:off x="6019800" y="2076354"/>
                      <a:ext cx="1180985" cy="57246"/>
                    </a:xfrm>
                    <a:prstGeom prst="line">
                      <a:avLst/>
                    </a:prstGeom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9" name="Oval 238"/>
                  <p:cNvSpPr/>
                  <p:nvPr/>
                </p:nvSpPr>
                <p:spPr>
                  <a:xfrm>
                    <a:off x="3904351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6248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29367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/>
                  <p:cNvSpPr/>
                  <p:nvPr/>
                </p:nvSpPr>
                <p:spPr>
                  <a:xfrm>
                    <a:off x="3657600" y="31242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Oval 242"/>
                  <p:cNvSpPr/>
                  <p:nvPr/>
                </p:nvSpPr>
                <p:spPr>
                  <a:xfrm>
                    <a:off x="382992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243"/>
                  <p:cNvSpPr/>
                  <p:nvPr/>
                </p:nvSpPr>
                <p:spPr>
                  <a:xfrm>
                    <a:off x="4797487" y="27844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5334000" y="2514600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6583759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6062763" y="2479672"/>
                    <a:ext cx="3048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Oval 247"/>
                  <p:cNvSpPr/>
                  <p:nvPr/>
                </p:nvSpPr>
                <p:spPr>
                  <a:xfrm>
                    <a:off x="5486400" y="2895600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Oval 248"/>
                  <p:cNvSpPr/>
                  <p:nvPr/>
                </p:nvSpPr>
                <p:spPr>
                  <a:xfrm>
                    <a:off x="7104756" y="2708272"/>
                    <a:ext cx="304800" cy="2286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Oval 249"/>
                  <p:cNvSpPr/>
                  <p:nvPr/>
                </p:nvSpPr>
                <p:spPr>
                  <a:xfrm>
                    <a:off x="7700180" y="2784472"/>
                    <a:ext cx="304800" cy="1524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3" name="Straight Connector 232"/>
                <p:cNvCxnSpPr>
                  <a:stCxn id="241" idx="6"/>
                  <a:endCxn id="239" idx="2"/>
                </p:cNvCxnSpPr>
                <p:nvPr/>
              </p:nvCxnSpPr>
              <p:spPr>
                <a:xfrm>
                  <a:off x="3241587" y="2860672"/>
                  <a:ext cx="662764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>
                  <a:stCxn id="241" idx="5"/>
                  <a:endCxn id="242" idx="1"/>
                </p:cNvCxnSpPr>
                <p:nvPr/>
              </p:nvCxnSpPr>
              <p:spPr>
                <a:xfrm rot="16200000" flipH="1">
                  <a:off x="3333611" y="2777892"/>
                  <a:ext cx="231964" cy="505287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>
                  <a:stCxn id="242" idx="7"/>
                  <a:endCxn id="239" idx="4"/>
                </p:cNvCxnSpPr>
                <p:nvPr/>
              </p:nvCxnSpPr>
              <p:spPr>
                <a:xfrm rot="5400000" flipH="1" flipV="1">
                  <a:off x="3882434" y="2972201"/>
                  <a:ext cx="209646" cy="138989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>
                  <a:stCxn id="239" idx="6"/>
                  <a:endCxn id="244" idx="3"/>
                </p:cNvCxnSpPr>
                <p:nvPr/>
              </p:nvCxnSpPr>
              <p:spPr>
                <a:xfrm>
                  <a:off x="4209151" y="2860672"/>
                  <a:ext cx="632973" cy="53882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>
                  <a:stCxn id="252" idx="6"/>
                  <a:endCxn id="244" idx="3"/>
                </p:cNvCxnSpPr>
                <p:nvPr/>
              </p:nvCxnSpPr>
              <p:spPr>
                <a:xfrm flipV="1">
                  <a:off x="4572000" y="2914554"/>
                  <a:ext cx="270125" cy="209646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2" name="Right Brace 271"/>
          <p:cNvSpPr/>
          <p:nvPr/>
        </p:nvSpPr>
        <p:spPr>
          <a:xfrm rot="10800000">
            <a:off x="3200400" y="1828800"/>
            <a:ext cx="304800" cy="1295400"/>
          </a:xfrm>
          <a:prstGeom prst="rightBrace">
            <a:avLst>
              <a:gd name="adj1" fmla="val 4697"/>
              <a:gd name="adj2" fmla="val 494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 Box 37"/>
          <p:cNvSpPr txBox="1">
            <a:spLocks noChangeArrowheads="1"/>
          </p:cNvSpPr>
          <p:nvPr/>
        </p:nvSpPr>
        <p:spPr bwMode="auto">
          <a:xfrm>
            <a:off x="2438400" y="2057400"/>
            <a:ext cx="1486590" cy="6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Unified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Control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cs typeface="Times New Roman" pitchFamily="18" charset="0"/>
              </a:rPr>
              <a:t>Plane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304800" y="3581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>
                <a:solidFill>
                  <a:srgbClr val="FF0000"/>
                </a:solidFill>
              </a:rPr>
              <a:t> Flow Abstraction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381000" y="1334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2.   </a:t>
            </a:r>
            <a:r>
              <a:rPr lang="en-US" b="1" u="sng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>
                <a:solidFill>
                  <a:srgbClr val="FF0000"/>
                </a:solidFill>
              </a:rPr>
              <a:t> Map Abstraction</a:t>
            </a:r>
          </a:p>
        </p:txBody>
      </p:sp>
      <p:sp>
        <p:nvSpPr>
          <p:cNvPr id="278" name="Text Box 16"/>
          <p:cNvSpPr txBox="1">
            <a:spLocks noChangeArrowheads="1"/>
          </p:cNvSpPr>
          <p:nvPr/>
        </p:nvSpPr>
        <p:spPr bwMode="auto">
          <a:xfrm>
            <a:off x="3048000" y="2438400"/>
            <a:ext cx="3321599" cy="6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1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Interface: </a:t>
            </a:r>
            <a:r>
              <a:rPr lang="en-US" sz="1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OpenFlow</a:t>
            </a:r>
            <a:r>
              <a:rPr lang="en-US" sz="1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Protocol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10200" y="152400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</a:rPr>
              <a:t>Full View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</a:rPr>
              <a:t>Control Function not tied to Distribution Mechanism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156" grpId="0" animBg="1"/>
      <p:bldP spid="103" grpId="0"/>
      <p:bldP spid="102" grpId="0" uiExpand="1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Outline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Problem Statement: want </a:t>
            </a:r>
            <a:r>
              <a:rPr lang="en-US" sz="2800" u="sng" dirty="0" smtClean="0"/>
              <a:t>one</a:t>
            </a:r>
            <a:r>
              <a:rPr lang="en-US" sz="2800" dirty="0" smtClean="0"/>
              <a:t> network, not two!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3 possible options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But really only one (convergence) makes sense. </a:t>
            </a:r>
            <a:r>
              <a:rPr lang="en-US" sz="2800" dirty="0" smtClean="0"/>
              <a:t> 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  </a:t>
            </a:r>
            <a:r>
              <a:rPr lang="en-US" sz="2800" dirty="0" smtClean="0"/>
              <a:t>Proposed Solution: </a:t>
            </a:r>
            <a:r>
              <a:rPr lang="en-US" sz="2800" u="sng" dirty="0" smtClean="0"/>
              <a:t>Unified Control Architecture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   Prototype &amp; Demonstration to validate</a:t>
            </a:r>
          </a:p>
          <a:p>
            <a:pPr lvl="2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</a:t>
            </a:r>
            <a:r>
              <a:rPr lang="en-US" sz="2400" u="sng" dirty="0" smtClean="0"/>
              <a:t>Simplicity</a:t>
            </a:r>
            <a:r>
              <a:rPr lang="en-US" sz="2400" dirty="0" smtClean="0"/>
              <a:t> &amp; </a:t>
            </a:r>
            <a:r>
              <a:rPr lang="en-US" sz="2400" u="sng" dirty="0" smtClean="0"/>
              <a:t>Extensibility</a:t>
            </a:r>
            <a:r>
              <a:rPr lang="en-US" sz="2400" dirty="0" smtClean="0"/>
              <a:t> compared to existing solution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dirty="0" err="1" smtClean="0"/>
              <a:t>Capex</a:t>
            </a:r>
            <a:r>
              <a:rPr lang="en-US" sz="2800" dirty="0" smtClean="0"/>
              <a:t> Analysis </a:t>
            </a:r>
            <a:r>
              <a:rPr lang="en-US" sz="2400" dirty="0" smtClean="0"/>
              <a:t> </a:t>
            </a:r>
            <a:r>
              <a:rPr lang="en-US" sz="2800" dirty="0" smtClean="0"/>
              <a:t>to validate</a:t>
            </a:r>
            <a:endParaRPr lang="en-US" sz="2400" dirty="0" smtClean="0"/>
          </a:p>
          <a:p>
            <a:pPr lvl="2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 </a:t>
            </a:r>
            <a:r>
              <a:rPr lang="en-US" sz="2400" u="sng" dirty="0" smtClean="0"/>
              <a:t>Cost Efficiency</a:t>
            </a:r>
            <a:r>
              <a:rPr lang="en-US" sz="2400" dirty="0" smtClean="0"/>
              <a:t> compared to existing network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Capex</a:t>
            </a: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Analysis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u="sng" dirty="0" smtClean="0"/>
              <a:t>Objective</a:t>
            </a:r>
            <a:r>
              <a:rPr lang="en-US" sz="2800" dirty="0" smtClean="0"/>
              <a:t>:</a:t>
            </a:r>
          </a:p>
          <a:p>
            <a:pPr lvl="3" indent="-457200">
              <a:buFont typeface="Arial" pitchFamily="34" charset="0"/>
              <a:buChar char="•"/>
            </a:pPr>
            <a:r>
              <a:rPr lang="en-US" sz="2400" dirty="0" smtClean="0"/>
              <a:t>Cost effectiveness of running a converged network of packet and circuit switches</a:t>
            </a:r>
          </a:p>
          <a:p>
            <a:pPr lvl="3" indent="-457200">
              <a:buFont typeface="Arial" pitchFamily="34" charset="0"/>
              <a:buChar char="•"/>
            </a:pPr>
            <a:r>
              <a:rPr lang="en-US" sz="2400" dirty="0" smtClean="0"/>
              <a:t>Based on the Unified Control Architecture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  </a:t>
            </a:r>
            <a:r>
              <a:rPr lang="en-US" sz="2800" u="sng" dirty="0" smtClean="0"/>
              <a:t>Reference network</a:t>
            </a:r>
            <a:r>
              <a:rPr lang="en-US" sz="2800" dirty="0" smtClean="0"/>
              <a:t>: IP over WDM (no circuit switching)</a:t>
            </a:r>
            <a:endParaRPr lang="en-US" sz="2800" u="sng" dirty="0" smtClean="0"/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u="sng" dirty="0" smtClean="0"/>
              <a:t>Converged network</a:t>
            </a:r>
            <a:r>
              <a:rPr lang="en-US" sz="2800" dirty="0" smtClean="0"/>
              <a:t>: over 50% hardware cost savings.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1"/>
          <p:cNvGrpSpPr/>
          <p:nvPr/>
        </p:nvGrpSpPr>
        <p:grpSpPr>
          <a:xfrm>
            <a:off x="721005" y="323343"/>
            <a:ext cx="8256497" cy="6295000"/>
            <a:chOff x="721005" y="323343"/>
            <a:chExt cx="8256497" cy="6295000"/>
          </a:xfrm>
        </p:grpSpPr>
        <p:grpSp>
          <p:nvGrpSpPr>
            <p:cNvPr id="37" name="Group 518"/>
            <p:cNvGrpSpPr/>
            <p:nvPr/>
          </p:nvGrpSpPr>
          <p:grpSpPr>
            <a:xfrm>
              <a:off x="721005" y="323343"/>
              <a:ext cx="1447800" cy="1871662"/>
              <a:chOff x="721005" y="323343"/>
              <a:chExt cx="1447800" cy="1871662"/>
            </a:xfrm>
          </p:grpSpPr>
          <p:sp>
            <p:nvSpPr>
              <p:cNvPr id="518" name="Line 22"/>
              <p:cNvSpPr>
                <a:spLocks noChangeShapeType="1"/>
              </p:cNvSpPr>
              <p:nvPr/>
            </p:nvSpPr>
            <p:spPr bwMode="auto">
              <a:xfrm flipV="1">
                <a:off x="1676400" y="1371600"/>
                <a:ext cx="152400" cy="152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8" name="Group 1"/>
              <p:cNvGrpSpPr/>
              <p:nvPr/>
            </p:nvGrpSpPr>
            <p:grpSpPr>
              <a:xfrm rot="7606592">
                <a:off x="509074" y="535274"/>
                <a:ext cx="1871662" cy="1447800"/>
                <a:chOff x="2624138" y="1524000"/>
                <a:chExt cx="4324350" cy="3505200"/>
              </a:xfrm>
            </p:grpSpPr>
            <p:sp>
              <p:nvSpPr>
                <p:cNvPr id="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276601" y="2514600"/>
                  <a:ext cx="685800" cy="609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352801" y="2514600"/>
                  <a:ext cx="1752600" cy="6858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581401" y="2514600"/>
                  <a:ext cx="4572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581401" y="2514600"/>
                  <a:ext cx="1524000" cy="1295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114801" y="2590800"/>
                  <a:ext cx="76200" cy="1600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5410201" y="2514600"/>
                  <a:ext cx="685800" cy="609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267201" y="2514600"/>
                  <a:ext cx="1752600" cy="6858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5334001" y="2514600"/>
                  <a:ext cx="5334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4267201" y="2514600"/>
                  <a:ext cx="15240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181601" y="2590800"/>
                  <a:ext cx="76200" cy="1600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57601" y="1600200"/>
                  <a:ext cx="3810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191001" y="1524000"/>
                  <a:ext cx="0" cy="7620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267200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4800601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5257801" y="1524000"/>
                  <a:ext cx="0" cy="7620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5410201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Line 36"/>
                <p:cNvSpPr>
                  <a:spLocks noChangeShapeType="1"/>
                </p:cNvSpPr>
                <p:nvPr/>
              </p:nvSpPr>
              <p:spPr bwMode="auto">
                <a:xfrm rot="358666" flipH="1">
                  <a:off x="3968751" y="4502150"/>
                  <a:ext cx="150813" cy="45402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Line 37"/>
                <p:cNvSpPr>
                  <a:spLocks noChangeShapeType="1"/>
                </p:cNvSpPr>
                <p:nvPr/>
              </p:nvSpPr>
              <p:spPr bwMode="auto">
                <a:xfrm rot="358666" flipH="1">
                  <a:off x="4194176" y="44958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Line 38"/>
                <p:cNvSpPr>
                  <a:spLocks noChangeShapeType="1"/>
                </p:cNvSpPr>
                <p:nvPr/>
              </p:nvSpPr>
              <p:spPr bwMode="auto">
                <a:xfrm rot="358666">
                  <a:off x="4275138" y="4486275"/>
                  <a:ext cx="152400" cy="46196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Line 39"/>
                <p:cNvSpPr>
                  <a:spLocks noChangeShapeType="1"/>
                </p:cNvSpPr>
                <p:nvPr/>
              </p:nvSpPr>
              <p:spPr bwMode="auto">
                <a:xfrm rot="20900443" flipH="1">
                  <a:off x="5016501" y="4557713"/>
                  <a:ext cx="153988" cy="4651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Line 40"/>
                <p:cNvSpPr>
                  <a:spLocks noChangeShapeType="1"/>
                </p:cNvSpPr>
                <p:nvPr/>
              </p:nvSpPr>
              <p:spPr bwMode="auto">
                <a:xfrm rot="20900443" flipH="1">
                  <a:off x="5249863" y="44958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Line 41"/>
                <p:cNvSpPr>
                  <a:spLocks noChangeShapeType="1"/>
                </p:cNvSpPr>
                <p:nvPr/>
              </p:nvSpPr>
              <p:spPr bwMode="auto">
                <a:xfrm rot="20900443">
                  <a:off x="5326063" y="4502150"/>
                  <a:ext cx="223838" cy="45085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ine 48"/>
                <p:cNvSpPr>
                  <a:spLocks noChangeShapeType="1"/>
                </p:cNvSpPr>
                <p:nvPr/>
              </p:nvSpPr>
              <p:spPr bwMode="auto">
                <a:xfrm rot="1114882" flipH="1">
                  <a:off x="2968626" y="3970338"/>
                  <a:ext cx="217488" cy="53657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ine 49"/>
                <p:cNvSpPr>
                  <a:spLocks noChangeShapeType="1"/>
                </p:cNvSpPr>
                <p:nvPr/>
              </p:nvSpPr>
              <p:spPr bwMode="auto">
                <a:xfrm rot="1114882" flipH="1">
                  <a:off x="3263901" y="4035425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ine 50"/>
                <p:cNvSpPr>
                  <a:spLocks noChangeShapeType="1"/>
                </p:cNvSpPr>
                <p:nvPr/>
              </p:nvSpPr>
              <p:spPr bwMode="auto">
                <a:xfrm rot="1114882">
                  <a:off x="3340101" y="4102100"/>
                  <a:ext cx="215900" cy="5286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ine 58"/>
                <p:cNvSpPr>
                  <a:spLocks noChangeShapeType="1"/>
                </p:cNvSpPr>
                <p:nvPr/>
              </p:nvSpPr>
              <p:spPr bwMode="auto">
                <a:xfrm rot="1884142" flipH="1">
                  <a:off x="2624138" y="3276600"/>
                  <a:ext cx="195263" cy="44291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ine 59"/>
                <p:cNvSpPr>
                  <a:spLocks noChangeShapeType="1"/>
                </p:cNvSpPr>
                <p:nvPr/>
              </p:nvSpPr>
              <p:spPr bwMode="auto">
                <a:xfrm rot="1884142" flipH="1">
                  <a:off x="2803526" y="3363913"/>
                  <a:ext cx="66675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ine 60"/>
                <p:cNvSpPr>
                  <a:spLocks noChangeShapeType="1"/>
                </p:cNvSpPr>
                <p:nvPr/>
              </p:nvSpPr>
              <p:spPr bwMode="auto">
                <a:xfrm rot="1884142">
                  <a:off x="2951163" y="3436938"/>
                  <a:ext cx="60325" cy="5461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ine 63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5835651" y="4027488"/>
                  <a:ext cx="274638" cy="5588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Line 64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6035676" y="3998913"/>
                  <a:ext cx="157163" cy="5715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Line 65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6232526" y="3938588"/>
                  <a:ext cx="4763" cy="55721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Line 67"/>
                <p:cNvSpPr>
                  <a:spLocks noChangeShapeType="1"/>
                </p:cNvSpPr>
                <p:nvPr/>
              </p:nvSpPr>
              <p:spPr bwMode="auto">
                <a:xfrm rot="18849905" flipH="1">
                  <a:off x="6378576" y="3413125"/>
                  <a:ext cx="179388" cy="56515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Line 68"/>
                <p:cNvSpPr>
                  <a:spLocks noChangeShapeType="1"/>
                </p:cNvSpPr>
                <p:nvPr/>
              </p:nvSpPr>
              <p:spPr bwMode="auto">
                <a:xfrm rot="18849905" flipH="1">
                  <a:off x="6580188" y="33401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Line 69"/>
                <p:cNvSpPr>
                  <a:spLocks noChangeShapeType="1"/>
                </p:cNvSpPr>
                <p:nvPr/>
              </p:nvSpPr>
              <p:spPr bwMode="auto">
                <a:xfrm rot="18849905">
                  <a:off x="6634163" y="3265488"/>
                  <a:ext cx="141288" cy="48736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9" name="Group 13"/>
                <p:cNvGrpSpPr/>
                <p:nvPr/>
              </p:nvGrpSpPr>
              <p:grpSpPr>
                <a:xfrm>
                  <a:off x="3657600" y="2133600"/>
                  <a:ext cx="838200" cy="6858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82" name="Can 52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3" name="Down Arrow 53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" name="Down Arrow 54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" name="Right Arrow 55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Right Arrow 56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0" name="Group 13"/>
                <p:cNvGrpSpPr/>
                <p:nvPr/>
              </p:nvGrpSpPr>
              <p:grpSpPr>
                <a:xfrm>
                  <a:off x="4800600" y="2133600"/>
                  <a:ext cx="838200" cy="6858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77" name="Can 7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" name="Down Arrow 7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9" name="Down Arrow 7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0" name="Right Arrow 7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1" name="Right Arrow 8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1" name="Group 13"/>
                <p:cNvGrpSpPr/>
                <p:nvPr/>
              </p:nvGrpSpPr>
              <p:grpSpPr>
                <a:xfrm>
                  <a:off x="2819400" y="31242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72" name="Can 7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3" name="Down Arrow 7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Down Arrow 7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Right Arrow 7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6" name="Right Arrow 7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2" name="Group 13"/>
                <p:cNvGrpSpPr/>
                <p:nvPr/>
              </p:nvGrpSpPr>
              <p:grpSpPr>
                <a:xfrm>
                  <a:off x="3200400" y="37338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67" name="Can 6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Down Arrow 6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" name="Down Arrow 6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" name="Right Arrow 6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Right Arrow 7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3" name="Group 13"/>
                <p:cNvGrpSpPr/>
                <p:nvPr/>
              </p:nvGrpSpPr>
              <p:grpSpPr>
                <a:xfrm>
                  <a:off x="3886200" y="40386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62" name="Can 6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" name="Down Arrow 6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Down Arrow 6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Right Arrow 6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" name="Right Arrow 6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4" name="Group 13"/>
                <p:cNvGrpSpPr/>
                <p:nvPr/>
              </p:nvGrpSpPr>
              <p:grpSpPr>
                <a:xfrm>
                  <a:off x="4876800" y="41148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57" name="Can 5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Down Arrow 5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Down Arrow 5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" name="Right Arrow 5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Right Arrow 6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7" name="Group 13"/>
                <p:cNvGrpSpPr/>
                <p:nvPr/>
              </p:nvGrpSpPr>
              <p:grpSpPr>
                <a:xfrm>
                  <a:off x="5562600" y="36576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52" name="Can 5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3" name="Down Arrow 5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Down Arrow 5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Right Arrow 5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Right Arrow 5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8" name="Group 13"/>
                <p:cNvGrpSpPr/>
                <p:nvPr/>
              </p:nvGrpSpPr>
              <p:grpSpPr>
                <a:xfrm>
                  <a:off x="5943600" y="30480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7" name="Can 4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" name="Down Arrow 4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Down Arrow 4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" name="Right Arrow 4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Right Arrow 5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191000" y="2819400"/>
                  <a:ext cx="8382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4343401" y="2819400"/>
                  <a:ext cx="762000" cy="1295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89" name="Group 523"/>
            <p:cNvGrpSpPr/>
            <p:nvPr/>
          </p:nvGrpSpPr>
          <p:grpSpPr>
            <a:xfrm>
              <a:off x="7529702" y="1875547"/>
              <a:ext cx="1447800" cy="1871662"/>
              <a:chOff x="7529702" y="1875547"/>
              <a:chExt cx="1447800" cy="1871662"/>
            </a:xfrm>
          </p:grpSpPr>
          <p:sp>
            <p:nvSpPr>
              <p:cNvPr id="523" name="Line 22"/>
              <p:cNvSpPr>
                <a:spLocks noChangeShapeType="1"/>
              </p:cNvSpPr>
              <p:nvPr/>
            </p:nvSpPr>
            <p:spPr bwMode="auto">
              <a:xfrm flipH="1" flipV="1">
                <a:off x="7848600" y="2895600"/>
                <a:ext cx="152400" cy="304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0" name="Group 171"/>
              <p:cNvGrpSpPr/>
              <p:nvPr/>
            </p:nvGrpSpPr>
            <p:grpSpPr>
              <a:xfrm rot="14920818">
                <a:off x="7317771" y="2087478"/>
                <a:ext cx="1871662" cy="1447800"/>
                <a:chOff x="2624138" y="1524000"/>
                <a:chExt cx="4324350" cy="3505200"/>
              </a:xfrm>
            </p:grpSpPr>
            <p:sp>
              <p:nvSpPr>
                <p:cNvPr id="17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276601" y="2514600"/>
                  <a:ext cx="685800" cy="609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352801" y="2514600"/>
                  <a:ext cx="1752600" cy="6858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581401" y="2514600"/>
                  <a:ext cx="4572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581401" y="2514600"/>
                  <a:ext cx="1524000" cy="1295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114801" y="2590800"/>
                  <a:ext cx="76200" cy="1600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5410201" y="2514600"/>
                  <a:ext cx="685800" cy="609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267201" y="2514600"/>
                  <a:ext cx="1752600" cy="6858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5334001" y="2514600"/>
                  <a:ext cx="5334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4267201" y="2514600"/>
                  <a:ext cx="15240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181601" y="2590800"/>
                  <a:ext cx="76200" cy="1600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57601" y="1600200"/>
                  <a:ext cx="3810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191001" y="1524000"/>
                  <a:ext cx="0" cy="7620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267200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4800601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5257801" y="1524000"/>
                  <a:ext cx="0" cy="7620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8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5410201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9" name="Line 36"/>
                <p:cNvSpPr>
                  <a:spLocks noChangeShapeType="1"/>
                </p:cNvSpPr>
                <p:nvPr/>
              </p:nvSpPr>
              <p:spPr bwMode="auto">
                <a:xfrm rot="358666" flipH="1">
                  <a:off x="3968751" y="4502150"/>
                  <a:ext cx="150813" cy="45402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Line 37"/>
                <p:cNvSpPr>
                  <a:spLocks noChangeShapeType="1"/>
                </p:cNvSpPr>
                <p:nvPr/>
              </p:nvSpPr>
              <p:spPr bwMode="auto">
                <a:xfrm rot="358666" flipH="1">
                  <a:off x="4194176" y="44958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Line 38"/>
                <p:cNvSpPr>
                  <a:spLocks noChangeShapeType="1"/>
                </p:cNvSpPr>
                <p:nvPr/>
              </p:nvSpPr>
              <p:spPr bwMode="auto">
                <a:xfrm rot="358666">
                  <a:off x="4275138" y="4486275"/>
                  <a:ext cx="152400" cy="46196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2" name="Line 39"/>
                <p:cNvSpPr>
                  <a:spLocks noChangeShapeType="1"/>
                </p:cNvSpPr>
                <p:nvPr/>
              </p:nvSpPr>
              <p:spPr bwMode="auto">
                <a:xfrm rot="20900443" flipH="1">
                  <a:off x="5016501" y="4557713"/>
                  <a:ext cx="153988" cy="4651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Line 40"/>
                <p:cNvSpPr>
                  <a:spLocks noChangeShapeType="1"/>
                </p:cNvSpPr>
                <p:nvPr/>
              </p:nvSpPr>
              <p:spPr bwMode="auto">
                <a:xfrm rot="20900443" flipH="1">
                  <a:off x="5249863" y="44958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4" name="Line 41"/>
                <p:cNvSpPr>
                  <a:spLocks noChangeShapeType="1"/>
                </p:cNvSpPr>
                <p:nvPr/>
              </p:nvSpPr>
              <p:spPr bwMode="auto">
                <a:xfrm rot="20900443">
                  <a:off x="5326063" y="4502150"/>
                  <a:ext cx="223838" cy="45085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Line 48"/>
                <p:cNvSpPr>
                  <a:spLocks noChangeShapeType="1"/>
                </p:cNvSpPr>
                <p:nvPr/>
              </p:nvSpPr>
              <p:spPr bwMode="auto">
                <a:xfrm rot="1114882" flipH="1">
                  <a:off x="2968626" y="3970338"/>
                  <a:ext cx="217488" cy="53657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6" name="Line 49"/>
                <p:cNvSpPr>
                  <a:spLocks noChangeShapeType="1"/>
                </p:cNvSpPr>
                <p:nvPr/>
              </p:nvSpPr>
              <p:spPr bwMode="auto">
                <a:xfrm rot="1114882" flipH="1">
                  <a:off x="3263901" y="4035425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7" name="Line 50"/>
                <p:cNvSpPr>
                  <a:spLocks noChangeShapeType="1"/>
                </p:cNvSpPr>
                <p:nvPr/>
              </p:nvSpPr>
              <p:spPr bwMode="auto">
                <a:xfrm rot="1114882">
                  <a:off x="3340101" y="4102100"/>
                  <a:ext cx="215900" cy="5286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8" name="Line 58"/>
                <p:cNvSpPr>
                  <a:spLocks noChangeShapeType="1"/>
                </p:cNvSpPr>
                <p:nvPr/>
              </p:nvSpPr>
              <p:spPr bwMode="auto">
                <a:xfrm rot="1884142" flipH="1">
                  <a:off x="2624138" y="3276600"/>
                  <a:ext cx="195263" cy="44291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9" name="Line 59"/>
                <p:cNvSpPr>
                  <a:spLocks noChangeShapeType="1"/>
                </p:cNvSpPr>
                <p:nvPr/>
              </p:nvSpPr>
              <p:spPr bwMode="auto">
                <a:xfrm rot="1884142" flipH="1">
                  <a:off x="2803526" y="3363913"/>
                  <a:ext cx="66675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0" name="Line 60"/>
                <p:cNvSpPr>
                  <a:spLocks noChangeShapeType="1"/>
                </p:cNvSpPr>
                <p:nvPr/>
              </p:nvSpPr>
              <p:spPr bwMode="auto">
                <a:xfrm rot="1884142">
                  <a:off x="2951163" y="3436938"/>
                  <a:ext cx="60325" cy="5461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1" name="Line 63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5835651" y="4027488"/>
                  <a:ext cx="274638" cy="5588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2" name="Line 64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6035676" y="3998913"/>
                  <a:ext cx="157163" cy="5715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3" name="Line 65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6232526" y="3938588"/>
                  <a:ext cx="4763" cy="55721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4" name="Line 67"/>
                <p:cNvSpPr>
                  <a:spLocks noChangeShapeType="1"/>
                </p:cNvSpPr>
                <p:nvPr/>
              </p:nvSpPr>
              <p:spPr bwMode="auto">
                <a:xfrm rot="18849905" flipH="1">
                  <a:off x="6378576" y="3413125"/>
                  <a:ext cx="179388" cy="56515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5" name="Line 68"/>
                <p:cNvSpPr>
                  <a:spLocks noChangeShapeType="1"/>
                </p:cNvSpPr>
                <p:nvPr/>
              </p:nvSpPr>
              <p:spPr bwMode="auto">
                <a:xfrm rot="18849905" flipH="1">
                  <a:off x="6580188" y="33401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6" name="Line 69"/>
                <p:cNvSpPr>
                  <a:spLocks noChangeShapeType="1"/>
                </p:cNvSpPr>
                <p:nvPr/>
              </p:nvSpPr>
              <p:spPr bwMode="auto">
                <a:xfrm rot="18849905">
                  <a:off x="6634163" y="3265488"/>
                  <a:ext cx="141288" cy="48736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1" name="Group 13"/>
                <p:cNvGrpSpPr/>
                <p:nvPr/>
              </p:nvGrpSpPr>
              <p:grpSpPr>
                <a:xfrm>
                  <a:off x="3657600" y="2133600"/>
                  <a:ext cx="838200" cy="6858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252" name="Can 52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3" name="Down Arrow 53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4" name="Down Arrow 54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5" name="Right Arrow 55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6" name="Right Arrow 56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2" name="Group 13"/>
                <p:cNvGrpSpPr/>
                <p:nvPr/>
              </p:nvGrpSpPr>
              <p:grpSpPr>
                <a:xfrm>
                  <a:off x="4800600" y="2133600"/>
                  <a:ext cx="838200" cy="6858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247" name="Can 24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8" name="Down Arrow 24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9" name="Down Arrow 24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0" name="Right Arrow 24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1" name="Right Arrow 25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3" name="Group 13"/>
                <p:cNvGrpSpPr/>
                <p:nvPr/>
              </p:nvGrpSpPr>
              <p:grpSpPr>
                <a:xfrm>
                  <a:off x="2819400" y="31242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242" name="Can 24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3" name="Down Arrow 24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4" name="Down Arrow 24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5" name="Right Arrow 24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6" name="Right Arrow 24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4" name="Group 13"/>
                <p:cNvGrpSpPr/>
                <p:nvPr/>
              </p:nvGrpSpPr>
              <p:grpSpPr>
                <a:xfrm>
                  <a:off x="3200400" y="37338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237" name="Can 23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8" name="Down Arrow 23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9" name="Down Arrow 23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0" name="Right Arrow 23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1" name="Right Arrow 24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5" name="Group 13"/>
                <p:cNvGrpSpPr/>
                <p:nvPr/>
              </p:nvGrpSpPr>
              <p:grpSpPr>
                <a:xfrm>
                  <a:off x="3886200" y="40386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232" name="Can 23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3" name="Down Arrow 23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4" name="Down Arrow 23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5" name="Right Arrow 23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6" name="Right Arrow 23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0" name="Group 13"/>
                <p:cNvGrpSpPr/>
                <p:nvPr/>
              </p:nvGrpSpPr>
              <p:grpSpPr>
                <a:xfrm>
                  <a:off x="4876800" y="41148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227" name="Can 22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8" name="Down Arrow 22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9" name="Down Arrow 22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0" name="Right Arrow 22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1" name="Right Arrow 23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1" name="Group 13"/>
                <p:cNvGrpSpPr/>
                <p:nvPr/>
              </p:nvGrpSpPr>
              <p:grpSpPr>
                <a:xfrm>
                  <a:off x="5562600" y="36576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222" name="Can 22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3" name="Down Arrow 22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4" name="Down Arrow 22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5" name="Right Arrow 22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6" name="Right Arrow 22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2" name="Group 13"/>
                <p:cNvGrpSpPr/>
                <p:nvPr/>
              </p:nvGrpSpPr>
              <p:grpSpPr>
                <a:xfrm>
                  <a:off x="5943600" y="30480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217" name="Can 21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8" name="Down Arrow 21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9" name="Down Arrow 21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0" name="Right Arrow 21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1" name="Right Arrow 22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1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191000" y="2819400"/>
                  <a:ext cx="8382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4343401" y="2819400"/>
                  <a:ext cx="762000" cy="1295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63" name="Group 521"/>
            <p:cNvGrpSpPr/>
            <p:nvPr/>
          </p:nvGrpSpPr>
          <p:grpSpPr>
            <a:xfrm>
              <a:off x="4416180" y="325535"/>
              <a:ext cx="1871662" cy="1447800"/>
              <a:chOff x="4416180" y="325535"/>
              <a:chExt cx="1871662" cy="1447800"/>
            </a:xfrm>
          </p:grpSpPr>
          <p:sp>
            <p:nvSpPr>
              <p:cNvPr id="521" name="Line 22"/>
              <p:cNvSpPr>
                <a:spLocks noChangeShapeType="1"/>
              </p:cNvSpPr>
              <p:nvPr/>
            </p:nvSpPr>
            <p:spPr bwMode="auto">
              <a:xfrm>
                <a:off x="5181600" y="1371600"/>
                <a:ext cx="304800" cy="76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4" name="Group 256"/>
              <p:cNvGrpSpPr/>
              <p:nvPr/>
            </p:nvGrpSpPr>
            <p:grpSpPr>
              <a:xfrm rot="11172404">
                <a:off x="4416180" y="325535"/>
                <a:ext cx="1871662" cy="1447800"/>
                <a:chOff x="2624138" y="1524000"/>
                <a:chExt cx="4324350" cy="3505200"/>
              </a:xfrm>
            </p:grpSpPr>
            <p:sp>
              <p:nvSpPr>
                <p:cNvPr id="25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276601" y="2514600"/>
                  <a:ext cx="685800" cy="609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352801" y="2514600"/>
                  <a:ext cx="1752600" cy="6858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0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581401" y="2514600"/>
                  <a:ext cx="4572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581401" y="2514600"/>
                  <a:ext cx="1524000" cy="1295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2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114801" y="2590800"/>
                  <a:ext cx="76200" cy="1600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3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5410201" y="2514600"/>
                  <a:ext cx="685800" cy="609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4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267201" y="2514600"/>
                  <a:ext cx="1752600" cy="6858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5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5334001" y="2514600"/>
                  <a:ext cx="5334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6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4267201" y="2514600"/>
                  <a:ext cx="15240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181601" y="2590800"/>
                  <a:ext cx="76200" cy="1600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8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57601" y="1600200"/>
                  <a:ext cx="3810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9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191001" y="1524000"/>
                  <a:ext cx="0" cy="7620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267200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1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4800601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2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5257801" y="1524000"/>
                  <a:ext cx="0" cy="7620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3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5410201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4" name="Line 36"/>
                <p:cNvSpPr>
                  <a:spLocks noChangeShapeType="1"/>
                </p:cNvSpPr>
                <p:nvPr/>
              </p:nvSpPr>
              <p:spPr bwMode="auto">
                <a:xfrm rot="358666" flipH="1">
                  <a:off x="3968751" y="4502150"/>
                  <a:ext cx="150813" cy="45402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5" name="Line 37"/>
                <p:cNvSpPr>
                  <a:spLocks noChangeShapeType="1"/>
                </p:cNvSpPr>
                <p:nvPr/>
              </p:nvSpPr>
              <p:spPr bwMode="auto">
                <a:xfrm rot="358666" flipH="1">
                  <a:off x="4194176" y="44958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Line 38"/>
                <p:cNvSpPr>
                  <a:spLocks noChangeShapeType="1"/>
                </p:cNvSpPr>
                <p:nvPr/>
              </p:nvSpPr>
              <p:spPr bwMode="auto">
                <a:xfrm rot="358666">
                  <a:off x="4275138" y="4486275"/>
                  <a:ext cx="152400" cy="46196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Line 39"/>
                <p:cNvSpPr>
                  <a:spLocks noChangeShapeType="1"/>
                </p:cNvSpPr>
                <p:nvPr/>
              </p:nvSpPr>
              <p:spPr bwMode="auto">
                <a:xfrm rot="20900443" flipH="1">
                  <a:off x="5016501" y="4557713"/>
                  <a:ext cx="153988" cy="4651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8" name="Line 40"/>
                <p:cNvSpPr>
                  <a:spLocks noChangeShapeType="1"/>
                </p:cNvSpPr>
                <p:nvPr/>
              </p:nvSpPr>
              <p:spPr bwMode="auto">
                <a:xfrm rot="20900443" flipH="1">
                  <a:off x="5249863" y="44958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9" name="Line 41"/>
                <p:cNvSpPr>
                  <a:spLocks noChangeShapeType="1"/>
                </p:cNvSpPr>
                <p:nvPr/>
              </p:nvSpPr>
              <p:spPr bwMode="auto">
                <a:xfrm rot="20900443">
                  <a:off x="5326063" y="4502150"/>
                  <a:ext cx="223838" cy="45085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0" name="Line 48"/>
                <p:cNvSpPr>
                  <a:spLocks noChangeShapeType="1"/>
                </p:cNvSpPr>
                <p:nvPr/>
              </p:nvSpPr>
              <p:spPr bwMode="auto">
                <a:xfrm rot="1114882" flipH="1">
                  <a:off x="2968626" y="3970338"/>
                  <a:ext cx="217488" cy="53657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1" name="Line 49"/>
                <p:cNvSpPr>
                  <a:spLocks noChangeShapeType="1"/>
                </p:cNvSpPr>
                <p:nvPr/>
              </p:nvSpPr>
              <p:spPr bwMode="auto">
                <a:xfrm rot="1114882" flipH="1">
                  <a:off x="3263901" y="4035425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2" name="Line 50"/>
                <p:cNvSpPr>
                  <a:spLocks noChangeShapeType="1"/>
                </p:cNvSpPr>
                <p:nvPr/>
              </p:nvSpPr>
              <p:spPr bwMode="auto">
                <a:xfrm rot="1114882">
                  <a:off x="3340101" y="4102100"/>
                  <a:ext cx="215900" cy="5286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3" name="Line 58"/>
                <p:cNvSpPr>
                  <a:spLocks noChangeShapeType="1"/>
                </p:cNvSpPr>
                <p:nvPr/>
              </p:nvSpPr>
              <p:spPr bwMode="auto">
                <a:xfrm rot="1884142" flipH="1">
                  <a:off x="2624138" y="3276600"/>
                  <a:ext cx="195263" cy="44291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4" name="Line 59"/>
                <p:cNvSpPr>
                  <a:spLocks noChangeShapeType="1"/>
                </p:cNvSpPr>
                <p:nvPr/>
              </p:nvSpPr>
              <p:spPr bwMode="auto">
                <a:xfrm rot="1884142" flipH="1">
                  <a:off x="2803526" y="3363913"/>
                  <a:ext cx="66675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5" name="Line 60"/>
                <p:cNvSpPr>
                  <a:spLocks noChangeShapeType="1"/>
                </p:cNvSpPr>
                <p:nvPr/>
              </p:nvSpPr>
              <p:spPr bwMode="auto">
                <a:xfrm rot="1884142">
                  <a:off x="2951163" y="3436938"/>
                  <a:ext cx="60325" cy="5461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Line 63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5835651" y="4027488"/>
                  <a:ext cx="274638" cy="5588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7" name="Line 64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6035676" y="3998913"/>
                  <a:ext cx="157163" cy="5715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8" name="Line 65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6232526" y="3938588"/>
                  <a:ext cx="4763" cy="55721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9" name="Line 67"/>
                <p:cNvSpPr>
                  <a:spLocks noChangeShapeType="1"/>
                </p:cNvSpPr>
                <p:nvPr/>
              </p:nvSpPr>
              <p:spPr bwMode="auto">
                <a:xfrm rot="18849905" flipH="1">
                  <a:off x="6378576" y="3413125"/>
                  <a:ext cx="179388" cy="56515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0" name="Line 68"/>
                <p:cNvSpPr>
                  <a:spLocks noChangeShapeType="1"/>
                </p:cNvSpPr>
                <p:nvPr/>
              </p:nvSpPr>
              <p:spPr bwMode="auto">
                <a:xfrm rot="18849905" flipH="1">
                  <a:off x="6580188" y="33401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1" name="Line 69"/>
                <p:cNvSpPr>
                  <a:spLocks noChangeShapeType="1"/>
                </p:cNvSpPr>
                <p:nvPr/>
              </p:nvSpPr>
              <p:spPr bwMode="auto">
                <a:xfrm rot="18849905">
                  <a:off x="6634163" y="3265488"/>
                  <a:ext cx="141288" cy="48736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65" name="Group 13"/>
                <p:cNvGrpSpPr/>
                <p:nvPr/>
              </p:nvGrpSpPr>
              <p:grpSpPr>
                <a:xfrm>
                  <a:off x="3657600" y="2133600"/>
                  <a:ext cx="838200" cy="6858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37" name="Can 52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8" name="Down Arrow 53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9" name="Down Arrow 54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0" name="Right Arrow 55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1" name="Right Arrow 56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6" name="Group 13"/>
                <p:cNvGrpSpPr/>
                <p:nvPr/>
              </p:nvGrpSpPr>
              <p:grpSpPr>
                <a:xfrm>
                  <a:off x="4800600" y="2133600"/>
                  <a:ext cx="838200" cy="6858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32" name="Can 33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3" name="Down Arrow 33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4" name="Down Arrow 33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5" name="Right Arrow 33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6" name="Right Arrow 33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7" name="Group 13"/>
                <p:cNvGrpSpPr/>
                <p:nvPr/>
              </p:nvGrpSpPr>
              <p:grpSpPr>
                <a:xfrm>
                  <a:off x="2819400" y="31242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27" name="Can 32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8" name="Down Arrow 32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9" name="Down Arrow 32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0" name="Right Arrow 32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1" name="Right Arrow 33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8" name="Group 13"/>
                <p:cNvGrpSpPr/>
                <p:nvPr/>
              </p:nvGrpSpPr>
              <p:grpSpPr>
                <a:xfrm>
                  <a:off x="3200400" y="37338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22" name="Can 32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3" name="Down Arrow 32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4" name="Down Arrow 32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5" name="Right Arrow 32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6" name="Right Arrow 32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9" name="Group 13"/>
                <p:cNvGrpSpPr/>
                <p:nvPr/>
              </p:nvGrpSpPr>
              <p:grpSpPr>
                <a:xfrm>
                  <a:off x="3886200" y="40386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17" name="Can 31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8" name="Down Arrow 31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9" name="Down Arrow 31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0" name="Right Arrow 31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1" name="Right Arrow 32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0" name="Group 13"/>
                <p:cNvGrpSpPr/>
                <p:nvPr/>
              </p:nvGrpSpPr>
              <p:grpSpPr>
                <a:xfrm>
                  <a:off x="4876800" y="41148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12" name="Can 31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3" name="Down Arrow 31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4" name="Down Arrow 31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5" name="Right Arrow 31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6" name="Right Arrow 31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1" name="Group 13"/>
                <p:cNvGrpSpPr/>
                <p:nvPr/>
              </p:nvGrpSpPr>
              <p:grpSpPr>
                <a:xfrm>
                  <a:off x="5562600" y="36576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07" name="Can 30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8" name="Down Arrow 30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9" name="Down Arrow 30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0" name="Right Arrow 30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1" name="Right Arrow 31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2" name="Group 13"/>
                <p:cNvGrpSpPr/>
                <p:nvPr/>
              </p:nvGrpSpPr>
              <p:grpSpPr>
                <a:xfrm>
                  <a:off x="5943600" y="30480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02" name="Can 30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3" name="Down Arrow 30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4" name="Down Arrow 30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5" name="Right Arrow 30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6" name="Right Arrow 30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0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191000" y="2819400"/>
                  <a:ext cx="8382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1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4343401" y="2819400"/>
                  <a:ext cx="762000" cy="1295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07" name="Group 525"/>
            <p:cNvGrpSpPr/>
            <p:nvPr/>
          </p:nvGrpSpPr>
          <p:grpSpPr>
            <a:xfrm>
              <a:off x="6162622" y="4746681"/>
              <a:ext cx="1447800" cy="1871662"/>
              <a:chOff x="6162622" y="4746681"/>
              <a:chExt cx="1447800" cy="1871662"/>
            </a:xfrm>
          </p:grpSpPr>
          <p:sp>
            <p:nvSpPr>
              <p:cNvPr id="525" name="Line 22"/>
              <p:cNvSpPr>
                <a:spLocks noChangeShapeType="1"/>
              </p:cNvSpPr>
              <p:nvPr/>
            </p:nvSpPr>
            <p:spPr bwMode="auto">
              <a:xfrm flipV="1">
                <a:off x="6477000" y="5410200"/>
                <a:ext cx="152400" cy="152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8" name="Group 426"/>
              <p:cNvGrpSpPr/>
              <p:nvPr/>
            </p:nvGrpSpPr>
            <p:grpSpPr>
              <a:xfrm rot="18854508">
                <a:off x="5950691" y="4958612"/>
                <a:ext cx="1871662" cy="1447800"/>
                <a:chOff x="2624138" y="1524000"/>
                <a:chExt cx="4324350" cy="3505200"/>
              </a:xfrm>
            </p:grpSpPr>
            <p:sp>
              <p:nvSpPr>
                <p:cNvPr id="42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276601" y="2514600"/>
                  <a:ext cx="685800" cy="609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352801" y="2514600"/>
                  <a:ext cx="1752600" cy="6858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0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581401" y="2514600"/>
                  <a:ext cx="4572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581401" y="2514600"/>
                  <a:ext cx="1524000" cy="1295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2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114801" y="2590800"/>
                  <a:ext cx="76200" cy="1600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3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5410201" y="2514600"/>
                  <a:ext cx="685800" cy="609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4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267201" y="2514600"/>
                  <a:ext cx="1752600" cy="6858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5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5334001" y="2514600"/>
                  <a:ext cx="5334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6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4267201" y="2514600"/>
                  <a:ext cx="15240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181601" y="2590800"/>
                  <a:ext cx="76200" cy="1600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8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57601" y="1600200"/>
                  <a:ext cx="3810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9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191001" y="1524000"/>
                  <a:ext cx="0" cy="7620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267200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1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4800601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2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5257801" y="1524000"/>
                  <a:ext cx="0" cy="7620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3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5410201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4" name="Line 36"/>
                <p:cNvSpPr>
                  <a:spLocks noChangeShapeType="1"/>
                </p:cNvSpPr>
                <p:nvPr/>
              </p:nvSpPr>
              <p:spPr bwMode="auto">
                <a:xfrm rot="358666" flipH="1">
                  <a:off x="3968751" y="4502150"/>
                  <a:ext cx="150813" cy="45402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5" name="Line 37"/>
                <p:cNvSpPr>
                  <a:spLocks noChangeShapeType="1"/>
                </p:cNvSpPr>
                <p:nvPr/>
              </p:nvSpPr>
              <p:spPr bwMode="auto">
                <a:xfrm rot="358666" flipH="1">
                  <a:off x="4194176" y="44958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6" name="Line 38"/>
                <p:cNvSpPr>
                  <a:spLocks noChangeShapeType="1"/>
                </p:cNvSpPr>
                <p:nvPr/>
              </p:nvSpPr>
              <p:spPr bwMode="auto">
                <a:xfrm rot="358666">
                  <a:off x="4275138" y="4486275"/>
                  <a:ext cx="152400" cy="46196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7" name="Line 39"/>
                <p:cNvSpPr>
                  <a:spLocks noChangeShapeType="1"/>
                </p:cNvSpPr>
                <p:nvPr/>
              </p:nvSpPr>
              <p:spPr bwMode="auto">
                <a:xfrm rot="20900443" flipH="1">
                  <a:off x="5016501" y="4557713"/>
                  <a:ext cx="153988" cy="4651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8" name="Line 40"/>
                <p:cNvSpPr>
                  <a:spLocks noChangeShapeType="1"/>
                </p:cNvSpPr>
                <p:nvPr/>
              </p:nvSpPr>
              <p:spPr bwMode="auto">
                <a:xfrm rot="20900443" flipH="1">
                  <a:off x="5249863" y="44958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9" name="Line 41"/>
                <p:cNvSpPr>
                  <a:spLocks noChangeShapeType="1"/>
                </p:cNvSpPr>
                <p:nvPr/>
              </p:nvSpPr>
              <p:spPr bwMode="auto">
                <a:xfrm rot="20900443">
                  <a:off x="5326063" y="4502150"/>
                  <a:ext cx="223838" cy="45085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0" name="Line 48"/>
                <p:cNvSpPr>
                  <a:spLocks noChangeShapeType="1"/>
                </p:cNvSpPr>
                <p:nvPr/>
              </p:nvSpPr>
              <p:spPr bwMode="auto">
                <a:xfrm rot="1114882" flipH="1">
                  <a:off x="2968626" y="3970338"/>
                  <a:ext cx="217488" cy="53657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1" name="Line 49"/>
                <p:cNvSpPr>
                  <a:spLocks noChangeShapeType="1"/>
                </p:cNvSpPr>
                <p:nvPr/>
              </p:nvSpPr>
              <p:spPr bwMode="auto">
                <a:xfrm rot="1114882" flipH="1">
                  <a:off x="3263901" y="4035425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2" name="Line 50"/>
                <p:cNvSpPr>
                  <a:spLocks noChangeShapeType="1"/>
                </p:cNvSpPr>
                <p:nvPr/>
              </p:nvSpPr>
              <p:spPr bwMode="auto">
                <a:xfrm rot="1114882">
                  <a:off x="3340101" y="4102100"/>
                  <a:ext cx="215900" cy="5286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3" name="Line 58"/>
                <p:cNvSpPr>
                  <a:spLocks noChangeShapeType="1"/>
                </p:cNvSpPr>
                <p:nvPr/>
              </p:nvSpPr>
              <p:spPr bwMode="auto">
                <a:xfrm rot="1884142" flipH="1">
                  <a:off x="2624138" y="3276600"/>
                  <a:ext cx="195263" cy="44291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4" name="Line 59"/>
                <p:cNvSpPr>
                  <a:spLocks noChangeShapeType="1"/>
                </p:cNvSpPr>
                <p:nvPr/>
              </p:nvSpPr>
              <p:spPr bwMode="auto">
                <a:xfrm rot="1884142" flipH="1">
                  <a:off x="2803526" y="3363913"/>
                  <a:ext cx="66675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5" name="Line 60"/>
                <p:cNvSpPr>
                  <a:spLocks noChangeShapeType="1"/>
                </p:cNvSpPr>
                <p:nvPr/>
              </p:nvSpPr>
              <p:spPr bwMode="auto">
                <a:xfrm rot="1884142">
                  <a:off x="2951163" y="3436938"/>
                  <a:ext cx="60325" cy="5461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6" name="Line 63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5835651" y="4027488"/>
                  <a:ext cx="274638" cy="5588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7" name="Line 64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6035676" y="3998913"/>
                  <a:ext cx="157163" cy="5715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8" name="Line 65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6232526" y="3938588"/>
                  <a:ext cx="4763" cy="55721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9" name="Line 67"/>
                <p:cNvSpPr>
                  <a:spLocks noChangeShapeType="1"/>
                </p:cNvSpPr>
                <p:nvPr/>
              </p:nvSpPr>
              <p:spPr bwMode="auto">
                <a:xfrm rot="18849905" flipH="1">
                  <a:off x="6378576" y="3413125"/>
                  <a:ext cx="179388" cy="56515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0" name="Line 68"/>
                <p:cNvSpPr>
                  <a:spLocks noChangeShapeType="1"/>
                </p:cNvSpPr>
                <p:nvPr/>
              </p:nvSpPr>
              <p:spPr bwMode="auto">
                <a:xfrm rot="18849905" flipH="1">
                  <a:off x="6580188" y="33401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1" name="Line 69"/>
                <p:cNvSpPr>
                  <a:spLocks noChangeShapeType="1"/>
                </p:cNvSpPr>
                <p:nvPr/>
              </p:nvSpPr>
              <p:spPr bwMode="auto">
                <a:xfrm rot="18849905">
                  <a:off x="6634163" y="3265488"/>
                  <a:ext cx="141288" cy="48736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09" name="Group 13"/>
                <p:cNvGrpSpPr/>
                <p:nvPr/>
              </p:nvGrpSpPr>
              <p:grpSpPr>
                <a:xfrm>
                  <a:off x="3657600" y="2133600"/>
                  <a:ext cx="838200" cy="6858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507" name="Can 52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8" name="Down Arrow 53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9" name="Down Arrow 54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0" name="Right Arrow 55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1" name="Right Arrow 56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10" name="Group 13"/>
                <p:cNvGrpSpPr/>
                <p:nvPr/>
              </p:nvGrpSpPr>
              <p:grpSpPr>
                <a:xfrm>
                  <a:off x="4800600" y="2133600"/>
                  <a:ext cx="838200" cy="6858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502" name="Can 50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3" name="Down Arrow 50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4" name="Down Arrow 50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5" name="Right Arrow 50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6" name="Right Arrow 50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11" name="Group 13"/>
                <p:cNvGrpSpPr/>
                <p:nvPr/>
              </p:nvGrpSpPr>
              <p:grpSpPr>
                <a:xfrm>
                  <a:off x="2819400" y="31242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97" name="Can 49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8" name="Down Arrow 49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9" name="Down Arrow 49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0" name="Right Arrow 49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1" name="Right Arrow 50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12" name="Group 13"/>
                <p:cNvGrpSpPr/>
                <p:nvPr/>
              </p:nvGrpSpPr>
              <p:grpSpPr>
                <a:xfrm>
                  <a:off x="3200400" y="37338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92" name="Can 49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3" name="Down Arrow 49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4" name="Down Arrow 49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5" name="Right Arrow 49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6" name="Right Arrow 49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13" name="Group 13"/>
                <p:cNvGrpSpPr/>
                <p:nvPr/>
              </p:nvGrpSpPr>
              <p:grpSpPr>
                <a:xfrm>
                  <a:off x="3886200" y="40386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87" name="Can 48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8" name="Down Arrow 48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9" name="Down Arrow 48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0" name="Right Arrow 48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1" name="Right Arrow 49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14" name="Group 13"/>
                <p:cNvGrpSpPr/>
                <p:nvPr/>
              </p:nvGrpSpPr>
              <p:grpSpPr>
                <a:xfrm>
                  <a:off x="4876800" y="41148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82" name="Can 48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3" name="Down Arrow 48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4" name="Down Arrow 48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5" name="Right Arrow 48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6" name="Right Arrow 48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57" name="Group 13"/>
                <p:cNvGrpSpPr/>
                <p:nvPr/>
              </p:nvGrpSpPr>
              <p:grpSpPr>
                <a:xfrm>
                  <a:off x="5562600" y="36576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77" name="Can 47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8" name="Down Arrow 47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9" name="Down Arrow 47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0" name="Right Arrow 47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1" name="Right Arrow 48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2" name="Group 13"/>
                <p:cNvGrpSpPr/>
                <p:nvPr/>
              </p:nvGrpSpPr>
              <p:grpSpPr>
                <a:xfrm>
                  <a:off x="5943600" y="30480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72" name="Can 47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3" name="Down Arrow 47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4" name="Down Arrow 47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5" name="Right Arrow 47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6" name="Right Arrow 47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7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191000" y="2819400"/>
                  <a:ext cx="8382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1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4343401" y="2819400"/>
                  <a:ext cx="762000" cy="1295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12" name="Line 35"/>
            <p:cNvSpPr>
              <a:spLocks noChangeShapeType="1"/>
            </p:cNvSpPr>
            <p:nvPr/>
          </p:nvSpPr>
          <p:spPr bwMode="auto">
            <a:xfrm rot="7606592" flipV="1">
              <a:off x="1415794" y="2149946"/>
              <a:ext cx="1359413" cy="1872307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3" name="Line 35"/>
            <p:cNvSpPr>
              <a:spLocks noChangeShapeType="1"/>
            </p:cNvSpPr>
            <p:nvPr/>
          </p:nvSpPr>
          <p:spPr bwMode="auto">
            <a:xfrm rot="7606592" flipV="1">
              <a:off x="3881606" y="686239"/>
              <a:ext cx="542586" cy="5637923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4" name="Line 35"/>
            <p:cNvSpPr>
              <a:spLocks noChangeShapeType="1"/>
            </p:cNvSpPr>
            <p:nvPr/>
          </p:nvSpPr>
          <p:spPr bwMode="auto">
            <a:xfrm rot="7606592" flipH="1" flipV="1">
              <a:off x="3964759" y="3732808"/>
              <a:ext cx="1214480" cy="2897583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5" name="Line 35"/>
            <p:cNvSpPr>
              <a:spLocks noChangeShapeType="1"/>
            </p:cNvSpPr>
            <p:nvPr/>
          </p:nvSpPr>
          <p:spPr bwMode="auto">
            <a:xfrm rot="7606592" flipH="1" flipV="1">
              <a:off x="2958434" y="334262"/>
              <a:ext cx="1245931" cy="2303271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6" name="Line 35"/>
            <p:cNvSpPr>
              <a:spLocks noChangeShapeType="1"/>
            </p:cNvSpPr>
            <p:nvPr/>
          </p:nvSpPr>
          <p:spPr bwMode="auto">
            <a:xfrm rot="7606592" flipH="1" flipV="1">
              <a:off x="6432869" y="1234181"/>
              <a:ext cx="316860" cy="1951238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7" name="Line 35"/>
            <p:cNvSpPr>
              <a:spLocks noChangeShapeType="1"/>
            </p:cNvSpPr>
            <p:nvPr/>
          </p:nvSpPr>
          <p:spPr bwMode="auto">
            <a:xfrm rot="7606592">
              <a:off x="2088417" y="2679122"/>
              <a:ext cx="3824166" cy="661554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0" name="Line 35"/>
            <p:cNvSpPr>
              <a:spLocks noChangeShapeType="1"/>
            </p:cNvSpPr>
            <p:nvPr/>
          </p:nvSpPr>
          <p:spPr bwMode="auto">
            <a:xfrm rot="7606592" flipH="1">
              <a:off x="6232987" y="4009697"/>
              <a:ext cx="1935825" cy="210206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93" name="Group 527"/>
            <p:cNvGrpSpPr/>
            <p:nvPr/>
          </p:nvGrpSpPr>
          <p:grpSpPr>
            <a:xfrm>
              <a:off x="1368179" y="4287936"/>
              <a:ext cx="1871662" cy="1447800"/>
              <a:chOff x="1368179" y="4287936"/>
              <a:chExt cx="1871662" cy="1447800"/>
            </a:xfrm>
          </p:grpSpPr>
          <p:sp>
            <p:nvSpPr>
              <p:cNvPr id="527" name="Line 22"/>
              <p:cNvSpPr>
                <a:spLocks noChangeShapeType="1"/>
              </p:cNvSpPr>
              <p:nvPr/>
            </p:nvSpPr>
            <p:spPr bwMode="auto">
              <a:xfrm flipH="1" flipV="1">
                <a:off x="2362200" y="4572000"/>
                <a:ext cx="228600" cy="228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4" name="Group 341"/>
              <p:cNvGrpSpPr/>
              <p:nvPr/>
            </p:nvGrpSpPr>
            <p:grpSpPr>
              <a:xfrm rot="2630974">
                <a:off x="1368179" y="4287936"/>
                <a:ext cx="1871662" cy="1447800"/>
                <a:chOff x="2624138" y="1524000"/>
                <a:chExt cx="4324350" cy="3505200"/>
              </a:xfrm>
            </p:grpSpPr>
            <p:sp>
              <p:nvSpPr>
                <p:cNvPr id="34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276601" y="2514600"/>
                  <a:ext cx="685800" cy="609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352801" y="2514600"/>
                  <a:ext cx="1752600" cy="6858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581401" y="2514600"/>
                  <a:ext cx="4572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581401" y="2514600"/>
                  <a:ext cx="1524000" cy="1295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7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114801" y="2590800"/>
                  <a:ext cx="76200" cy="1600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8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5410201" y="2514600"/>
                  <a:ext cx="685800" cy="609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9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267201" y="2514600"/>
                  <a:ext cx="1752600" cy="6858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0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5334001" y="2514600"/>
                  <a:ext cx="5334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4267201" y="2514600"/>
                  <a:ext cx="15240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181601" y="2590800"/>
                  <a:ext cx="76200" cy="1600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3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57601" y="1600200"/>
                  <a:ext cx="3810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4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191001" y="1524000"/>
                  <a:ext cx="0" cy="7620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267200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6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4800601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7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5257801" y="1524000"/>
                  <a:ext cx="0" cy="7620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8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5410201" y="1600200"/>
                  <a:ext cx="3048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9" name="Line 36"/>
                <p:cNvSpPr>
                  <a:spLocks noChangeShapeType="1"/>
                </p:cNvSpPr>
                <p:nvPr/>
              </p:nvSpPr>
              <p:spPr bwMode="auto">
                <a:xfrm rot="358666" flipH="1">
                  <a:off x="3968751" y="4502150"/>
                  <a:ext cx="150813" cy="45402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0" name="Line 37"/>
                <p:cNvSpPr>
                  <a:spLocks noChangeShapeType="1"/>
                </p:cNvSpPr>
                <p:nvPr/>
              </p:nvSpPr>
              <p:spPr bwMode="auto">
                <a:xfrm rot="358666" flipH="1">
                  <a:off x="4194176" y="44958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1" name="Line 38"/>
                <p:cNvSpPr>
                  <a:spLocks noChangeShapeType="1"/>
                </p:cNvSpPr>
                <p:nvPr/>
              </p:nvSpPr>
              <p:spPr bwMode="auto">
                <a:xfrm rot="358666">
                  <a:off x="4275138" y="4486275"/>
                  <a:ext cx="152400" cy="46196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2" name="Line 39"/>
                <p:cNvSpPr>
                  <a:spLocks noChangeShapeType="1"/>
                </p:cNvSpPr>
                <p:nvPr/>
              </p:nvSpPr>
              <p:spPr bwMode="auto">
                <a:xfrm rot="20900443" flipH="1">
                  <a:off x="5016501" y="4557713"/>
                  <a:ext cx="153988" cy="4651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3" name="Line 40"/>
                <p:cNvSpPr>
                  <a:spLocks noChangeShapeType="1"/>
                </p:cNvSpPr>
                <p:nvPr/>
              </p:nvSpPr>
              <p:spPr bwMode="auto">
                <a:xfrm rot="20900443" flipH="1">
                  <a:off x="5249863" y="44958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4" name="Line 41"/>
                <p:cNvSpPr>
                  <a:spLocks noChangeShapeType="1"/>
                </p:cNvSpPr>
                <p:nvPr/>
              </p:nvSpPr>
              <p:spPr bwMode="auto">
                <a:xfrm rot="20900443">
                  <a:off x="5326063" y="4502150"/>
                  <a:ext cx="223838" cy="45085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5" name="Line 48"/>
                <p:cNvSpPr>
                  <a:spLocks noChangeShapeType="1"/>
                </p:cNvSpPr>
                <p:nvPr/>
              </p:nvSpPr>
              <p:spPr bwMode="auto">
                <a:xfrm rot="1114882" flipH="1">
                  <a:off x="2968626" y="3970338"/>
                  <a:ext cx="217488" cy="53657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6" name="Line 49"/>
                <p:cNvSpPr>
                  <a:spLocks noChangeShapeType="1"/>
                </p:cNvSpPr>
                <p:nvPr/>
              </p:nvSpPr>
              <p:spPr bwMode="auto">
                <a:xfrm rot="1114882" flipH="1">
                  <a:off x="3263901" y="4035425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7" name="Line 50"/>
                <p:cNvSpPr>
                  <a:spLocks noChangeShapeType="1"/>
                </p:cNvSpPr>
                <p:nvPr/>
              </p:nvSpPr>
              <p:spPr bwMode="auto">
                <a:xfrm rot="1114882">
                  <a:off x="3340101" y="4102100"/>
                  <a:ext cx="215900" cy="5286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8" name="Line 58"/>
                <p:cNvSpPr>
                  <a:spLocks noChangeShapeType="1"/>
                </p:cNvSpPr>
                <p:nvPr/>
              </p:nvSpPr>
              <p:spPr bwMode="auto">
                <a:xfrm rot="1884142" flipH="1">
                  <a:off x="2624138" y="3276600"/>
                  <a:ext cx="195263" cy="44291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9" name="Line 59"/>
                <p:cNvSpPr>
                  <a:spLocks noChangeShapeType="1"/>
                </p:cNvSpPr>
                <p:nvPr/>
              </p:nvSpPr>
              <p:spPr bwMode="auto">
                <a:xfrm rot="1884142" flipH="1">
                  <a:off x="2803526" y="3363913"/>
                  <a:ext cx="66675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Line 60"/>
                <p:cNvSpPr>
                  <a:spLocks noChangeShapeType="1"/>
                </p:cNvSpPr>
                <p:nvPr/>
              </p:nvSpPr>
              <p:spPr bwMode="auto">
                <a:xfrm rot="1884142">
                  <a:off x="2951163" y="3436938"/>
                  <a:ext cx="60325" cy="5461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Line 63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5835651" y="4027488"/>
                  <a:ext cx="274638" cy="5588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2" name="Line 64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6035676" y="3998913"/>
                  <a:ext cx="157163" cy="5715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3" name="Line 65"/>
                <p:cNvSpPr>
                  <a:spLocks noChangeShapeType="1"/>
                </p:cNvSpPr>
                <p:nvPr/>
              </p:nvSpPr>
              <p:spPr bwMode="auto">
                <a:xfrm rot="19316500" flipH="1">
                  <a:off x="6232526" y="3938588"/>
                  <a:ext cx="4763" cy="55721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4" name="Line 67"/>
                <p:cNvSpPr>
                  <a:spLocks noChangeShapeType="1"/>
                </p:cNvSpPr>
                <p:nvPr/>
              </p:nvSpPr>
              <p:spPr bwMode="auto">
                <a:xfrm rot="18849905" flipH="1">
                  <a:off x="6378576" y="3413125"/>
                  <a:ext cx="179388" cy="56515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5" name="Line 68"/>
                <p:cNvSpPr>
                  <a:spLocks noChangeShapeType="1"/>
                </p:cNvSpPr>
                <p:nvPr/>
              </p:nvSpPr>
              <p:spPr bwMode="auto">
                <a:xfrm rot="18849905" flipH="1">
                  <a:off x="6580188" y="33401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6" name="Line 69"/>
                <p:cNvSpPr>
                  <a:spLocks noChangeShapeType="1"/>
                </p:cNvSpPr>
                <p:nvPr/>
              </p:nvSpPr>
              <p:spPr bwMode="auto">
                <a:xfrm rot="18849905">
                  <a:off x="6634163" y="3265488"/>
                  <a:ext cx="141288" cy="48736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5" name="Group 13"/>
                <p:cNvGrpSpPr/>
                <p:nvPr/>
              </p:nvGrpSpPr>
              <p:grpSpPr>
                <a:xfrm>
                  <a:off x="3657600" y="2133600"/>
                  <a:ext cx="838200" cy="6858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22" name="Can 52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3" name="Down Arrow 53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4" name="Down Arrow 54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5" name="Right Arrow 55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6" name="Right Arrow 56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6" name="Group 13"/>
                <p:cNvGrpSpPr/>
                <p:nvPr/>
              </p:nvGrpSpPr>
              <p:grpSpPr>
                <a:xfrm>
                  <a:off x="4800600" y="2133600"/>
                  <a:ext cx="838200" cy="6858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17" name="Can 41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8" name="Down Arrow 41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9" name="Down Arrow 41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0" name="Right Arrow 41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1" name="Right Arrow 42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7" name="Group 13"/>
                <p:cNvGrpSpPr/>
                <p:nvPr/>
              </p:nvGrpSpPr>
              <p:grpSpPr>
                <a:xfrm>
                  <a:off x="2819400" y="31242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12" name="Can 41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3" name="Down Arrow 41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4" name="Down Arrow 41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5" name="Right Arrow 41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6" name="Right Arrow 41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8" name="Group 13"/>
                <p:cNvGrpSpPr/>
                <p:nvPr/>
              </p:nvGrpSpPr>
              <p:grpSpPr>
                <a:xfrm>
                  <a:off x="3200400" y="37338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07" name="Can 40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8" name="Down Arrow 40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9" name="Down Arrow 40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0" name="Right Arrow 40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1" name="Right Arrow 41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9" name="Group 13"/>
                <p:cNvGrpSpPr/>
                <p:nvPr/>
              </p:nvGrpSpPr>
              <p:grpSpPr>
                <a:xfrm>
                  <a:off x="3886200" y="40386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402" name="Can 40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3" name="Down Arrow 40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4" name="Down Arrow 40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5" name="Right Arrow 40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6" name="Right Arrow 40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42" name="Group 13"/>
                <p:cNvGrpSpPr/>
                <p:nvPr/>
              </p:nvGrpSpPr>
              <p:grpSpPr>
                <a:xfrm>
                  <a:off x="4876800" y="41148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97" name="Can 39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8" name="Down Arrow 39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9" name="Down Arrow 39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0" name="Right Arrow 39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1" name="Right Arrow 40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7" name="Group 13"/>
                <p:cNvGrpSpPr/>
                <p:nvPr/>
              </p:nvGrpSpPr>
              <p:grpSpPr>
                <a:xfrm>
                  <a:off x="5562600" y="36576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92" name="Can 391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3" name="Down Arrow 392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4" name="Down Arrow 393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5" name="Right Arrow 394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6" name="Right Arrow 395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8" name="Group 13"/>
                <p:cNvGrpSpPr/>
                <p:nvPr/>
              </p:nvGrpSpPr>
              <p:grpSpPr>
                <a:xfrm>
                  <a:off x="5943600" y="3048000"/>
                  <a:ext cx="609600" cy="457200"/>
                  <a:chOff x="7162800" y="228598"/>
                  <a:chExt cx="914400" cy="762002"/>
                </a:xfrm>
                <a:solidFill>
                  <a:schemeClr val="accent5"/>
                </a:solidFill>
              </p:grpSpPr>
              <p:sp>
                <p:nvSpPr>
                  <p:cNvPr id="387" name="Can 386"/>
                  <p:cNvSpPr/>
                  <p:nvPr/>
                </p:nvSpPr>
                <p:spPr>
                  <a:xfrm>
                    <a:off x="7162800" y="228600"/>
                    <a:ext cx="914400" cy="762000"/>
                  </a:xfrm>
                  <a:prstGeom prst="can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8" name="Down Arrow 387"/>
                  <p:cNvSpPr/>
                  <p:nvPr/>
                </p:nvSpPr>
                <p:spPr>
                  <a:xfrm rot="3594206">
                    <a:off x="7374449" y="400693"/>
                    <a:ext cx="186303" cy="244316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9" name="Down Arrow 388"/>
                  <p:cNvSpPr/>
                  <p:nvPr/>
                </p:nvSpPr>
                <p:spPr>
                  <a:xfrm rot="14184123">
                    <a:off x="7619914" y="186212"/>
                    <a:ext cx="211272" cy="296047"/>
                  </a:xfrm>
                  <a:prstGeom prst="downArrow">
                    <a:avLst/>
                  </a:prstGeom>
                  <a:solidFill>
                    <a:schemeClr val="tx1"/>
                  </a:solidFill>
                  <a:scene3d>
                    <a:camera prst="isometricRightU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0" name="Right Arrow 389"/>
                  <p:cNvSpPr/>
                  <p:nvPr/>
                </p:nvSpPr>
                <p:spPr>
                  <a:xfrm rot="10800000">
                    <a:off x="7315199" y="228598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1" name="Right Arrow 390"/>
                  <p:cNvSpPr/>
                  <p:nvPr/>
                </p:nvSpPr>
                <p:spPr>
                  <a:xfrm rot="276230">
                    <a:off x="7628747" y="391284"/>
                    <a:ext cx="265420" cy="228601"/>
                  </a:xfrm>
                  <a:prstGeom prst="rightArrow">
                    <a:avLst/>
                  </a:prstGeom>
                  <a:solidFill>
                    <a:schemeClr val="tx1"/>
                  </a:solidFill>
                  <a:scene3d>
                    <a:camera prst="isometricBottomDown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8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191000" y="2819400"/>
                  <a:ext cx="838200" cy="12192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6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4343401" y="2819400"/>
                  <a:ext cx="762000" cy="1295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Line 35"/>
          <p:cNvSpPr>
            <a:spLocks noChangeShapeType="1"/>
          </p:cNvSpPr>
          <p:nvPr/>
        </p:nvSpPr>
        <p:spPr bwMode="auto">
          <a:xfrm rot="7606592" flipH="1">
            <a:off x="6126332" y="4177199"/>
            <a:ext cx="1768136" cy="179999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73" name="Line 35"/>
          <p:cNvSpPr>
            <a:spLocks noChangeShapeType="1"/>
          </p:cNvSpPr>
          <p:nvPr/>
        </p:nvSpPr>
        <p:spPr bwMode="auto">
          <a:xfrm rot="7606592" flipH="1" flipV="1">
            <a:off x="6414274" y="1567996"/>
            <a:ext cx="277854" cy="1504727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518"/>
          <p:cNvGrpSpPr/>
          <p:nvPr/>
        </p:nvGrpSpPr>
        <p:grpSpPr>
          <a:xfrm>
            <a:off x="721005" y="323343"/>
            <a:ext cx="1447800" cy="1871662"/>
            <a:chOff x="721005" y="323343"/>
            <a:chExt cx="1447800" cy="1871662"/>
          </a:xfrm>
        </p:grpSpPr>
        <p:sp>
          <p:nvSpPr>
            <p:cNvPr id="518" name="Line 22"/>
            <p:cNvSpPr>
              <a:spLocks noChangeShapeType="1"/>
            </p:cNvSpPr>
            <p:nvPr/>
          </p:nvSpPr>
          <p:spPr bwMode="auto">
            <a:xfrm flipV="1">
              <a:off x="1676400" y="1371600"/>
              <a:ext cx="15240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7" name="Group 1"/>
            <p:cNvGrpSpPr/>
            <p:nvPr/>
          </p:nvGrpSpPr>
          <p:grpSpPr>
            <a:xfrm rot="7606592">
              <a:off x="509074" y="535274"/>
              <a:ext cx="1871662" cy="1447800"/>
              <a:chOff x="2624138" y="1524000"/>
              <a:chExt cx="4324350" cy="3505200"/>
            </a:xfrm>
          </p:grpSpPr>
          <p:sp>
            <p:nvSpPr>
              <p:cNvPr id="3" name="Line 19"/>
              <p:cNvSpPr>
                <a:spLocks noChangeShapeType="1"/>
              </p:cNvSpPr>
              <p:nvPr/>
            </p:nvSpPr>
            <p:spPr bwMode="auto">
              <a:xfrm flipV="1">
                <a:off x="3276601" y="2514600"/>
                <a:ext cx="685800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Line 20"/>
              <p:cNvSpPr>
                <a:spLocks noChangeShapeType="1"/>
              </p:cNvSpPr>
              <p:nvPr/>
            </p:nvSpPr>
            <p:spPr bwMode="auto">
              <a:xfrm flipV="1">
                <a:off x="3352801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Line 21"/>
              <p:cNvSpPr>
                <a:spLocks noChangeShapeType="1"/>
              </p:cNvSpPr>
              <p:nvPr/>
            </p:nvSpPr>
            <p:spPr bwMode="auto">
              <a:xfrm flipV="1">
                <a:off x="3581401" y="2514600"/>
                <a:ext cx="457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Line 22"/>
              <p:cNvSpPr>
                <a:spLocks noChangeShapeType="1"/>
              </p:cNvSpPr>
              <p:nvPr/>
            </p:nvSpPr>
            <p:spPr bwMode="auto">
              <a:xfrm flipV="1">
                <a:off x="3581401" y="2514600"/>
                <a:ext cx="1524000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Line 23"/>
              <p:cNvSpPr>
                <a:spLocks noChangeShapeType="1"/>
              </p:cNvSpPr>
              <p:nvPr/>
            </p:nvSpPr>
            <p:spPr bwMode="auto">
              <a:xfrm flipH="1" flipV="1">
                <a:off x="4114801" y="2590800"/>
                <a:ext cx="76200" cy="1600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Line 24"/>
              <p:cNvSpPr>
                <a:spLocks noChangeShapeType="1"/>
              </p:cNvSpPr>
              <p:nvPr/>
            </p:nvSpPr>
            <p:spPr bwMode="auto">
              <a:xfrm flipH="1" flipV="1">
                <a:off x="5410201" y="2514600"/>
                <a:ext cx="685800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Line 25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Line 26"/>
              <p:cNvSpPr>
                <a:spLocks noChangeShapeType="1"/>
              </p:cNvSpPr>
              <p:nvPr/>
            </p:nvSpPr>
            <p:spPr bwMode="auto">
              <a:xfrm flipH="1" flipV="1">
                <a:off x="5334001" y="2514600"/>
                <a:ext cx="5334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Line 27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5240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Line 28"/>
              <p:cNvSpPr>
                <a:spLocks noChangeShapeType="1"/>
              </p:cNvSpPr>
              <p:nvPr/>
            </p:nvSpPr>
            <p:spPr bwMode="auto">
              <a:xfrm flipV="1">
                <a:off x="5181601" y="2590800"/>
                <a:ext cx="76200" cy="1600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Line 30"/>
              <p:cNvSpPr>
                <a:spLocks noChangeShapeType="1"/>
              </p:cNvSpPr>
              <p:nvPr/>
            </p:nvSpPr>
            <p:spPr bwMode="auto">
              <a:xfrm flipH="1" flipV="1">
                <a:off x="3657601" y="1600200"/>
                <a:ext cx="3810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Line 31"/>
              <p:cNvSpPr>
                <a:spLocks noChangeShapeType="1"/>
              </p:cNvSpPr>
              <p:nvPr/>
            </p:nvSpPr>
            <p:spPr bwMode="auto">
              <a:xfrm flipH="1" flipV="1">
                <a:off x="4191001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Line 32"/>
              <p:cNvSpPr>
                <a:spLocks noChangeShapeType="1"/>
              </p:cNvSpPr>
              <p:nvPr/>
            </p:nvSpPr>
            <p:spPr bwMode="auto">
              <a:xfrm flipV="1">
                <a:off x="4267200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 flipH="1" flipV="1">
                <a:off x="4800601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 flipH="1" flipV="1">
                <a:off x="5257801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V="1">
                <a:off x="5410201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Line 36"/>
              <p:cNvSpPr>
                <a:spLocks noChangeShapeType="1"/>
              </p:cNvSpPr>
              <p:nvPr/>
            </p:nvSpPr>
            <p:spPr bwMode="auto">
              <a:xfrm rot="358666" flipH="1">
                <a:off x="3968751" y="4502150"/>
                <a:ext cx="150813" cy="45402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 rot="358666" flipH="1">
                <a:off x="4194176" y="44958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 rot="358666">
                <a:off x="4275138" y="4486275"/>
                <a:ext cx="152400" cy="4619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 rot="20900443" flipH="1">
                <a:off x="5016501" y="4557713"/>
                <a:ext cx="153988" cy="4651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Line 40"/>
              <p:cNvSpPr>
                <a:spLocks noChangeShapeType="1"/>
              </p:cNvSpPr>
              <p:nvPr/>
            </p:nvSpPr>
            <p:spPr bwMode="auto">
              <a:xfrm rot="20900443" flipH="1">
                <a:off x="5249863" y="44958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Line 41"/>
              <p:cNvSpPr>
                <a:spLocks noChangeShapeType="1"/>
              </p:cNvSpPr>
              <p:nvPr/>
            </p:nvSpPr>
            <p:spPr bwMode="auto">
              <a:xfrm rot="20900443">
                <a:off x="5326063" y="4502150"/>
                <a:ext cx="223838" cy="4508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Line 48"/>
              <p:cNvSpPr>
                <a:spLocks noChangeShapeType="1"/>
              </p:cNvSpPr>
              <p:nvPr/>
            </p:nvSpPr>
            <p:spPr bwMode="auto">
              <a:xfrm rot="1114882" flipH="1">
                <a:off x="2968626" y="3970338"/>
                <a:ext cx="217488" cy="53657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Line 49"/>
              <p:cNvSpPr>
                <a:spLocks noChangeShapeType="1"/>
              </p:cNvSpPr>
              <p:nvPr/>
            </p:nvSpPr>
            <p:spPr bwMode="auto">
              <a:xfrm rot="1114882" flipH="1">
                <a:off x="3263901" y="4035425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 rot="1114882">
                <a:off x="3340101" y="4102100"/>
                <a:ext cx="215900" cy="5286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Line 58"/>
              <p:cNvSpPr>
                <a:spLocks noChangeShapeType="1"/>
              </p:cNvSpPr>
              <p:nvPr/>
            </p:nvSpPr>
            <p:spPr bwMode="auto">
              <a:xfrm rot="1884142" flipH="1">
                <a:off x="2624138" y="3276600"/>
                <a:ext cx="195263" cy="4429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Line 59"/>
              <p:cNvSpPr>
                <a:spLocks noChangeShapeType="1"/>
              </p:cNvSpPr>
              <p:nvPr/>
            </p:nvSpPr>
            <p:spPr bwMode="auto">
              <a:xfrm rot="1884142" flipH="1">
                <a:off x="2803526" y="3363913"/>
                <a:ext cx="66675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Line 60"/>
              <p:cNvSpPr>
                <a:spLocks noChangeShapeType="1"/>
              </p:cNvSpPr>
              <p:nvPr/>
            </p:nvSpPr>
            <p:spPr bwMode="auto">
              <a:xfrm rot="1884142">
                <a:off x="2951163" y="3436938"/>
                <a:ext cx="60325" cy="5461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ine 63"/>
              <p:cNvSpPr>
                <a:spLocks noChangeShapeType="1"/>
              </p:cNvSpPr>
              <p:nvPr/>
            </p:nvSpPr>
            <p:spPr bwMode="auto">
              <a:xfrm rot="19316500" flipH="1">
                <a:off x="5835651" y="4027488"/>
                <a:ext cx="274638" cy="558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Line 64"/>
              <p:cNvSpPr>
                <a:spLocks noChangeShapeType="1"/>
              </p:cNvSpPr>
              <p:nvPr/>
            </p:nvSpPr>
            <p:spPr bwMode="auto">
              <a:xfrm rot="19316500" flipH="1">
                <a:off x="6035676" y="3998913"/>
                <a:ext cx="157163" cy="5715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Line 65"/>
              <p:cNvSpPr>
                <a:spLocks noChangeShapeType="1"/>
              </p:cNvSpPr>
              <p:nvPr/>
            </p:nvSpPr>
            <p:spPr bwMode="auto">
              <a:xfrm rot="19316500" flipH="1">
                <a:off x="6232526" y="3938588"/>
                <a:ext cx="4763" cy="5572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Line 67"/>
              <p:cNvSpPr>
                <a:spLocks noChangeShapeType="1"/>
              </p:cNvSpPr>
              <p:nvPr/>
            </p:nvSpPr>
            <p:spPr bwMode="auto">
              <a:xfrm rot="18849905" flipH="1">
                <a:off x="6378576" y="3413125"/>
                <a:ext cx="179388" cy="5651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Line 68"/>
              <p:cNvSpPr>
                <a:spLocks noChangeShapeType="1"/>
              </p:cNvSpPr>
              <p:nvPr/>
            </p:nvSpPr>
            <p:spPr bwMode="auto">
              <a:xfrm rot="18849905" flipH="1">
                <a:off x="6580188" y="33401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Line 69"/>
              <p:cNvSpPr>
                <a:spLocks noChangeShapeType="1"/>
              </p:cNvSpPr>
              <p:nvPr/>
            </p:nvSpPr>
            <p:spPr bwMode="auto">
              <a:xfrm rot="18849905">
                <a:off x="6634163" y="3265488"/>
                <a:ext cx="141288" cy="487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8" name="Group 13"/>
              <p:cNvGrpSpPr/>
              <p:nvPr/>
            </p:nvGrpSpPr>
            <p:grpSpPr>
              <a:xfrm>
                <a:off x="3657600" y="2133600"/>
                <a:ext cx="838200" cy="6858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82" name="Can 52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Down Arrow 53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Down Arrow 54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ight Arrow 55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ight Arrow 56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Group 13"/>
              <p:cNvGrpSpPr/>
              <p:nvPr/>
            </p:nvGrpSpPr>
            <p:grpSpPr>
              <a:xfrm>
                <a:off x="4800600" y="2133600"/>
                <a:ext cx="838200" cy="6858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77" name="Can 7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Down Arrow 7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Down Arrow 7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ight Arrow 7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ight Arrow 8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0" name="Group 13"/>
              <p:cNvGrpSpPr/>
              <p:nvPr/>
            </p:nvGrpSpPr>
            <p:grpSpPr>
              <a:xfrm>
                <a:off x="2819400" y="31242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72" name="Can 7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Down Arrow 7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Down Arrow 7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Right Arrow 7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Right Arrow 7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Group 13"/>
              <p:cNvGrpSpPr/>
              <p:nvPr/>
            </p:nvGrpSpPr>
            <p:grpSpPr>
              <a:xfrm>
                <a:off x="3200400" y="37338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67" name="Can 6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Down Arrow 6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Down Arrow 6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Right Arrow 6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Right Arrow 7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2" name="Group 13"/>
              <p:cNvGrpSpPr/>
              <p:nvPr/>
            </p:nvGrpSpPr>
            <p:grpSpPr>
              <a:xfrm>
                <a:off x="3886200" y="40386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62" name="Can 6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Down Arrow 6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Down Arrow 6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ight Arrow 6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Right Arrow 6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3" name="Group 13"/>
              <p:cNvGrpSpPr/>
              <p:nvPr/>
            </p:nvGrpSpPr>
            <p:grpSpPr>
              <a:xfrm>
                <a:off x="4876800" y="41148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57" name="Can 5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Down Arrow 5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Down Arrow 5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Right Arrow 5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Right Arrow 6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Group 13"/>
              <p:cNvGrpSpPr/>
              <p:nvPr/>
            </p:nvGrpSpPr>
            <p:grpSpPr>
              <a:xfrm>
                <a:off x="5562600" y="36576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52" name="Can 5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Down Arrow 5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Down Arrow 5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Right Arrow 5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Right Arrow 5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7" name="Group 13"/>
              <p:cNvGrpSpPr/>
              <p:nvPr/>
            </p:nvGrpSpPr>
            <p:grpSpPr>
              <a:xfrm>
                <a:off x="5943600" y="30480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7" name="Can 4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Down Arrow 4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Down Arrow 4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" name="Line 23"/>
              <p:cNvSpPr>
                <a:spLocks noChangeShapeType="1"/>
              </p:cNvSpPr>
              <p:nvPr/>
            </p:nvSpPr>
            <p:spPr bwMode="auto">
              <a:xfrm flipV="1">
                <a:off x="4191000" y="2819400"/>
                <a:ext cx="838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Line 28"/>
              <p:cNvSpPr>
                <a:spLocks noChangeShapeType="1"/>
              </p:cNvSpPr>
              <p:nvPr/>
            </p:nvSpPr>
            <p:spPr bwMode="auto">
              <a:xfrm flipH="1" flipV="1">
                <a:off x="4343401" y="2819400"/>
                <a:ext cx="762000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8" name="Group 523"/>
          <p:cNvGrpSpPr/>
          <p:nvPr/>
        </p:nvGrpSpPr>
        <p:grpSpPr>
          <a:xfrm>
            <a:off x="7529702" y="1875547"/>
            <a:ext cx="1447800" cy="1871662"/>
            <a:chOff x="7529702" y="1875547"/>
            <a:chExt cx="1447800" cy="1871662"/>
          </a:xfrm>
        </p:grpSpPr>
        <p:sp>
          <p:nvSpPr>
            <p:cNvPr id="523" name="Line 22"/>
            <p:cNvSpPr>
              <a:spLocks noChangeShapeType="1"/>
            </p:cNvSpPr>
            <p:nvPr/>
          </p:nvSpPr>
          <p:spPr bwMode="auto">
            <a:xfrm flipH="1" flipV="1">
              <a:off x="7848600" y="2895600"/>
              <a:ext cx="152400" cy="3048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9" name="Group 171"/>
            <p:cNvGrpSpPr/>
            <p:nvPr/>
          </p:nvGrpSpPr>
          <p:grpSpPr>
            <a:xfrm rot="14920818">
              <a:off x="7317771" y="2087478"/>
              <a:ext cx="1871662" cy="1447800"/>
              <a:chOff x="2624138" y="1524000"/>
              <a:chExt cx="4324350" cy="3505200"/>
            </a:xfrm>
          </p:grpSpPr>
          <p:sp>
            <p:nvSpPr>
              <p:cNvPr id="173" name="Line 19"/>
              <p:cNvSpPr>
                <a:spLocks noChangeShapeType="1"/>
              </p:cNvSpPr>
              <p:nvPr/>
            </p:nvSpPr>
            <p:spPr bwMode="auto">
              <a:xfrm flipV="1">
                <a:off x="3276601" y="2514600"/>
                <a:ext cx="685800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Line 20"/>
              <p:cNvSpPr>
                <a:spLocks noChangeShapeType="1"/>
              </p:cNvSpPr>
              <p:nvPr/>
            </p:nvSpPr>
            <p:spPr bwMode="auto">
              <a:xfrm flipV="1">
                <a:off x="3352801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Line 21"/>
              <p:cNvSpPr>
                <a:spLocks noChangeShapeType="1"/>
              </p:cNvSpPr>
              <p:nvPr/>
            </p:nvSpPr>
            <p:spPr bwMode="auto">
              <a:xfrm flipV="1">
                <a:off x="3581401" y="2514600"/>
                <a:ext cx="457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Line 22"/>
              <p:cNvSpPr>
                <a:spLocks noChangeShapeType="1"/>
              </p:cNvSpPr>
              <p:nvPr/>
            </p:nvSpPr>
            <p:spPr bwMode="auto">
              <a:xfrm flipV="1">
                <a:off x="3581401" y="2514600"/>
                <a:ext cx="1524000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Line 23"/>
              <p:cNvSpPr>
                <a:spLocks noChangeShapeType="1"/>
              </p:cNvSpPr>
              <p:nvPr/>
            </p:nvSpPr>
            <p:spPr bwMode="auto">
              <a:xfrm flipH="1" flipV="1">
                <a:off x="4114801" y="2590800"/>
                <a:ext cx="76200" cy="1600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Line 24"/>
              <p:cNvSpPr>
                <a:spLocks noChangeShapeType="1"/>
              </p:cNvSpPr>
              <p:nvPr/>
            </p:nvSpPr>
            <p:spPr bwMode="auto">
              <a:xfrm flipH="1" flipV="1">
                <a:off x="5410201" y="2514600"/>
                <a:ext cx="685800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Line 25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Line 26"/>
              <p:cNvSpPr>
                <a:spLocks noChangeShapeType="1"/>
              </p:cNvSpPr>
              <p:nvPr/>
            </p:nvSpPr>
            <p:spPr bwMode="auto">
              <a:xfrm flipH="1" flipV="1">
                <a:off x="5334001" y="2514600"/>
                <a:ext cx="5334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Line 27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5240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Line 28"/>
              <p:cNvSpPr>
                <a:spLocks noChangeShapeType="1"/>
              </p:cNvSpPr>
              <p:nvPr/>
            </p:nvSpPr>
            <p:spPr bwMode="auto">
              <a:xfrm flipV="1">
                <a:off x="5181601" y="2590800"/>
                <a:ext cx="76200" cy="1600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Line 30"/>
              <p:cNvSpPr>
                <a:spLocks noChangeShapeType="1"/>
              </p:cNvSpPr>
              <p:nvPr/>
            </p:nvSpPr>
            <p:spPr bwMode="auto">
              <a:xfrm flipH="1" flipV="1">
                <a:off x="3657601" y="1600200"/>
                <a:ext cx="3810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Line 31"/>
              <p:cNvSpPr>
                <a:spLocks noChangeShapeType="1"/>
              </p:cNvSpPr>
              <p:nvPr/>
            </p:nvSpPr>
            <p:spPr bwMode="auto">
              <a:xfrm flipH="1" flipV="1">
                <a:off x="4191001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Line 32"/>
              <p:cNvSpPr>
                <a:spLocks noChangeShapeType="1"/>
              </p:cNvSpPr>
              <p:nvPr/>
            </p:nvSpPr>
            <p:spPr bwMode="auto">
              <a:xfrm flipV="1">
                <a:off x="4267200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Line 33"/>
              <p:cNvSpPr>
                <a:spLocks noChangeShapeType="1"/>
              </p:cNvSpPr>
              <p:nvPr/>
            </p:nvSpPr>
            <p:spPr bwMode="auto">
              <a:xfrm flipH="1" flipV="1">
                <a:off x="4800601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Line 34"/>
              <p:cNvSpPr>
                <a:spLocks noChangeShapeType="1"/>
              </p:cNvSpPr>
              <p:nvPr/>
            </p:nvSpPr>
            <p:spPr bwMode="auto">
              <a:xfrm flipH="1" flipV="1">
                <a:off x="5257801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Line 35"/>
              <p:cNvSpPr>
                <a:spLocks noChangeShapeType="1"/>
              </p:cNvSpPr>
              <p:nvPr/>
            </p:nvSpPr>
            <p:spPr bwMode="auto">
              <a:xfrm flipV="1">
                <a:off x="5410201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Line 36"/>
              <p:cNvSpPr>
                <a:spLocks noChangeShapeType="1"/>
              </p:cNvSpPr>
              <p:nvPr/>
            </p:nvSpPr>
            <p:spPr bwMode="auto">
              <a:xfrm rot="358666" flipH="1">
                <a:off x="3968751" y="4502150"/>
                <a:ext cx="150813" cy="45402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Line 37"/>
              <p:cNvSpPr>
                <a:spLocks noChangeShapeType="1"/>
              </p:cNvSpPr>
              <p:nvPr/>
            </p:nvSpPr>
            <p:spPr bwMode="auto">
              <a:xfrm rot="358666" flipH="1">
                <a:off x="4194176" y="44958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Line 38"/>
              <p:cNvSpPr>
                <a:spLocks noChangeShapeType="1"/>
              </p:cNvSpPr>
              <p:nvPr/>
            </p:nvSpPr>
            <p:spPr bwMode="auto">
              <a:xfrm rot="358666">
                <a:off x="4275138" y="4486275"/>
                <a:ext cx="152400" cy="4619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Line 39"/>
              <p:cNvSpPr>
                <a:spLocks noChangeShapeType="1"/>
              </p:cNvSpPr>
              <p:nvPr/>
            </p:nvSpPr>
            <p:spPr bwMode="auto">
              <a:xfrm rot="20900443" flipH="1">
                <a:off x="5016501" y="4557713"/>
                <a:ext cx="153988" cy="4651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Line 40"/>
              <p:cNvSpPr>
                <a:spLocks noChangeShapeType="1"/>
              </p:cNvSpPr>
              <p:nvPr/>
            </p:nvSpPr>
            <p:spPr bwMode="auto">
              <a:xfrm rot="20900443" flipH="1">
                <a:off x="5249863" y="44958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Line 41"/>
              <p:cNvSpPr>
                <a:spLocks noChangeShapeType="1"/>
              </p:cNvSpPr>
              <p:nvPr/>
            </p:nvSpPr>
            <p:spPr bwMode="auto">
              <a:xfrm rot="20900443">
                <a:off x="5326063" y="4502150"/>
                <a:ext cx="223838" cy="4508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Line 48"/>
              <p:cNvSpPr>
                <a:spLocks noChangeShapeType="1"/>
              </p:cNvSpPr>
              <p:nvPr/>
            </p:nvSpPr>
            <p:spPr bwMode="auto">
              <a:xfrm rot="1114882" flipH="1">
                <a:off x="2968626" y="3970338"/>
                <a:ext cx="217488" cy="53657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Line 49"/>
              <p:cNvSpPr>
                <a:spLocks noChangeShapeType="1"/>
              </p:cNvSpPr>
              <p:nvPr/>
            </p:nvSpPr>
            <p:spPr bwMode="auto">
              <a:xfrm rot="1114882" flipH="1">
                <a:off x="3263901" y="4035425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Line 50"/>
              <p:cNvSpPr>
                <a:spLocks noChangeShapeType="1"/>
              </p:cNvSpPr>
              <p:nvPr/>
            </p:nvSpPr>
            <p:spPr bwMode="auto">
              <a:xfrm rot="1114882">
                <a:off x="3340101" y="4102100"/>
                <a:ext cx="215900" cy="5286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Line 58"/>
              <p:cNvSpPr>
                <a:spLocks noChangeShapeType="1"/>
              </p:cNvSpPr>
              <p:nvPr/>
            </p:nvSpPr>
            <p:spPr bwMode="auto">
              <a:xfrm rot="1884142" flipH="1">
                <a:off x="2624138" y="3276600"/>
                <a:ext cx="195263" cy="4429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Line 59"/>
              <p:cNvSpPr>
                <a:spLocks noChangeShapeType="1"/>
              </p:cNvSpPr>
              <p:nvPr/>
            </p:nvSpPr>
            <p:spPr bwMode="auto">
              <a:xfrm rot="1884142" flipH="1">
                <a:off x="2803526" y="3363913"/>
                <a:ext cx="66675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Line 60"/>
              <p:cNvSpPr>
                <a:spLocks noChangeShapeType="1"/>
              </p:cNvSpPr>
              <p:nvPr/>
            </p:nvSpPr>
            <p:spPr bwMode="auto">
              <a:xfrm rot="1884142">
                <a:off x="2951163" y="3436938"/>
                <a:ext cx="60325" cy="5461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Line 63"/>
              <p:cNvSpPr>
                <a:spLocks noChangeShapeType="1"/>
              </p:cNvSpPr>
              <p:nvPr/>
            </p:nvSpPr>
            <p:spPr bwMode="auto">
              <a:xfrm rot="19316500" flipH="1">
                <a:off x="5835651" y="4027488"/>
                <a:ext cx="274638" cy="558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Line 64"/>
              <p:cNvSpPr>
                <a:spLocks noChangeShapeType="1"/>
              </p:cNvSpPr>
              <p:nvPr/>
            </p:nvSpPr>
            <p:spPr bwMode="auto">
              <a:xfrm rot="19316500" flipH="1">
                <a:off x="6035676" y="3998913"/>
                <a:ext cx="157163" cy="5715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Line 65"/>
              <p:cNvSpPr>
                <a:spLocks noChangeShapeType="1"/>
              </p:cNvSpPr>
              <p:nvPr/>
            </p:nvSpPr>
            <p:spPr bwMode="auto">
              <a:xfrm rot="19316500" flipH="1">
                <a:off x="6232526" y="3938588"/>
                <a:ext cx="4763" cy="5572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Line 67"/>
              <p:cNvSpPr>
                <a:spLocks noChangeShapeType="1"/>
              </p:cNvSpPr>
              <p:nvPr/>
            </p:nvSpPr>
            <p:spPr bwMode="auto">
              <a:xfrm rot="18849905" flipH="1">
                <a:off x="6378576" y="3413125"/>
                <a:ext cx="179388" cy="5651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Line 68"/>
              <p:cNvSpPr>
                <a:spLocks noChangeShapeType="1"/>
              </p:cNvSpPr>
              <p:nvPr/>
            </p:nvSpPr>
            <p:spPr bwMode="auto">
              <a:xfrm rot="18849905" flipH="1">
                <a:off x="6580188" y="33401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Line 69"/>
              <p:cNvSpPr>
                <a:spLocks noChangeShapeType="1"/>
              </p:cNvSpPr>
              <p:nvPr/>
            </p:nvSpPr>
            <p:spPr bwMode="auto">
              <a:xfrm rot="18849905">
                <a:off x="6634163" y="3265488"/>
                <a:ext cx="141288" cy="487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0" name="Group 13"/>
              <p:cNvGrpSpPr/>
              <p:nvPr/>
            </p:nvGrpSpPr>
            <p:grpSpPr>
              <a:xfrm>
                <a:off x="3657600" y="2133600"/>
                <a:ext cx="838200" cy="6858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252" name="Can 52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3" name="Down Arrow 53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4" name="Down Arrow 54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Right Arrow 55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6" name="Right Arrow 56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1" name="Group 13"/>
              <p:cNvGrpSpPr/>
              <p:nvPr/>
            </p:nvGrpSpPr>
            <p:grpSpPr>
              <a:xfrm>
                <a:off x="4800600" y="2133600"/>
                <a:ext cx="838200" cy="6858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247" name="Can 24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8" name="Down Arrow 24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9" name="Down Arrow 24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Right Arrow 24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1" name="Right Arrow 25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2" name="Group 13"/>
              <p:cNvGrpSpPr/>
              <p:nvPr/>
            </p:nvGrpSpPr>
            <p:grpSpPr>
              <a:xfrm>
                <a:off x="2819400" y="31242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242" name="Can 24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Down Arrow 24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4" name="Down Arrow 24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5" name="Right Arrow 24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6" name="Right Arrow 24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3" name="Group 13"/>
              <p:cNvGrpSpPr/>
              <p:nvPr/>
            </p:nvGrpSpPr>
            <p:grpSpPr>
              <a:xfrm>
                <a:off x="3200400" y="37338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237" name="Can 23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Down Arrow 23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9" name="Down Arrow 23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0" name="Right Arrow 23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1" name="Right Arrow 24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4" name="Group 13"/>
              <p:cNvGrpSpPr/>
              <p:nvPr/>
            </p:nvGrpSpPr>
            <p:grpSpPr>
              <a:xfrm>
                <a:off x="3886200" y="40386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232" name="Can 23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Down Arrow 23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Down Arrow 23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Right Arrow 23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Right Arrow 23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5" name="Group 13"/>
              <p:cNvGrpSpPr/>
              <p:nvPr/>
            </p:nvGrpSpPr>
            <p:grpSpPr>
              <a:xfrm>
                <a:off x="4876800" y="41148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227" name="Can 22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Down Arrow 22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Down Arrow 22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Right Arrow 22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Right Arrow 23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0" name="Group 13"/>
              <p:cNvGrpSpPr/>
              <p:nvPr/>
            </p:nvGrpSpPr>
            <p:grpSpPr>
              <a:xfrm>
                <a:off x="5562600" y="36576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222" name="Can 22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3" name="Down Arrow 22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4" name="Down Arrow 22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Right Arrow 22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Right Arrow 22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1" name="Group 13"/>
              <p:cNvGrpSpPr/>
              <p:nvPr/>
            </p:nvGrpSpPr>
            <p:grpSpPr>
              <a:xfrm>
                <a:off x="5943600" y="30480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217" name="Can 21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8" name="Down Arrow 21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9" name="Down Arrow 21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0" name="Right Arrow 21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1" name="Right Arrow 22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5" name="Line 23"/>
              <p:cNvSpPr>
                <a:spLocks noChangeShapeType="1"/>
              </p:cNvSpPr>
              <p:nvPr/>
            </p:nvSpPr>
            <p:spPr bwMode="auto">
              <a:xfrm flipV="1">
                <a:off x="4191000" y="2819400"/>
                <a:ext cx="838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Line 28"/>
              <p:cNvSpPr>
                <a:spLocks noChangeShapeType="1"/>
              </p:cNvSpPr>
              <p:nvPr/>
            </p:nvSpPr>
            <p:spPr bwMode="auto">
              <a:xfrm flipH="1" flipV="1">
                <a:off x="4343401" y="2819400"/>
                <a:ext cx="762000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2" name="Group 521"/>
          <p:cNvGrpSpPr/>
          <p:nvPr/>
        </p:nvGrpSpPr>
        <p:grpSpPr>
          <a:xfrm>
            <a:off x="4416180" y="325535"/>
            <a:ext cx="1871662" cy="1447800"/>
            <a:chOff x="4416180" y="325535"/>
            <a:chExt cx="1871662" cy="1447800"/>
          </a:xfrm>
        </p:grpSpPr>
        <p:sp>
          <p:nvSpPr>
            <p:cNvPr id="521" name="Line 22"/>
            <p:cNvSpPr>
              <a:spLocks noChangeShapeType="1"/>
            </p:cNvSpPr>
            <p:nvPr/>
          </p:nvSpPr>
          <p:spPr bwMode="auto">
            <a:xfrm>
              <a:off x="5181600" y="1371600"/>
              <a:ext cx="304800" cy="762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3" name="Group 256"/>
            <p:cNvGrpSpPr/>
            <p:nvPr/>
          </p:nvGrpSpPr>
          <p:grpSpPr>
            <a:xfrm rot="11172404">
              <a:off x="4416180" y="325535"/>
              <a:ext cx="1871662" cy="1447800"/>
              <a:chOff x="2624138" y="1524000"/>
              <a:chExt cx="4324350" cy="3505200"/>
            </a:xfrm>
          </p:grpSpPr>
          <p:sp>
            <p:nvSpPr>
              <p:cNvPr id="258" name="Line 19"/>
              <p:cNvSpPr>
                <a:spLocks noChangeShapeType="1"/>
              </p:cNvSpPr>
              <p:nvPr/>
            </p:nvSpPr>
            <p:spPr bwMode="auto">
              <a:xfrm flipV="1">
                <a:off x="3276601" y="2514600"/>
                <a:ext cx="685800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Line 20"/>
              <p:cNvSpPr>
                <a:spLocks noChangeShapeType="1"/>
              </p:cNvSpPr>
              <p:nvPr/>
            </p:nvSpPr>
            <p:spPr bwMode="auto">
              <a:xfrm flipV="1">
                <a:off x="3352801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Line 21"/>
              <p:cNvSpPr>
                <a:spLocks noChangeShapeType="1"/>
              </p:cNvSpPr>
              <p:nvPr/>
            </p:nvSpPr>
            <p:spPr bwMode="auto">
              <a:xfrm flipV="1">
                <a:off x="3581401" y="2514600"/>
                <a:ext cx="457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Line 22"/>
              <p:cNvSpPr>
                <a:spLocks noChangeShapeType="1"/>
              </p:cNvSpPr>
              <p:nvPr/>
            </p:nvSpPr>
            <p:spPr bwMode="auto">
              <a:xfrm flipV="1">
                <a:off x="3581401" y="2514600"/>
                <a:ext cx="1524000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Line 23"/>
              <p:cNvSpPr>
                <a:spLocks noChangeShapeType="1"/>
              </p:cNvSpPr>
              <p:nvPr/>
            </p:nvSpPr>
            <p:spPr bwMode="auto">
              <a:xfrm flipH="1" flipV="1">
                <a:off x="4114801" y="2590800"/>
                <a:ext cx="76200" cy="1600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Line 24"/>
              <p:cNvSpPr>
                <a:spLocks noChangeShapeType="1"/>
              </p:cNvSpPr>
              <p:nvPr/>
            </p:nvSpPr>
            <p:spPr bwMode="auto">
              <a:xfrm flipH="1" flipV="1">
                <a:off x="5410201" y="2514600"/>
                <a:ext cx="685800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Line 25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Line 26"/>
              <p:cNvSpPr>
                <a:spLocks noChangeShapeType="1"/>
              </p:cNvSpPr>
              <p:nvPr/>
            </p:nvSpPr>
            <p:spPr bwMode="auto">
              <a:xfrm flipH="1" flipV="1">
                <a:off x="5334001" y="2514600"/>
                <a:ext cx="5334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Line 27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5240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Line 28"/>
              <p:cNvSpPr>
                <a:spLocks noChangeShapeType="1"/>
              </p:cNvSpPr>
              <p:nvPr/>
            </p:nvSpPr>
            <p:spPr bwMode="auto">
              <a:xfrm flipV="1">
                <a:off x="5181601" y="2590800"/>
                <a:ext cx="76200" cy="1600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Line 30"/>
              <p:cNvSpPr>
                <a:spLocks noChangeShapeType="1"/>
              </p:cNvSpPr>
              <p:nvPr/>
            </p:nvSpPr>
            <p:spPr bwMode="auto">
              <a:xfrm flipH="1" flipV="1">
                <a:off x="3657601" y="1600200"/>
                <a:ext cx="3810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Line 31"/>
              <p:cNvSpPr>
                <a:spLocks noChangeShapeType="1"/>
              </p:cNvSpPr>
              <p:nvPr/>
            </p:nvSpPr>
            <p:spPr bwMode="auto">
              <a:xfrm flipH="1" flipV="1">
                <a:off x="4191001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Line 32"/>
              <p:cNvSpPr>
                <a:spLocks noChangeShapeType="1"/>
              </p:cNvSpPr>
              <p:nvPr/>
            </p:nvSpPr>
            <p:spPr bwMode="auto">
              <a:xfrm flipV="1">
                <a:off x="4267200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1" name="Line 33"/>
              <p:cNvSpPr>
                <a:spLocks noChangeShapeType="1"/>
              </p:cNvSpPr>
              <p:nvPr/>
            </p:nvSpPr>
            <p:spPr bwMode="auto">
              <a:xfrm flipH="1" flipV="1">
                <a:off x="4800601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Line 34"/>
              <p:cNvSpPr>
                <a:spLocks noChangeShapeType="1"/>
              </p:cNvSpPr>
              <p:nvPr/>
            </p:nvSpPr>
            <p:spPr bwMode="auto">
              <a:xfrm flipH="1" flipV="1">
                <a:off x="5257801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Line 35"/>
              <p:cNvSpPr>
                <a:spLocks noChangeShapeType="1"/>
              </p:cNvSpPr>
              <p:nvPr/>
            </p:nvSpPr>
            <p:spPr bwMode="auto">
              <a:xfrm flipV="1">
                <a:off x="5410201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4" name="Line 36"/>
              <p:cNvSpPr>
                <a:spLocks noChangeShapeType="1"/>
              </p:cNvSpPr>
              <p:nvPr/>
            </p:nvSpPr>
            <p:spPr bwMode="auto">
              <a:xfrm rot="358666" flipH="1">
                <a:off x="3968751" y="4502150"/>
                <a:ext cx="150813" cy="45402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5" name="Line 37"/>
              <p:cNvSpPr>
                <a:spLocks noChangeShapeType="1"/>
              </p:cNvSpPr>
              <p:nvPr/>
            </p:nvSpPr>
            <p:spPr bwMode="auto">
              <a:xfrm rot="358666" flipH="1">
                <a:off x="4194176" y="44958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Line 38"/>
              <p:cNvSpPr>
                <a:spLocks noChangeShapeType="1"/>
              </p:cNvSpPr>
              <p:nvPr/>
            </p:nvSpPr>
            <p:spPr bwMode="auto">
              <a:xfrm rot="358666">
                <a:off x="4275138" y="4486275"/>
                <a:ext cx="152400" cy="4619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7" name="Line 39"/>
              <p:cNvSpPr>
                <a:spLocks noChangeShapeType="1"/>
              </p:cNvSpPr>
              <p:nvPr/>
            </p:nvSpPr>
            <p:spPr bwMode="auto">
              <a:xfrm rot="20900443" flipH="1">
                <a:off x="5016501" y="4557713"/>
                <a:ext cx="153988" cy="4651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Line 40"/>
              <p:cNvSpPr>
                <a:spLocks noChangeShapeType="1"/>
              </p:cNvSpPr>
              <p:nvPr/>
            </p:nvSpPr>
            <p:spPr bwMode="auto">
              <a:xfrm rot="20900443" flipH="1">
                <a:off x="5249863" y="44958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9" name="Line 41"/>
              <p:cNvSpPr>
                <a:spLocks noChangeShapeType="1"/>
              </p:cNvSpPr>
              <p:nvPr/>
            </p:nvSpPr>
            <p:spPr bwMode="auto">
              <a:xfrm rot="20900443">
                <a:off x="5326063" y="4502150"/>
                <a:ext cx="223838" cy="4508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Line 48"/>
              <p:cNvSpPr>
                <a:spLocks noChangeShapeType="1"/>
              </p:cNvSpPr>
              <p:nvPr/>
            </p:nvSpPr>
            <p:spPr bwMode="auto">
              <a:xfrm rot="1114882" flipH="1">
                <a:off x="2968626" y="3970338"/>
                <a:ext cx="217488" cy="53657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Line 49"/>
              <p:cNvSpPr>
                <a:spLocks noChangeShapeType="1"/>
              </p:cNvSpPr>
              <p:nvPr/>
            </p:nvSpPr>
            <p:spPr bwMode="auto">
              <a:xfrm rot="1114882" flipH="1">
                <a:off x="3263901" y="4035425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2" name="Line 50"/>
              <p:cNvSpPr>
                <a:spLocks noChangeShapeType="1"/>
              </p:cNvSpPr>
              <p:nvPr/>
            </p:nvSpPr>
            <p:spPr bwMode="auto">
              <a:xfrm rot="1114882">
                <a:off x="3340101" y="4102100"/>
                <a:ext cx="215900" cy="5286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3" name="Line 58"/>
              <p:cNvSpPr>
                <a:spLocks noChangeShapeType="1"/>
              </p:cNvSpPr>
              <p:nvPr/>
            </p:nvSpPr>
            <p:spPr bwMode="auto">
              <a:xfrm rot="1884142" flipH="1">
                <a:off x="2624138" y="3276600"/>
                <a:ext cx="195263" cy="4429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Line 59"/>
              <p:cNvSpPr>
                <a:spLocks noChangeShapeType="1"/>
              </p:cNvSpPr>
              <p:nvPr/>
            </p:nvSpPr>
            <p:spPr bwMode="auto">
              <a:xfrm rot="1884142" flipH="1">
                <a:off x="2803526" y="3363913"/>
                <a:ext cx="66675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Line 60"/>
              <p:cNvSpPr>
                <a:spLocks noChangeShapeType="1"/>
              </p:cNvSpPr>
              <p:nvPr/>
            </p:nvSpPr>
            <p:spPr bwMode="auto">
              <a:xfrm rot="1884142">
                <a:off x="2951163" y="3436938"/>
                <a:ext cx="60325" cy="5461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6" name="Line 63"/>
              <p:cNvSpPr>
                <a:spLocks noChangeShapeType="1"/>
              </p:cNvSpPr>
              <p:nvPr/>
            </p:nvSpPr>
            <p:spPr bwMode="auto">
              <a:xfrm rot="19316500" flipH="1">
                <a:off x="5835651" y="4027488"/>
                <a:ext cx="274638" cy="558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7" name="Line 64"/>
              <p:cNvSpPr>
                <a:spLocks noChangeShapeType="1"/>
              </p:cNvSpPr>
              <p:nvPr/>
            </p:nvSpPr>
            <p:spPr bwMode="auto">
              <a:xfrm rot="19316500" flipH="1">
                <a:off x="6035676" y="3998913"/>
                <a:ext cx="157163" cy="5715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8" name="Line 65"/>
              <p:cNvSpPr>
                <a:spLocks noChangeShapeType="1"/>
              </p:cNvSpPr>
              <p:nvPr/>
            </p:nvSpPr>
            <p:spPr bwMode="auto">
              <a:xfrm rot="19316500" flipH="1">
                <a:off x="6232526" y="3938588"/>
                <a:ext cx="4763" cy="5572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Line 67"/>
              <p:cNvSpPr>
                <a:spLocks noChangeShapeType="1"/>
              </p:cNvSpPr>
              <p:nvPr/>
            </p:nvSpPr>
            <p:spPr bwMode="auto">
              <a:xfrm rot="18849905" flipH="1">
                <a:off x="6378576" y="3413125"/>
                <a:ext cx="179388" cy="5651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Line 68"/>
              <p:cNvSpPr>
                <a:spLocks noChangeShapeType="1"/>
              </p:cNvSpPr>
              <p:nvPr/>
            </p:nvSpPr>
            <p:spPr bwMode="auto">
              <a:xfrm rot="18849905" flipH="1">
                <a:off x="6580188" y="33401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Line 69"/>
              <p:cNvSpPr>
                <a:spLocks noChangeShapeType="1"/>
              </p:cNvSpPr>
              <p:nvPr/>
            </p:nvSpPr>
            <p:spPr bwMode="auto">
              <a:xfrm rot="18849905">
                <a:off x="6634163" y="3265488"/>
                <a:ext cx="141288" cy="487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4" name="Group 13"/>
              <p:cNvGrpSpPr/>
              <p:nvPr/>
            </p:nvGrpSpPr>
            <p:grpSpPr>
              <a:xfrm>
                <a:off x="3657600" y="2133600"/>
                <a:ext cx="838200" cy="6858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37" name="Can 52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8" name="Down Arrow 53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9" name="Down Arrow 54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0" name="Right Arrow 55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1" name="Right Arrow 56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5" name="Group 13"/>
              <p:cNvGrpSpPr/>
              <p:nvPr/>
            </p:nvGrpSpPr>
            <p:grpSpPr>
              <a:xfrm>
                <a:off x="4800600" y="2133600"/>
                <a:ext cx="838200" cy="6858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32" name="Can 33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3" name="Down Arrow 33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4" name="Down Arrow 33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5" name="Right Arrow 33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6" name="Right Arrow 33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6" name="Group 13"/>
              <p:cNvGrpSpPr/>
              <p:nvPr/>
            </p:nvGrpSpPr>
            <p:grpSpPr>
              <a:xfrm>
                <a:off x="2819400" y="31242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27" name="Can 32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8" name="Down Arrow 32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9" name="Down Arrow 32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0" name="Right Arrow 32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1" name="Right Arrow 33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7" name="Group 13"/>
              <p:cNvGrpSpPr/>
              <p:nvPr/>
            </p:nvGrpSpPr>
            <p:grpSpPr>
              <a:xfrm>
                <a:off x="3200400" y="37338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22" name="Can 32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3" name="Down Arrow 32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4" name="Down Arrow 32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5" name="Right Arrow 32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6" name="Right Arrow 32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8" name="Group 13"/>
              <p:cNvGrpSpPr/>
              <p:nvPr/>
            </p:nvGrpSpPr>
            <p:grpSpPr>
              <a:xfrm>
                <a:off x="3886200" y="40386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17" name="Can 31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8" name="Down Arrow 31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9" name="Down Arrow 31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0" name="Right Arrow 31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1" name="Right Arrow 32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9" name="Group 13"/>
              <p:cNvGrpSpPr/>
              <p:nvPr/>
            </p:nvGrpSpPr>
            <p:grpSpPr>
              <a:xfrm>
                <a:off x="4876800" y="41148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12" name="Can 31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3" name="Down Arrow 31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4" name="Down Arrow 31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5" name="Right Arrow 31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6" name="Right Arrow 31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0" name="Group 13"/>
              <p:cNvGrpSpPr/>
              <p:nvPr/>
            </p:nvGrpSpPr>
            <p:grpSpPr>
              <a:xfrm>
                <a:off x="5562600" y="36576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07" name="Can 30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8" name="Down Arrow 30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9" name="Down Arrow 30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0" name="Right Arrow 30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1" name="Right Arrow 31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1" name="Group 13"/>
              <p:cNvGrpSpPr/>
              <p:nvPr/>
            </p:nvGrpSpPr>
            <p:grpSpPr>
              <a:xfrm>
                <a:off x="5943600" y="30480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02" name="Can 30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3" name="Down Arrow 30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4" name="Down Arrow 30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5" name="Right Arrow 30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6" name="Right Arrow 30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0" name="Line 23"/>
              <p:cNvSpPr>
                <a:spLocks noChangeShapeType="1"/>
              </p:cNvSpPr>
              <p:nvPr/>
            </p:nvSpPr>
            <p:spPr bwMode="auto">
              <a:xfrm flipV="1">
                <a:off x="4191000" y="2819400"/>
                <a:ext cx="838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1" name="Line 28"/>
              <p:cNvSpPr>
                <a:spLocks noChangeShapeType="1"/>
              </p:cNvSpPr>
              <p:nvPr/>
            </p:nvSpPr>
            <p:spPr bwMode="auto">
              <a:xfrm flipH="1" flipV="1">
                <a:off x="4343401" y="2819400"/>
                <a:ext cx="762000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2" name="Group 525"/>
          <p:cNvGrpSpPr/>
          <p:nvPr/>
        </p:nvGrpSpPr>
        <p:grpSpPr>
          <a:xfrm>
            <a:off x="6162622" y="4746681"/>
            <a:ext cx="1447800" cy="1871662"/>
            <a:chOff x="6162622" y="4746681"/>
            <a:chExt cx="1447800" cy="1871662"/>
          </a:xfrm>
        </p:grpSpPr>
        <p:sp>
          <p:nvSpPr>
            <p:cNvPr id="525" name="Line 22"/>
            <p:cNvSpPr>
              <a:spLocks noChangeShapeType="1"/>
            </p:cNvSpPr>
            <p:nvPr/>
          </p:nvSpPr>
          <p:spPr bwMode="auto">
            <a:xfrm flipV="1">
              <a:off x="6477000" y="5410200"/>
              <a:ext cx="15240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07" name="Group 426"/>
            <p:cNvGrpSpPr/>
            <p:nvPr/>
          </p:nvGrpSpPr>
          <p:grpSpPr>
            <a:xfrm rot="18854508">
              <a:off x="5950691" y="4958612"/>
              <a:ext cx="1871662" cy="1447800"/>
              <a:chOff x="2624138" y="1524000"/>
              <a:chExt cx="4324350" cy="3505200"/>
            </a:xfrm>
          </p:grpSpPr>
          <p:sp>
            <p:nvSpPr>
              <p:cNvPr id="428" name="Line 19"/>
              <p:cNvSpPr>
                <a:spLocks noChangeShapeType="1"/>
              </p:cNvSpPr>
              <p:nvPr/>
            </p:nvSpPr>
            <p:spPr bwMode="auto">
              <a:xfrm flipV="1">
                <a:off x="3276601" y="2514600"/>
                <a:ext cx="685800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9" name="Line 20"/>
              <p:cNvSpPr>
                <a:spLocks noChangeShapeType="1"/>
              </p:cNvSpPr>
              <p:nvPr/>
            </p:nvSpPr>
            <p:spPr bwMode="auto">
              <a:xfrm flipV="1">
                <a:off x="3352801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0" name="Line 21"/>
              <p:cNvSpPr>
                <a:spLocks noChangeShapeType="1"/>
              </p:cNvSpPr>
              <p:nvPr/>
            </p:nvSpPr>
            <p:spPr bwMode="auto">
              <a:xfrm flipV="1">
                <a:off x="3581401" y="2514600"/>
                <a:ext cx="457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1" name="Line 22"/>
              <p:cNvSpPr>
                <a:spLocks noChangeShapeType="1"/>
              </p:cNvSpPr>
              <p:nvPr/>
            </p:nvSpPr>
            <p:spPr bwMode="auto">
              <a:xfrm flipV="1">
                <a:off x="3581401" y="2514600"/>
                <a:ext cx="1524000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2" name="Line 23"/>
              <p:cNvSpPr>
                <a:spLocks noChangeShapeType="1"/>
              </p:cNvSpPr>
              <p:nvPr/>
            </p:nvSpPr>
            <p:spPr bwMode="auto">
              <a:xfrm flipH="1" flipV="1">
                <a:off x="4114801" y="2590800"/>
                <a:ext cx="76200" cy="1600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3" name="Line 24"/>
              <p:cNvSpPr>
                <a:spLocks noChangeShapeType="1"/>
              </p:cNvSpPr>
              <p:nvPr/>
            </p:nvSpPr>
            <p:spPr bwMode="auto">
              <a:xfrm flipH="1" flipV="1">
                <a:off x="5410201" y="2514600"/>
                <a:ext cx="685800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4" name="Line 25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5" name="Line 26"/>
              <p:cNvSpPr>
                <a:spLocks noChangeShapeType="1"/>
              </p:cNvSpPr>
              <p:nvPr/>
            </p:nvSpPr>
            <p:spPr bwMode="auto">
              <a:xfrm flipH="1" flipV="1">
                <a:off x="5334001" y="2514600"/>
                <a:ext cx="5334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6" name="Line 27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5240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7" name="Line 28"/>
              <p:cNvSpPr>
                <a:spLocks noChangeShapeType="1"/>
              </p:cNvSpPr>
              <p:nvPr/>
            </p:nvSpPr>
            <p:spPr bwMode="auto">
              <a:xfrm flipV="1">
                <a:off x="5181601" y="2590800"/>
                <a:ext cx="76200" cy="1600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8" name="Line 30"/>
              <p:cNvSpPr>
                <a:spLocks noChangeShapeType="1"/>
              </p:cNvSpPr>
              <p:nvPr/>
            </p:nvSpPr>
            <p:spPr bwMode="auto">
              <a:xfrm flipH="1" flipV="1">
                <a:off x="3657601" y="1600200"/>
                <a:ext cx="3810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9" name="Line 31"/>
              <p:cNvSpPr>
                <a:spLocks noChangeShapeType="1"/>
              </p:cNvSpPr>
              <p:nvPr/>
            </p:nvSpPr>
            <p:spPr bwMode="auto">
              <a:xfrm flipH="1" flipV="1">
                <a:off x="4191001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0" name="Line 32"/>
              <p:cNvSpPr>
                <a:spLocks noChangeShapeType="1"/>
              </p:cNvSpPr>
              <p:nvPr/>
            </p:nvSpPr>
            <p:spPr bwMode="auto">
              <a:xfrm flipV="1">
                <a:off x="4267200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1" name="Line 33"/>
              <p:cNvSpPr>
                <a:spLocks noChangeShapeType="1"/>
              </p:cNvSpPr>
              <p:nvPr/>
            </p:nvSpPr>
            <p:spPr bwMode="auto">
              <a:xfrm flipH="1" flipV="1">
                <a:off x="4800601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2" name="Line 34"/>
              <p:cNvSpPr>
                <a:spLocks noChangeShapeType="1"/>
              </p:cNvSpPr>
              <p:nvPr/>
            </p:nvSpPr>
            <p:spPr bwMode="auto">
              <a:xfrm flipH="1" flipV="1">
                <a:off x="5257801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3" name="Line 35"/>
              <p:cNvSpPr>
                <a:spLocks noChangeShapeType="1"/>
              </p:cNvSpPr>
              <p:nvPr/>
            </p:nvSpPr>
            <p:spPr bwMode="auto">
              <a:xfrm flipV="1">
                <a:off x="5410201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Line 36"/>
              <p:cNvSpPr>
                <a:spLocks noChangeShapeType="1"/>
              </p:cNvSpPr>
              <p:nvPr/>
            </p:nvSpPr>
            <p:spPr bwMode="auto">
              <a:xfrm rot="358666" flipH="1">
                <a:off x="3968751" y="4502150"/>
                <a:ext cx="150813" cy="45402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5" name="Line 37"/>
              <p:cNvSpPr>
                <a:spLocks noChangeShapeType="1"/>
              </p:cNvSpPr>
              <p:nvPr/>
            </p:nvSpPr>
            <p:spPr bwMode="auto">
              <a:xfrm rot="358666" flipH="1">
                <a:off x="4194176" y="44958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6" name="Line 38"/>
              <p:cNvSpPr>
                <a:spLocks noChangeShapeType="1"/>
              </p:cNvSpPr>
              <p:nvPr/>
            </p:nvSpPr>
            <p:spPr bwMode="auto">
              <a:xfrm rot="358666">
                <a:off x="4275138" y="4486275"/>
                <a:ext cx="152400" cy="4619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Line 39"/>
              <p:cNvSpPr>
                <a:spLocks noChangeShapeType="1"/>
              </p:cNvSpPr>
              <p:nvPr/>
            </p:nvSpPr>
            <p:spPr bwMode="auto">
              <a:xfrm rot="20900443" flipH="1">
                <a:off x="5016501" y="4557713"/>
                <a:ext cx="153988" cy="4651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8" name="Line 40"/>
              <p:cNvSpPr>
                <a:spLocks noChangeShapeType="1"/>
              </p:cNvSpPr>
              <p:nvPr/>
            </p:nvSpPr>
            <p:spPr bwMode="auto">
              <a:xfrm rot="20900443" flipH="1">
                <a:off x="5249863" y="44958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9" name="Line 41"/>
              <p:cNvSpPr>
                <a:spLocks noChangeShapeType="1"/>
              </p:cNvSpPr>
              <p:nvPr/>
            </p:nvSpPr>
            <p:spPr bwMode="auto">
              <a:xfrm rot="20900443">
                <a:off x="5326063" y="4502150"/>
                <a:ext cx="223838" cy="4508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0" name="Line 48"/>
              <p:cNvSpPr>
                <a:spLocks noChangeShapeType="1"/>
              </p:cNvSpPr>
              <p:nvPr/>
            </p:nvSpPr>
            <p:spPr bwMode="auto">
              <a:xfrm rot="1114882" flipH="1">
                <a:off x="2968626" y="3970338"/>
                <a:ext cx="217488" cy="53657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1" name="Line 49"/>
              <p:cNvSpPr>
                <a:spLocks noChangeShapeType="1"/>
              </p:cNvSpPr>
              <p:nvPr/>
            </p:nvSpPr>
            <p:spPr bwMode="auto">
              <a:xfrm rot="1114882" flipH="1">
                <a:off x="3263901" y="4035425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2" name="Line 50"/>
              <p:cNvSpPr>
                <a:spLocks noChangeShapeType="1"/>
              </p:cNvSpPr>
              <p:nvPr/>
            </p:nvSpPr>
            <p:spPr bwMode="auto">
              <a:xfrm rot="1114882">
                <a:off x="3340101" y="4102100"/>
                <a:ext cx="215900" cy="5286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3" name="Line 58"/>
              <p:cNvSpPr>
                <a:spLocks noChangeShapeType="1"/>
              </p:cNvSpPr>
              <p:nvPr/>
            </p:nvSpPr>
            <p:spPr bwMode="auto">
              <a:xfrm rot="1884142" flipH="1">
                <a:off x="2624138" y="3276600"/>
                <a:ext cx="195263" cy="4429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Line 59"/>
              <p:cNvSpPr>
                <a:spLocks noChangeShapeType="1"/>
              </p:cNvSpPr>
              <p:nvPr/>
            </p:nvSpPr>
            <p:spPr bwMode="auto">
              <a:xfrm rot="1884142" flipH="1">
                <a:off x="2803526" y="3363913"/>
                <a:ext cx="66675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5" name="Line 60"/>
              <p:cNvSpPr>
                <a:spLocks noChangeShapeType="1"/>
              </p:cNvSpPr>
              <p:nvPr/>
            </p:nvSpPr>
            <p:spPr bwMode="auto">
              <a:xfrm rot="1884142">
                <a:off x="2951163" y="3436938"/>
                <a:ext cx="60325" cy="5461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6" name="Line 63"/>
              <p:cNvSpPr>
                <a:spLocks noChangeShapeType="1"/>
              </p:cNvSpPr>
              <p:nvPr/>
            </p:nvSpPr>
            <p:spPr bwMode="auto">
              <a:xfrm rot="19316500" flipH="1">
                <a:off x="5835651" y="4027488"/>
                <a:ext cx="274638" cy="558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7" name="Line 64"/>
              <p:cNvSpPr>
                <a:spLocks noChangeShapeType="1"/>
              </p:cNvSpPr>
              <p:nvPr/>
            </p:nvSpPr>
            <p:spPr bwMode="auto">
              <a:xfrm rot="19316500" flipH="1">
                <a:off x="6035676" y="3998913"/>
                <a:ext cx="157163" cy="5715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8" name="Line 65"/>
              <p:cNvSpPr>
                <a:spLocks noChangeShapeType="1"/>
              </p:cNvSpPr>
              <p:nvPr/>
            </p:nvSpPr>
            <p:spPr bwMode="auto">
              <a:xfrm rot="19316500" flipH="1">
                <a:off x="6232526" y="3938588"/>
                <a:ext cx="4763" cy="5572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9" name="Line 67"/>
              <p:cNvSpPr>
                <a:spLocks noChangeShapeType="1"/>
              </p:cNvSpPr>
              <p:nvPr/>
            </p:nvSpPr>
            <p:spPr bwMode="auto">
              <a:xfrm rot="18849905" flipH="1">
                <a:off x="6378576" y="3413125"/>
                <a:ext cx="179388" cy="5651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Line 68"/>
              <p:cNvSpPr>
                <a:spLocks noChangeShapeType="1"/>
              </p:cNvSpPr>
              <p:nvPr/>
            </p:nvSpPr>
            <p:spPr bwMode="auto">
              <a:xfrm rot="18849905" flipH="1">
                <a:off x="6580188" y="33401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1" name="Line 69"/>
              <p:cNvSpPr>
                <a:spLocks noChangeShapeType="1"/>
              </p:cNvSpPr>
              <p:nvPr/>
            </p:nvSpPr>
            <p:spPr bwMode="auto">
              <a:xfrm rot="18849905">
                <a:off x="6634163" y="3265488"/>
                <a:ext cx="141288" cy="487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8" name="Group 13"/>
              <p:cNvGrpSpPr/>
              <p:nvPr/>
            </p:nvGrpSpPr>
            <p:grpSpPr>
              <a:xfrm>
                <a:off x="3657600" y="2133600"/>
                <a:ext cx="838200" cy="6858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507" name="Can 52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8" name="Down Arrow 53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9" name="Down Arrow 54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0" name="Right Arrow 55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1" name="Right Arrow 56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9" name="Group 13"/>
              <p:cNvGrpSpPr/>
              <p:nvPr/>
            </p:nvGrpSpPr>
            <p:grpSpPr>
              <a:xfrm>
                <a:off x="4800600" y="2133600"/>
                <a:ext cx="838200" cy="6858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502" name="Can 50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3" name="Down Arrow 50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4" name="Down Arrow 50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5" name="Right Arrow 50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6" name="Right Arrow 50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0" name="Group 13"/>
              <p:cNvGrpSpPr/>
              <p:nvPr/>
            </p:nvGrpSpPr>
            <p:grpSpPr>
              <a:xfrm>
                <a:off x="2819400" y="31242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97" name="Can 49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8" name="Down Arrow 49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9" name="Down Arrow 49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0" name="Right Arrow 49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1" name="Right Arrow 50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1" name="Group 13"/>
              <p:cNvGrpSpPr/>
              <p:nvPr/>
            </p:nvGrpSpPr>
            <p:grpSpPr>
              <a:xfrm>
                <a:off x="3200400" y="37338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92" name="Can 49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3" name="Down Arrow 49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4" name="Down Arrow 49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5" name="Right Arrow 49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6" name="Right Arrow 49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2" name="Group 13"/>
              <p:cNvGrpSpPr/>
              <p:nvPr/>
            </p:nvGrpSpPr>
            <p:grpSpPr>
              <a:xfrm>
                <a:off x="3886200" y="40386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87" name="Can 48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8" name="Down Arrow 48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9" name="Down Arrow 48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0" name="Right Arrow 48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1" name="Right Arrow 49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3" name="Group 13"/>
              <p:cNvGrpSpPr/>
              <p:nvPr/>
            </p:nvGrpSpPr>
            <p:grpSpPr>
              <a:xfrm>
                <a:off x="4876800" y="41148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82" name="Can 48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3" name="Down Arrow 48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4" name="Down Arrow 48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5" name="Right Arrow 48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6" name="Right Arrow 48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4" name="Group 13"/>
              <p:cNvGrpSpPr/>
              <p:nvPr/>
            </p:nvGrpSpPr>
            <p:grpSpPr>
              <a:xfrm>
                <a:off x="5562600" y="36576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77" name="Can 47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8" name="Down Arrow 47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9" name="Down Arrow 47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0" name="Right Arrow 47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1" name="Right Arrow 48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57" name="Group 13"/>
              <p:cNvGrpSpPr/>
              <p:nvPr/>
            </p:nvGrpSpPr>
            <p:grpSpPr>
              <a:xfrm>
                <a:off x="5943600" y="30480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72" name="Can 47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3" name="Down Arrow 47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4" name="Down Arrow 47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5" name="Right Arrow 47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6" name="Right Arrow 47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70" name="Line 23"/>
              <p:cNvSpPr>
                <a:spLocks noChangeShapeType="1"/>
              </p:cNvSpPr>
              <p:nvPr/>
            </p:nvSpPr>
            <p:spPr bwMode="auto">
              <a:xfrm flipV="1">
                <a:off x="4191000" y="2819400"/>
                <a:ext cx="838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1" name="Line 28"/>
              <p:cNvSpPr>
                <a:spLocks noChangeShapeType="1"/>
              </p:cNvSpPr>
              <p:nvPr/>
            </p:nvSpPr>
            <p:spPr bwMode="auto">
              <a:xfrm flipH="1" flipV="1">
                <a:off x="4343401" y="2819400"/>
                <a:ext cx="762000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12" name="Line 35"/>
          <p:cNvSpPr>
            <a:spLocks noChangeShapeType="1"/>
          </p:cNvSpPr>
          <p:nvPr/>
        </p:nvSpPr>
        <p:spPr bwMode="auto">
          <a:xfrm rot="7606592" flipV="1">
            <a:off x="1415794" y="2149946"/>
            <a:ext cx="1359413" cy="1872307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3" name="Line 35"/>
          <p:cNvSpPr>
            <a:spLocks noChangeShapeType="1"/>
          </p:cNvSpPr>
          <p:nvPr/>
        </p:nvSpPr>
        <p:spPr bwMode="auto">
          <a:xfrm rot="7606592" flipH="1" flipV="1">
            <a:off x="3034200" y="708029"/>
            <a:ext cx="941999" cy="17693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4" name="Line 35"/>
          <p:cNvSpPr>
            <a:spLocks noChangeShapeType="1"/>
          </p:cNvSpPr>
          <p:nvPr/>
        </p:nvSpPr>
        <p:spPr bwMode="auto">
          <a:xfrm rot="7606592" flipH="1" flipV="1">
            <a:off x="3964759" y="3732808"/>
            <a:ext cx="1214480" cy="2897583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5" name="Line 35"/>
          <p:cNvSpPr>
            <a:spLocks noChangeShapeType="1"/>
          </p:cNvSpPr>
          <p:nvPr/>
        </p:nvSpPr>
        <p:spPr bwMode="auto">
          <a:xfrm rot="7606592" flipH="1" flipV="1">
            <a:off x="2958434" y="334262"/>
            <a:ext cx="1245931" cy="2303271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6" name="Line 35"/>
          <p:cNvSpPr>
            <a:spLocks noChangeShapeType="1"/>
          </p:cNvSpPr>
          <p:nvPr/>
        </p:nvSpPr>
        <p:spPr bwMode="auto">
          <a:xfrm rot="7606592" flipH="1" flipV="1">
            <a:off x="6432869" y="1234181"/>
            <a:ext cx="316860" cy="195123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7" name="Line 35"/>
          <p:cNvSpPr>
            <a:spLocks noChangeShapeType="1"/>
          </p:cNvSpPr>
          <p:nvPr/>
        </p:nvSpPr>
        <p:spPr bwMode="auto">
          <a:xfrm rot="7606592" flipV="1">
            <a:off x="1568194" y="2302346"/>
            <a:ext cx="1359411" cy="1872306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0" name="Line 35"/>
          <p:cNvSpPr>
            <a:spLocks noChangeShapeType="1"/>
          </p:cNvSpPr>
          <p:nvPr/>
        </p:nvSpPr>
        <p:spPr bwMode="auto">
          <a:xfrm rot="7606592" flipH="1">
            <a:off x="6293217" y="4009697"/>
            <a:ext cx="1935825" cy="210206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92" name="Group 527"/>
          <p:cNvGrpSpPr/>
          <p:nvPr/>
        </p:nvGrpSpPr>
        <p:grpSpPr>
          <a:xfrm>
            <a:off x="1368179" y="4287936"/>
            <a:ext cx="1871662" cy="1447800"/>
            <a:chOff x="1368179" y="4287936"/>
            <a:chExt cx="1871662" cy="1447800"/>
          </a:xfrm>
        </p:grpSpPr>
        <p:sp>
          <p:nvSpPr>
            <p:cNvPr id="527" name="Line 22"/>
            <p:cNvSpPr>
              <a:spLocks noChangeShapeType="1"/>
            </p:cNvSpPr>
            <p:nvPr/>
          </p:nvSpPr>
          <p:spPr bwMode="auto">
            <a:xfrm flipH="1" flipV="1">
              <a:off x="2362200" y="4572000"/>
              <a:ext cx="228600" cy="2286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93" name="Group 341"/>
            <p:cNvGrpSpPr/>
            <p:nvPr/>
          </p:nvGrpSpPr>
          <p:grpSpPr>
            <a:xfrm rot="2630974">
              <a:off x="1368179" y="4287936"/>
              <a:ext cx="1871662" cy="1447800"/>
              <a:chOff x="2624138" y="1524000"/>
              <a:chExt cx="4324350" cy="3505200"/>
            </a:xfrm>
          </p:grpSpPr>
          <p:sp>
            <p:nvSpPr>
              <p:cNvPr id="343" name="Line 19"/>
              <p:cNvSpPr>
                <a:spLocks noChangeShapeType="1"/>
              </p:cNvSpPr>
              <p:nvPr/>
            </p:nvSpPr>
            <p:spPr bwMode="auto">
              <a:xfrm flipV="1">
                <a:off x="3276601" y="2514600"/>
                <a:ext cx="685800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4" name="Line 20"/>
              <p:cNvSpPr>
                <a:spLocks noChangeShapeType="1"/>
              </p:cNvSpPr>
              <p:nvPr/>
            </p:nvSpPr>
            <p:spPr bwMode="auto">
              <a:xfrm flipV="1">
                <a:off x="3352801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5" name="Line 21"/>
              <p:cNvSpPr>
                <a:spLocks noChangeShapeType="1"/>
              </p:cNvSpPr>
              <p:nvPr/>
            </p:nvSpPr>
            <p:spPr bwMode="auto">
              <a:xfrm flipV="1">
                <a:off x="3581401" y="2514600"/>
                <a:ext cx="457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6" name="Line 22"/>
              <p:cNvSpPr>
                <a:spLocks noChangeShapeType="1"/>
              </p:cNvSpPr>
              <p:nvPr/>
            </p:nvSpPr>
            <p:spPr bwMode="auto">
              <a:xfrm flipV="1">
                <a:off x="3581401" y="2514600"/>
                <a:ext cx="1524000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7" name="Line 23"/>
              <p:cNvSpPr>
                <a:spLocks noChangeShapeType="1"/>
              </p:cNvSpPr>
              <p:nvPr/>
            </p:nvSpPr>
            <p:spPr bwMode="auto">
              <a:xfrm flipH="1" flipV="1">
                <a:off x="4114801" y="2590800"/>
                <a:ext cx="76200" cy="1600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8" name="Line 24"/>
              <p:cNvSpPr>
                <a:spLocks noChangeShapeType="1"/>
              </p:cNvSpPr>
              <p:nvPr/>
            </p:nvSpPr>
            <p:spPr bwMode="auto">
              <a:xfrm flipH="1" flipV="1">
                <a:off x="5410201" y="2514600"/>
                <a:ext cx="685800" cy="609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9" name="Line 25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752600" cy="6858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0" name="Line 26"/>
              <p:cNvSpPr>
                <a:spLocks noChangeShapeType="1"/>
              </p:cNvSpPr>
              <p:nvPr/>
            </p:nvSpPr>
            <p:spPr bwMode="auto">
              <a:xfrm flipH="1" flipV="1">
                <a:off x="5334001" y="2514600"/>
                <a:ext cx="5334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1" name="Line 27"/>
              <p:cNvSpPr>
                <a:spLocks noChangeShapeType="1"/>
              </p:cNvSpPr>
              <p:nvPr/>
            </p:nvSpPr>
            <p:spPr bwMode="auto">
              <a:xfrm flipH="1" flipV="1">
                <a:off x="4267201" y="2514600"/>
                <a:ext cx="15240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2" name="Line 28"/>
              <p:cNvSpPr>
                <a:spLocks noChangeShapeType="1"/>
              </p:cNvSpPr>
              <p:nvPr/>
            </p:nvSpPr>
            <p:spPr bwMode="auto">
              <a:xfrm flipV="1">
                <a:off x="5181601" y="2590800"/>
                <a:ext cx="76200" cy="1600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3" name="Line 30"/>
              <p:cNvSpPr>
                <a:spLocks noChangeShapeType="1"/>
              </p:cNvSpPr>
              <p:nvPr/>
            </p:nvSpPr>
            <p:spPr bwMode="auto">
              <a:xfrm flipH="1" flipV="1">
                <a:off x="3657601" y="1600200"/>
                <a:ext cx="3810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4" name="Line 31"/>
              <p:cNvSpPr>
                <a:spLocks noChangeShapeType="1"/>
              </p:cNvSpPr>
              <p:nvPr/>
            </p:nvSpPr>
            <p:spPr bwMode="auto">
              <a:xfrm flipH="1" flipV="1">
                <a:off x="4191001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5" name="Line 32"/>
              <p:cNvSpPr>
                <a:spLocks noChangeShapeType="1"/>
              </p:cNvSpPr>
              <p:nvPr/>
            </p:nvSpPr>
            <p:spPr bwMode="auto">
              <a:xfrm flipV="1">
                <a:off x="4267200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6" name="Line 33"/>
              <p:cNvSpPr>
                <a:spLocks noChangeShapeType="1"/>
              </p:cNvSpPr>
              <p:nvPr/>
            </p:nvSpPr>
            <p:spPr bwMode="auto">
              <a:xfrm flipH="1" flipV="1">
                <a:off x="4800601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7" name="Line 34"/>
              <p:cNvSpPr>
                <a:spLocks noChangeShapeType="1"/>
              </p:cNvSpPr>
              <p:nvPr/>
            </p:nvSpPr>
            <p:spPr bwMode="auto">
              <a:xfrm flipH="1" flipV="1">
                <a:off x="5257801" y="15240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Line 35"/>
              <p:cNvSpPr>
                <a:spLocks noChangeShapeType="1"/>
              </p:cNvSpPr>
              <p:nvPr/>
            </p:nvSpPr>
            <p:spPr bwMode="auto">
              <a:xfrm flipV="1">
                <a:off x="5410201" y="1600200"/>
                <a:ext cx="304800" cy="68580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Line 36"/>
              <p:cNvSpPr>
                <a:spLocks noChangeShapeType="1"/>
              </p:cNvSpPr>
              <p:nvPr/>
            </p:nvSpPr>
            <p:spPr bwMode="auto">
              <a:xfrm rot="358666" flipH="1">
                <a:off x="3968751" y="4502150"/>
                <a:ext cx="150813" cy="45402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Line 37"/>
              <p:cNvSpPr>
                <a:spLocks noChangeShapeType="1"/>
              </p:cNvSpPr>
              <p:nvPr/>
            </p:nvSpPr>
            <p:spPr bwMode="auto">
              <a:xfrm rot="358666" flipH="1">
                <a:off x="4194176" y="44958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1" name="Line 38"/>
              <p:cNvSpPr>
                <a:spLocks noChangeShapeType="1"/>
              </p:cNvSpPr>
              <p:nvPr/>
            </p:nvSpPr>
            <p:spPr bwMode="auto">
              <a:xfrm rot="358666">
                <a:off x="4275138" y="4486275"/>
                <a:ext cx="152400" cy="4619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2" name="Line 39"/>
              <p:cNvSpPr>
                <a:spLocks noChangeShapeType="1"/>
              </p:cNvSpPr>
              <p:nvPr/>
            </p:nvSpPr>
            <p:spPr bwMode="auto">
              <a:xfrm rot="20900443" flipH="1">
                <a:off x="5016501" y="4557713"/>
                <a:ext cx="153988" cy="4651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Line 40"/>
              <p:cNvSpPr>
                <a:spLocks noChangeShapeType="1"/>
              </p:cNvSpPr>
              <p:nvPr/>
            </p:nvSpPr>
            <p:spPr bwMode="auto">
              <a:xfrm rot="20900443" flipH="1">
                <a:off x="5249863" y="44958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4" name="Line 41"/>
              <p:cNvSpPr>
                <a:spLocks noChangeShapeType="1"/>
              </p:cNvSpPr>
              <p:nvPr/>
            </p:nvSpPr>
            <p:spPr bwMode="auto">
              <a:xfrm rot="20900443">
                <a:off x="5326063" y="4502150"/>
                <a:ext cx="223838" cy="4508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5" name="Line 48"/>
              <p:cNvSpPr>
                <a:spLocks noChangeShapeType="1"/>
              </p:cNvSpPr>
              <p:nvPr/>
            </p:nvSpPr>
            <p:spPr bwMode="auto">
              <a:xfrm rot="1114882" flipH="1">
                <a:off x="2968626" y="3970338"/>
                <a:ext cx="217488" cy="53657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Line 49"/>
              <p:cNvSpPr>
                <a:spLocks noChangeShapeType="1"/>
              </p:cNvSpPr>
              <p:nvPr/>
            </p:nvSpPr>
            <p:spPr bwMode="auto">
              <a:xfrm rot="1114882" flipH="1">
                <a:off x="3263901" y="4035425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Line 50"/>
              <p:cNvSpPr>
                <a:spLocks noChangeShapeType="1"/>
              </p:cNvSpPr>
              <p:nvPr/>
            </p:nvSpPr>
            <p:spPr bwMode="auto">
              <a:xfrm rot="1114882">
                <a:off x="3340101" y="4102100"/>
                <a:ext cx="215900" cy="5286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Line 58"/>
              <p:cNvSpPr>
                <a:spLocks noChangeShapeType="1"/>
              </p:cNvSpPr>
              <p:nvPr/>
            </p:nvSpPr>
            <p:spPr bwMode="auto">
              <a:xfrm rot="1884142" flipH="1">
                <a:off x="2624138" y="3276600"/>
                <a:ext cx="195263" cy="4429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Line 59"/>
              <p:cNvSpPr>
                <a:spLocks noChangeShapeType="1"/>
              </p:cNvSpPr>
              <p:nvPr/>
            </p:nvSpPr>
            <p:spPr bwMode="auto">
              <a:xfrm rot="1884142" flipH="1">
                <a:off x="2803526" y="3363913"/>
                <a:ext cx="66675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Line 60"/>
              <p:cNvSpPr>
                <a:spLocks noChangeShapeType="1"/>
              </p:cNvSpPr>
              <p:nvPr/>
            </p:nvSpPr>
            <p:spPr bwMode="auto">
              <a:xfrm rot="1884142">
                <a:off x="2951163" y="3436938"/>
                <a:ext cx="60325" cy="5461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1" name="Line 63"/>
              <p:cNvSpPr>
                <a:spLocks noChangeShapeType="1"/>
              </p:cNvSpPr>
              <p:nvPr/>
            </p:nvSpPr>
            <p:spPr bwMode="auto">
              <a:xfrm rot="19316500" flipH="1">
                <a:off x="5835651" y="4027488"/>
                <a:ext cx="274638" cy="558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2" name="Line 64"/>
              <p:cNvSpPr>
                <a:spLocks noChangeShapeType="1"/>
              </p:cNvSpPr>
              <p:nvPr/>
            </p:nvSpPr>
            <p:spPr bwMode="auto">
              <a:xfrm rot="19316500" flipH="1">
                <a:off x="6035676" y="3998913"/>
                <a:ext cx="157163" cy="5715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3" name="Line 65"/>
              <p:cNvSpPr>
                <a:spLocks noChangeShapeType="1"/>
              </p:cNvSpPr>
              <p:nvPr/>
            </p:nvSpPr>
            <p:spPr bwMode="auto">
              <a:xfrm rot="19316500" flipH="1">
                <a:off x="6232526" y="3938588"/>
                <a:ext cx="4763" cy="5572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4" name="Line 67"/>
              <p:cNvSpPr>
                <a:spLocks noChangeShapeType="1"/>
              </p:cNvSpPr>
              <p:nvPr/>
            </p:nvSpPr>
            <p:spPr bwMode="auto">
              <a:xfrm rot="18849905" flipH="1">
                <a:off x="6378576" y="3413125"/>
                <a:ext cx="179388" cy="5651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Line 68"/>
              <p:cNvSpPr>
                <a:spLocks noChangeShapeType="1"/>
              </p:cNvSpPr>
              <p:nvPr/>
            </p:nvSpPr>
            <p:spPr bwMode="auto">
              <a:xfrm rot="18849905" flipH="1">
                <a:off x="6580188" y="33401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6" name="Line 69"/>
              <p:cNvSpPr>
                <a:spLocks noChangeShapeType="1"/>
              </p:cNvSpPr>
              <p:nvPr/>
            </p:nvSpPr>
            <p:spPr bwMode="auto">
              <a:xfrm rot="18849905">
                <a:off x="6634163" y="3265488"/>
                <a:ext cx="141288" cy="487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4" name="Group 13"/>
              <p:cNvGrpSpPr/>
              <p:nvPr/>
            </p:nvGrpSpPr>
            <p:grpSpPr>
              <a:xfrm>
                <a:off x="3657600" y="2133600"/>
                <a:ext cx="838200" cy="6858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22" name="Can 52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3" name="Down Arrow 53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4" name="Down Arrow 54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5" name="Right Arrow 55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6" name="Right Arrow 56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5" name="Group 13"/>
              <p:cNvGrpSpPr/>
              <p:nvPr/>
            </p:nvGrpSpPr>
            <p:grpSpPr>
              <a:xfrm>
                <a:off x="4800600" y="2133600"/>
                <a:ext cx="838200" cy="6858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17" name="Can 41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8" name="Down Arrow 41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9" name="Down Arrow 41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0" name="Right Arrow 41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1" name="Right Arrow 42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6" name="Group 13"/>
              <p:cNvGrpSpPr/>
              <p:nvPr/>
            </p:nvGrpSpPr>
            <p:grpSpPr>
              <a:xfrm>
                <a:off x="2819400" y="31242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12" name="Can 41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3" name="Down Arrow 41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4" name="Down Arrow 41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5" name="Right Arrow 41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6" name="Right Arrow 41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7" name="Group 13"/>
              <p:cNvGrpSpPr/>
              <p:nvPr/>
            </p:nvGrpSpPr>
            <p:grpSpPr>
              <a:xfrm>
                <a:off x="3200400" y="37338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07" name="Can 40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8" name="Down Arrow 40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9" name="Down Arrow 40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0" name="Right Arrow 40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1" name="Right Arrow 41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8" name="Group 13"/>
              <p:cNvGrpSpPr/>
              <p:nvPr/>
            </p:nvGrpSpPr>
            <p:grpSpPr>
              <a:xfrm>
                <a:off x="3886200" y="40386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02" name="Can 40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3" name="Down Arrow 40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4" name="Down Arrow 40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5" name="Right Arrow 40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6" name="Right Arrow 40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9" name="Group 13"/>
              <p:cNvGrpSpPr/>
              <p:nvPr/>
            </p:nvGrpSpPr>
            <p:grpSpPr>
              <a:xfrm>
                <a:off x="4876800" y="41148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97" name="Can 39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8" name="Down Arrow 39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9" name="Down Arrow 39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0" name="Right Arrow 39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1" name="Right Arrow 40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2" name="Group 13"/>
              <p:cNvGrpSpPr/>
              <p:nvPr/>
            </p:nvGrpSpPr>
            <p:grpSpPr>
              <a:xfrm>
                <a:off x="5562600" y="36576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92" name="Can 391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3" name="Down Arrow 392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4" name="Down Arrow 393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5" name="Right Arrow 394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6" name="Right Arrow 395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77" name="Group 13"/>
              <p:cNvGrpSpPr/>
              <p:nvPr/>
            </p:nvGrpSpPr>
            <p:grpSpPr>
              <a:xfrm>
                <a:off x="5943600" y="3048000"/>
                <a:ext cx="609600" cy="457200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87" name="Can 38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8" name="Down Arrow 38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9" name="Down Arrow 38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0" name="Right Arrow 38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1" name="Right Arrow 39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85" name="Line 23"/>
              <p:cNvSpPr>
                <a:spLocks noChangeShapeType="1"/>
              </p:cNvSpPr>
              <p:nvPr/>
            </p:nvSpPr>
            <p:spPr bwMode="auto">
              <a:xfrm flipV="1">
                <a:off x="4191000" y="2819400"/>
                <a:ext cx="838200" cy="12192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6" name="Line 28"/>
              <p:cNvSpPr>
                <a:spLocks noChangeShapeType="1"/>
              </p:cNvSpPr>
              <p:nvPr/>
            </p:nvSpPr>
            <p:spPr bwMode="auto">
              <a:xfrm flipH="1" flipV="1">
                <a:off x="4343401" y="2819400"/>
                <a:ext cx="762000" cy="12954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8" name="Group 464"/>
          <p:cNvGrpSpPr/>
          <p:nvPr/>
        </p:nvGrpSpPr>
        <p:grpSpPr>
          <a:xfrm>
            <a:off x="2209800" y="1143000"/>
            <a:ext cx="381000" cy="304800"/>
            <a:chOff x="1524000" y="4038600"/>
            <a:chExt cx="609600" cy="533400"/>
          </a:xfrm>
        </p:grpSpPr>
        <p:sp>
          <p:nvSpPr>
            <p:cNvPr id="462" name="Cube 461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3" name="Right Arrow 462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4" name="Right Arrow 463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9" name="Group 518"/>
          <p:cNvGrpSpPr/>
          <p:nvPr/>
        </p:nvGrpSpPr>
        <p:grpSpPr>
          <a:xfrm>
            <a:off x="4495800" y="1524000"/>
            <a:ext cx="381000" cy="304800"/>
            <a:chOff x="1524000" y="4038600"/>
            <a:chExt cx="609600" cy="533400"/>
          </a:xfrm>
        </p:grpSpPr>
        <p:sp>
          <p:nvSpPr>
            <p:cNvPr id="522" name="Cube 521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4" name="Right Arrow 523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6" name="Right Arrow 525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0" name="Group 527"/>
          <p:cNvGrpSpPr/>
          <p:nvPr/>
        </p:nvGrpSpPr>
        <p:grpSpPr>
          <a:xfrm rot="4539569">
            <a:off x="1600200" y="1981200"/>
            <a:ext cx="381000" cy="304800"/>
            <a:chOff x="1524000" y="4038600"/>
            <a:chExt cx="609600" cy="533400"/>
          </a:xfrm>
        </p:grpSpPr>
        <p:sp>
          <p:nvSpPr>
            <p:cNvPr id="529" name="Cube 528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0" name="Right Arrow 529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1" name="Right Arrow 530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1" name="Group 535"/>
          <p:cNvGrpSpPr/>
          <p:nvPr/>
        </p:nvGrpSpPr>
        <p:grpSpPr>
          <a:xfrm rot="3882920">
            <a:off x="2257334" y="3894942"/>
            <a:ext cx="381000" cy="304800"/>
            <a:chOff x="1524000" y="4038600"/>
            <a:chExt cx="609600" cy="533400"/>
          </a:xfrm>
        </p:grpSpPr>
        <p:sp>
          <p:nvSpPr>
            <p:cNvPr id="537" name="Cube 536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8" name="Right Arrow 537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9" name="Right Arrow 538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2" name="Group 543"/>
          <p:cNvGrpSpPr/>
          <p:nvPr/>
        </p:nvGrpSpPr>
        <p:grpSpPr>
          <a:xfrm rot="1709829">
            <a:off x="5688432" y="1672627"/>
            <a:ext cx="381000" cy="304800"/>
            <a:chOff x="1524000" y="4038600"/>
            <a:chExt cx="609600" cy="533400"/>
          </a:xfrm>
        </p:grpSpPr>
        <p:sp>
          <p:nvSpPr>
            <p:cNvPr id="545" name="Cube 544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6" name="Right Arrow 545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7" name="Right Arrow 546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3" name="Group 555"/>
          <p:cNvGrpSpPr/>
          <p:nvPr/>
        </p:nvGrpSpPr>
        <p:grpSpPr>
          <a:xfrm rot="732722">
            <a:off x="2945233" y="4720626"/>
            <a:ext cx="381000" cy="304800"/>
            <a:chOff x="1524000" y="4038600"/>
            <a:chExt cx="609600" cy="533400"/>
          </a:xfrm>
        </p:grpSpPr>
        <p:sp>
          <p:nvSpPr>
            <p:cNvPr id="557" name="Cube 556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8" name="Right Arrow 557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9" name="Right Arrow 558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4" name="Group 559"/>
          <p:cNvGrpSpPr/>
          <p:nvPr/>
        </p:nvGrpSpPr>
        <p:grpSpPr>
          <a:xfrm rot="910500">
            <a:off x="5748251" y="5454753"/>
            <a:ext cx="381000" cy="304800"/>
            <a:chOff x="1524000" y="4038600"/>
            <a:chExt cx="609600" cy="533400"/>
          </a:xfrm>
        </p:grpSpPr>
        <p:sp>
          <p:nvSpPr>
            <p:cNvPr id="561" name="Cube 560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2" name="Right Arrow 561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3" name="Right Arrow 562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563"/>
          <p:cNvGrpSpPr/>
          <p:nvPr/>
        </p:nvGrpSpPr>
        <p:grpSpPr>
          <a:xfrm rot="7379484">
            <a:off x="7432456" y="3290767"/>
            <a:ext cx="381000" cy="304800"/>
            <a:chOff x="1524000" y="4038600"/>
            <a:chExt cx="609600" cy="533400"/>
          </a:xfrm>
        </p:grpSpPr>
        <p:sp>
          <p:nvSpPr>
            <p:cNvPr id="565" name="Cube 564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6" name="Right Arrow 565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7" name="Right Arrow 566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5" name="Group 567"/>
          <p:cNvGrpSpPr/>
          <p:nvPr/>
        </p:nvGrpSpPr>
        <p:grpSpPr>
          <a:xfrm rot="7302638">
            <a:off x="6592481" y="4661767"/>
            <a:ext cx="381000" cy="304800"/>
            <a:chOff x="1524000" y="4038600"/>
            <a:chExt cx="609600" cy="533400"/>
          </a:xfrm>
        </p:grpSpPr>
        <p:sp>
          <p:nvSpPr>
            <p:cNvPr id="569" name="Cube 568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0" name="Right Arrow 569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1" name="Right Arrow 570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6" name="Group 551"/>
          <p:cNvGrpSpPr/>
          <p:nvPr/>
        </p:nvGrpSpPr>
        <p:grpSpPr>
          <a:xfrm rot="1709829">
            <a:off x="7212431" y="2510826"/>
            <a:ext cx="381000" cy="304800"/>
            <a:chOff x="1524000" y="4038600"/>
            <a:chExt cx="609600" cy="533400"/>
          </a:xfrm>
        </p:grpSpPr>
        <p:sp>
          <p:nvSpPr>
            <p:cNvPr id="553" name="Cube 552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4" name="Right Arrow 553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5" name="Right Arrow 554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7" name="Group 574"/>
          <p:cNvGrpSpPr/>
          <p:nvPr/>
        </p:nvGrpSpPr>
        <p:grpSpPr>
          <a:xfrm rot="4438656">
            <a:off x="1989760" y="2968365"/>
            <a:ext cx="381000" cy="304800"/>
            <a:chOff x="1524000" y="4038600"/>
            <a:chExt cx="609600" cy="533400"/>
          </a:xfrm>
        </p:grpSpPr>
        <p:sp>
          <p:nvSpPr>
            <p:cNvPr id="576" name="Cube 575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7" name="Right Arrow 576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8" name="Right Arrow 577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8" name="Group 578"/>
          <p:cNvGrpSpPr/>
          <p:nvPr/>
        </p:nvGrpSpPr>
        <p:grpSpPr>
          <a:xfrm rot="1006509">
            <a:off x="4455479" y="5077697"/>
            <a:ext cx="381000" cy="304800"/>
            <a:chOff x="1524000" y="4038600"/>
            <a:chExt cx="609600" cy="533400"/>
          </a:xfrm>
        </p:grpSpPr>
        <p:sp>
          <p:nvSpPr>
            <p:cNvPr id="580" name="Cube 579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1" name="Right Arrow 580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2" name="Right Arrow 581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IP over WDM Design Methodology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620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 Need IP and WDM topologies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 Need a traffic matrix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 Dimensioning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prstClr val="white"/>
                </a:solidFill>
              </a:rPr>
              <a:t> Route ‘demand’ traffic matrix over IP topology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prstClr val="white"/>
                </a:solidFill>
              </a:rPr>
              <a:t> Dimension for recovery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prstClr val="white"/>
                </a:solidFill>
              </a:rPr>
              <a:t> Dimension for traffic uncertainty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 Tabulation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prstClr val="white"/>
                </a:solidFill>
              </a:rPr>
              <a:t> # 10G core-interfaces needed per IP edge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prstClr val="white"/>
                </a:solidFill>
              </a:rPr>
              <a:t> # 10G core-access </a:t>
            </a:r>
            <a:r>
              <a:rPr lang="en-US" sz="2400" dirty="0" err="1" smtClean="0">
                <a:solidFill>
                  <a:prstClr val="white"/>
                </a:solidFill>
              </a:rPr>
              <a:t>intfs</a:t>
            </a:r>
            <a:r>
              <a:rPr lang="en-US" sz="2400" dirty="0" smtClean="0">
                <a:solidFill>
                  <a:prstClr val="white"/>
                </a:solidFill>
              </a:rPr>
              <a:t> needed per </a:t>
            </a:r>
            <a:r>
              <a:rPr lang="en-US" sz="2400" dirty="0" err="1" smtClean="0">
                <a:solidFill>
                  <a:prstClr val="white"/>
                </a:solidFill>
              </a:rPr>
              <a:t>PoP</a:t>
            </a:r>
            <a:endParaRPr lang="en-US" sz="2400" dirty="0" smtClean="0">
              <a:solidFill>
                <a:prstClr val="white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prstClr val="white"/>
                </a:solidFill>
              </a:rPr>
              <a:t> # Core routers &amp; # Access routers needed per pop </a:t>
            </a:r>
          </a:p>
          <a:p>
            <a:pPr marL="457200" indent="-457200">
              <a:buFontTx/>
              <a:buAutoNum type="arabicPeriod" startAt="5"/>
            </a:pPr>
            <a:r>
              <a:rPr lang="en-US" sz="2400" dirty="0" smtClean="0">
                <a:solidFill>
                  <a:prstClr val="white"/>
                </a:solidFill>
              </a:rPr>
              <a:t>IP Cost Model</a:t>
            </a:r>
          </a:p>
          <a:p>
            <a:pPr marL="457200" indent="-457200">
              <a:buFontTx/>
              <a:buAutoNum type="arabicPeriod" startAt="5"/>
            </a:pPr>
            <a:r>
              <a:rPr lang="en-US" sz="2400" dirty="0" smtClean="0">
                <a:solidFill>
                  <a:prstClr val="white"/>
                </a:solidFill>
              </a:rPr>
              <a:t>Route IP edge demands over fiber-topology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prstClr val="white"/>
                </a:solidFill>
              </a:rPr>
              <a:t> tabulate demand on a fiber-edge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prstClr val="white"/>
                </a:solidFill>
              </a:rPr>
              <a:t>derive WDM system demand per fiber edge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>
                <a:solidFill>
                  <a:prstClr val="white"/>
                </a:solidFill>
              </a:rPr>
              <a:t>WDM Cost Model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9600" y="838200"/>
          <a:ext cx="7667625" cy="5819775"/>
        </p:xfrm>
        <a:graphic>
          <a:graphicData uri="http://schemas.openxmlformats.org/presentationml/2006/ole">
            <p:oleObj spid="_x0000_s2050" name="Worksheet" r:id="rId3" imgW="7667816" imgH="5819870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Capex</a:t>
            </a:r>
            <a:r>
              <a:rPr lang="en-US" sz="4000" dirty="0" smtClean="0">
                <a:solidFill>
                  <a:srgbClr val="FFFF00"/>
                </a:solidFill>
              </a:rPr>
              <a:t>: IP over WDM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34"/>
          <p:cNvSpPr>
            <a:spLocks noChangeShapeType="1"/>
          </p:cNvSpPr>
          <p:nvPr/>
        </p:nvSpPr>
        <p:spPr bwMode="auto">
          <a:xfrm flipH="1" flipV="1">
            <a:off x="5638800" y="1828800"/>
            <a:ext cx="0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Line 34"/>
          <p:cNvSpPr>
            <a:spLocks noChangeShapeType="1"/>
          </p:cNvSpPr>
          <p:nvPr/>
        </p:nvSpPr>
        <p:spPr bwMode="auto">
          <a:xfrm flipH="1" flipV="1">
            <a:off x="5410200" y="1905000"/>
            <a:ext cx="0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Line 32"/>
          <p:cNvSpPr>
            <a:spLocks noChangeShapeType="1"/>
          </p:cNvSpPr>
          <p:nvPr/>
        </p:nvSpPr>
        <p:spPr bwMode="auto">
          <a:xfrm flipV="1">
            <a:off x="4038600" y="1828800"/>
            <a:ext cx="1246894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31"/>
          <p:cNvSpPr>
            <a:spLocks noChangeShapeType="1"/>
          </p:cNvSpPr>
          <p:nvPr/>
        </p:nvSpPr>
        <p:spPr bwMode="auto">
          <a:xfrm flipH="1" flipV="1">
            <a:off x="3810000" y="1828800"/>
            <a:ext cx="0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Line 31"/>
          <p:cNvSpPr>
            <a:spLocks noChangeShapeType="1"/>
          </p:cNvSpPr>
          <p:nvPr/>
        </p:nvSpPr>
        <p:spPr bwMode="auto">
          <a:xfrm flipH="1" flipV="1">
            <a:off x="4114800" y="1905000"/>
            <a:ext cx="0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2801778" y="3218622"/>
            <a:ext cx="942597" cy="80838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2906511" y="3218622"/>
            <a:ext cx="2408859" cy="90943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3220710" y="3218622"/>
            <a:ext cx="628398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220710" y="3218622"/>
            <a:ext cx="2094660" cy="17178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 flipV="1">
            <a:off x="3953842" y="3319670"/>
            <a:ext cx="104733" cy="212200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 flipV="1">
            <a:off x="5734303" y="3218622"/>
            <a:ext cx="942597" cy="80838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 flipV="1">
            <a:off x="4163307" y="3218622"/>
            <a:ext cx="2408859" cy="90943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 flipV="1">
            <a:off x="5629570" y="3218622"/>
            <a:ext cx="733131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4163307" y="3218622"/>
            <a:ext cx="2094660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5420104" y="3319670"/>
            <a:ext cx="104733" cy="212200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H="1" flipV="1">
            <a:off x="3962400" y="1905000"/>
            <a:ext cx="0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H="1" flipV="1">
            <a:off x="4038600" y="1905000"/>
            <a:ext cx="1276771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H="1" flipV="1">
            <a:off x="5524837" y="1905000"/>
            <a:ext cx="0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rot="358666" flipH="1">
            <a:off x="3753103" y="5854286"/>
            <a:ext cx="207285" cy="60207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rot="358666" flipH="1">
            <a:off x="4062938" y="5845865"/>
            <a:ext cx="0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rot="358666">
            <a:off x="4174217" y="5833234"/>
            <a:ext cx="209466" cy="61260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 rot="20900443" flipH="1">
            <a:off x="5193183" y="5927967"/>
            <a:ext cx="211649" cy="6168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rot="20900443" flipH="1">
            <a:off x="5513927" y="5845865"/>
            <a:ext cx="0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rot="20900443">
            <a:off x="5618659" y="5854286"/>
            <a:ext cx="307654" cy="59786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rot="1114882" flipH="1">
            <a:off x="2378482" y="5149057"/>
            <a:ext cx="298926" cy="71154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 rot="1114882" flipH="1">
            <a:off x="2784322" y="5235368"/>
            <a:ext cx="0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rot="1114882">
            <a:off x="2889056" y="5323785"/>
            <a:ext cx="296744" cy="70102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Line 58"/>
          <p:cNvSpPr>
            <a:spLocks noChangeShapeType="1"/>
          </p:cNvSpPr>
          <p:nvPr/>
        </p:nvSpPr>
        <p:spPr bwMode="auto">
          <a:xfrm rot="1884142" flipH="1">
            <a:off x="1905001" y="4229100"/>
            <a:ext cx="268379" cy="58734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 rot="1884142" flipH="1">
            <a:off x="2151561" y="4344885"/>
            <a:ext cx="91641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 rot="1884142">
            <a:off x="2354480" y="4441722"/>
            <a:ext cx="82914" cy="72417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 rot="19316500" flipH="1">
            <a:off x="6319062" y="5224843"/>
            <a:ext cx="377476" cy="74101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Line 64"/>
          <p:cNvSpPr>
            <a:spLocks noChangeShapeType="1"/>
          </p:cNvSpPr>
          <p:nvPr/>
        </p:nvSpPr>
        <p:spPr bwMode="auto">
          <a:xfrm rot="19316500" flipH="1">
            <a:off x="6593986" y="5186949"/>
            <a:ext cx="216013" cy="757859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Line 65"/>
          <p:cNvSpPr>
            <a:spLocks noChangeShapeType="1"/>
          </p:cNvSpPr>
          <p:nvPr/>
        </p:nvSpPr>
        <p:spPr bwMode="auto">
          <a:xfrm rot="19316500" flipH="1">
            <a:off x="6864547" y="5106954"/>
            <a:ext cx="6547" cy="7389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 rot="18849905" flipH="1">
            <a:off x="7069623" y="4396478"/>
            <a:ext cx="237884" cy="77677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Line 68"/>
          <p:cNvSpPr>
            <a:spLocks noChangeShapeType="1"/>
          </p:cNvSpPr>
          <p:nvPr/>
        </p:nvSpPr>
        <p:spPr bwMode="auto">
          <a:xfrm rot="18849905" flipH="1">
            <a:off x="7342391" y="4300408"/>
            <a:ext cx="0" cy="733131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Line 69"/>
          <p:cNvSpPr>
            <a:spLocks noChangeShapeType="1"/>
          </p:cNvSpPr>
          <p:nvPr/>
        </p:nvSpPr>
        <p:spPr bwMode="auto">
          <a:xfrm rot="18849905">
            <a:off x="7419993" y="4202580"/>
            <a:ext cx="187360" cy="66985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325442" y="2713382"/>
            <a:ext cx="1152063" cy="909430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53" name="Can 5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Down Arrow 5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Down Arrow 5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4896437" y="2713382"/>
            <a:ext cx="1152063" cy="909430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59" name="Can 5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Down Arrow 5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Down Arrow 6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ight Arrow 6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173379" y="4027004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65" name="Can 6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Down Arrow 6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Down Arrow 6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2697044" y="4835387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1" name="Can 7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ight Arrow 7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3639641" y="5239578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7" name="Can 7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ight Arrow 7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5001171" y="5340626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83" name="Can 8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Down Arrow 8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Down Arrow 8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ight Arrow 8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ight Arrow 8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943768" y="4734339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89" name="Can 8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Down Arrow 8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Down Arrow 9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ight Arrow 9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ight Arrow 9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6467433" y="3925957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95" name="Can 9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Down Arrow 9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Down Arrow 9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ight Arrow 9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ight Arrow 9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Line 23"/>
          <p:cNvSpPr>
            <a:spLocks noChangeShapeType="1"/>
          </p:cNvSpPr>
          <p:nvPr/>
        </p:nvSpPr>
        <p:spPr bwMode="auto">
          <a:xfrm flipV="1">
            <a:off x="4058573" y="3622813"/>
            <a:ext cx="1152063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Line 28"/>
          <p:cNvSpPr>
            <a:spLocks noChangeShapeType="1"/>
          </p:cNvSpPr>
          <p:nvPr/>
        </p:nvSpPr>
        <p:spPr bwMode="auto">
          <a:xfrm flipH="1" flipV="1">
            <a:off x="4268041" y="3622813"/>
            <a:ext cx="1047331" cy="17178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 flipV="1">
            <a:off x="4477505" y="3218622"/>
            <a:ext cx="41893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2400" y="2895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Backbone/Core Routers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2400" y="4191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Access Routers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86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Aggregation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86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Circuit Based Recovery</a:t>
            </a: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10" name="Group 111"/>
          <p:cNvGrpSpPr/>
          <p:nvPr/>
        </p:nvGrpSpPr>
        <p:grpSpPr>
          <a:xfrm>
            <a:off x="5105400" y="1371600"/>
            <a:ext cx="645380" cy="582823"/>
            <a:chOff x="7279420" y="1219200"/>
            <a:chExt cx="645380" cy="582823"/>
          </a:xfrm>
        </p:grpSpPr>
        <p:sp>
          <p:nvSpPr>
            <p:cNvPr id="119" name="Cube 118"/>
            <p:cNvSpPr/>
            <p:nvPr/>
          </p:nvSpPr>
          <p:spPr>
            <a:xfrm>
              <a:off x="7315202" y="1219200"/>
              <a:ext cx="609598" cy="539133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Quad Arrow 119"/>
            <p:cNvSpPr/>
            <p:nvPr/>
          </p:nvSpPr>
          <p:spPr>
            <a:xfrm rot="2594847">
              <a:off x="7279420" y="1250522"/>
              <a:ext cx="532483" cy="55150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12"/>
          <p:cNvGrpSpPr/>
          <p:nvPr/>
        </p:nvGrpSpPr>
        <p:grpSpPr>
          <a:xfrm>
            <a:off x="3657600" y="1371600"/>
            <a:ext cx="645380" cy="582823"/>
            <a:chOff x="7279420" y="1219200"/>
            <a:chExt cx="645380" cy="582823"/>
          </a:xfrm>
        </p:grpSpPr>
        <p:sp>
          <p:nvSpPr>
            <p:cNvPr id="114" name="Cube 113"/>
            <p:cNvSpPr/>
            <p:nvPr/>
          </p:nvSpPr>
          <p:spPr>
            <a:xfrm>
              <a:off x="7315202" y="1219200"/>
              <a:ext cx="609598" cy="539133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Quad Arrow 114"/>
            <p:cNvSpPr/>
            <p:nvPr/>
          </p:nvSpPr>
          <p:spPr>
            <a:xfrm rot="2594847">
              <a:off x="7279420" y="1250522"/>
              <a:ext cx="532483" cy="55150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7" name="Line 33"/>
          <p:cNvSpPr>
            <a:spLocks noChangeShapeType="1"/>
          </p:cNvSpPr>
          <p:nvPr/>
        </p:nvSpPr>
        <p:spPr bwMode="auto">
          <a:xfrm flipH="1" flipV="1">
            <a:off x="4267198" y="1828800"/>
            <a:ext cx="838201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Line 33"/>
          <p:cNvSpPr>
            <a:spLocks noChangeShapeType="1"/>
          </p:cNvSpPr>
          <p:nvPr/>
        </p:nvSpPr>
        <p:spPr bwMode="auto">
          <a:xfrm flipH="1" flipV="1">
            <a:off x="4267198" y="1676400"/>
            <a:ext cx="838201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Line 33"/>
          <p:cNvSpPr>
            <a:spLocks noChangeShapeType="1"/>
          </p:cNvSpPr>
          <p:nvPr/>
        </p:nvSpPr>
        <p:spPr bwMode="auto">
          <a:xfrm flipH="1" flipV="1">
            <a:off x="2362199" y="1600200"/>
            <a:ext cx="1371601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33"/>
          <p:cNvSpPr>
            <a:spLocks noChangeShapeType="1"/>
          </p:cNvSpPr>
          <p:nvPr/>
        </p:nvSpPr>
        <p:spPr bwMode="auto">
          <a:xfrm flipH="1" flipV="1">
            <a:off x="2286000" y="1752600"/>
            <a:ext cx="1447800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53"/>
          <p:cNvGrpSpPr/>
          <p:nvPr/>
        </p:nvGrpSpPr>
        <p:grpSpPr>
          <a:xfrm>
            <a:off x="2590800" y="1447800"/>
            <a:ext cx="533400" cy="457200"/>
            <a:chOff x="1524000" y="4038600"/>
            <a:chExt cx="609600" cy="533400"/>
          </a:xfrm>
        </p:grpSpPr>
        <p:sp>
          <p:nvSpPr>
            <p:cNvPr id="109" name="Cube 108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Right Arrow 109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ight Arrow 110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4" name="Line 33"/>
          <p:cNvSpPr>
            <a:spLocks noChangeShapeType="1"/>
          </p:cNvSpPr>
          <p:nvPr/>
        </p:nvSpPr>
        <p:spPr bwMode="auto">
          <a:xfrm flipH="1" flipV="1">
            <a:off x="5638799" y="1676400"/>
            <a:ext cx="1371600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Line 33"/>
          <p:cNvSpPr>
            <a:spLocks noChangeShapeType="1"/>
          </p:cNvSpPr>
          <p:nvPr/>
        </p:nvSpPr>
        <p:spPr bwMode="auto">
          <a:xfrm flipH="1" flipV="1">
            <a:off x="5714999" y="1828800"/>
            <a:ext cx="1371600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53"/>
          <p:cNvGrpSpPr/>
          <p:nvPr/>
        </p:nvGrpSpPr>
        <p:grpSpPr>
          <a:xfrm>
            <a:off x="6096000" y="1447800"/>
            <a:ext cx="533400" cy="457200"/>
            <a:chOff x="1524000" y="4038600"/>
            <a:chExt cx="609600" cy="533400"/>
          </a:xfrm>
        </p:grpSpPr>
        <p:sp>
          <p:nvSpPr>
            <p:cNvPr id="113" name="Cube 112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ight Arrow 115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Right Arrow 120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9" name="Explosion 2 128"/>
          <p:cNvSpPr/>
          <p:nvPr/>
        </p:nvSpPr>
        <p:spPr>
          <a:xfrm>
            <a:off x="7696200" y="533400"/>
            <a:ext cx="457200" cy="4572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52400" y="137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Backbone/Core Switching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2" name="Explosion 2 131"/>
          <p:cNvSpPr/>
          <p:nvPr/>
        </p:nvSpPr>
        <p:spPr>
          <a:xfrm>
            <a:off x="6705600" y="1295400"/>
            <a:ext cx="457200" cy="4572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2113472" y="1841740"/>
            <a:ext cx="5538158" cy="194094"/>
          </a:xfrm>
          <a:custGeom>
            <a:avLst/>
            <a:gdLst>
              <a:gd name="connsiteX0" fmla="*/ 5538158 w 5538158"/>
              <a:gd name="connsiteY0" fmla="*/ 194094 h 194094"/>
              <a:gd name="connsiteX1" fmla="*/ 4157932 w 5538158"/>
              <a:gd name="connsiteY1" fmla="*/ 30192 h 194094"/>
              <a:gd name="connsiteX2" fmla="*/ 1958196 w 5538158"/>
              <a:gd name="connsiteY2" fmla="*/ 12939 h 194094"/>
              <a:gd name="connsiteX3" fmla="*/ 0 w 5538158"/>
              <a:gd name="connsiteY3" fmla="*/ 4313 h 19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8158" h="194094">
                <a:moveTo>
                  <a:pt x="5538158" y="194094"/>
                </a:moveTo>
                <a:cubicBezTo>
                  <a:pt x="5146375" y="127239"/>
                  <a:pt x="4754592" y="60384"/>
                  <a:pt x="4157932" y="30192"/>
                </a:cubicBezTo>
                <a:cubicBezTo>
                  <a:pt x="3561272" y="0"/>
                  <a:pt x="1958196" y="12939"/>
                  <a:pt x="1958196" y="12939"/>
                </a:cubicBezTo>
                <a:lnTo>
                  <a:pt x="0" y="4313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52800" y="2819400"/>
            <a:ext cx="1047163" cy="80341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135" name="Can 13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Down Arrow 13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Down Arrow 13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Right Arrow 13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ight Arrow 14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4923795" y="2819400"/>
            <a:ext cx="1047163" cy="80341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143" name="Can 14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Down Arrow 14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Down Arrow 14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ight Arrow 14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ight Arrow 14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18" grpId="0" animBg="1"/>
      <p:bldP spid="129" grpId="0" animBg="1"/>
      <p:bldP spid="132" grpId="0" animBg="1"/>
      <p:bldP spid="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Straight Connector 160"/>
          <p:cNvCxnSpPr/>
          <p:nvPr/>
        </p:nvCxnSpPr>
        <p:spPr>
          <a:xfrm>
            <a:off x="914400" y="4267200"/>
            <a:ext cx="609600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914400" y="4343400"/>
            <a:ext cx="609600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14400" y="4419600"/>
            <a:ext cx="609600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0" name="Can 109"/>
          <p:cNvSpPr/>
          <p:nvPr/>
        </p:nvSpPr>
        <p:spPr>
          <a:xfrm>
            <a:off x="3429000" y="3276600"/>
            <a:ext cx="533400" cy="762000"/>
          </a:xfrm>
          <a:prstGeom prst="can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Can 92"/>
          <p:cNvSpPr/>
          <p:nvPr/>
        </p:nvSpPr>
        <p:spPr>
          <a:xfrm rot="16200000">
            <a:off x="4305300" y="1333500"/>
            <a:ext cx="533400" cy="5943600"/>
          </a:xfrm>
          <a:prstGeom prst="can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3" idx="4"/>
            <a:endCxn id="9" idx="2"/>
          </p:cNvCxnSpPr>
          <p:nvPr/>
        </p:nvCxnSpPr>
        <p:spPr>
          <a:xfrm>
            <a:off x="1295400" y="1181102"/>
            <a:ext cx="655320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oup 21"/>
          <p:cNvGrpSpPr/>
          <p:nvPr/>
        </p:nvGrpSpPr>
        <p:grpSpPr>
          <a:xfrm>
            <a:off x="3352800" y="2514600"/>
            <a:ext cx="609600" cy="609600"/>
            <a:chOff x="4495800" y="2286000"/>
            <a:chExt cx="609600" cy="609600"/>
          </a:xfrm>
        </p:grpSpPr>
        <p:sp>
          <p:nvSpPr>
            <p:cNvPr id="23" name="Cube 22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Quad Arrow 23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5715000" y="2514600"/>
            <a:ext cx="609600" cy="609600"/>
            <a:chOff x="4495800" y="2286000"/>
            <a:chExt cx="609600" cy="609600"/>
          </a:xfrm>
        </p:grpSpPr>
        <p:sp>
          <p:nvSpPr>
            <p:cNvPr id="26" name="Cube 25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Quad Arrow 26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-190500" y="2552700"/>
            <a:ext cx="3124200" cy="45720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93" idx="3"/>
          </p:cNvCxnSpPr>
          <p:nvPr/>
        </p:nvCxnSpPr>
        <p:spPr>
          <a:xfrm rot="5400000">
            <a:off x="6229350" y="2533650"/>
            <a:ext cx="3086100" cy="45720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1676400" y="4114800"/>
            <a:ext cx="5791200" cy="381000"/>
            <a:chOff x="3066" y="1214"/>
            <a:chExt cx="1104" cy="104"/>
          </a:xfrm>
        </p:grpSpPr>
        <p:sp>
          <p:nvSpPr>
            <p:cNvPr id="88" name="Line 45"/>
            <p:cNvSpPr>
              <a:spLocks noChangeShapeType="1"/>
            </p:cNvSpPr>
            <p:nvPr/>
          </p:nvSpPr>
          <p:spPr bwMode="auto">
            <a:xfrm>
              <a:off x="3066" y="1214"/>
              <a:ext cx="1104" cy="8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Line 46"/>
            <p:cNvSpPr>
              <a:spLocks noChangeShapeType="1"/>
            </p:cNvSpPr>
            <p:nvPr/>
          </p:nvSpPr>
          <p:spPr bwMode="auto">
            <a:xfrm>
              <a:off x="3066" y="1262"/>
              <a:ext cx="1104" cy="8"/>
            </a:xfrm>
            <a:prstGeom prst="line">
              <a:avLst/>
            </a:prstGeom>
            <a:noFill/>
            <a:ln w="1016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Line 47"/>
            <p:cNvSpPr>
              <a:spLocks noChangeShapeType="1"/>
            </p:cNvSpPr>
            <p:nvPr/>
          </p:nvSpPr>
          <p:spPr bwMode="auto">
            <a:xfrm>
              <a:off x="3066" y="1310"/>
              <a:ext cx="1104" cy="8"/>
            </a:xfrm>
            <a:prstGeom prst="line">
              <a:avLst/>
            </a:prstGeom>
            <a:noFill/>
            <a:ln w="101600">
              <a:solidFill>
                <a:srgbClr val="027EB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 rot="16024910">
            <a:off x="3305567" y="3392915"/>
            <a:ext cx="768308" cy="381000"/>
            <a:chOff x="3066" y="1214"/>
            <a:chExt cx="1104" cy="104"/>
          </a:xfrm>
        </p:grpSpPr>
        <p:sp>
          <p:nvSpPr>
            <p:cNvPr id="80" name="Line 45"/>
            <p:cNvSpPr>
              <a:spLocks noChangeShapeType="1"/>
            </p:cNvSpPr>
            <p:nvPr/>
          </p:nvSpPr>
          <p:spPr bwMode="auto">
            <a:xfrm>
              <a:off x="3066" y="1214"/>
              <a:ext cx="1104" cy="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Line 46"/>
            <p:cNvSpPr>
              <a:spLocks noChangeShapeType="1"/>
            </p:cNvSpPr>
            <p:nvPr/>
          </p:nvSpPr>
          <p:spPr bwMode="auto">
            <a:xfrm>
              <a:off x="3066" y="1262"/>
              <a:ext cx="1104" cy="8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Line 47"/>
            <p:cNvSpPr>
              <a:spLocks noChangeShapeType="1"/>
            </p:cNvSpPr>
            <p:nvPr/>
          </p:nvSpPr>
          <p:spPr bwMode="auto">
            <a:xfrm>
              <a:off x="3066" y="1310"/>
              <a:ext cx="1104" cy="8"/>
            </a:xfrm>
            <a:prstGeom prst="line">
              <a:avLst/>
            </a:prstGeom>
            <a:noFill/>
            <a:ln w="76200">
              <a:solidFill>
                <a:srgbClr val="027EBA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1148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TDM Switch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148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WDM Switch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7" name="Group 13"/>
          <p:cNvGrpSpPr/>
          <p:nvPr/>
        </p:nvGrpSpPr>
        <p:grpSpPr>
          <a:xfrm>
            <a:off x="7848600" y="762000"/>
            <a:ext cx="1066800" cy="838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9" name="Can 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3"/>
          <p:cNvGrpSpPr/>
          <p:nvPr/>
        </p:nvGrpSpPr>
        <p:grpSpPr>
          <a:xfrm>
            <a:off x="228600" y="762000"/>
            <a:ext cx="1066800" cy="8382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3" name="Can 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1" name="Can 110"/>
          <p:cNvSpPr/>
          <p:nvPr/>
        </p:nvSpPr>
        <p:spPr>
          <a:xfrm>
            <a:off x="5791200" y="3276600"/>
            <a:ext cx="533400" cy="762000"/>
          </a:xfrm>
          <a:prstGeom prst="can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44"/>
          <p:cNvGrpSpPr>
            <a:grpSpLocks/>
          </p:cNvGrpSpPr>
          <p:nvPr/>
        </p:nvGrpSpPr>
        <p:grpSpPr bwMode="auto">
          <a:xfrm rot="15976737">
            <a:off x="5668722" y="3390429"/>
            <a:ext cx="763428" cy="381000"/>
            <a:chOff x="3066" y="1214"/>
            <a:chExt cx="1104" cy="104"/>
          </a:xfrm>
        </p:grpSpPr>
        <p:sp>
          <p:nvSpPr>
            <p:cNvPr id="113" name="Line 45"/>
            <p:cNvSpPr>
              <a:spLocks noChangeShapeType="1"/>
            </p:cNvSpPr>
            <p:nvPr/>
          </p:nvSpPr>
          <p:spPr bwMode="auto">
            <a:xfrm>
              <a:off x="3066" y="1214"/>
              <a:ext cx="1104" cy="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Line 46"/>
            <p:cNvSpPr>
              <a:spLocks noChangeShapeType="1"/>
            </p:cNvSpPr>
            <p:nvPr/>
          </p:nvSpPr>
          <p:spPr bwMode="auto">
            <a:xfrm>
              <a:off x="3066" y="1262"/>
              <a:ext cx="1104" cy="8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Line 47"/>
            <p:cNvSpPr>
              <a:spLocks noChangeShapeType="1"/>
            </p:cNvSpPr>
            <p:nvPr/>
          </p:nvSpPr>
          <p:spPr bwMode="auto">
            <a:xfrm>
              <a:off x="3066" y="1310"/>
              <a:ext cx="1104" cy="8"/>
            </a:xfrm>
            <a:prstGeom prst="line">
              <a:avLst/>
            </a:prstGeom>
            <a:noFill/>
            <a:ln w="76200">
              <a:solidFill>
                <a:srgbClr val="027EBA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1676400" y="4114790"/>
            <a:ext cx="5791200" cy="380999"/>
            <a:chOff x="3066" y="1214"/>
            <a:chExt cx="1104" cy="104"/>
          </a:xfrm>
        </p:grpSpPr>
        <p:sp>
          <p:nvSpPr>
            <p:cNvPr id="122" name="Line 45"/>
            <p:cNvSpPr>
              <a:spLocks noChangeShapeType="1"/>
            </p:cNvSpPr>
            <p:nvPr/>
          </p:nvSpPr>
          <p:spPr bwMode="auto">
            <a:xfrm>
              <a:off x="3066" y="1214"/>
              <a:ext cx="1104" cy="8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Line 46"/>
            <p:cNvSpPr>
              <a:spLocks noChangeShapeType="1"/>
            </p:cNvSpPr>
            <p:nvPr/>
          </p:nvSpPr>
          <p:spPr bwMode="auto">
            <a:xfrm>
              <a:off x="3066" y="1262"/>
              <a:ext cx="1104" cy="8"/>
            </a:xfrm>
            <a:prstGeom prst="line">
              <a:avLst/>
            </a:prstGeom>
            <a:noFill/>
            <a:ln w="101600">
              <a:solidFill>
                <a:srgbClr val="00B05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Line 47"/>
            <p:cNvSpPr>
              <a:spLocks noChangeShapeType="1"/>
            </p:cNvSpPr>
            <p:nvPr/>
          </p:nvSpPr>
          <p:spPr bwMode="auto">
            <a:xfrm>
              <a:off x="3066" y="1310"/>
              <a:ext cx="1104" cy="8"/>
            </a:xfrm>
            <a:prstGeom prst="line">
              <a:avLst/>
            </a:prstGeom>
            <a:noFill/>
            <a:ln w="101600">
              <a:solidFill>
                <a:srgbClr val="027EBA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55"/>
          <p:cNvGrpSpPr>
            <a:grpSpLocks/>
          </p:cNvGrpSpPr>
          <p:nvPr/>
        </p:nvGrpSpPr>
        <p:grpSpPr bwMode="auto">
          <a:xfrm rot="2943919">
            <a:off x="5648061" y="3910319"/>
            <a:ext cx="837016" cy="810008"/>
            <a:chOff x="1008" y="1872"/>
            <a:chExt cx="480" cy="480"/>
          </a:xfrm>
        </p:grpSpPr>
        <p:sp>
          <p:nvSpPr>
            <p:cNvPr id="104" name="Oval 56"/>
            <p:cNvSpPr>
              <a:spLocks noChangeArrowheads="1"/>
            </p:cNvSpPr>
            <p:nvPr/>
          </p:nvSpPr>
          <p:spPr bwMode="auto">
            <a:xfrm>
              <a:off x="1008" y="1872"/>
              <a:ext cx="480" cy="480"/>
            </a:xfrm>
            <a:prstGeom prst="ellipse">
              <a:avLst/>
            </a:prstGeom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AutoShape 57"/>
            <p:cNvSpPr>
              <a:spLocks noChangeArrowheads="1"/>
            </p:cNvSpPr>
            <p:nvPr/>
          </p:nvSpPr>
          <p:spPr bwMode="auto">
            <a:xfrm>
              <a:off x="1056" y="1920"/>
              <a:ext cx="384" cy="384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55"/>
          <p:cNvGrpSpPr>
            <a:grpSpLocks/>
          </p:cNvGrpSpPr>
          <p:nvPr/>
        </p:nvGrpSpPr>
        <p:grpSpPr bwMode="auto">
          <a:xfrm rot="2943919">
            <a:off x="3285861" y="3910319"/>
            <a:ext cx="837016" cy="810008"/>
            <a:chOff x="1008" y="1872"/>
            <a:chExt cx="480" cy="480"/>
          </a:xfrm>
        </p:grpSpPr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1008" y="1872"/>
              <a:ext cx="480" cy="480"/>
            </a:xfrm>
            <a:prstGeom prst="ellipse">
              <a:avLst/>
            </a:prstGeom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AutoShape 57"/>
            <p:cNvSpPr>
              <a:spLocks noChangeArrowheads="1"/>
            </p:cNvSpPr>
            <p:nvPr/>
          </p:nvSpPr>
          <p:spPr bwMode="auto">
            <a:xfrm>
              <a:off x="1056" y="1920"/>
              <a:ext cx="384" cy="384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5" name="Left Brace 124"/>
          <p:cNvSpPr/>
          <p:nvPr/>
        </p:nvSpPr>
        <p:spPr>
          <a:xfrm>
            <a:off x="1295400" y="4038600"/>
            <a:ext cx="228600" cy="609600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0" y="3810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40-160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wavelengths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channels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0" y="4876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Each channel runs at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10 or 40 </a:t>
            </a:r>
            <a:r>
              <a:rPr lang="en-US" dirty="0" err="1" smtClean="0">
                <a:solidFill>
                  <a:prstClr val="white"/>
                </a:solidFill>
              </a:rPr>
              <a:t>Gbps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100 </a:t>
            </a:r>
            <a:r>
              <a:rPr lang="en-US" dirty="0" err="1" smtClean="0">
                <a:solidFill>
                  <a:prstClr val="white"/>
                </a:solidFill>
              </a:rPr>
              <a:t>Gbps</a:t>
            </a:r>
            <a:r>
              <a:rPr lang="en-US" dirty="0" smtClean="0">
                <a:solidFill>
                  <a:prstClr val="white"/>
                </a:solidFill>
              </a:rPr>
              <a:t> coming soon!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340"/>
          <p:cNvSpPr>
            <a:spLocks noChangeArrowheads="1"/>
          </p:cNvSpPr>
          <p:nvPr/>
        </p:nvSpPr>
        <p:spPr bwMode="auto">
          <a:xfrm>
            <a:off x="76200" y="6096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340"/>
          <p:cNvSpPr>
            <a:spLocks noChangeArrowheads="1"/>
          </p:cNvSpPr>
          <p:nvPr/>
        </p:nvSpPr>
        <p:spPr bwMode="auto">
          <a:xfrm>
            <a:off x="0" y="7620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340"/>
          <p:cNvSpPr>
            <a:spLocks noChangeArrowheads="1"/>
          </p:cNvSpPr>
          <p:nvPr/>
        </p:nvSpPr>
        <p:spPr bwMode="auto">
          <a:xfrm>
            <a:off x="228600" y="5334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340"/>
          <p:cNvSpPr>
            <a:spLocks noChangeArrowheads="1"/>
          </p:cNvSpPr>
          <p:nvPr/>
        </p:nvSpPr>
        <p:spPr bwMode="auto">
          <a:xfrm>
            <a:off x="228600" y="9144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340"/>
          <p:cNvSpPr>
            <a:spLocks noChangeArrowheads="1"/>
          </p:cNvSpPr>
          <p:nvPr/>
        </p:nvSpPr>
        <p:spPr bwMode="auto">
          <a:xfrm>
            <a:off x="76200" y="7620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340"/>
          <p:cNvSpPr>
            <a:spLocks noChangeArrowheads="1"/>
          </p:cNvSpPr>
          <p:nvPr/>
        </p:nvSpPr>
        <p:spPr bwMode="auto">
          <a:xfrm>
            <a:off x="152400" y="8382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340"/>
          <p:cNvSpPr>
            <a:spLocks noChangeArrowheads="1"/>
          </p:cNvSpPr>
          <p:nvPr/>
        </p:nvSpPr>
        <p:spPr bwMode="auto">
          <a:xfrm>
            <a:off x="228600" y="9144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340"/>
          <p:cNvSpPr>
            <a:spLocks noChangeArrowheads="1"/>
          </p:cNvSpPr>
          <p:nvPr/>
        </p:nvSpPr>
        <p:spPr bwMode="auto">
          <a:xfrm>
            <a:off x="381000" y="1066800"/>
            <a:ext cx="228600" cy="152400"/>
          </a:xfrm>
          <a:prstGeom prst="rect">
            <a:avLst/>
          </a:prstGeom>
          <a:solidFill>
            <a:srgbClr val="5AC04C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57400" y="762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Logical Link between two Routers over the Wide-Area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1524000" y="4038600"/>
            <a:ext cx="609600" cy="533400"/>
            <a:chOff x="1447800" y="5791200"/>
            <a:chExt cx="609600" cy="533400"/>
          </a:xfrm>
        </p:grpSpPr>
        <p:sp>
          <p:nvSpPr>
            <p:cNvPr id="71" name="Cube 70"/>
            <p:cNvSpPr/>
            <p:nvPr/>
          </p:nvSpPr>
          <p:spPr>
            <a:xfrm>
              <a:off x="1447800" y="57912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1600200" y="59436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ight Arrow 72"/>
            <p:cNvSpPr/>
            <p:nvPr/>
          </p:nvSpPr>
          <p:spPr>
            <a:xfrm rot="10800000">
              <a:off x="1524001" y="6096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086600" y="4038600"/>
            <a:ext cx="609600" cy="533400"/>
            <a:chOff x="1447800" y="5791200"/>
            <a:chExt cx="609600" cy="533400"/>
          </a:xfrm>
        </p:grpSpPr>
        <p:sp>
          <p:nvSpPr>
            <p:cNvPr id="75" name="Cube 74"/>
            <p:cNvSpPr/>
            <p:nvPr/>
          </p:nvSpPr>
          <p:spPr>
            <a:xfrm>
              <a:off x="1447800" y="57912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ight Arrow 75"/>
            <p:cNvSpPr/>
            <p:nvPr/>
          </p:nvSpPr>
          <p:spPr>
            <a:xfrm>
              <a:off x="1600200" y="59436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 rot="10800000">
              <a:off x="1524001" y="6096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7696200" y="4419600"/>
            <a:ext cx="609600" cy="7620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696200" y="4191000"/>
            <a:ext cx="609600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696200" y="4038600"/>
            <a:ext cx="609600" cy="7620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696200" y="4267200"/>
            <a:ext cx="609600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696200" y="4343400"/>
            <a:ext cx="609600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05800" y="3962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OtherClients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0" y="1905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Router Link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848600" y="1905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Router Link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295400" y="3429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WDM Line System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1148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95" name="Line 45"/>
          <p:cNvSpPr>
            <a:spLocks noChangeShapeType="1"/>
          </p:cNvSpPr>
          <p:nvPr/>
        </p:nvSpPr>
        <p:spPr bwMode="auto">
          <a:xfrm>
            <a:off x="1219200" y="1524000"/>
            <a:ext cx="381000" cy="2590800"/>
          </a:xfrm>
          <a:prstGeom prst="line">
            <a:avLst/>
          </a:prstGeom>
          <a:noFill/>
          <a:ln w="1016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Line 45"/>
          <p:cNvSpPr>
            <a:spLocks noChangeShapeType="1"/>
          </p:cNvSpPr>
          <p:nvPr/>
        </p:nvSpPr>
        <p:spPr bwMode="auto">
          <a:xfrm>
            <a:off x="1219200" y="1524000"/>
            <a:ext cx="381000" cy="2590800"/>
          </a:xfrm>
          <a:prstGeom prst="line">
            <a:avLst/>
          </a:prstGeom>
          <a:noFill/>
          <a:ln w="1016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Line 45"/>
          <p:cNvSpPr>
            <a:spLocks noChangeShapeType="1"/>
          </p:cNvSpPr>
          <p:nvPr/>
        </p:nvSpPr>
        <p:spPr bwMode="auto">
          <a:xfrm flipH="1">
            <a:off x="7620000" y="1524000"/>
            <a:ext cx="381000" cy="2514600"/>
          </a:xfrm>
          <a:prstGeom prst="line">
            <a:avLst/>
          </a:prstGeom>
          <a:noFill/>
          <a:ln w="1016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7" name="Group 21"/>
          <p:cNvGrpSpPr/>
          <p:nvPr/>
        </p:nvGrpSpPr>
        <p:grpSpPr>
          <a:xfrm>
            <a:off x="1066800" y="2514600"/>
            <a:ext cx="609600" cy="609600"/>
            <a:chOff x="4495800" y="2286000"/>
            <a:chExt cx="609600" cy="609600"/>
          </a:xfrm>
        </p:grpSpPr>
        <p:sp>
          <p:nvSpPr>
            <p:cNvPr id="118" name="Cube 117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Quad Arrow 118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0" name="Line 45"/>
          <p:cNvSpPr>
            <a:spLocks noChangeShapeType="1"/>
          </p:cNvSpPr>
          <p:nvPr/>
        </p:nvSpPr>
        <p:spPr bwMode="auto">
          <a:xfrm flipH="1">
            <a:off x="7620000" y="1600200"/>
            <a:ext cx="381000" cy="2438400"/>
          </a:xfrm>
          <a:prstGeom prst="line">
            <a:avLst/>
          </a:prstGeom>
          <a:noFill/>
          <a:ln w="1016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0" name="Group 21"/>
          <p:cNvGrpSpPr/>
          <p:nvPr/>
        </p:nvGrpSpPr>
        <p:grpSpPr>
          <a:xfrm>
            <a:off x="7467600" y="2514600"/>
            <a:ext cx="609600" cy="609600"/>
            <a:chOff x="4495800" y="2286000"/>
            <a:chExt cx="609600" cy="609600"/>
          </a:xfrm>
        </p:grpSpPr>
        <p:sp>
          <p:nvSpPr>
            <p:cNvPr id="121" name="Cube 120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Quad Arrow 127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32" name="Straight Connector 131"/>
          <p:cNvCxnSpPr/>
          <p:nvPr/>
        </p:nvCxnSpPr>
        <p:spPr>
          <a:xfrm rot="5400000" flipH="1" flipV="1">
            <a:off x="3314700" y="2324102"/>
            <a:ext cx="381002" cy="2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 flipH="1" flipV="1">
            <a:off x="3467099" y="2324099"/>
            <a:ext cx="381000" cy="1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 flipH="1" flipV="1">
            <a:off x="3619499" y="2324100"/>
            <a:ext cx="381000" cy="1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 flipH="1" flipV="1">
            <a:off x="5676900" y="2324103"/>
            <a:ext cx="381002" cy="2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5829299" y="2324100"/>
            <a:ext cx="381000" cy="1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 flipH="1" flipV="1">
            <a:off x="5981699" y="2324101"/>
            <a:ext cx="381000" cy="1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 flipH="1" flipV="1">
            <a:off x="1257301" y="2324099"/>
            <a:ext cx="381000" cy="1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7429501" y="2324099"/>
            <a:ext cx="381000" cy="1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 flipH="1" flipV="1">
            <a:off x="1409701" y="2324100"/>
            <a:ext cx="381000" cy="1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7581899" y="2324100"/>
            <a:ext cx="381000" cy="1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29718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Other Clients</a:t>
            </a:r>
            <a:endParaRPr lang="en-US" dirty="0"/>
          </a:p>
        </p:txBody>
      </p:sp>
      <p:sp>
        <p:nvSpPr>
          <p:cNvPr id="106" name="Slide Number Placeholder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1389 0.07471 L 0.88403 0.07471 L 0.96823 0.01989 " pathEditMode="relative" ptsTypes="AAAA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1389 0.07471 L 0.88403 0.07471 L 0.96823 0.01989 " pathEditMode="relative" ptsTypes="AAAA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1389 0.07471 L 0.88403 0.07471 L 0.96823 0.01989 " pathEditMode="relative" ptsTypes="AAAA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1389 0.07471 L 0.88403 0.07471 L 0.96823 0.01989 " pathEditMode="relative" ptsTypes="AAAA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41 0.01434 0.03247 0.0377 0.04948 0.05482 C 0.05851 0.06384 0.06823 0.07148 0.07761 0.07981 C 0.08091 0.08281 0.08455 0.08536 0.08785 0.08836 C 0.09063 0.09091 0.09636 0.096 0.09636 0.096 C 0.0974 0.10039 0.09618 0.0997 0.09914 0.0997 L 0.14584 0.50567 L 0.8 0.50197 L 0.85052 0.06222 L 0.96459 -0.01481 " pathEditMode="relative" ptsTypes="fffffAAAAA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11962 0.10085 L 0.16354 0.50566 L 0.81597 0.50682 L 0.86545 0.06592 L 0.97847 -0.00116 " pathEditMode="relative" ptsTypes="AAAAAA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0.01841 0.01434 0.03247 0.0377 0.04948 0.05482 C 0.05851 0.06384 0.06823 0.07148 0.07761 0.07981 C 0.08091 0.08281 0.08455 0.08536 0.08785 0.08836 C 0.09063 0.09091 0.09636 0.096 0.09636 0.096 C 0.0974 0.10039 0.09618 0.0997 0.09914 0.0997 L 0.14584 0.50567 L 0.8 0.50197 L 0.85052 0.06222 L 0.96459 -0.01481 " pathEditMode="relative" ptsTypes="fffffAAAAA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C 0.01841 0.01434 0.03247 0.0377 0.04948 0.05482 C 0.05851 0.06384 0.06823 0.07148 0.07761 0.07981 C 0.08091 0.08281 0.08455 0.08536 0.08785 0.08836 C 0.09063 0.09091 0.09636 0.096 0.09636 0.096 C 0.0974 0.10039 0.09618 0.0997 0.09914 0.0997 L 0.14584 0.50567 L 0.8 0.50197 L 0.85052 0.06222 L 0.96459 -0.01481 " pathEditMode="relative" ptsTypes="fffffAAAAA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93" grpId="0" animBg="1"/>
      <p:bldP spid="100" grpId="0"/>
      <p:bldP spid="101" grpId="0"/>
      <p:bldP spid="111" grpId="0" animBg="1"/>
      <p:bldP spid="125" grpId="0" animBg="1"/>
      <p:bldP spid="126" grpId="0"/>
      <p:bldP spid="127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  <p:bldP spid="86" grpId="0"/>
      <p:bldP spid="87" grpId="0"/>
      <p:bldP spid="91" grpId="0"/>
      <p:bldP spid="92" grpId="0"/>
      <p:bldP spid="94" grpId="0"/>
      <p:bldP spid="95" grpId="0" animBg="1"/>
      <p:bldP spid="102" grpId="1" animBg="1"/>
      <p:bldP spid="102" grpId="2" animBg="1"/>
      <p:bldP spid="103" grpId="1" animBg="1"/>
      <p:bldP spid="103" grpId="2" animBg="1"/>
      <p:bldP spid="130" grpId="0" animBg="1"/>
      <p:bldP spid="1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1" y="2590801"/>
            <a:ext cx="533399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5372100" y="45339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72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Demonstrated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Circuit Based Recovery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34"/>
          <p:cNvSpPr>
            <a:spLocks noChangeShapeType="1"/>
          </p:cNvSpPr>
          <p:nvPr/>
        </p:nvSpPr>
        <p:spPr bwMode="auto">
          <a:xfrm flipH="1" flipV="1">
            <a:off x="5638800" y="1828800"/>
            <a:ext cx="0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Line 32"/>
          <p:cNvSpPr>
            <a:spLocks noChangeShapeType="1"/>
          </p:cNvSpPr>
          <p:nvPr/>
        </p:nvSpPr>
        <p:spPr bwMode="auto">
          <a:xfrm flipV="1">
            <a:off x="4038600" y="1828800"/>
            <a:ext cx="1246894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31"/>
          <p:cNvSpPr>
            <a:spLocks noChangeShapeType="1"/>
          </p:cNvSpPr>
          <p:nvPr/>
        </p:nvSpPr>
        <p:spPr bwMode="auto">
          <a:xfrm flipH="1" flipV="1">
            <a:off x="3810000" y="1828800"/>
            <a:ext cx="0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2801778" y="3218622"/>
            <a:ext cx="942597" cy="80838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2906511" y="3218622"/>
            <a:ext cx="2408859" cy="90943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3220710" y="3218622"/>
            <a:ext cx="628398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220710" y="3218622"/>
            <a:ext cx="2094660" cy="17178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 flipV="1">
            <a:off x="3953842" y="3319670"/>
            <a:ext cx="104733" cy="212200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 flipV="1">
            <a:off x="5734303" y="3218622"/>
            <a:ext cx="942597" cy="80838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 flipV="1">
            <a:off x="4163307" y="3218622"/>
            <a:ext cx="2408859" cy="90943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 flipV="1">
            <a:off x="5629570" y="3218622"/>
            <a:ext cx="733131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4163307" y="3218622"/>
            <a:ext cx="2094660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5420104" y="3319670"/>
            <a:ext cx="104733" cy="212200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H="1" flipV="1">
            <a:off x="3962400" y="1905000"/>
            <a:ext cx="0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H="1" flipV="1">
            <a:off x="4038600" y="1905000"/>
            <a:ext cx="1276771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H="1" flipV="1">
            <a:off x="5524837" y="1905000"/>
            <a:ext cx="0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rot="358666" flipH="1">
            <a:off x="3753103" y="5854286"/>
            <a:ext cx="207285" cy="60207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rot="358666" flipH="1">
            <a:off x="4062938" y="5845865"/>
            <a:ext cx="0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rot="358666">
            <a:off x="4174217" y="5833234"/>
            <a:ext cx="209466" cy="61260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 rot="20900443" flipH="1">
            <a:off x="5193183" y="5927967"/>
            <a:ext cx="211649" cy="6168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rot="20900443" flipH="1">
            <a:off x="5513927" y="5845865"/>
            <a:ext cx="0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rot="20900443">
            <a:off x="5618659" y="5854286"/>
            <a:ext cx="307654" cy="59786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rot="1114882" flipH="1">
            <a:off x="2378482" y="5149057"/>
            <a:ext cx="298926" cy="71154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 rot="1114882" flipH="1">
            <a:off x="2784322" y="5235368"/>
            <a:ext cx="0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rot="1114882">
            <a:off x="2889056" y="5323785"/>
            <a:ext cx="296744" cy="70102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Line 58"/>
          <p:cNvSpPr>
            <a:spLocks noChangeShapeType="1"/>
          </p:cNvSpPr>
          <p:nvPr/>
        </p:nvSpPr>
        <p:spPr bwMode="auto">
          <a:xfrm rot="1884142" flipH="1">
            <a:off x="1905001" y="4229100"/>
            <a:ext cx="268379" cy="58734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 rot="1884142" flipH="1">
            <a:off x="2151561" y="4344885"/>
            <a:ext cx="91641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 rot="1884142">
            <a:off x="2354480" y="4441722"/>
            <a:ext cx="82914" cy="72417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 rot="19316500" flipH="1">
            <a:off x="6319062" y="5224843"/>
            <a:ext cx="377476" cy="74101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Line 64"/>
          <p:cNvSpPr>
            <a:spLocks noChangeShapeType="1"/>
          </p:cNvSpPr>
          <p:nvPr/>
        </p:nvSpPr>
        <p:spPr bwMode="auto">
          <a:xfrm rot="19316500" flipH="1">
            <a:off x="6593986" y="5186949"/>
            <a:ext cx="216013" cy="757859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Line 65"/>
          <p:cNvSpPr>
            <a:spLocks noChangeShapeType="1"/>
          </p:cNvSpPr>
          <p:nvPr/>
        </p:nvSpPr>
        <p:spPr bwMode="auto">
          <a:xfrm rot="19316500" flipH="1">
            <a:off x="6864547" y="5106954"/>
            <a:ext cx="6547" cy="7389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 rot="18849905" flipH="1">
            <a:off x="7069623" y="4396478"/>
            <a:ext cx="237884" cy="77677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Line 68"/>
          <p:cNvSpPr>
            <a:spLocks noChangeShapeType="1"/>
          </p:cNvSpPr>
          <p:nvPr/>
        </p:nvSpPr>
        <p:spPr bwMode="auto">
          <a:xfrm rot="18849905" flipH="1">
            <a:off x="7342391" y="4300408"/>
            <a:ext cx="0" cy="733131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Line 69"/>
          <p:cNvSpPr>
            <a:spLocks noChangeShapeType="1"/>
          </p:cNvSpPr>
          <p:nvPr/>
        </p:nvSpPr>
        <p:spPr bwMode="auto">
          <a:xfrm rot="18849905">
            <a:off x="7419993" y="4202580"/>
            <a:ext cx="187360" cy="66985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173379" y="4027004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65" name="Can 6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Down Arrow 6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Down Arrow 6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2697044" y="4835387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1" name="Can 7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ight Arrow 7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639641" y="5239578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7" name="Can 7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ight Arrow 7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001171" y="5340626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83" name="Can 8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Down Arrow 8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Down Arrow 8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ight Arrow 8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ight Arrow 8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5943768" y="4734339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89" name="Can 8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Down Arrow 8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Down Arrow 9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ight Arrow 9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ight Arrow 9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6467433" y="3925957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95" name="Can 9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Down Arrow 9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Down Arrow 9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ight Arrow 9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ight Arrow 9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Line 23"/>
          <p:cNvSpPr>
            <a:spLocks noChangeShapeType="1"/>
          </p:cNvSpPr>
          <p:nvPr/>
        </p:nvSpPr>
        <p:spPr bwMode="auto">
          <a:xfrm flipV="1">
            <a:off x="4058573" y="3622813"/>
            <a:ext cx="1152063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Line 28"/>
          <p:cNvSpPr>
            <a:spLocks noChangeShapeType="1"/>
          </p:cNvSpPr>
          <p:nvPr/>
        </p:nvSpPr>
        <p:spPr bwMode="auto">
          <a:xfrm flipH="1" flipV="1">
            <a:off x="4268041" y="3622813"/>
            <a:ext cx="1047331" cy="17178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>
            <a:off x="4419600" y="3200400"/>
            <a:ext cx="476837" cy="1822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2400" y="2895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Backbone/Core Routers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2400" y="4191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Access Routers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86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Aggregation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86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Circuits for Traffic – Uncertainty</a:t>
            </a: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8" name="Group 111"/>
          <p:cNvGrpSpPr/>
          <p:nvPr/>
        </p:nvGrpSpPr>
        <p:grpSpPr>
          <a:xfrm>
            <a:off x="5105400" y="1371600"/>
            <a:ext cx="645380" cy="582823"/>
            <a:chOff x="7279420" y="1219200"/>
            <a:chExt cx="645380" cy="582823"/>
          </a:xfrm>
        </p:grpSpPr>
        <p:sp>
          <p:nvSpPr>
            <p:cNvPr id="119" name="Cube 118"/>
            <p:cNvSpPr/>
            <p:nvPr/>
          </p:nvSpPr>
          <p:spPr>
            <a:xfrm>
              <a:off x="7315202" y="1219200"/>
              <a:ext cx="609598" cy="539133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Quad Arrow 119"/>
            <p:cNvSpPr/>
            <p:nvPr/>
          </p:nvSpPr>
          <p:spPr>
            <a:xfrm rot="2594847">
              <a:off x="7279420" y="1250522"/>
              <a:ext cx="532483" cy="55150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12"/>
          <p:cNvGrpSpPr/>
          <p:nvPr/>
        </p:nvGrpSpPr>
        <p:grpSpPr>
          <a:xfrm>
            <a:off x="3657600" y="1371600"/>
            <a:ext cx="645380" cy="582823"/>
            <a:chOff x="7279420" y="1219200"/>
            <a:chExt cx="645380" cy="582823"/>
          </a:xfrm>
        </p:grpSpPr>
        <p:sp>
          <p:nvSpPr>
            <p:cNvPr id="114" name="Cube 113"/>
            <p:cNvSpPr/>
            <p:nvPr/>
          </p:nvSpPr>
          <p:spPr>
            <a:xfrm>
              <a:off x="7315202" y="1219200"/>
              <a:ext cx="609598" cy="539133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Quad Arrow 114"/>
            <p:cNvSpPr/>
            <p:nvPr/>
          </p:nvSpPr>
          <p:spPr>
            <a:xfrm rot="2594847">
              <a:off x="7279420" y="1250522"/>
              <a:ext cx="532483" cy="551501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7" name="Line 33"/>
          <p:cNvSpPr>
            <a:spLocks noChangeShapeType="1"/>
          </p:cNvSpPr>
          <p:nvPr/>
        </p:nvSpPr>
        <p:spPr bwMode="auto">
          <a:xfrm flipH="1" flipV="1">
            <a:off x="4267198" y="1828800"/>
            <a:ext cx="838201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Line 33"/>
          <p:cNvSpPr>
            <a:spLocks noChangeShapeType="1"/>
          </p:cNvSpPr>
          <p:nvPr/>
        </p:nvSpPr>
        <p:spPr bwMode="auto">
          <a:xfrm flipH="1" flipV="1">
            <a:off x="4267198" y="1676400"/>
            <a:ext cx="838201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Line 33"/>
          <p:cNvSpPr>
            <a:spLocks noChangeShapeType="1"/>
          </p:cNvSpPr>
          <p:nvPr/>
        </p:nvSpPr>
        <p:spPr bwMode="auto">
          <a:xfrm flipH="1" flipV="1">
            <a:off x="2362199" y="1600200"/>
            <a:ext cx="1371601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33"/>
          <p:cNvSpPr>
            <a:spLocks noChangeShapeType="1"/>
          </p:cNvSpPr>
          <p:nvPr/>
        </p:nvSpPr>
        <p:spPr bwMode="auto">
          <a:xfrm flipH="1" flipV="1">
            <a:off x="2286000" y="1752600"/>
            <a:ext cx="1447800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53"/>
          <p:cNvGrpSpPr/>
          <p:nvPr/>
        </p:nvGrpSpPr>
        <p:grpSpPr>
          <a:xfrm>
            <a:off x="2590800" y="1447800"/>
            <a:ext cx="533400" cy="457200"/>
            <a:chOff x="1524000" y="4038600"/>
            <a:chExt cx="609600" cy="533400"/>
          </a:xfrm>
        </p:grpSpPr>
        <p:sp>
          <p:nvSpPr>
            <p:cNvPr id="109" name="Cube 108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Right Arrow 109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ight Arrow 110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4" name="Line 33"/>
          <p:cNvSpPr>
            <a:spLocks noChangeShapeType="1"/>
          </p:cNvSpPr>
          <p:nvPr/>
        </p:nvSpPr>
        <p:spPr bwMode="auto">
          <a:xfrm flipH="1" flipV="1">
            <a:off x="5638799" y="1676400"/>
            <a:ext cx="1371600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Line 33"/>
          <p:cNvSpPr>
            <a:spLocks noChangeShapeType="1"/>
          </p:cNvSpPr>
          <p:nvPr/>
        </p:nvSpPr>
        <p:spPr bwMode="auto">
          <a:xfrm flipH="1" flipV="1">
            <a:off x="5714999" y="1828800"/>
            <a:ext cx="1371600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53"/>
          <p:cNvGrpSpPr/>
          <p:nvPr/>
        </p:nvGrpSpPr>
        <p:grpSpPr>
          <a:xfrm>
            <a:off x="6096000" y="1447800"/>
            <a:ext cx="533400" cy="457200"/>
            <a:chOff x="1524000" y="4038600"/>
            <a:chExt cx="609600" cy="533400"/>
          </a:xfrm>
        </p:grpSpPr>
        <p:sp>
          <p:nvSpPr>
            <p:cNvPr id="113" name="Cube 112"/>
            <p:cNvSpPr/>
            <p:nvPr/>
          </p:nvSpPr>
          <p:spPr>
            <a:xfrm>
              <a:off x="1524000" y="4038600"/>
              <a:ext cx="609600" cy="533400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ight Arrow 115"/>
            <p:cNvSpPr/>
            <p:nvPr/>
          </p:nvSpPr>
          <p:spPr>
            <a:xfrm>
              <a:off x="1676400" y="41910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Right Arrow 120"/>
            <p:cNvSpPr/>
            <p:nvPr/>
          </p:nvSpPr>
          <p:spPr>
            <a:xfrm rot="10800000">
              <a:off x="1600201" y="4343400"/>
              <a:ext cx="228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52400" y="137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Backbone/Core Switching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3"/>
          <p:cNvGrpSpPr/>
          <p:nvPr/>
        </p:nvGrpSpPr>
        <p:grpSpPr>
          <a:xfrm>
            <a:off x="4923795" y="2819400"/>
            <a:ext cx="1047163" cy="80341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134" name="Can 133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Down Arrow 134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Down Arrow 135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Right Arrow 138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Right Arrow 139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52800" y="2819400"/>
            <a:ext cx="1047163" cy="80341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142" name="Can 141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Down Arrow 142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Down Arrow 143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ight Arrow 144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ight Arrow 145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8" name="Up Arrow 127"/>
          <p:cNvSpPr/>
          <p:nvPr/>
        </p:nvSpPr>
        <p:spPr>
          <a:xfrm>
            <a:off x="2667000" y="3657600"/>
            <a:ext cx="609600" cy="14478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Up Arrow 128"/>
          <p:cNvSpPr/>
          <p:nvPr/>
        </p:nvSpPr>
        <p:spPr>
          <a:xfrm>
            <a:off x="3505200" y="3962400"/>
            <a:ext cx="609600" cy="14478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Up Arrow 130"/>
          <p:cNvSpPr/>
          <p:nvPr/>
        </p:nvSpPr>
        <p:spPr>
          <a:xfrm>
            <a:off x="4724400" y="4038600"/>
            <a:ext cx="609600" cy="14478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Up Arrow 131"/>
          <p:cNvSpPr/>
          <p:nvPr/>
        </p:nvSpPr>
        <p:spPr>
          <a:xfrm>
            <a:off x="6172200" y="3733800"/>
            <a:ext cx="609600" cy="14478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1" grpId="0" animBg="1"/>
      <p:bldP spid="1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Rounded Rectangle 662"/>
          <p:cNvSpPr/>
          <p:nvPr/>
        </p:nvSpPr>
        <p:spPr>
          <a:xfrm>
            <a:off x="0" y="609600"/>
            <a:ext cx="9144000" cy="6248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flipV="1">
            <a:off x="3810000" y="4762498"/>
            <a:ext cx="609600" cy="99060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3581400" y="4762500"/>
            <a:ext cx="533400" cy="914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1143000" y="4038600"/>
            <a:ext cx="76200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>
            <a:off x="1143000" y="4381500"/>
            <a:ext cx="76200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6705600" y="3695700"/>
            <a:ext cx="1066800" cy="381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6781800" y="3467100"/>
            <a:ext cx="990600" cy="33528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7772400" y="3238500"/>
            <a:ext cx="762000" cy="609600"/>
            <a:chOff x="1828800" y="2590800"/>
            <a:chExt cx="762000" cy="609600"/>
          </a:xfrm>
        </p:grpSpPr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97"/>
          <p:cNvGrpSpPr/>
          <p:nvPr/>
        </p:nvGrpSpPr>
        <p:grpSpPr>
          <a:xfrm flipH="1">
            <a:off x="6019800" y="3619500"/>
            <a:ext cx="914400" cy="838200"/>
            <a:chOff x="3429000" y="1752600"/>
            <a:chExt cx="990600" cy="838200"/>
          </a:xfrm>
        </p:grpSpPr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429000" y="1752600"/>
              <a:ext cx="9906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429000" y="1752600"/>
              <a:ext cx="533400" cy="838200"/>
            </a:xfrm>
            <a:prstGeom prst="round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P</a:t>
              </a:r>
            </a:p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K</a:t>
              </a:r>
            </a:p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T</a:t>
              </a: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3429000" y="1905000"/>
              <a:ext cx="2286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kern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smtClean="0">
                  <a:solidFill>
                    <a:sysClr val="windowText" lastClr="000000"/>
                  </a:solidFill>
                </a:rPr>
                <a:t>H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rot="16200000" flipH="1">
              <a:off x="3544094" y="2170906"/>
              <a:ext cx="838200" cy="1588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191000" y="1828800"/>
              <a:ext cx="2286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S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O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N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89400" y="1752600"/>
              <a:ext cx="152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D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M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 rot="19039767">
            <a:off x="2994224" y="3511779"/>
            <a:ext cx="976122" cy="1032373"/>
            <a:chOff x="3577390" y="3632442"/>
            <a:chExt cx="1092876" cy="1130569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 rot="2568603">
              <a:off x="3739096" y="4122975"/>
              <a:ext cx="827603" cy="115752"/>
              <a:chOff x="3066" y="1214"/>
              <a:chExt cx="1104" cy="104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24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222206">
              <a:off x="3577390" y="3632442"/>
              <a:ext cx="316498" cy="345714"/>
            </a:xfrm>
            <a:prstGeom prst="rect">
              <a:avLst/>
            </a:prstGeom>
            <a:noFill/>
          </p:spPr>
        </p:pic>
        <p:pic>
          <p:nvPicPr>
            <p:cNvPr id="25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3259255">
              <a:off x="4344067" y="4406701"/>
              <a:ext cx="326199" cy="356310"/>
            </a:xfrm>
            <a:prstGeom prst="rect">
              <a:avLst/>
            </a:prstGeom>
            <a:noFill/>
          </p:spPr>
        </p:pic>
      </p:grpSp>
      <p:grpSp>
        <p:nvGrpSpPr>
          <p:cNvPr id="15" name="Group 28"/>
          <p:cNvGrpSpPr/>
          <p:nvPr/>
        </p:nvGrpSpPr>
        <p:grpSpPr>
          <a:xfrm>
            <a:off x="381000" y="4686300"/>
            <a:ext cx="762000" cy="609600"/>
            <a:chOff x="1828800" y="2590800"/>
            <a:chExt cx="762000" cy="609600"/>
          </a:xfrm>
        </p:grpSpPr>
        <p:sp>
          <p:nvSpPr>
            <p:cNvPr id="30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97"/>
          <p:cNvGrpSpPr/>
          <p:nvPr/>
        </p:nvGrpSpPr>
        <p:grpSpPr>
          <a:xfrm>
            <a:off x="1828800" y="3543300"/>
            <a:ext cx="990600" cy="838200"/>
            <a:chOff x="3429000" y="1752600"/>
            <a:chExt cx="990600" cy="838200"/>
          </a:xfrm>
        </p:grpSpPr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3429000" y="1752600"/>
              <a:ext cx="9906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3429000" y="1752600"/>
              <a:ext cx="533400" cy="838200"/>
            </a:xfrm>
            <a:prstGeom prst="round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P</a:t>
              </a:r>
            </a:p>
            <a:p>
              <a:pPr algn="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K</a:t>
              </a:r>
            </a:p>
            <a:p>
              <a:pPr algn="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T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429000" y="1905000"/>
              <a:ext cx="2286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3544094" y="2170906"/>
              <a:ext cx="838200" cy="1588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4191000" y="1828800"/>
              <a:ext cx="2286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S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O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N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62400" y="1752600"/>
              <a:ext cx="152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D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M</a:t>
              </a:r>
            </a:p>
          </p:txBody>
        </p:sp>
      </p:grpSp>
      <p:grpSp>
        <p:nvGrpSpPr>
          <p:cNvPr id="23" name="Group 39"/>
          <p:cNvGrpSpPr/>
          <p:nvPr/>
        </p:nvGrpSpPr>
        <p:grpSpPr>
          <a:xfrm rot="19039767">
            <a:off x="4996901" y="3574134"/>
            <a:ext cx="902800" cy="931868"/>
            <a:chOff x="3577390" y="3632442"/>
            <a:chExt cx="1092876" cy="1130569"/>
          </a:xfrm>
        </p:grpSpPr>
        <p:grpSp>
          <p:nvGrpSpPr>
            <p:cNvPr id="29" name="Group 42"/>
            <p:cNvGrpSpPr>
              <a:grpSpLocks/>
            </p:cNvGrpSpPr>
            <p:nvPr/>
          </p:nvGrpSpPr>
          <p:grpSpPr bwMode="auto">
            <a:xfrm rot="2568603">
              <a:off x="3739094" y="4122975"/>
              <a:ext cx="827603" cy="115752"/>
              <a:chOff x="3066" y="1214"/>
              <a:chExt cx="1104" cy="104"/>
            </a:xfrm>
          </p:grpSpPr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222206">
              <a:off x="3577390" y="3632442"/>
              <a:ext cx="316498" cy="345714"/>
            </a:xfrm>
            <a:prstGeom prst="rect">
              <a:avLst/>
            </a:prstGeom>
            <a:noFill/>
          </p:spPr>
        </p:pic>
        <p:pic>
          <p:nvPicPr>
            <p:cNvPr id="43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3259255">
              <a:off x="4344067" y="4406701"/>
              <a:ext cx="326199" cy="356310"/>
            </a:xfrm>
            <a:prstGeom prst="rect">
              <a:avLst/>
            </a:prstGeom>
            <a:noFill/>
          </p:spPr>
        </p:pic>
      </p:grpSp>
      <p:sp>
        <p:nvSpPr>
          <p:cNvPr id="47" name="Line 17"/>
          <p:cNvSpPr>
            <a:spLocks noChangeShapeType="1"/>
          </p:cNvSpPr>
          <p:nvPr/>
        </p:nvSpPr>
        <p:spPr bwMode="auto">
          <a:xfrm flipH="1">
            <a:off x="1143000" y="4267200"/>
            <a:ext cx="685800" cy="685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3733800" y="4724400"/>
            <a:ext cx="533400" cy="914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33" name="Group 48"/>
          <p:cNvGrpSpPr/>
          <p:nvPr/>
        </p:nvGrpSpPr>
        <p:grpSpPr>
          <a:xfrm>
            <a:off x="3124200" y="5600700"/>
            <a:ext cx="762000" cy="609600"/>
            <a:chOff x="1828800" y="2590800"/>
            <a:chExt cx="762000" cy="609600"/>
          </a:xfrm>
        </p:grpSpPr>
        <p:sp>
          <p:nvSpPr>
            <p:cNvPr id="50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3" name="Line 17"/>
          <p:cNvSpPr>
            <a:spLocks noChangeShapeType="1"/>
          </p:cNvSpPr>
          <p:nvPr/>
        </p:nvSpPr>
        <p:spPr bwMode="auto">
          <a:xfrm flipV="1">
            <a:off x="6934200" y="3581400"/>
            <a:ext cx="838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97"/>
          <p:cNvGrpSpPr/>
          <p:nvPr/>
        </p:nvGrpSpPr>
        <p:grpSpPr>
          <a:xfrm rot="5400000" flipH="1">
            <a:off x="4076700" y="3886200"/>
            <a:ext cx="914400" cy="838200"/>
            <a:chOff x="3429000" y="1752600"/>
            <a:chExt cx="990600" cy="838200"/>
          </a:xfrm>
        </p:grpSpPr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3429000" y="1752600"/>
              <a:ext cx="9906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3429000" y="1752600"/>
              <a:ext cx="533400" cy="838200"/>
            </a:xfrm>
            <a:prstGeom prst="round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P</a:t>
              </a:r>
            </a:p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K</a:t>
              </a:r>
            </a:p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T</a:t>
              </a:r>
            </a:p>
          </p:txBody>
        </p:sp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3429000" y="1905000"/>
              <a:ext cx="2286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3544094" y="2170906"/>
              <a:ext cx="838200" cy="1588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4191000" y="1828800"/>
              <a:ext cx="2286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S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O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N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89400" y="1752600"/>
              <a:ext cx="152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D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M</a:t>
              </a:r>
            </a:p>
          </p:txBody>
        </p:sp>
      </p:grpSp>
      <p:grpSp>
        <p:nvGrpSpPr>
          <p:cNvPr id="41" name="Group 60"/>
          <p:cNvGrpSpPr/>
          <p:nvPr/>
        </p:nvGrpSpPr>
        <p:grpSpPr>
          <a:xfrm>
            <a:off x="533400" y="1143000"/>
            <a:ext cx="762000" cy="609600"/>
            <a:chOff x="1828800" y="2590800"/>
            <a:chExt cx="762000" cy="609600"/>
          </a:xfrm>
        </p:grpSpPr>
        <p:sp>
          <p:nvSpPr>
            <p:cNvPr id="62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9" name="Group 64"/>
          <p:cNvGrpSpPr/>
          <p:nvPr/>
        </p:nvGrpSpPr>
        <p:grpSpPr>
          <a:xfrm>
            <a:off x="3276600" y="2438400"/>
            <a:ext cx="762000" cy="609600"/>
            <a:chOff x="1828800" y="2590800"/>
            <a:chExt cx="762000" cy="609600"/>
          </a:xfrm>
        </p:grpSpPr>
        <p:sp>
          <p:nvSpPr>
            <p:cNvPr id="66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67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4" name="Group 68"/>
          <p:cNvGrpSpPr/>
          <p:nvPr/>
        </p:nvGrpSpPr>
        <p:grpSpPr>
          <a:xfrm>
            <a:off x="7620000" y="1066800"/>
            <a:ext cx="762000" cy="609600"/>
            <a:chOff x="1828800" y="2590800"/>
            <a:chExt cx="762000" cy="609600"/>
          </a:xfrm>
        </p:grpSpPr>
        <p:sp>
          <p:nvSpPr>
            <p:cNvPr id="70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3" name="Line 17"/>
          <p:cNvSpPr>
            <a:spLocks noChangeShapeType="1"/>
          </p:cNvSpPr>
          <p:nvPr/>
        </p:nvSpPr>
        <p:spPr bwMode="auto">
          <a:xfrm flipH="1">
            <a:off x="1295400" y="1219200"/>
            <a:ext cx="6324600" cy="76200"/>
          </a:xfrm>
          <a:prstGeom prst="line">
            <a:avLst/>
          </a:prstGeom>
          <a:ln>
            <a:solidFill>
              <a:schemeClr val="accent2"/>
            </a:solidFill>
            <a:prstDash val="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flipH="1" flipV="1">
            <a:off x="1295400" y="1676400"/>
            <a:ext cx="2133600" cy="762000"/>
          </a:xfrm>
          <a:prstGeom prst="line">
            <a:avLst/>
          </a:prstGeom>
          <a:ln>
            <a:solidFill>
              <a:schemeClr val="accent2"/>
            </a:solidFill>
            <a:prstDash val="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 flipH="1">
            <a:off x="4038600" y="1600200"/>
            <a:ext cx="3581400" cy="838200"/>
          </a:xfrm>
          <a:prstGeom prst="line">
            <a:avLst/>
          </a:prstGeom>
          <a:ln>
            <a:solidFill>
              <a:schemeClr val="accent2"/>
            </a:solidFill>
            <a:prstDash val="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0" y="3124200"/>
            <a:ext cx="91440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629400" y="251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Packet (virtual) topology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29400" y="5498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Actual topology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1110953" y="3389831"/>
            <a:ext cx="6819544" cy="1486969"/>
          </a:xfrm>
          <a:custGeom>
            <a:avLst/>
            <a:gdLst>
              <a:gd name="connsiteX0" fmla="*/ 0 w 6819544"/>
              <a:gd name="connsiteY0" fmla="*/ 1486969 h 1486969"/>
              <a:gd name="connsiteX1" fmla="*/ 572568 w 6819544"/>
              <a:gd name="connsiteY1" fmla="*/ 871671 h 1486969"/>
              <a:gd name="connsiteX2" fmla="*/ 1204957 w 6819544"/>
              <a:gd name="connsiteY2" fmla="*/ 529840 h 1486969"/>
              <a:gd name="connsiteX3" fmla="*/ 2726109 w 6819544"/>
              <a:gd name="connsiteY3" fmla="*/ 487111 h 1486969"/>
              <a:gd name="connsiteX4" fmla="*/ 4187440 w 6819544"/>
              <a:gd name="connsiteY4" fmla="*/ 487111 h 1486969"/>
              <a:gd name="connsiteX5" fmla="*/ 4939469 w 6819544"/>
              <a:gd name="connsiteY5" fmla="*/ 478565 h 1486969"/>
              <a:gd name="connsiteX6" fmla="*/ 5759866 w 6819544"/>
              <a:gd name="connsiteY6" fmla="*/ 384561 h 1486969"/>
              <a:gd name="connsiteX7" fmla="*/ 6819544 w 6819544"/>
              <a:gd name="connsiteY7" fmla="*/ 0 h 148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9544" h="1486969">
                <a:moveTo>
                  <a:pt x="0" y="1486969"/>
                </a:moveTo>
                <a:cubicBezTo>
                  <a:pt x="185871" y="1259081"/>
                  <a:pt x="371742" y="1031193"/>
                  <a:pt x="572568" y="871671"/>
                </a:cubicBezTo>
                <a:cubicBezTo>
                  <a:pt x="773394" y="712150"/>
                  <a:pt x="846033" y="593933"/>
                  <a:pt x="1204957" y="529840"/>
                </a:cubicBezTo>
                <a:cubicBezTo>
                  <a:pt x="1563881" y="465747"/>
                  <a:pt x="2229029" y="494232"/>
                  <a:pt x="2726109" y="487111"/>
                </a:cubicBezTo>
                <a:cubicBezTo>
                  <a:pt x="3223189" y="479990"/>
                  <a:pt x="4187440" y="487111"/>
                  <a:pt x="4187440" y="487111"/>
                </a:cubicBezTo>
                <a:lnTo>
                  <a:pt x="4939469" y="478565"/>
                </a:lnTo>
                <a:cubicBezTo>
                  <a:pt x="5201540" y="461473"/>
                  <a:pt x="5446520" y="464322"/>
                  <a:pt x="5759866" y="384561"/>
                </a:cubicBezTo>
                <a:cubicBezTo>
                  <a:pt x="6073212" y="304800"/>
                  <a:pt x="6446378" y="152400"/>
                  <a:pt x="6819544" y="0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1110953" y="4069222"/>
            <a:ext cx="3226038" cy="1553911"/>
          </a:xfrm>
          <a:custGeom>
            <a:avLst/>
            <a:gdLst>
              <a:gd name="connsiteX0" fmla="*/ 0 w 3226038"/>
              <a:gd name="connsiteY0" fmla="*/ 1143713 h 1553911"/>
              <a:gd name="connsiteX1" fmla="*/ 863126 w 3226038"/>
              <a:gd name="connsiteY1" fmla="*/ 263496 h 1553911"/>
              <a:gd name="connsiteX2" fmla="*/ 1845892 w 3226038"/>
              <a:gd name="connsiteY2" fmla="*/ 41305 h 1553911"/>
              <a:gd name="connsiteX3" fmla="*/ 2751746 w 3226038"/>
              <a:gd name="connsiteY3" fmla="*/ 15668 h 1553911"/>
              <a:gd name="connsiteX4" fmla="*/ 3170490 w 3226038"/>
              <a:gd name="connsiteY4" fmla="*/ 92580 h 1553911"/>
              <a:gd name="connsiteX5" fmla="*/ 3085032 w 3226038"/>
              <a:gd name="connsiteY5" fmla="*/ 562599 h 1553911"/>
              <a:gd name="connsiteX6" fmla="*/ 2512464 w 3226038"/>
              <a:gd name="connsiteY6" fmla="*/ 1553911 h 15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038" h="1553911">
                <a:moveTo>
                  <a:pt x="0" y="1143713"/>
                </a:moveTo>
                <a:cubicBezTo>
                  <a:pt x="277739" y="795472"/>
                  <a:pt x="555478" y="447231"/>
                  <a:pt x="863126" y="263496"/>
                </a:cubicBezTo>
                <a:cubicBezTo>
                  <a:pt x="1170774" y="79761"/>
                  <a:pt x="1531122" y="82610"/>
                  <a:pt x="1845892" y="41305"/>
                </a:cubicBezTo>
                <a:cubicBezTo>
                  <a:pt x="2160662" y="0"/>
                  <a:pt x="2530980" y="7122"/>
                  <a:pt x="2751746" y="15668"/>
                </a:cubicBezTo>
                <a:cubicBezTo>
                  <a:pt x="2972512" y="24214"/>
                  <a:pt x="3114942" y="1425"/>
                  <a:pt x="3170490" y="92580"/>
                </a:cubicBezTo>
                <a:cubicBezTo>
                  <a:pt x="3226038" y="183735"/>
                  <a:pt x="3194703" y="319044"/>
                  <a:pt x="3085032" y="562599"/>
                </a:cubicBezTo>
                <a:cubicBezTo>
                  <a:pt x="2975361" y="806154"/>
                  <a:pt x="2743912" y="1180032"/>
                  <a:pt x="2512464" y="1553911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3888336" y="3649054"/>
            <a:ext cx="3973795" cy="2008262"/>
          </a:xfrm>
          <a:custGeom>
            <a:avLst/>
            <a:gdLst>
              <a:gd name="connsiteX0" fmla="*/ 0 w 3973795"/>
              <a:gd name="connsiteY0" fmla="*/ 2008262 h 2008262"/>
              <a:gd name="connsiteX1" fmla="*/ 692210 w 3973795"/>
              <a:gd name="connsiteY1" fmla="*/ 846034 h 2008262"/>
              <a:gd name="connsiteX2" fmla="*/ 948584 w 3973795"/>
              <a:gd name="connsiteY2" fmla="*/ 478565 h 2008262"/>
              <a:gd name="connsiteX3" fmla="*/ 2247544 w 3973795"/>
              <a:gd name="connsiteY3" fmla="*/ 452927 h 2008262"/>
              <a:gd name="connsiteX4" fmla="*/ 2956845 w 3973795"/>
              <a:gd name="connsiteY4" fmla="*/ 401653 h 2008262"/>
              <a:gd name="connsiteX5" fmla="*/ 3973795 w 3973795"/>
              <a:gd name="connsiteY5" fmla="*/ 0 h 200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3795" h="2008262">
                <a:moveTo>
                  <a:pt x="0" y="2008262"/>
                </a:moveTo>
                <a:cubicBezTo>
                  <a:pt x="267056" y="1554622"/>
                  <a:pt x="534113" y="1100983"/>
                  <a:pt x="692210" y="846034"/>
                </a:cubicBezTo>
                <a:cubicBezTo>
                  <a:pt x="850307" y="591085"/>
                  <a:pt x="689362" y="544083"/>
                  <a:pt x="948584" y="478565"/>
                </a:cubicBezTo>
                <a:cubicBezTo>
                  <a:pt x="1207806" y="413047"/>
                  <a:pt x="1912834" y="465746"/>
                  <a:pt x="2247544" y="452927"/>
                </a:cubicBezTo>
                <a:cubicBezTo>
                  <a:pt x="2582254" y="440108"/>
                  <a:pt x="2669137" y="477141"/>
                  <a:pt x="2956845" y="401653"/>
                </a:cubicBezTo>
                <a:cubicBezTo>
                  <a:pt x="3244553" y="326165"/>
                  <a:pt x="3609174" y="163082"/>
                  <a:pt x="3973795" y="0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295400" y="144780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3657600" y="2392681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574281" y="137160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Down Arrow 88"/>
          <p:cNvSpPr/>
          <p:nvPr/>
        </p:nvSpPr>
        <p:spPr>
          <a:xfrm rot="19088706">
            <a:off x="1162744" y="4300095"/>
            <a:ext cx="2443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Down Arrow 89"/>
          <p:cNvSpPr/>
          <p:nvPr/>
        </p:nvSpPr>
        <p:spPr>
          <a:xfrm rot="7578940">
            <a:off x="4066344" y="5192560"/>
            <a:ext cx="2443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Down Arrow 90"/>
          <p:cNvSpPr/>
          <p:nvPr/>
        </p:nvSpPr>
        <p:spPr>
          <a:xfrm rot="19088706">
            <a:off x="7030142" y="3385697"/>
            <a:ext cx="2443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200" y="3352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Notice the spare interfaces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" name="Down Arrow 92"/>
          <p:cNvSpPr/>
          <p:nvPr/>
        </p:nvSpPr>
        <p:spPr>
          <a:xfrm rot="193167">
            <a:off x="4353907" y="3435560"/>
            <a:ext cx="244300" cy="381000"/>
          </a:xfrm>
          <a:prstGeom prst="downArrow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133600" y="3124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..and spare bandwidth in the circuit network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" y="-22086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Circuits for Traffic – Uncertainty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83" grpId="0" animBg="1"/>
      <p:bldP spid="84" grpId="0" animBg="1"/>
      <p:bldP spid="85" grpId="0" animBg="1"/>
      <p:bldP spid="89" grpId="0" animBg="1"/>
      <p:bldP spid="90" grpId="0" animBg="1"/>
      <p:bldP spid="91" grpId="0" animBg="1"/>
      <p:bldP spid="92" grpId="0"/>
      <p:bldP spid="93" grpId="0" animBg="1"/>
      <p:bldP spid="9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Rounded Rectangle 662"/>
          <p:cNvSpPr/>
          <p:nvPr/>
        </p:nvSpPr>
        <p:spPr>
          <a:xfrm>
            <a:off x="0" y="609600"/>
            <a:ext cx="9144000" cy="6248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flipV="1">
            <a:off x="3810000" y="4762498"/>
            <a:ext cx="609600" cy="99060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3581400" y="4762500"/>
            <a:ext cx="533400" cy="914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1143000" y="4038600"/>
            <a:ext cx="76200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>
            <a:off x="1143000" y="4381500"/>
            <a:ext cx="76200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6705600" y="3695700"/>
            <a:ext cx="1066800" cy="381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6781800" y="3467100"/>
            <a:ext cx="990600" cy="33528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7772400" y="3238500"/>
            <a:ext cx="762000" cy="609600"/>
            <a:chOff x="1828800" y="2590800"/>
            <a:chExt cx="762000" cy="609600"/>
          </a:xfrm>
        </p:grpSpPr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97"/>
          <p:cNvGrpSpPr/>
          <p:nvPr/>
        </p:nvGrpSpPr>
        <p:grpSpPr>
          <a:xfrm flipH="1">
            <a:off x="6019800" y="3619500"/>
            <a:ext cx="914400" cy="838200"/>
            <a:chOff x="3429000" y="1752600"/>
            <a:chExt cx="990600" cy="838200"/>
          </a:xfrm>
        </p:grpSpPr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429000" y="1752600"/>
              <a:ext cx="9906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429000" y="1752600"/>
              <a:ext cx="533400" cy="838200"/>
            </a:xfrm>
            <a:prstGeom prst="round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P</a:t>
              </a:r>
            </a:p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K</a:t>
              </a:r>
            </a:p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T</a:t>
              </a: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3429000" y="1905000"/>
              <a:ext cx="2286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kern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smtClean="0">
                  <a:solidFill>
                    <a:sysClr val="windowText" lastClr="000000"/>
                  </a:solidFill>
                </a:rPr>
                <a:t>H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rot="16200000" flipH="1">
              <a:off x="3544094" y="2170906"/>
              <a:ext cx="838200" cy="1588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191000" y="1828800"/>
              <a:ext cx="2286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S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O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N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89400" y="1752600"/>
              <a:ext cx="152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D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M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 rot="19039767">
            <a:off x="2994224" y="3511779"/>
            <a:ext cx="976122" cy="1032373"/>
            <a:chOff x="3577390" y="3632442"/>
            <a:chExt cx="1092876" cy="1130569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 rot="2568603">
              <a:off x="3739096" y="4122975"/>
              <a:ext cx="827603" cy="115752"/>
              <a:chOff x="3066" y="1214"/>
              <a:chExt cx="1104" cy="104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24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222206">
              <a:off x="3577390" y="3632442"/>
              <a:ext cx="316498" cy="345714"/>
            </a:xfrm>
            <a:prstGeom prst="rect">
              <a:avLst/>
            </a:prstGeom>
            <a:noFill/>
          </p:spPr>
        </p:pic>
        <p:pic>
          <p:nvPicPr>
            <p:cNvPr id="25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3259255">
              <a:off x="4344067" y="4406701"/>
              <a:ext cx="326199" cy="356310"/>
            </a:xfrm>
            <a:prstGeom prst="rect">
              <a:avLst/>
            </a:prstGeom>
            <a:noFill/>
          </p:spPr>
        </p:pic>
      </p:grpSp>
      <p:grpSp>
        <p:nvGrpSpPr>
          <p:cNvPr id="15" name="Group 28"/>
          <p:cNvGrpSpPr/>
          <p:nvPr/>
        </p:nvGrpSpPr>
        <p:grpSpPr>
          <a:xfrm>
            <a:off x="381000" y="4686300"/>
            <a:ext cx="762000" cy="609600"/>
            <a:chOff x="1828800" y="2590800"/>
            <a:chExt cx="762000" cy="609600"/>
          </a:xfrm>
        </p:grpSpPr>
        <p:sp>
          <p:nvSpPr>
            <p:cNvPr id="30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97"/>
          <p:cNvGrpSpPr/>
          <p:nvPr/>
        </p:nvGrpSpPr>
        <p:grpSpPr>
          <a:xfrm>
            <a:off x="1828800" y="3543300"/>
            <a:ext cx="990600" cy="838200"/>
            <a:chOff x="3429000" y="1752600"/>
            <a:chExt cx="990600" cy="838200"/>
          </a:xfrm>
        </p:grpSpPr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3429000" y="1752600"/>
              <a:ext cx="9906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3429000" y="1752600"/>
              <a:ext cx="533400" cy="838200"/>
            </a:xfrm>
            <a:prstGeom prst="round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P</a:t>
              </a:r>
            </a:p>
            <a:p>
              <a:pPr algn="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K</a:t>
              </a:r>
            </a:p>
            <a:p>
              <a:pPr algn="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T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429000" y="1905000"/>
              <a:ext cx="2286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3544094" y="2170906"/>
              <a:ext cx="838200" cy="1588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4191000" y="1828800"/>
              <a:ext cx="2286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S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O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N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62400" y="1752600"/>
              <a:ext cx="152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D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M</a:t>
              </a:r>
            </a:p>
          </p:txBody>
        </p:sp>
      </p:grpSp>
      <p:grpSp>
        <p:nvGrpSpPr>
          <p:cNvPr id="23" name="Group 39"/>
          <p:cNvGrpSpPr/>
          <p:nvPr/>
        </p:nvGrpSpPr>
        <p:grpSpPr>
          <a:xfrm rot="19039767">
            <a:off x="4996901" y="3574134"/>
            <a:ext cx="902800" cy="931868"/>
            <a:chOff x="3577390" y="3632442"/>
            <a:chExt cx="1092876" cy="1130569"/>
          </a:xfrm>
        </p:grpSpPr>
        <p:grpSp>
          <p:nvGrpSpPr>
            <p:cNvPr id="29" name="Group 42"/>
            <p:cNvGrpSpPr>
              <a:grpSpLocks/>
            </p:cNvGrpSpPr>
            <p:nvPr/>
          </p:nvGrpSpPr>
          <p:grpSpPr bwMode="auto">
            <a:xfrm rot="2568603">
              <a:off x="3739094" y="4122975"/>
              <a:ext cx="827603" cy="115752"/>
              <a:chOff x="3066" y="1214"/>
              <a:chExt cx="1104" cy="104"/>
            </a:xfrm>
          </p:grpSpPr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222206">
              <a:off x="3577390" y="3632442"/>
              <a:ext cx="316498" cy="345714"/>
            </a:xfrm>
            <a:prstGeom prst="rect">
              <a:avLst/>
            </a:prstGeom>
            <a:noFill/>
          </p:spPr>
        </p:pic>
        <p:pic>
          <p:nvPicPr>
            <p:cNvPr id="43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3259255">
              <a:off x="4344067" y="4406701"/>
              <a:ext cx="326199" cy="356310"/>
            </a:xfrm>
            <a:prstGeom prst="rect">
              <a:avLst/>
            </a:prstGeom>
            <a:noFill/>
          </p:spPr>
        </p:pic>
      </p:grpSp>
      <p:sp>
        <p:nvSpPr>
          <p:cNvPr id="47" name="Line 17"/>
          <p:cNvSpPr>
            <a:spLocks noChangeShapeType="1"/>
          </p:cNvSpPr>
          <p:nvPr/>
        </p:nvSpPr>
        <p:spPr bwMode="auto">
          <a:xfrm flipH="1">
            <a:off x="1143000" y="4267200"/>
            <a:ext cx="685800" cy="685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3733800" y="4724400"/>
            <a:ext cx="533400" cy="914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33" name="Group 48"/>
          <p:cNvGrpSpPr/>
          <p:nvPr/>
        </p:nvGrpSpPr>
        <p:grpSpPr>
          <a:xfrm>
            <a:off x="3124200" y="5600700"/>
            <a:ext cx="762000" cy="609600"/>
            <a:chOff x="1828800" y="2590800"/>
            <a:chExt cx="762000" cy="609600"/>
          </a:xfrm>
        </p:grpSpPr>
        <p:sp>
          <p:nvSpPr>
            <p:cNvPr id="50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3" name="Line 17"/>
          <p:cNvSpPr>
            <a:spLocks noChangeShapeType="1"/>
          </p:cNvSpPr>
          <p:nvPr/>
        </p:nvSpPr>
        <p:spPr bwMode="auto">
          <a:xfrm flipV="1">
            <a:off x="6934200" y="3581400"/>
            <a:ext cx="838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97"/>
          <p:cNvGrpSpPr/>
          <p:nvPr/>
        </p:nvGrpSpPr>
        <p:grpSpPr>
          <a:xfrm rot="5400000" flipH="1">
            <a:off x="4076700" y="3886200"/>
            <a:ext cx="914400" cy="838200"/>
            <a:chOff x="3429000" y="1752600"/>
            <a:chExt cx="990600" cy="838200"/>
          </a:xfrm>
        </p:grpSpPr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3429000" y="1752600"/>
              <a:ext cx="9906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3429000" y="1752600"/>
              <a:ext cx="533400" cy="838200"/>
            </a:xfrm>
            <a:prstGeom prst="round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P</a:t>
              </a:r>
            </a:p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K</a:t>
              </a:r>
            </a:p>
            <a:p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kern="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T</a:t>
              </a:r>
            </a:p>
          </p:txBody>
        </p:sp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3429000" y="1905000"/>
              <a:ext cx="2286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3544094" y="2170906"/>
              <a:ext cx="838200" cy="1588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4191000" y="1828800"/>
              <a:ext cx="2286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S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O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N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900" kern="0" dirty="0" smtClean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89400" y="1752600"/>
              <a:ext cx="152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D</a:t>
              </a:r>
            </a:p>
            <a:p>
              <a:pPr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M</a:t>
              </a:r>
            </a:p>
          </p:txBody>
        </p:sp>
      </p:grpSp>
      <p:grpSp>
        <p:nvGrpSpPr>
          <p:cNvPr id="41" name="Group 60"/>
          <p:cNvGrpSpPr/>
          <p:nvPr/>
        </p:nvGrpSpPr>
        <p:grpSpPr>
          <a:xfrm>
            <a:off x="533400" y="1143000"/>
            <a:ext cx="762000" cy="609600"/>
            <a:chOff x="1828800" y="2590800"/>
            <a:chExt cx="762000" cy="609600"/>
          </a:xfrm>
        </p:grpSpPr>
        <p:sp>
          <p:nvSpPr>
            <p:cNvPr id="62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9" name="Group 64"/>
          <p:cNvGrpSpPr/>
          <p:nvPr/>
        </p:nvGrpSpPr>
        <p:grpSpPr>
          <a:xfrm>
            <a:off x="3276600" y="2438400"/>
            <a:ext cx="762000" cy="609600"/>
            <a:chOff x="1828800" y="2590800"/>
            <a:chExt cx="762000" cy="609600"/>
          </a:xfrm>
        </p:grpSpPr>
        <p:sp>
          <p:nvSpPr>
            <p:cNvPr id="66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67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4" name="Group 68"/>
          <p:cNvGrpSpPr/>
          <p:nvPr/>
        </p:nvGrpSpPr>
        <p:grpSpPr>
          <a:xfrm>
            <a:off x="7620000" y="1066800"/>
            <a:ext cx="762000" cy="609600"/>
            <a:chOff x="1828800" y="2590800"/>
            <a:chExt cx="762000" cy="609600"/>
          </a:xfrm>
        </p:grpSpPr>
        <p:sp>
          <p:nvSpPr>
            <p:cNvPr id="70" name="AutoShape 23"/>
            <p:cNvSpPr>
              <a:spLocks noChangeArrowheads="1"/>
            </p:cNvSpPr>
            <p:nvPr/>
          </p:nvSpPr>
          <p:spPr bwMode="auto">
            <a:xfrm>
              <a:off x="1828800" y="2590800"/>
              <a:ext cx="762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PKT</a:t>
              </a:r>
            </a:p>
          </p:txBody>
        </p:sp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828800" y="2590800"/>
              <a:ext cx="152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E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T</a:t>
              </a:r>
            </a:p>
            <a:p>
              <a:pPr algn="ctr">
                <a:defRPr/>
              </a:pPr>
              <a:r>
                <a:rPr lang="en-US" altLang="ko-KR" sz="1200" kern="0" dirty="0" smtClean="0">
                  <a:solidFill>
                    <a:sysClr val="windowText" lastClr="000000"/>
                  </a:solidFill>
                </a:rPr>
                <a:t>H</a:t>
              </a:r>
            </a:p>
            <a:p>
              <a:pPr algn="ctr">
                <a:defRPr/>
              </a:pPr>
              <a:endParaRPr lang="en-US" altLang="ko-KR" sz="1200" kern="0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3" name="Line 17"/>
          <p:cNvSpPr>
            <a:spLocks noChangeShapeType="1"/>
          </p:cNvSpPr>
          <p:nvPr/>
        </p:nvSpPr>
        <p:spPr bwMode="auto">
          <a:xfrm flipH="1">
            <a:off x="1295400" y="1219200"/>
            <a:ext cx="6324600" cy="76200"/>
          </a:xfrm>
          <a:prstGeom prst="line">
            <a:avLst/>
          </a:prstGeom>
          <a:ln>
            <a:solidFill>
              <a:schemeClr val="accent2"/>
            </a:solidFill>
            <a:prstDash val="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flipH="1" flipV="1">
            <a:off x="1295400" y="1676400"/>
            <a:ext cx="2133600" cy="762000"/>
          </a:xfrm>
          <a:prstGeom prst="line">
            <a:avLst/>
          </a:prstGeom>
          <a:ln>
            <a:solidFill>
              <a:schemeClr val="accent2"/>
            </a:solidFill>
            <a:prstDash val="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 flipH="1">
            <a:off x="4038600" y="1600200"/>
            <a:ext cx="3581400" cy="838200"/>
          </a:xfrm>
          <a:prstGeom prst="line">
            <a:avLst/>
          </a:prstGeom>
          <a:ln>
            <a:solidFill>
              <a:schemeClr val="accent2"/>
            </a:solidFill>
            <a:prstDash val="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0" y="3124200"/>
            <a:ext cx="91440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629400" y="251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Packet (virtual) topology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29400" y="5498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Actual topology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1110953" y="3389831"/>
            <a:ext cx="6819544" cy="1486969"/>
          </a:xfrm>
          <a:custGeom>
            <a:avLst/>
            <a:gdLst>
              <a:gd name="connsiteX0" fmla="*/ 0 w 6819544"/>
              <a:gd name="connsiteY0" fmla="*/ 1486969 h 1486969"/>
              <a:gd name="connsiteX1" fmla="*/ 572568 w 6819544"/>
              <a:gd name="connsiteY1" fmla="*/ 871671 h 1486969"/>
              <a:gd name="connsiteX2" fmla="*/ 1204957 w 6819544"/>
              <a:gd name="connsiteY2" fmla="*/ 529840 h 1486969"/>
              <a:gd name="connsiteX3" fmla="*/ 2726109 w 6819544"/>
              <a:gd name="connsiteY3" fmla="*/ 487111 h 1486969"/>
              <a:gd name="connsiteX4" fmla="*/ 4187440 w 6819544"/>
              <a:gd name="connsiteY4" fmla="*/ 487111 h 1486969"/>
              <a:gd name="connsiteX5" fmla="*/ 4939469 w 6819544"/>
              <a:gd name="connsiteY5" fmla="*/ 478565 h 1486969"/>
              <a:gd name="connsiteX6" fmla="*/ 5759866 w 6819544"/>
              <a:gd name="connsiteY6" fmla="*/ 384561 h 1486969"/>
              <a:gd name="connsiteX7" fmla="*/ 6819544 w 6819544"/>
              <a:gd name="connsiteY7" fmla="*/ 0 h 148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9544" h="1486969">
                <a:moveTo>
                  <a:pt x="0" y="1486969"/>
                </a:moveTo>
                <a:cubicBezTo>
                  <a:pt x="185871" y="1259081"/>
                  <a:pt x="371742" y="1031193"/>
                  <a:pt x="572568" y="871671"/>
                </a:cubicBezTo>
                <a:cubicBezTo>
                  <a:pt x="773394" y="712150"/>
                  <a:pt x="846033" y="593933"/>
                  <a:pt x="1204957" y="529840"/>
                </a:cubicBezTo>
                <a:cubicBezTo>
                  <a:pt x="1563881" y="465747"/>
                  <a:pt x="2229029" y="494232"/>
                  <a:pt x="2726109" y="487111"/>
                </a:cubicBezTo>
                <a:cubicBezTo>
                  <a:pt x="3223189" y="479990"/>
                  <a:pt x="4187440" y="487111"/>
                  <a:pt x="4187440" y="487111"/>
                </a:cubicBezTo>
                <a:lnTo>
                  <a:pt x="4939469" y="478565"/>
                </a:lnTo>
                <a:cubicBezTo>
                  <a:pt x="5201540" y="461473"/>
                  <a:pt x="5446520" y="464322"/>
                  <a:pt x="5759866" y="384561"/>
                </a:cubicBezTo>
                <a:cubicBezTo>
                  <a:pt x="6073212" y="304800"/>
                  <a:pt x="6446378" y="152400"/>
                  <a:pt x="6819544" y="0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1110953" y="4069222"/>
            <a:ext cx="3226038" cy="1553911"/>
          </a:xfrm>
          <a:custGeom>
            <a:avLst/>
            <a:gdLst>
              <a:gd name="connsiteX0" fmla="*/ 0 w 3226038"/>
              <a:gd name="connsiteY0" fmla="*/ 1143713 h 1553911"/>
              <a:gd name="connsiteX1" fmla="*/ 863126 w 3226038"/>
              <a:gd name="connsiteY1" fmla="*/ 263496 h 1553911"/>
              <a:gd name="connsiteX2" fmla="*/ 1845892 w 3226038"/>
              <a:gd name="connsiteY2" fmla="*/ 41305 h 1553911"/>
              <a:gd name="connsiteX3" fmla="*/ 2751746 w 3226038"/>
              <a:gd name="connsiteY3" fmla="*/ 15668 h 1553911"/>
              <a:gd name="connsiteX4" fmla="*/ 3170490 w 3226038"/>
              <a:gd name="connsiteY4" fmla="*/ 92580 h 1553911"/>
              <a:gd name="connsiteX5" fmla="*/ 3085032 w 3226038"/>
              <a:gd name="connsiteY5" fmla="*/ 562599 h 1553911"/>
              <a:gd name="connsiteX6" fmla="*/ 2512464 w 3226038"/>
              <a:gd name="connsiteY6" fmla="*/ 1553911 h 15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038" h="1553911">
                <a:moveTo>
                  <a:pt x="0" y="1143713"/>
                </a:moveTo>
                <a:cubicBezTo>
                  <a:pt x="277739" y="795472"/>
                  <a:pt x="555478" y="447231"/>
                  <a:pt x="863126" y="263496"/>
                </a:cubicBezTo>
                <a:cubicBezTo>
                  <a:pt x="1170774" y="79761"/>
                  <a:pt x="1531122" y="82610"/>
                  <a:pt x="1845892" y="41305"/>
                </a:cubicBezTo>
                <a:cubicBezTo>
                  <a:pt x="2160662" y="0"/>
                  <a:pt x="2530980" y="7122"/>
                  <a:pt x="2751746" y="15668"/>
                </a:cubicBezTo>
                <a:cubicBezTo>
                  <a:pt x="2972512" y="24214"/>
                  <a:pt x="3114942" y="1425"/>
                  <a:pt x="3170490" y="92580"/>
                </a:cubicBezTo>
                <a:cubicBezTo>
                  <a:pt x="3226038" y="183735"/>
                  <a:pt x="3194703" y="319044"/>
                  <a:pt x="3085032" y="562599"/>
                </a:cubicBezTo>
                <a:cubicBezTo>
                  <a:pt x="2975361" y="806154"/>
                  <a:pt x="2743912" y="1180032"/>
                  <a:pt x="2512464" y="1553911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3888336" y="3649054"/>
            <a:ext cx="3973795" cy="2008262"/>
          </a:xfrm>
          <a:custGeom>
            <a:avLst/>
            <a:gdLst>
              <a:gd name="connsiteX0" fmla="*/ 0 w 3973795"/>
              <a:gd name="connsiteY0" fmla="*/ 2008262 h 2008262"/>
              <a:gd name="connsiteX1" fmla="*/ 692210 w 3973795"/>
              <a:gd name="connsiteY1" fmla="*/ 846034 h 2008262"/>
              <a:gd name="connsiteX2" fmla="*/ 948584 w 3973795"/>
              <a:gd name="connsiteY2" fmla="*/ 478565 h 2008262"/>
              <a:gd name="connsiteX3" fmla="*/ 2247544 w 3973795"/>
              <a:gd name="connsiteY3" fmla="*/ 452927 h 2008262"/>
              <a:gd name="connsiteX4" fmla="*/ 2956845 w 3973795"/>
              <a:gd name="connsiteY4" fmla="*/ 401653 h 2008262"/>
              <a:gd name="connsiteX5" fmla="*/ 3973795 w 3973795"/>
              <a:gd name="connsiteY5" fmla="*/ 0 h 200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3795" h="2008262">
                <a:moveTo>
                  <a:pt x="0" y="2008262"/>
                </a:moveTo>
                <a:cubicBezTo>
                  <a:pt x="267056" y="1554622"/>
                  <a:pt x="534113" y="1100983"/>
                  <a:pt x="692210" y="846034"/>
                </a:cubicBezTo>
                <a:cubicBezTo>
                  <a:pt x="850307" y="591085"/>
                  <a:pt x="689362" y="544083"/>
                  <a:pt x="948584" y="478565"/>
                </a:cubicBezTo>
                <a:cubicBezTo>
                  <a:pt x="1207806" y="413047"/>
                  <a:pt x="1912834" y="465746"/>
                  <a:pt x="2247544" y="452927"/>
                </a:cubicBezTo>
                <a:cubicBezTo>
                  <a:pt x="2582254" y="440108"/>
                  <a:pt x="2669137" y="477141"/>
                  <a:pt x="2956845" y="401653"/>
                </a:cubicBezTo>
                <a:cubicBezTo>
                  <a:pt x="3244553" y="326165"/>
                  <a:pt x="3609174" y="163082"/>
                  <a:pt x="3973795" y="0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295400" y="144780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3657600" y="2392681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574281" y="137160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17"/>
          <p:cNvSpPr>
            <a:spLocks noChangeShapeType="1"/>
          </p:cNvSpPr>
          <p:nvPr/>
        </p:nvSpPr>
        <p:spPr bwMode="auto">
          <a:xfrm flipH="1">
            <a:off x="1295400" y="1371600"/>
            <a:ext cx="6324600" cy="76200"/>
          </a:xfrm>
          <a:prstGeom prst="line">
            <a:avLst/>
          </a:prstGeom>
          <a:ln>
            <a:solidFill>
              <a:schemeClr val="accent2"/>
            </a:solidFill>
            <a:prstDash val="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0" cy="838200"/>
          </a:xfrm>
          <a:prstGeom prst="line">
            <a:avLst/>
          </a:prstGeom>
          <a:ln>
            <a:solidFill>
              <a:schemeClr val="accent2"/>
            </a:solidFill>
            <a:prstDash val="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 flipH="1">
            <a:off x="3733800" y="1447800"/>
            <a:ext cx="3886200" cy="914400"/>
          </a:xfrm>
          <a:prstGeom prst="line">
            <a:avLst/>
          </a:prstGeom>
          <a:ln>
            <a:solidFill>
              <a:schemeClr val="accent2"/>
            </a:solidFill>
            <a:prstDash val="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1181456" y="3505200"/>
            <a:ext cx="6819544" cy="1486969"/>
          </a:xfrm>
          <a:custGeom>
            <a:avLst/>
            <a:gdLst>
              <a:gd name="connsiteX0" fmla="*/ 0 w 6819544"/>
              <a:gd name="connsiteY0" fmla="*/ 1486969 h 1486969"/>
              <a:gd name="connsiteX1" fmla="*/ 572568 w 6819544"/>
              <a:gd name="connsiteY1" fmla="*/ 871671 h 1486969"/>
              <a:gd name="connsiteX2" fmla="*/ 1204957 w 6819544"/>
              <a:gd name="connsiteY2" fmla="*/ 529840 h 1486969"/>
              <a:gd name="connsiteX3" fmla="*/ 2726109 w 6819544"/>
              <a:gd name="connsiteY3" fmla="*/ 487111 h 1486969"/>
              <a:gd name="connsiteX4" fmla="*/ 4187440 w 6819544"/>
              <a:gd name="connsiteY4" fmla="*/ 487111 h 1486969"/>
              <a:gd name="connsiteX5" fmla="*/ 4939469 w 6819544"/>
              <a:gd name="connsiteY5" fmla="*/ 478565 h 1486969"/>
              <a:gd name="connsiteX6" fmla="*/ 5759866 w 6819544"/>
              <a:gd name="connsiteY6" fmla="*/ 384561 h 1486969"/>
              <a:gd name="connsiteX7" fmla="*/ 6819544 w 6819544"/>
              <a:gd name="connsiteY7" fmla="*/ 0 h 148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9544" h="1486969">
                <a:moveTo>
                  <a:pt x="0" y="1486969"/>
                </a:moveTo>
                <a:cubicBezTo>
                  <a:pt x="185871" y="1259081"/>
                  <a:pt x="371742" y="1031193"/>
                  <a:pt x="572568" y="871671"/>
                </a:cubicBezTo>
                <a:cubicBezTo>
                  <a:pt x="773394" y="712150"/>
                  <a:pt x="846033" y="593933"/>
                  <a:pt x="1204957" y="529840"/>
                </a:cubicBezTo>
                <a:cubicBezTo>
                  <a:pt x="1563881" y="465747"/>
                  <a:pt x="2229029" y="494232"/>
                  <a:pt x="2726109" y="487111"/>
                </a:cubicBezTo>
                <a:cubicBezTo>
                  <a:pt x="3223189" y="479990"/>
                  <a:pt x="4187440" y="487111"/>
                  <a:pt x="4187440" y="487111"/>
                </a:cubicBezTo>
                <a:lnTo>
                  <a:pt x="4939469" y="478565"/>
                </a:lnTo>
                <a:cubicBezTo>
                  <a:pt x="5201540" y="461473"/>
                  <a:pt x="5446520" y="464322"/>
                  <a:pt x="5759866" y="384561"/>
                </a:cubicBezTo>
                <a:cubicBezTo>
                  <a:pt x="6073212" y="304800"/>
                  <a:pt x="6446378" y="152400"/>
                  <a:pt x="6819544" y="0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990600" y="3962401"/>
            <a:ext cx="3505200" cy="1676399"/>
          </a:xfrm>
          <a:custGeom>
            <a:avLst/>
            <a:gdLst>
              <a:gd name="connsiteX0" fmla="*/ 0 w 3226038"/>
              <a:gd name="connsiteY0" fmla="*/ 1143713 h 1553911"/>
              <a:gd name="connsiteX1" fmla="*/ 863126 w 3226038"/>
              <a:gd name="connsiteY1" fmla="*/ 263496 h 1553911"/>
              <a:gd name="connsiteX2" fmla="*/ 1845892 w 3226038"/>
              <a:gd name="connsiteY2" fmla="*/ 41305 h 1553911"/>
              <a:gd name="connsiteX3" fmla="*/ 2751746 w 3226038"/>
              <a:gd name="connsiteY3" fmla="*/ 15668 h 1553911"/>
              <a:gd name="connsiteX4" fmla="*/ 3170490 w 3226038"/>
              <a:gd name="connsiteY4" fmla="*/ 92580 h 1553911"/>
              <a:gd name="connsiteX5" fmla="*/ 3085032 w 3226038"/>
              <a:gd name="connsiteY5" fmla="*/ 562599 h 1553911"/>
              <a:gd name="connsiteX6" fmla="*/ 2512464 w 3226038"/>
              <a:gd name="connsiteY6" fmla="*/ 1553911 h 15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038" h="1553911">
                <a:moveTo>
                  <a:pt x="0" y="1143713"/>
                </a:moveTo>
                <a:cubicBezTo>
                  <a:pt x="277739" y="795472"/>
                  <a:pt x="555478" y="447231"/>
                  <a:pt x="863126" y="263496"/>
                </a:cubicBezTo>
                <a:cubicBezTo>
                  <a:pt x="1170774" y="79761"/>
                  <a:pt x="1531122" y="82610"/>
                  <a:pt x="1845892" y="41305"/>
                </a:cubicBezTo>
                <a:cubicBezTo>
                  <a:pt x="2160662" y="0"/>
                  <a:pt x="2530980" y="7122"/>
                  <a:pt x="2751746" y="15668"/>
                </a:cubicBezTo>
                <a:cubicBezTo>
                  <a:pt x="2972512" y="24214"/>
                  <a:pt x="3114942" y="1425"/>
                  <a:pt x="3170490" y="92580"/>
                </a:cubicBezTo>
                <a:cubicBezTo>
                  <a:pt x="3226038" y="183735"/>
                  <a:pt x="3194703" y="319044"/>
                  <a:pt x="3085032" y="562599"/>
                </a:cubicBezTo>
                <a:cubicBezTo>
                  <a:pt x="2975361" y="806154"/>
                  <a:pt x="2743912" y="1180032"/>
                  <a:pt x="2512464" y="1553911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3722405" y="3505200"/>
            <a:ext cx="4202395" cy="2160662"/>
          </a:xfrm>
          <a:custGeom>
            <a:avLst/>
            <a:gdLst>
              <a:gd name="connsiteX0" fmla="*/ 0 w 3973795"/>
              <a:gd name="connsiteY0" fmla="*/ 2008262 h 2008262"/>
              <a:gd name="connsiteX1" fmla="*/ 692210 w 3973795"/>
              <a:gd name="connsiteY1" fmla="*/ 846034 h 2008262"/>
              <a:gd name="connsiteX2" fmla="*/ 948584 w 3973795"/>
              <a:gd name="connsiteY2" fmla="*/ 478565 h 2008262"/>
              <a:gd name="connsiteX3" fmla="*/ 2247544 w 3973795"/>
              <a:gd name="connsiteY3" fmla="*/ 452927 h 2008262"/>
              <a:gd name="connsiteX4" fmla="*/ 2956845 w 3973795"/>
              <a:gd name="connsiteY4" fmla="*/ 401653 h 2008262"/>
              <a:gd name="connsiteX5" fmla="*/ 3973795 w 3973795"/>
              <a:gd name="connsiteY5" fmla="*/ 0 h 200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3795" h="2008262">
                <a:moveTo>
                  <a:pt x="0" y="2008262"/>
                </a:moveTo>
                <a:cubicBezTo>
                  <a:pt x="267056" y="1554622"/>
                  <a:pt x="534113" y="1100983"/>
                  <a:pt x="692210" y="846034"/>
                </a:cubicBezTo>
                <a:cubicBezTo>
                  <a:pt x="850307" y="591085"/>
                  <a:pt x="689362" y="544083"/>
                  <a:pt x="948584" y="478565"/>
                </a:cubicBezTo>
                <a:cubicBezTo>
                  <a:pt x="1207806" y="413047"/>
                  <a:pt x="1912834" y="465746"/>
                  <a:pt x="2247544" y="452927"/>
                </a:cubicBezTo>
                <a:cubicBezTo>
                  <a:pt x="2582254" y="440108"/>
                  <a:pt x="2669137" y="477141"/>
                  <a:pt x="2956845" y="401653"/>
                </a:cubicBezTo>
                <a:cubicBezTo>
                  <a:pt x="3244553" y="326165"/>
                  <a:pt x="3609174" y="163082"/>
                  <a:pt x="3973795" y="0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09600" y="6324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Redirecting </a:t>
            </a:r>
            <a:r>
              <a:rPr lang="en-US" dirty="0" err="1" smtClean="0">
                <a:solidFill>
                  <a:srgbClr val="C0504D"/>
                </a:solidFill>
              </a:rPr>
              <a:t>bw</a:t>
            </a:r>
            <a:r>
              <a:rPr lang="en-US" dirty="0" smtClean="0">
                <a:solidFill>
                  <a:srgbClr val="C0504D"/>
                </a:solidFill>
              </a:rPr>
              <a:t> between the spare interfaces to dynamically </a:t>
            </a:r>
            <a:r>
              <a:rPr lang="en-US" u="sng" dirty="0" smtClean="0">
                <a:solidFill>
                  <a:srgbClr val="C0504D"/>
                </a:solidFill>
              </a:rPr>
              <a:t>create</a:t>
            </a:r>
            <a:r>
              <a:rPr lang="en-US" dirty="0" smtClean="0">
                <a:solidFill>
                  <a:srgbClr val="C0504D"/>
                </a:solidFill>
              </a:rPr>
              <a:t> new links!! 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86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Circuits for Traffic – Uncertainty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34"/>
          <p:cNvSpPr>
            <a:spLocks noChangeShapeType="1"/>
          </p:cNvSpPr>
          <p:nvPr/>
        </p:nvSpPr>
        <p:spPr bwMode="auto">
          <a:xfrm flipH="1" flipV="1">
            <a:off x="5638800" y="1828800"/>
            <a:ext cx="0" cy="106680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Line 32"/>
          <p:cNvSpPr>
            <a:spLocks noChangeShapeType="1"/>
          </p:cNvSpPr>
          <p:nvPr/>
        </p:nvSpPr>
        <p:spPr bwMode="auto">
          <a:xfrm flipV="1">
            <a:off x="3962400" y="1828800"/>
            <a:ext cx="1323094" cy="106680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31"/>
          <p:cNvSpPr>
            <a:spLocks noChangeShapeType="1"/>
          </p:cNvSpPr>
          <p:nvPr/>
        </p:nvSpPr>
        <p:spPr bwMode="auto">
          <a:xfrm flipH="1" flipV="1">
            <a:off x="3810000" y="1828800"/>
            <a:ext cx="0" cy="106680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2801778" y="3218622"/>
            <a:ext cx="942597" cy="80838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2906511" y="3218622"/>
            <a:ext cx="2408859" cy="90943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3220710" y="3218622"/>
            <a:ext cx="628398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220710" y="3218622"/>
            <a:ext cx="2094660" cy="17178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 flipV="1">
            <a:off x="3953842" y="3319670"/>
            <a:ext cx="104733" cy="212200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 flipV="1">
            <a:off x="5734303" y="3218622"/>
            <a:ext cx="942597" cy="80838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 flipV="1">
            <a:off x="4163307" y="3218622"/>
            <a:ext cx="2408859" cy="90943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 flipV="1">
            <a:off x="5629570" y="3218622"/>
            <a:ext cx="733131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4163307" y="3218622"/>
            <a:ext cx="2094660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5420104" y="3319670"/>
            <a:ext cx="104733" cy="212200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H="1" flipV="1">
            <a:off x="4038600" y="1905000"/>
            <a:ext cx="1276771" cy="101047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rot="358666" flipH="1">
            <a:off x="3753103" y="5854286"/>
            <a:ext cx="207285" cy="60207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rot="358666" flipH="1">
            <a:off x="4062938" y="5845865"/>
            <a:ext cx="0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rot="358666">
            <a:off x="4174217" y="5833234"/>
            <a:ext cx="209466" cy="61260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 rot="20900443" flipH="1">
            <a:off x="5193183" y="5927967"/>
            <a:ext cx="211649" cy="6168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rot="20900443" flipH="1">
            <a:off x="5513927" y="5845865"/>
            <a:ext cx="0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rot="20900443">
            <a:off x="5618659" y="5854286"/>
            <a:ext cx="307654" cy="59786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rot="1114882" flipH="1">
            <a:off x="2378482" y="5149057"/>
            <a:ext cx="298926" cy="71154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 rot="1114882" flipH="1">
            <a:off x="2784322" y="5235368"/>
            <a:ext cx="0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rot="1114882">
            <a:off x="2889056" y="5323785"/>
            <a:ext cx="296744" cy="70102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Line 58"/>
          <p:cNvSpPr>
            <a:spLocks noChangeShapeType="1"/>
          </p:cNvSpPr>
          <p:nvPr/>
        </p:nvSpPr>
        <p:spPr bwMode="auto">
          <a:xfrm rot="1884142" flipH="1">
            <a:off x="1905001" y="4229100"/>
            <a:ext cx="268379" cy="58734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 rot="1884142" flipH="1">
            <a:off x="2151561" y="4344885"/>
            <a:ext cx="91641" cy="7073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 rot="1884142">
            <a:off x="2354480" y="4441722"/>
            <a:ext cx="82914" cy="72417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 rot="19316500" flipH="1">
            <a:off x="6319062" y="5224843"/>
            <a:ext cx="377476" cy="74101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Line 64"/>
          <p:cNvSpPr>
            <a:spLocks noChangeShapeType="1"/>
          </p:cNvSpPr>
          <p:nvPr/>
        </p:nvSpPr>
        <p:spPr bwMode="auto">
          <a:xfrm rot="19316500" flipH="1">
            <a:off x="6593986" y="5186949"/>
            <a:ext cx="216013" cy="757859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Line 65"/>
          <p:cNvSpPr>
            <a:spLocks noChangeShapeType="1"/>
          </p:cNvSpPr>
          <p:nvPr/>
        </p:nvSpPr>
        <p:spPr bwMode="auto">
          <a:xfrm rot="19316500" flipH="1">
            <a:off x="6864547" y="5106954"/>
            <a:ext cx="6547" cy="7389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 rot="18849905" flipH="1">
            <a:off x="7069623" y="4396478"/>
            <a:ext cx="237884" cy="77677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Line 68"/>
          <p:cNvSpPr>
            <a:spLocks noChangeShapeType="1"/>
          </p:cNvSpPr>
          <p:nvPr/>
        </p:nvSpPr>
        <p:spPr bwMode="auto">
          <a:xfrm rot="18849905" flipH="1">
            <a:off x="7342391" y="4300408"/>
            <a:ext cx="0" cy="733131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Line 69"/>
          <p:cNvSpPr>
            <a:spLocks noChangeShapeType="1"/>
          </p:cNvSpPr>
          <p:nvPr/>
        </p:nvSpPr>
        <p:spPr bwMode="auto">
          <a:xfrm rot="18849905">
            <a:off x="7419993" y="4202580"/>
            <a:ext cx="187360" cy="66985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173379" y="4027004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65" name="Can 6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Down Arrow 6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Down Arrow 6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2697044" y="4835387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1" name="Can 7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ight Arrow 7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639641" y="5239578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7" name="Can 7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ight Arrow 7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001171" y="5340626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83" name="Can 8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Down Arrow 8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Down Arrow 8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ight Arrow 8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ight Arrow 8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5943768" y="4734339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89" name="Can 8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Down Arrow 8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Down Arrow 9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ight Arrow 9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ight Arrow 9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6467433" y="3925957"/>
            <a:ext cx="837864" cy="606287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95" name="Can 9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Down Arrow 9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Down Arrow 9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ight Arrow 9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ight Arrow 9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Line 23"/>
          <p:cNvSpPr>
            <a:spLocks noChangeShapeType="1"/>
          </p:cNvSpPr>
          <p:nvPr/>
        </p:nvSpPr>
        <p:spPr bwMode="auto">
          <a:xfrm flipV="1">
            <a:off x="4058573" y="3622813"/>
            <a:ext cx="1152063" cy="161676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Line 28"/>
          <p:cNvSpPr>
            <a:spLocks noChangeShapeType="1"/>
          </p:cNvSpPr>
          <p:nvPr/>
        </p:nvSpPr>
        <p:spPr bwMode="auto">
          <a:xfrm flipH="1" flipV="1">
            <a:off x="4268041" y="3622813"/>
            <a:ext cx="1047331" cy="17178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>
            <a:off x="4343400" y="3200400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2400" y="2895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Backbone/Core Routers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2400" y="4191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Access Routers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86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Aggregation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48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Circuits for Backbone Switching</a:t>
            </a: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8" name="Group 160"/>
          <p:cNvGrpSpPr/>
          <p:nvPr/>
        </p:nvGrpSpPr>
        <p:grpSpPr>
          <a:xfrm>
            <a:off x="2286000" y="1371600"/>
            <a:ext cx="4800599" cy="582823"/>
            <a:chOff x="2286000" y="1371600"/>
            <a:chExt cx="4800599" cy="582823"/>
          </a:xfrm>
        </p:grpSpPr>
        <p:grpSp>
          <p:nvGrpSpPr>
            <p:cNvPr id="9" name="Group 111"/>
            <p:cNvGrpSpPr/>
            <p:nvPr/>
          </p:nvGrpSpPr>
          <p:grpSpPr>
            <a:xfrm>
              <a:off x="5105400" y="1371600"/>
              <a:ext cx="645380" cy="582823"/>
              <a:chOff x="7279420" y="1219200"/>
              <a:chExt cx="645380" cy="582823"/>
            </a:xfrm>
          </p:grpSpPr>
          <p:sp>
            <p:nvSpPr>
              <p:cNvPr id="119" name="Cube 118"/>
              <p:cNvSpPr/>
              <p:nvPr/>
            </p:nvSpPr>
            <p:spPr>
              <a:xfrm>
                <a:off x="7315202" y="1219200"/>
                <a:ext cx="609598" cy="539133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Quad Arrow 119"/>
              <p:cNvSpPr/>
              <p:nvPr/>
            </p:nvSpPr>
            <p:spPr>
              <a:xfrm rot="2594847">
                <a:off x="7279420" y="1250522"/>
                <a:ext cx="532483" cy="551501"/>
              </a:xfrm>
              <a:prstGeom prst="quadArrow">
                <a:avLst>
                  <a:gd name="adj1" fmla="val 10380"/>
                  <a:gd name="adj2" fmla="val 11960"/>
                  <a:gd name="adj3" fmla="val 22500"/>
                </a:avLst>
              </a:prstGeom>
              <a:solidFill>
                <a:schemeClr val="tx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112"/>
            <p:cNvGrpSpPr/>
            <p:nvPr/>
          </p:nvGrpSpPr>
          <p:grpSpPr>
            <a:xfrm>
              <a:off x="3657600" y="1371600"/>
              <a:ext cx="645380" cy="582823"/>
              <a:chOff x="7279420" y="1219200"/>
              <a:chExt cx="645380" cy="582823"/>
            </a:xfrm>
          </p:grpSpPr>
          <p:sp>
            <p:nvSpPr>
              <p:cNvPr id="114" name="Cube 113"/>
              <p:cNvSpPr/>
              <p:nvPr/>
            </p:nvSpPr>
            <p:spPr>
              <a:xfrm>
                <a:off x="7315202" y="1219200"/>
                <a:ext cx="609598" cy="539133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Quad Arrow 114"/>
              <p:cNvSpPr/>
              <p:nvPr/>
            </p:nvSpPr>
            <p:spPr>
              <a:xfrm rot="2594847">
                <a:off x="7279420" y="1250522"/>
                <a:ext cx="532483" cy="551501"/>
              </a:xfrm>
              <a:prstGeom prst="quadArrow">
                <a:avLst>
                  <a:gd name="adj1" fmla="val 10380"/>
                  <a:gd name="adj2" fmla="val 11960"/>
                  <a:gd name="adj3" fmla="val 22500"/>
                </a:avLst>
              </a:prstGeom>
              <a:solidFill>
                <a:schemeClr val="tx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7" name="Line 33"/>
            <p:cNvSpPr>
              <a:spLocks noChangeShapeType="1"/>
            </p:cNvSpPr>
            <p:nvPr/>
          </p:nvSpPr>
          <p:spPr bwMode="auto">
            <a:xfrm flipH="1" flipV="1">
              <a:off x="4267198" y="1828800"/>
              <a:ext cx="838201" cy="0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Line 33"/>
            <p:cNvSpPr>
              <a:spLocks noChangeShapeType="1"/>
            </p:cNvSpPr>
            <p:nvPr/>
          </p:nvSpPr>
          <p:spPr bwMode="auto">
            <a:xfrm flipH="1" flipV="1">
              <a:off x="4267198" y="1676400"/>
              <a:ext cx="838201" cy="0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Line 33"/>
            <p:cNvSpPr>
              <a:spLocks noChangeShapeType="1"/>
            </p:cNvSpPr>
            <p:nvPr/>
          </p:nvSpPr>
          <p:spPr bwMode="auto">
            <a:xfrm flipH="1" flipV="1">
              <a:off x="2362199" y="1600200"/>
              <a:ext cx="1371601" cy="0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Line 33"/>
            <p:cNvSpPr>
              <a:spLocks noChangeShapeType="1"/>
            </p:cNvSpPr>
            <p:nvPr/>
          </p:nvSpPr>
          <p:spPr bwMode="auto">
            <a:xfrm flipH="1" flipV="1">
              <a:off x="2286000" y="1752600"/>
              <a:ext cx="14478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53"/>
            <p:cNvGrpSpPr/>
            <p:nvPr/>
          </p:nvGrpSpPr>
          <p:grpSpPr>
            <a:xfrm>
              <a:off x="2590800" y="1447800"/>
              <a:ext cx="533400" cy="457200"/>
              <a:chOff x="1524000" y="4038600"/>
              <a:chExt cx="609600" cy="533400"/>
            </a:xfrm>
          </p:grpSpPr>
          <p:sp>
            <p:nvSpPr>
              <p:cNvPr id="109" name="Cube 108"/>
              <p:cNvSpPr/>
              <p:nvPr/>
            </p:nvSpPr>
            <p:spPr>
              <a:xfrm>
                <a:off x="1524000" y="4038600"/>
                <a:ext cx="609600" cy="533400"/>
              </a:xfrm>
              <a:prstGeom prst="cub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Right Arrow 109"/>
              <p:cNvSpPr/>
              <p:nvPr/>
            </p:nvSpPr>
            <p:spPr>
              <a:xfrm>
                <a:off x="1676400" y="4191000"/>
                <a:ext cx="228600" cy="1524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ight Arrow 110"/>
              <p:cNvSpPr/>
              <p:nvPr/>
            </p:nvSpPr>
            <p:spPr>
              <a:xfrm rot="10800000">
                <a:off x="1600201" y="4343400"/>
                <a:ext cx="228600" cy="1524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4" name="Line 33"/>
            <p:cNvSpPr>
              <a:spLocks noChangeShapeType="1"/>
            </p:cNvSpPr>
            <p:nvPr/>
          </p:nvSpPr>
          <p:spPr bwMode="auto">
            <a:xfrm flipH="1" flipV="1">
              <a:off x="5638799" y="1676400"/>
              <a:ext cx="13716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Line 33"/>
            <p:cNvSpPr>
              <a:spLocks noChangeShapeType="1"/>
            </p:cNvSpPr>
            <p:nvPr/>
          </p:nvSpPr>
          <p:spPr bwMode="auto">
            <a:xfrm flipH="1" flipV="1">
              <a:off x="5714999" y="1828800"/>
              <a:ext cx="13716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53"/>
            <p:cNvGrpSpPr/>
            <p:nvPr/>
          </p:nvGrpSpPr>
          <p:grpSpPr>
            <a:xfrm>
              <a:off x="6096000" y="1447800"/>
              <a:ext cx="533400" cy="457200"/>
              <a:chOff x="1524000" y="4038600"/>
              <a:chExt cx="609600" cy="533400"/>
            </a:xfrm>
          </p:grpSpPr>
          <p:sp>
            <p:nvSpPr>
              <p:cNvPr id="113" name="Cube 112"/>
              <p:cNvSpPr/>
              <p:nvPr/>
            </p:nvSpPr>
            <p:spPr>
              <a:xfrm>
                <a:off x="1524000" y="4038600"/>
                <a:ext cx="609600" cy="533400"/>
              </a:xfrm>
              <a:prstGeom prst="cub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Right Arrow 115"/>
              <p:cNvSpPr/>
              <p:nvPr/>
            </p:nvSpPr>
            <p:spPr>
              <a:xfrm>
                <a:off x="1676400" y="4191000"/>
                <a:ext cx="228600" cy="1524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Right Arrow 120"/>
              <p:cNvSpPr/>
              <p:nvPr/>
            </p:nvSpPr>
            <p:spPr>
              <a:xfrm rot="10800000">
                <a:off x="1600201" y="4343400"/>
                <a:ext cx="228600" cy="1524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0" name="TextBox 129"/>
          <p:cNvSpPr txBox="1"/>
          <p:nvPr/>
        </p:nvSpPr>
        <p:spPr>
          <a:xfrm>
            <a:off x="152400" y="137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Backbone/Core Switching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029200" y="2895600"/>
            <a:ext cx="914400" cy="65101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148" name="Can 147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Down Arrow 148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Down Arrow 149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Right Arrow 150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Right Arrow 151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8999" y="2895600"/>
            <a:ext cx="914401" cy="65101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154" name="Can 153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Down Arrow 154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6" name="Down Arrow 155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7" name="Right Arrow 156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8" name="Right Arrow 157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15"/>
          <p:cNvGrpSpPr/>
          <p:nvPr/>
        </p:nvGrpSpPr>
        <p:grpSpPr>
          <a:xfrm>
            <a:off x="3429000" y="2814164"/>
            <a:ext cx="914400" cy="767236"/>
            <a:chOff x="1219200" y="900881"/>
            <a:chExt cx="1066800" cy="1072036"/>
          </a:xfrm>
        </p:grpSpPr>
        <p:grpSp>
          <p:nvGrpSpPr>
            <p:cNvPr id="16" name="Group 13"/>
            <p:cNvGrpSpPr/>
            <p:nvPr/>
          </p:nvGrpSpPr>
          <p:grpSpPr>
            <a:xfrm>
              <a:off x="1219200" y="1371600"/>
              <a:ext cx="1066800" cy="601317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41" name="Can 140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Down Arrow 146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Down Arrow 152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Right Arrow 158"/>
              <p:cNvSpPr/>
              <p:nvPr/>
            </p:nvSpPr>
            <p:spPr>
              <a:xfrm rot="10800000">
                <a:off x="7315199" y="228598"/>
                <a:ext cx="265420" cy="228602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ight Arrow 159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Group 111"/>
            <p:cNvGrpSpPr/>
            <p:nvPr/>
          </p:nvGrpSpPr>
          <p:grpSpPr>
            <a:xfrm>
              <a:off x="1219200" y="900881"/>
              <a:ext cx="1066800" cy="691533"/>
              <a:chOff x="4495800" y="2286000"/>
              <a:chExt cx="609600" cy="609600"/>
            </a:xfrm>
          </p:grpSpPr>
          <p:sp>
            <p:nvSpPr>
              <p:cNvPr id="132" name="Cube 131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Quad Arrow 132"/>
              <p:cNvSpPr/>
              <p:nvPr/>
            </p:nvSpPr>
            <p:spPr>
              <a:xfrm rot="2594847">
                <a:off x="4658256" y="2380781"/>
                <a:ext cx="250580" cy="486159"/>
              </a:xfrm>
              <a:prstGeom prst="quadArrow">
                <a:avLst>
                  <a:gd name="adj1" fmla="val 10380"/>
                  <a:gd name="adj2" fmla="val 11960"/>
                  <a:gd name="adj3" fmla="val 22500"/>
                </a:avLst>
              </a:prstGeom>
              <a:solidFill>
                <a:schemeClr val="tx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8" name="Group 115"/>
          <p:cNvGrpSpPr/>
          <p:nvPr/>
        </p:nvGrpSpPr>
        <p:grpSpPr>
          <a:xfrm>
            <a:off x="5029200" y="2819400"/>
            <a:ext cx="914400" cy="767236"/>
            <a:chOff x="1219200" y="900881"/>
            <a:chExt cx="1066800" cy="1072036"/>
          </a:xfrm>
        </p:grpSpPr>
        <p:grpSp>
          <p:nvGrpSpPr>
            <p:cNvPr id="29" name="Group 13"/>
            <p:cNvGrpSpPr/>
            <p:nvPr/>
          </p:nvGrpSpPr>
          <p:grpSpPr>
            <a:xfrm>
              <a:off x="1219200" y="1371600"/>
              <a:ext cx="1066800" cy="601317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67" name="Can 166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Down Arrow 167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Down Arrow 168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Right Arrow 169"/>
              <p:cNvSpPr/>
              <p:nvPr/>
            </p:nvSpPr>
            <p:spPr>
              <a:xfrm rot="10800000">
                <a:off x="7315199" y="228598"/>
                <a:ext cx="265420" cy="228602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Right Arrow 170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Group 111"/>
            <p:cNvGrpSpPr/>
            <p:nvPr/>
          </p:nvGrpSpPr>
          <p:grpSpPr>
            <a:xfrm>
              <a:off x="1219200" y="900881"/>
              <a:ext cx="1066800" cy="691533"/>
              <a:chOff x="4495800" y="2286000"/>
              <a:chExt cx="609600" cy="609600"/>
            </a:xfrm>
          </p:grpSpPr>
          <p:sp>
            <p:nvSpPr>
              <p:cNvPr id="165" name="Cube 164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Quad Arrow 165"/>
              <p:cNvSpPr/>
              <p:nvPr/>
            </p:nvSpPr>
            <p:spPr>
              <a:xfrm rot="2594847">
                <a:off x="4658256" y="2380781"/>
                <a:ext cx="250580" cy="486159"/>
              </a:xfrm>
              <a:prstGeom prst="quadArrow">
                <a:avLst>
                  <a:gd name="adj1" fmla="val 10380"/>
                  <a:gd name="adj2" fmla="val 11960"/>
                  <a:gd name="adj3" fmla="val 22500"/>
                </a:avLst>
              </a:prstGeom>
              <a:solidFill>
                <a:schemeClr val="tx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2" name="TextBox 171"/>
          <p:cNvSpPr txBox="1"/>
          <p:nvPr/>
        </p:nvSpPr>
        <p:spPr>
          <a:xfrm>
            <a:off x="152400" y="2743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Backbone/Core Packet-Optical Switches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3" name="Curved Up Arrow 172"/>
          <p:cNvSpPr/>
          <p:nvPr/>
        </p:nvSpPr>
        <p:spPr>
          <a:xfrm rot="15791620">
            <a:off x="1823541" y="3827624"/>
            <a:ext cx="3447568" cy="731520"/>
          </a:xfrm>
          <a:prstGeom prst="curvedUp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Curved Up Arrow 173"/>
          <p:cNvSpPr/>
          <p:nvPr/>
        </p:nvSpPr>
        <p:spPr>
          <a:xfrm rot="6175779">
            <a:off x="4047607" y="3980024"/>
            <a:ext cx="3447568" cy="731520"/>
          </a:xfrm>
          <a:prstGeom prst="curvedUp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Circular Arrow 174"/>
          <p:cNvSpPr/>
          <p:nvPr/>
        </p:nvSpPr>
        <p:spPr>
          <a:xfrm rot="457688">
            <a:off x="3090496" y="3214749"/>
            <a:ext cx="2971800" cy="3002091"/>
          </a:xfrm>
          <a:prstGeom prst="circularArrow">
            <a:avLst>
              <a:gd name="adj1" fmla="val 3512"/>
              <a:gd name="adj2" fmla="val 1142319"/>
              <a:gd name="adj3" fmla="val 20461470"/>
              <a:gd name="adj4" fmla="val 10800000"/>
              <a:gd name="adj5" fmla="val 8236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Left-Right Arrow 175"/>
          <p:cNvSpPr/>
          <p:nvPr/>
        </p:nvSpPr>
        <p:spPr>
          <a:xfrm>
            <a:off x="3657600" y="2667000"/>
            <a:ext cx="2362200" cy="304800"/>
          </a:xfrm>
          <a:prstGeom prst="left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0.00417 0.2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6" grpId="0" animBg="1"/>
      <p:bldP spid="117" grpId="0" animBg="1"/>
      <p:bldP spid="30" grpId="0" animBg="1"/>
      <p:bldP spid="103" grpId="0" animBg="1"/>
      <p:bldP spid="105" grpId="0"/>
      <p:bldP spid="130" grpId="0"/>
      <p:bldP spid="172" grpId="0"/>
      <p:bldP spid="173" grpId="0" animBg="1"/>
      <p:bldP spid="174" grpId="0" animBg="1"/>
      <p:bldP spid="175" grpId="0" animBg="1"/>
      <p:bldP spid="17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838200"/>
            <a:ext cx="7629525" cy="55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Capex</a:t>
            </a:r>
            <a:r>
              <a:rPr lang="en-US" sz="4000" dirty="0" smtClean="0">
                <a:solidFill>
                  <a:srgbClr val="FFFF00"/>
                </a:solidFill>
              </a:rPr>
              <a:t> Results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15000" y="1295400"/>
            <a:ext cx="228600" cy="297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447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981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67%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12954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7800" y="3352800"/>
            <a:ext cx="1143000" cy="914400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Outline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Problem Statement: want </a:t>
            </a:r>
            <a:r>
              <a:rPr lang="en-US" sz="2800" u="sng" dirty="0" smtClean="0"/>
              <a:t>one</a:t>
            </a:r>
            <a:r>
              <a:rPr lang="en-US" sz="2800" dirty="0" smtClean="0"/>
              <a:t> network, not two!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3 possible options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But really only one (convergence) makes sense. </a:t>
            </a:r>
            <a:r>
              <a:rPr lang="en-US" sz="2800" dirty="0" smtClean="0"/>
              <a:t> 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  </a:t>
            </a:r>
            <a:r>
              <a:rPr lang="en-US" sz="2800" dirty="0" smtClean="0"/>
              <a:t>Proposed Solution: </a:t>
            </a:r>
            <a:r>
              <a:rPr lang="en-US" sz="2800" u="sng" dirty="0" smtClean="0"/>
              <a:t>Unified Control Architecture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   Prototype &amp; Demonstration to validate</a:t>
            </a:r>
          </a:p>
          <a:p>
            <a:pPr lvl="2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</a:t>
            </a:r>
            <a:r>
              <a:rPr lang="en-US" sz="2400" u="sng" dirty="0" smtClean="0"/>
              <a:t>Simplicity</a:t>
            </a:r>
            <a:r>
              <a:rPr lang="en-US" sz="2400" dirty="0" smtClean="0"/>
              <a:t> &amp; </a:t>
            </a:r>
            <a:r>
              <a:rPr lang="en-US" sz="2400" u="sng" dirty="0" smtClean="0"/>
              <a:t>Extensibility</a:t>
            </a:r>
            <a:r>
              <a:rPr lang="en-US" sz="2400" dirty="0" smtClean="0"/>
              <a:t> compared to existing solution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dirty="0" err="1" smtClean="0"/>
              <a:t>Capex</a:t>
            </a:r>
            <a:r>
              <a:rPr lang="en-US" sz="2800" dirty="0" smtClean="0"/>
              <a:t> Analysis </a:t>
            </a:r>
            <a:r>
              <a:rPr lang="en-US" sz="2400" dirty="0" smtClean="0"/>
              <a:t> </a:t>
            </a:r>
            <a:r>
              <a:rPr lang="en-US" sz="2800" dirty="0" smtClean="0"/>
              <a:t>to validate</a:t>
            </a:r>
            <a:endParaRPr lang="en-US" sz="2400" dirty="0" smtClean="0"/>
          </a:p>
          <a:p>
            <a:pPr lvl="2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400" dirty="0" smtClean="0"/>
              <a:t>   </a:t>
            </a:r>
            <a:r>
              <a:rPr lang="en-US" sz="2400" u="sng" dirty="0" smtClean="0"/>
              <a:t>Cost Efficiency</a:t>
            </a:r>
            <a:r>
              <a:rPr lang="en-US" sz="2400" dirty="0" smtClean="0"/>
              <a:t> compared to existing network design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   MPLS based </a:t>
            </a:r>
            <a:r>
              <a:rPr lang="en-US" sz="2800" u="sng" dirty="0" smtClean="0"/>
              <a:t>virtual-circuits</a:t>
            </a:r>
          </a:p>
          <a:p>
            <a:pPr lvl="2">
              <a:buSzPct val="50000"/>
            </a:pPr>
            <a:endParaRPr lang="en-US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28600" y="0"/>
            <a:ext cx="8610600" cy="6858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Packets and MPLS Virtual-Circuits (LSPs)</a:t>
            </a:r>
            <a:endParaRPr kumimoji="1" lang="en-US" sz="4000" u="sng" kern="0" dirty="0" smtClean="0">
              <a:solidFill>
                <a:srgbClr val="FFFF00"/>
              </a:solidFill>
            </a:endParaRP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000" kern="0" dirty="0" smtClean="0">
              <a:solidFill>
                <a:srgbClr val="FFFF0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276600" y="3733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Label Switch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 Router (LSR)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327" name="Group 326"/>
          <p:cNvGrpSpPr/>
          <p:nvPr/>
        </p:nvGrpSpPr>
        <p:grpSpPr>
          <a:xfrm>
            <a:off x="228600" y="2286000"/>
            <a:ext cx="3665691" cy="2428220"/>
            <a:chOff x="5334000" y="2438400"/>
            <a:chExt cx="3665691" cy="2428220"/>
          </a:xfrm>
        </p:grpSpPr>
        <p:sp>
          <p:nvSpPr>
            <p:cNvPr id="218" name="TextBox 217"/>
            <p:cNvSpPr txBox="1"/>
            <p:nvPr/>
          </p:nvSpPr>
          <p:spPr>
            <a:xfrm>
              <a:off x="8153400" y="43434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LSPs</a:t>
              </a:r>
              <a:endParaRPr lang="en-US" sz="1400" dirty="0"/>
            </a:p>
          </p:txBody>
        </p:sp>
        <p:grpSp>
          <p:nvGrpSpPr>
            <p:cNvPr id="240" name="Group 73"/>
            <p:cNvGrpSpPr/>
            <p:nvPr/>
          </p:nvGrpSpPr>
          <p:grpSpPr>
            <a:xfrm>
              <a:off x="6858000" y="3124202"/>
              <a:ext cx="1295400" cy="990602"/>
              <a:chOff x="228600" y="302861"/>
              <a:chExt cx="575353" cy="392232"/>
            </a:xfrm>
          </p:grpSpPr>
          <p:sp>
            <p:nvSpPr>
              <p:cNvPr id="294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Rectangle 240"/>
            <p:cNvSpPr/>
            <p:nvPr/>
          </p:nvSpPr>
          <p:spPr>
            <a:xfrm>
              <a:off x="5867400" y="35052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019800" y="36576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6172200" y="35052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248400" y="36576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6400800" y="35052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6400800" y="38100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553200" y="36576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096000" y="38100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6629400" y="35052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629400" y="38100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5791200" y="3810000"/>
              <a:ext cx="152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6705600" y="3200400"/>
              <a:ext cx="304800" cy="914400"/>
            </a:xfrm>
            <a:prstGeom prst="ellipse">
              <a:avLst/>
            </a:prstGeom>
            <a:solidFill>
              <a:srgbClr val="FFFF00">
                <a:alpha val="45098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5334000" y="42672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Incoming packets</a:t>
              </a:r>
              <a:endParaRPr lang="en-US" sz="1400" dirty="0"/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 flipH="1" flipV="1">
              <a:off x="5600700" y="4000500"/>
              <a:ext cx="3048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TextBox 254"/>
            <p:cNvSpPr txBox="1"/>
            <p:nvPr/>
          </p:nvSpPr>
          <p:spPr>
            <a:xfrm>
              <a:off x="6400800" y="43434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Classification</a:t>
              </a:r>
            </a:p>
            <a:p>
              <a:r>
                <a:rPr lang="en-US" sz="1400" dirty="0" smtClean="0"/>
                <a:t>Into FECs</a:t>
              </a:r>
              <a:endParaRPr lang="en-US" sz="1400" dirty="0"/>
            </a:p>
          </p:txBody>
        </p:sp>
        <p:cxnSp>
          <p:nvCxnSpPr>
            <p:cNvPr id="256" name="Straight Arrow Connector 255"/>
            <p:cNvCxnSpPr>
              <a:endCxn id="252" idx="4"/>
            </p:cNvCxnSpPr>
            <p:nvPr/>
          </p:nvCxnSpPr>
          <p:spPr>
            <a:xfrm rot="5400000" flipH="1" flipV="1">
              <a:off x="6705600" y="4267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Can 263"/>
            <p:cNvSpPr/>
            <p:nvPr/>
          </p:nvSpPr>
          <p:spPr>
            <a:xfrm rot="14657225">
              <a:off x="8390090" y="2685113"/>
              <a:ext cx="228600" cy="838200"/>
            </a:xfrm>
            <a:prstGeom prst="can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Can 264"/>
            <p:cNvSpPr/>
            <p:nvPr/>
          </p:nvSpPr>
          <p:spPr>
            <a:xfrm rot="15680533">
              <a:off x="8466290" y="3142314"/>
              <a:ext cx="228600" cy="838200"/>
            </a:xfrm>
            <a:prstGeom prst="can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Can 265"/>
            <p:cNvSpPr/>
            <p:nvPr/>
          </p:nvSpPr>
          <p:spPr>
            <a:xfrm rot="16803548">
              <a:off x="8466291" y="3599514"/>
              <a:ext cx="228600" cy="838200"/>
            </a:xfrm>
            <a:prstGeom prst="ca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696200" y="3352800"/>
              <a:ext cx="152400" cy="76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315200" y="3581400"/>
              <a:ext cx="152400" cy="76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934200" y="3505200"/>
              <a:ext cx="152400" cy="76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934200" y="3733800"/>
              <a:ext cx="152400" cy="76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924800" y="3276600"/>
              <a:ext cx="152400" cy="76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467600" y="3505200"/>
              <a:ext cx="1524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543800" y="3657600"/>
              <a:ext cx="1524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7086600" y="3657600"/>
              <a:ext cx="1524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772400" y="3581400"/>
              <a:ext cx="1524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8001000" y="3505200"/>
              <a:ext cx="1524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001000" y="3657600"/>
              <a:ext cx="1524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7467600" y="3352800"/>
              <a:ext cx="152400" cy="76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9" name="Straight Arrow Connector 278"/>
            <p:cNvCxnSpPr>
              <a:endCxn id="264" idx="2"/>
            </p:cNvCxnSpPr>
            <p:nvPr/>
          </p:nvCxnSpPr>
          <p:spPr>
            <a:xfrm rot="5400000" flipH="1" flipV="1">
              <a:off x="7899889" y="3689309"/>
              <a:ext cx="1136205" cy="1719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>
              <a:endCxn id="265" idx="2"/>
            </p:cNvCxnSpPr>
            <p:nvPr/>
          </p:nvCxnSpPr>
          <p:spPr>
            <a:xfrm rot="5400000" flipH="1" flipV="1">
              <a:off x="8155404" y="3901010"/>
              <a:ext cx="668989" cy="215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>
              <a:endCxn id="266" idx="2"/>
            </p:cNvCxnSpPr>
            <p:nvPr/>
          </p:nvCxnSpPr>
          <p:spPr>
            <a:xfrm rot="5400000" flipH="1" flipV="1">
              <a:off x="8365192" y="4147966"/>
              <a:ext cx="212243" cy="1786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Rectangle 281"/>
            <p:cNvSpPr/>
            <p:nvPr/>
          </p:nvSpPr>
          <p:spPr>
            <a:xfrm>
              <a:off x="7391400" y="3657600"/>
              <a:ext cx="1524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7162800" y="3429000"/>
              <a:ext cx="1524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7696200" y="3886200"/>
              <a:ext cx="1524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7924800" y="3962400"/>
              <a:ext cx="1524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8001000" y="3886200"/>
              <a:ext cx="1524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6858000" y="24384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Flow state in Head-end LER</a:t>
              </a:r>
              <a:endParaRPr lang="en-US" sz="1400" dirty="0"/>
            </a:p>
          </p:txBody>
        </p:sp>
        <p:cxnSp>
          <p:nvCxnSpPr>
            <p:cNvPr id="288" name="Straight Arrow Connector 287"/>
            <p:cNvCxnSpPr/>
            <p:nvPr/>
          </p:nvCxnSpPr>
          <p:spPr>
            <a:xfrm rot="5400000">
              <a:off x="7239000" y="30480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/>
          <p:nvPr/>
        </p:nvGrpSpPr>
        <p:grpSpPr>
          <a:xfrm>
            <a:off x="4419600" y="2286000"/>
            <a:ext cx="4232953" cy="2819400"/>
            <a:chOff x="304800" y="2209800"/>
            <a:chExt cx="4232953" cy="2819400"/>
          </a:xfrm>
        </p:grpSpPr>
        <p:sp>
          <p:nvSpPr>
            <p:cNvPr id="221" name="Cloud 220"/>
            <p:cNvSpPr/>
            <p:nvPr/>
          </p:nvSpPr>
          <p:spPr>
            <a:xfrm>
              <a:off x="762000" y="2514600"/>
              <a:ext cx="3733800" cy="2514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Cloud 221"/>
            <p:cNvSpPr/>
            <p:nvPr/>
          </p:nvSpPr>
          <p:spPr>
            <a:xfrm>
              <a:off x="1371600" y="2895600"/>
              <a:ext cx="2590800" cy="1600200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15"/>
            <p:cNvGrpSpPr/>
            <p:nvPr/>
          </p:nvGrpSpPr>
          <p:grpSpPr>
            <a:xfrm>
              <a:off x="3200400" y="2895600"/>
              <a:ext cx="575353" cy="392232"/>
              <a:chOff x="228600" y="302861"/>
              <a:chExt cx="575353" cy="392232"/>
            </a:xfrm>
          </p:grpSpPr>
          <p:sp>
            <p:nvSpPr>
              <p:cNvPr id="319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chemeClr val="bg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chemeClr val="bg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1"/>
            <p:cNvGrpSpPr/>
            <p:nvPr/>
          </p:nvGrpSpPr>
          <p:grpSpPr>
            <a:xfrm>
              <a:off x="2895600" y="3581400"/>
              <a:ext cx="575353" cy="392232"/>
              <a:chOff x="228600" y="302861"/>
              <a:chExt cx="575353" cy="392232"/>
            </a:xfrm>
          </p:grpSpPr>
          <p:sp>
            <p:nvSpPr>
              <p:cNvPr id="314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7"/>
            <p:cNvGrpSpPr/>
            <p:nvPr/>
          </p:nvGrpSpPr>
          <p:grpSpPr>
            <a:xfrm>
              <a:off x="1981200" y="3200400"/>
              <a:ext cx="575353" cy="392232"/>
              <a:chOff x="228600" y="302861"/>
              <a:chExt cx="575353" cy="392232"/>
            </a:xfrm>
          </p:grpSpPr>
          <p:sp>
            <p:nvSpPr>
              <p:cNvPr id="309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chemeClr val="bg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chemeClr val="bg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6" name="Straight Connector 225"/>
            <p:cNvCxnSpPr>
              <a:stCxn id="289" idx="2"/>
            </p:cNvCxnSpPr>
            <p:nvPr/>
          </p:nvCxnSpPr>
          <p:spPr>
            <a:xfrm rot="10800000" flipV="1">
              <a:off x="1143002" y="3930885"/>
              <a:ext cx="228599" cy="260113"/>
            </a:xfrm>
            <a:prstGeom prst="line">
              <a:avLst/>
            </a:prstGeom>
            <a:ln w="38100" cap="sq">
              <a:prstDash val="solid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3"/>
            <p:cNvGrpSpPr/>
            <p:nvPr/>
          </p:nvGrpSpPr>
          <p:grpSpPr>
            <a:xfrm>
              <a:off x="685800" y="4114800"/>
              <a:ext cx="575353" cy="392232"/>
              <a:chOff x="228600" y="302861"/>
              <a:chExt cx="575353" cy="392232"/>
            </a:xfrm>
          </p:grpSpPr>
          <p:sp>
            <p:nvSpPr>
              <p:cNvPr id="304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8" name="Straight Connector 227"/>
            <p:cNvCxnSpPr>
              <a:stCxn id="309" idx="2"/>
              <a:endCxn id="291" idx="3"/>
            </p:cNvCxnSpPr>
            <p:nvPr/>
          </p:nvCxnSpPr>
          <p:spPr>
            <a:xfrm rot="10800000" flipV="1">
              <a:off x="1708570" y="3397485"/>
              <a:ext cx="272630" cy="323755"/>
            </a:xfrm>
            <a:prstGeom prst="line">
              <a:avLst/>
            </a:prstGeom>
            <a:ln w="38100" cap="sq">
              <a:prstDash val="solid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309" idx="4"/>
              <a:endCxn id="314" idx="2"/>
            </p:cNvCxnSpPr>
            <p:nvPr/>
          </p:nvCxnSpPr>
          <p:spPr>
            <a:xfrm>
              <a:off x="2556553" y="3397486"/>
              <a:ext cx="339047" cy="381000"/>
            </a:xfrm>
            <a:prstGeom prst="line">
              <a:avLst/>
            </a:prstGeom>
            <a:ln w="38100" cap="sq">
              <a:prstDash val="solid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>
              <a:off x="3235554" y="3405079"/>
              <a:ext cx="369770" cy="135277"/>
            </a:xfrm>
            <a:prstGeom prst="line">
              <a:avLst/>
            </a:prstGeom>
            <a:ln w="38100" cap="sq">
              <a:prstDash val="solid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99" idx="0"/>
            </p:cNvCxnSpPr>
            <p:nvPr/>
          </p:nvCxnSpPr>
          <p:spPr>
            <a:xfrm rot="16200000" flipH="1" flipV="1">
              <a:off x="3936715" y="2779324"/>
              <a:ext cx="152400" cy="474324"/>
            </a:xfrm>
            <a:prstGeom prst="line">
              <a:avLst/>
            </a:prstGeom>
            <a:ln w="38100" cap="sq">
              <a:prstDash val="solid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oup 33"/>
            <p:cNvGrpSpPr/>
            <p:nvPr/>
          </p:nvGrpSpPr>
          <p:grpSpPr>
            <a:xfrm>
              <a:off x="3962400" y="2743200"/>
              <a:ext cx="575353" cy="392232"/>
              <a:chOff x="228600" y="302861"/>
              <a:chExt cx="575353" cy="392232"/>
            </a:xfrm>
          </p:grpSpPr>
          <p:sp>
            <p:nvSpPr>
              <p:cNvPr id="299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3" name="TextBox 232"/>
            <p:cNvSpPr txBox="1"/>
            <p:nvPr/>
          </p:nvSpPr>
          <p:spPr>
            <a:xfrm>
              <a:off x="1828800" y="4038600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MPLS network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600200" y="4495800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IP network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36" name="Straight Arrow Connector 235"/>
            <p:cNvCxnSpPr>
              <a:stCxn id="220" idx="2"/>
            </p:cNvCxnSpPr>
            <p:nvPr/>
          </p:nvCxnSpPr>
          <p:spPr>
            <a:xfrm rot="5400000">
              <a:off x="382489" y="3201888"/>
              <a:ext cx="1444823" cy="381000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 rot="10800000">
              <a:off x="3733800" y="3276600"/>
              <a:ext cx="685800" cy="533400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 rot="10800000">
              <a:off x="3505200" y="3657600"/>
              <a:ext cx="914400" cy="152400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314" idx="2"/>
              <a:endCxn id="289" idx="4"/>
            </p:cNvCxnSpPr>
            <p:nvPr/>
          </p:nvCxnSpPr>
          <p:spPr>
            <a:xfrm rot="10800000" flipV="1">
              <a:off x="1946954" y="3778486"/>
              <a:ext cx="948647" cy="152400"/>
            </a:xfrm>
            <a:prstGeom prst="line">
              <a:avLst/>
            </a:prstGeom>
            <a:ln w="38100" cap="sq">
              <a:prstDash val="solid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2590800" y="3092686"/>
              <a:ext cx="609600" cy="260114"/>
            </a:xfrm>
            <a:prstGeom prst="line">
              <a:avLst/>
            </a:prstGeom>
            <a:ln w="38100" cap="sq">
              <a:prstDash val="solid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0800000" flipV="1">
              <a:off x="1295400" y="4114800"/>
              <a:ext cx="228599" cy="260113"/>
            </a:xfrm>
            <a:prstGeom prst="line">
              <a:avLst/>
            </a:prstGeom>
            <a:ln w="38100" cap="sq">
              <a:prstDash val="solid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0" name="Group 9"/>
            <p:cNvGrpSpPr/>
            <p:nvPr/>
          </p:nvGrpSpPr>
          <p:grpSpPr>
            <a:xfrm>
              <a:off x="1371600" y="3733800"/>
              <a:ext cx="575353" cy="392232"/>
              <a:chOff x="228600" y="302861"/>
              <a:chExt cx="575353" cy="392232"/>
            </a:xfrm>
          </p:grpSpPr>
          <p:sp>
            <p:nvSpPr>
              <p:cNvPr id="289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1" name="Freeform 260"/>
            <p:cNvSpPr/>
            <p:nvPr/>
          </p:nvSpPr>
          <p:spPr>
            <a:xfrm>
              <a:off x="1183593" y="2940465"/>
              <a:ext cx="2760291" cy="1093862"/>
            </a:xfrm>
            <a:custGeom>
              <a:avLst/>
              <a:gdLst>
                <a:gd name="connsiteX0" fmla="*/ 0 w 2760291"/>
                <a:gd name="connsiteY0" fmla="*/ 1093862 h 1093862"/>
                <a:gd name="connsiteX1" fmla="*/ 700755 w 2760291"/>
                <a:gd name="connsiteY1" fmla="*/ 350378 h 1093862"/>
                <a:gd name="connsiteX2" fmla="*/ 1367327 w 2760291"/>
                <a:gd name="connsiteY2" fmla="*/ 299103 h 1093862"/>
                <a:gd name="connsiteX3" fmla="*/ 1922803 w 2760291"/>
                <a:gd name="connsiteY3" fmla="*/ 111096 h 1093862"/>
                <a:gd name="connsiteX4" fmla="*/ 2760291 w 2760291"/>
                <a:gd name="connsiteY4" fmla="*/ 0 h 10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0291" h="1093862">
                  <a:moveTo>
                    <a:pt x="0" y="1093862"/>
                  </a:moveTo>
                  <a:cubicBezTo>
                    <a:pt x="236433" y="788350"/>
                    <a:pt x="472867" y="482838"/>
                    <a:pt x="700755" y="350378"/>
                  </a:cubicBezTo>
                  <a:cubicBezTo>
                    <a:pt x="928643" y="217918"/>
                    <a:pt x="1163652" y="338983"/>
                    <a:pt x="1367327" y="299103"/>
                  </a:cubicBezTo>
                  <a:cubicBezTo>
                    <a:pt x="1571002" y="259223"/>
                    <a:pt x="1690642" y="160947"/>
                    <a:pt x="1922803" y="111096"/>
                  </a:cubicBezTo>
                  <a:cubicBezTo>
                    <a:pt x="2154964" y="61246"/>
                    <a:pt x="2457627" y="30623"/>
                    <a:pt x="2760291" y="0"/>
                  </a:cubicBezTo>
                </a:path>
              </a:pathLst>
            </a:cu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286000" y="22098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Label Switched Path (LSP)</a:t>
              </a:r>
              <a:endParaRPr lang="en-US" sz="1400" b="1" dirty="0"/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2400300" y="2628900"/>
              <a:ext cx="762000" cy="381000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/>
            <p:cNvSpPr txBox="1"/>
            <p:nvPr/>
          </p:nvSpPr>
          <p:spPr>
            <a:xfrm>
              <a:off x="304800" y="2362200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Label Edge Router (LER)</a:t>
              </a:r>
              <a:endParaRPr lang="en-US" sz="1400" b="1" dirty="0"/>
            </a:p>
          </p:txBody>
        </p:sp>
      </p:grpSp>
      <p:sp>
        <p:nvSpPr>
          <p:cNvPr id="325" name="TextBox 324"/>
          <p:cNvSpPr txBox="1"/>
          <p:nvPr/>
        </p:nvSpPr>
        <p:spPr>
          <a:xfrm>
            <a:off x="2590800" y="1295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MPLS </a:t>
            </a:r>
            <a:r>
              <a:rPr lang="en-US" sz="2800" u="sng" dirty="0" smtClean="0"/>
              <a:t>has</a:t>
            </a:r>
            <a:r>
              <a:rPr lang="en-US" sz="2800" dirty="0" smtClean="0"/>
              <a:t> Flow Abstraction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5"/>
          <p:cNvGrpSpPr/>
          <p:nvPr/>
        </p:nvGrpSpPr>
        <p:grpSpPr>
          <a:xfrm>
            <a:off x="1295400" y="2971800"/>
            <a:ext cx="7239000" cy="3429000"/>
            <a:chOff x="1143000" y="2590800"/>
            <a:chExt cx="7239000" cy="3429000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6019800" y="3581400"/>
              <a:ext cx="685800" cy="533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>
              <a:off x="4953000" y="3516868"/>
              <a:ext cx="762000" cy="457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810000" y="4196490"/>
              <a:ext cx="18288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V="1">
              <a:off x="5216611" y="3247079"/>
              <a:ext cx="539578" cy="914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3719933" y="4258822"/>
              <a:ext cx="635685" cy="10684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5181600" y="4475205"/>
              <a:ext cx="760351" cy="63568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0800000">
              <a:off x="2209800" y="3429000"/>
              <a:ext cx="990600" cy="76749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5941952" y="4475206"/>
              <a:ext cx="1220849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438400" y="4475205"/>
              <a:ext cx="1065151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810000" y="4355068"/>
              <a:ext cx="18288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657600" y="3593068"/>
              <a:ext cx="762000" cy="45720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733800" y="4419600"/>
              <a:ext cx="914400" cy="533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4212144" y="4223811"/>
              <a:ext cx="1175263" cy="1540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1143000" y="2590800"/>
              <a:ext cx="7239000" cy="3429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3689866" y="3244334"/>
              <a:ext cx="545068" cy="914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5029200" y="4393515"/>
              <a:ext cx="760351" cy="6356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Rounded Rectangle 136"/>
          <p:cNvSpPr/>
          <p:nvPr/>
        </p:nvSpPr>
        <p:spPr>
          <a:xfrm>
            <a:off x="27432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OSPF-TE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28194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RSVP-TE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1148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LDP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54864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I-BGP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172"/>
          <p:cNvGrpSpPr/>
          <p:nvPr/>
        </p:nvGrpSpPr>
        <p:grpSpPr>
          <a:xfrm>
            <a:off x="1905000" y="3505198"/>
            <a:ext cx="5867400" cy="2438404"/>
            <a:chOff x="1524000" y="3505198"/>
            <a:chExt cx="5867400" cy="2438404"/>
          </a:xfrm>
        </p:grpSpPr>
        <p:grpSp>
          <p:nvGrpSpPr>
            <p:cNvPr id="4" name="Group 171"/>
            <p:cNvGrpSpPr/>
            <p:nvPr/>
          </p:nvGrpSpPr>
          <p:grpSpPr>
            <a:xfrm>
              <a:off x="1524000" y="3505198"/>
              <a:ext cx="5867400" cy="2438404"/>
              <a:chOff x="1524000" y="3505198"/>
              <a:chExt cx="5867400" cy="2438404"/>
            </a:xfrm>
          </p:grpSpPr>
          <p:grpSp>
            <p:nvGrpSpPr>
              <p:cNvPr id="5" name="Group 153"/>
              <p:cNvGrpSpPr/>
              <p:nvPr/>
            </p:nvGrpSpPr>
            <p:grpSpPr>
              <a:xfrm>
                <a:off x="6324600" y="3505198"/>
                <a:ext cx="609600" cy="457202"/>
                <a:chOff x="1066800" y="1219200"/>
                <a:chExt cx="609600" cy="457202"/>
              </a:xfrm>
            </p:grpSpPr>
            <p:sp>
              <p:nvSpPr>
                <p:cNvPr id="155" name="Can 154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Down Arrow 155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Down Arrow 156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Right Arrow 157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Right Arrow 158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" name="Group 85"/>
              <p:cNvGrpSpPr/>
              <p:nvPr/>
            </p:nvGrpSpPr>
            <p:grpSpPr>
              <a:xfrm>
                <a:off x="1524000" y="3505200"/>
                <a:ext cx="609600" cy="457202"/>
                <a:chOff x="1066800" y="1219200"/>
                <a:chExt cx="609600" cy="457202"/>
              </a:xfrm>
            </p:grpSpPr>
            <p:sp>
              <p:nvSpPr>
                <p:cNvPr id="81" name="Can 80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Down Arrow 81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Down Arrow 82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Right Arrow 83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ight Arrow 84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" name="Group 86"/>
              <p:cNvGrpSpPr/>
              <p:nvPr/>
            </p:nvGrpSpPr>
            <p:grpSpPr>
              <a:xfrm>
                <a:off x="1676400" y="5486400"/>
                <a:ext cx="609600" cy="457202"/>
                <a:chOff x="1066800" y="1219200"/>
                <a:chExt cx="609600" cy="457202"/>
              </a:xfrm>
            </p:grpSpPr>
            <p:sp>
              <p:nvSpPr>
                <p:cNvPr id="88" name="Can 87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Down Arrow 88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Down Arrow 89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ight Arrow 90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ight Arrow 91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Group 92"/>
              <p:cNvGrpSpPr/>
              <p:nvPr/>
            </p:nvGrpSpPr>
            <p:grpSpPr>
              <a:xfrm>
                <a:off x="2971800" y="4419600"/>
                <a:ext cx="609600" cy="457202"/>
                <a:chOff x="1066800" y="1219200"/>
                <a:chExt cx="609600" cy="457202"/>
              </a:xfrm>
            </p:grpSpPr>
            <p:sp>
              <p:nvSpPr>
                <p:cNvPr id="94" name="Can 93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Down Arrow 94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Down Arrow 95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Right Arrow 96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Right Arrow 97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" name="Group 98"/>
              <p:cNvGrpSpPr/>
              <p:nvPr/>
            </p:nvGrpSpPr>
            <p:grpSpPr>
              <a:xfrm>
                <a:off x="4343400" y="5257800"/>
                <a:ext cx="609600" cy="457202"/>
                <a:chOff x="1066800" y="1219200"/>
                <a:chExt cx="609600" cy="457202"/>
              </a:xfrm>
            </p:grpSpPr>
            <p:sp>
              <p:nvSpPr>
                <p:cNvPr id="100" name="Can 99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Down Arrow 100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Down Arrow 101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Right Arrow 102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Right Arrow 103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104"/>
              <p:cNvGrpSpPr/>
              <p:nvPr/>
            </p:nvGrpSpPr>
            <p:grpSpPr>
              <a:xfrm>
                <a:off x="5410200" y="4343400"/>
                <a:ext cx="609600" cy="457202"/>
                <a:chOff x="1066800" y="1219200"/>
                <a:chExt cx="609600" cy="457202"/>
              </a:xfrm>
            </p:grpSpPr>
            <p:sp>
              <p:nvSpPr>
                <p:cNvPr id="106" name="Can 105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Down Arrow 135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Down Arrow 150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Right Arrow 151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Right Arrow 152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159"/>
              <p:cNvGrpSpPr/>
              <p:nvPr/>
            </p:nvGrpSpPr>
            <p:grpSpPr>
              <a:xfrm>
                <a:off x="6781800" y="5334000"/>
                <a:ext cx="609600" cy="457202"/>
                <a:chOff x="1066800" y="1219200"/>
                <a:chExt cx="609600" cy="457202"/>
              </a:xfrm>
            </p:grpSpPr>
            <p:sp>
              <p:nvSpPr>
                <p:cNvPr id="161" name="Can 160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Down Arrow 161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Down Arrow 162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Right Arrow 163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Right Arrow 164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2" name="Group 165"/>
            <p:cNvGrpSpPr/>
            <p:nvPr/>
          </p:nvGrpSpPr>
          <p:grpSpPr>
            <a:xfrm>
              <a:off x="4191000" y="3581400"/>
              <a:ext cx="609600" cy="457202"/>
              <a:chOff x="1066800" y="1219200"/>
              <a:chExt cx="609600" cy="457202"/>
            </a:xfrm>
          </p:grpSpPr>
          <p:sp>
            <p:nvSpPr>
              <p:cNvPr id="167" name="Can 166"/>
              <p:cNvSpPr/>
              <p:nvPr/>
            </p:nvSpPr>
            <p:spPr>
              <a:xfrm>
                <a:off x="1066800" y="1219201"/>
                <a:ext cx="609600" cy="457201"/>
              </a:xfrm>
              <a:prstGeom prst="can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Down Arrow 167"/>
              <p:cNvSpPr/>
              <p:nvPr/>
            </p:nvSpPr>
            <p:spPr>
              <a:xfrm rot="3594206">
                <a:off x="1214109" y="1314313"/>
                <a:ext cx="111782" cy="16287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Down Arrow 168"/>
              <p:cNvSpPr/>
              <p:nvPr/>
            </p:nvSpPr>
            <p:spPr>
              <a:xfrm rot="14184123">
                <a:off x="1378585" y="1183900"/>
                <a:ext cx="126763" cy="19736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Right Arrow 169"/>
              <p:cNvSpPr/>
              <p:nvPr/>
            </p:nvSpPr>
            <p:spPr>
              <a:xfrm rot="10800000">
                <a:off x="1168399" y="1219200"/>
                <a:ext cx="176947" cy="13716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Right Arrow 170"/>
              <p:cNvSpPr/>
              <p:nvPr/>
            </p:nvSpPr>
            <p:spPr>
              <a:xfrm rot="276230">
                <a:off x="1377431" y="1316812"/>
                <a:ext cx="176947" cy="13716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1" name="Rounded Rectangle 140"/>
          <p:cNvSpPr/>
          <p:nvPr/>
        </p:nvSpPr>
        <p:spPr>
          <a:xfrm>
            <a:off x="41910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LMP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55626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MP-BGP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>
          <a:xfrm>
            <a:off x="228600" y="0"/>
            <a:ext cx="8610600" cy="6858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Packets and MPLS Virtual-Circuits (LSPs)</a:t>
            </a:r>
            <a:endParaRPr kumimoji="1" lang="en-US" sz="4000" u="sng" kern="0" dirty="0" smtClean="0">
              <a:solidFill>
                <a:srgbClr val="FFFF00"/>
              </a:solidFill>
            </a:endParaRP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000" kern="0" dirty="0" smtClean="0">
              <a:solidFill>
                <a:srgbClr val="FFFF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90800" y="1295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MPLS </a:t>
            </a:r>
            <a:r>
              <a:rPr lang="en-US" sz="2800" u="sng" dirty="0" smtClean="0"/>
              <a:t>lacks</a:t>
            </a:r>
            <a:r>
              <a:rPr lang="en-US" sz="2800" dirty="0" smtClean="0"/>
              <a:t> Map Abstraction</a:t>
            </a:r>
            <a:endParaRPr lang="en-US" sz="2800" dirty="0"/>
          </a:p>
        </p:txBody>
      </p:sp>
      <p:sp>
        <p:nvSpPr>
          <p:cNvPr id="107" name="Freeform 106"/>
          <p:cNvSpPr/>
          <p:nvPr/>
        </p:nvSpPr>
        <p:spPr>
          <a:xfrm>
            <a:off x="2323070" y="4613189"/>
            <a:ext cx="5276335" cy="1107989"/>
          </a:xfrm>
          <a:custGeom>
            <a:avLst/>
            <a:gdLst>
              <a:gd name="connsiteX0" fmla="*/ 0 w 5276335"/>
              <a:gd name="connsiteY0" fmla="*/ 1107989 h 1107989"/>
              <a:gd name="connsiteX1" fmla="*/ 1285103 w 5276335"/>
              <a:gd name="connsiteY1" fmla="*/ 131806 h 1107989"/>
              <a:gd name="connsiteX2" fmla="*/ 2594919 w 5276335"/>
              <a:gd name="connsiteY2" fmla="*/ 885568 h 1107989"/>
              <a:gd name="connsiteX3" fmla="*/ 3781168 w 5276335"/>
              <a:gd name="connsiteY3" fmla="*/ 8238 h 1107989"/>
              <a:gd name="connsiteX4" fmla="*/ 5276335 w 5276335"/>
              <a:gd name="connsiteY4" fmla="*/ 934995 h 110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335" h="1107989">
                <a:moveTo>
                  <a:pt x="0" y="1107989"/>
                </a:moveTo>
                <a:cubicBezTo>
                  <a:pt x="426308" y="638432"/>
                  <a:pt x="852617" y="168876"/>
                  <a:pt x="1285103" y="131806"/>
                </a:cubicBezTo>
                <a:cubicBezTo>
                  <a:pt x="1717589" y="94736"/>
                  <a:pt x="2178908" y="906163"/>
                  <a:pt x="2594919" y="885568"/>
                </a:cubicBezTo>
                <a:cubicBezTo>
                  <a:pt x="3010930" y="864973"/>
                  <a:pt x="3334265" y="0"/>
                  <a:pt x="3781168" y="8238"/>
                </a:cubicBezTo>
                <a:cubicBezTo>
                  <a:pt x="4228071" y="16476"/>
                  <a:pt x="4752203" y="475735"/>
                  <a:pt x="5276335" y="934995"/>
                </a:cubicBezTo>
              </a:path>
            </a:pathLst>
          </a:custGeom>
          <a:ln w="1016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791200" y="4800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Label Switched Path (LSP)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40" grpId="0" animBg="1"/>
      <p:bldP spid="147" grpId="0" animBg="1"/>
      <p:bldP spid="141" grpId="0" animBg="1"/>
      <p:bldP spid="1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28600" y="76200"/>
            <a:ext cx="8610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Introducing Map Abstraction in MPLS</a:t>
            </a:r>
            <a:endParaRPr kumimoji="1" lang="en-US" sz="4000" u="sng" kern="0" dirty="0" smtClean="0">
              <a:solidFill>
                <a:srgbClr val="FFFF00"/>
              </a:solidFill>
            </a:endParaRP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000" kern="0" dirty="0" smtClean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2971800"/>
            <a:ext cx="7239000" cy="3429000"/>
            <a:chOff x="1143000" y="2590800"/>
            <a:chExt cx="7239000" cy="3429000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4953000" y="3516868"/>
              <a:ext cx="762000" cy="457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0" y="4196490"/>
              <a:ext cx="18288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V="1">
              <a:off x="5216611" y="3247079"/>
              <a:ext cx="539578" cy="914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3719933" y="4258822"/>
              <a:ext cx="635685" cy="10684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181600" y="4475205"/>
              <a:ext cx="760351" cy="63568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2209800" y="3429000"/>
              <a:ext cx="990600" cy="76749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6019800" y="3581400"/>
              <a:ext cx="685800" cy="533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5941952" y="4475206"/>
              <a:ext cx="1220849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438400" y="4475205"/>
              <a:ext cx="1065151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10000" y="4355068"/>
              <a:ext cx="18288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657600" y="3593068"/>
              <a:ext cx="762000" cy="45720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33800" y="4419600"/>
              <a:ext cx="914400" cy="533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212144" y="4223811"/>
              <a:ext cx="1175263" cy="1540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1143000" y="2590800"/>
              <a:ext cx="7239000" cy="3429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689866" y="3244334"/>
              <a:ext cx="545068" cy="914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029200" y="4393515"/>
              <a:ext cx="760351" cy="6356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721102" y="502027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b="1" dirty="0" smtClean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</a:t>
              </a:r>
              <a:endParaRPr lang="en-US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27432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OSPF-TE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8194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RSVP-TE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148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LDP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4864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I-BGP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2946916" y="1777484"/>
            <a:ext cx="1078468" cy="2247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137416" y="2882384"/>
            <a:ext cx="1992868" cy="9525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194816" y="1777484"/>
            <a:ext cx="1078468" cy="2247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4356616" y="2615684"/>
            <a:ext cx="1992868" cy="1485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886200" y="3352800"/>
            <a:ext cx="1524000" cy="228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OpenFlow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1880116" y="2768084"/>
            <a:ext cx="2983468" cy="21717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0" idx="0"/>
          </p:cNvCxnSpPr>
          <p:nvPr/>
        </p:nvCxnSpPr>
        <p:spPr>
          <a:xfrm rot="16200000" flipV="1">
            <a:off x="4623316" y="2348984"/>
            <a:ext cx="2983468" cy="3009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0" idx="0"/>
          </p:cNvCxnSpPr>
          <p:nvPr/>
        </p:nvCxnSpPr>
        <p:spPr>
          <a:xfrm rot="5400000" flipH="1">
            <a:off x="3238500" y="3733800"/>
            <a:ext cx="3200400" cy="4572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AutoShape 22"/>
          <p:cNvSpPr>
            <a:spLocks noChangeArrowheads="1"/>
          </p:cNvSpPr>
          <p:nvPr/>
        </p:nvSpPr>
        <p:spPr bwMode="auto">
          <a:xfrm>
            <a:off x="2438400" y="23622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NETWORK OPERATING SYSTEM</a:t>
            </a:r>
            <a:endParaRPr lang="en-US" sz="1600" b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438400" y="18288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Routing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505200" y="1828800"/>
            <a:ext cx="990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Discovery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572000" y="1828800"/>
            <a:ext cx="1143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Label Distribution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791200" y="1828800"/>
            <a:ext cx="9906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Recovery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962400" y="1219200"/>
            <a:ext cx="9906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876800" y="54864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315200" y="548640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82"/>
          <p:cNvGrpSpPr/>
          <p:nvPr/>
        </p:nvGrpSpPr>
        <p:grpSpPr>
          <a:xfrm>
            <a:off x="6705600" y="3505198"/>
            <a:ext cx="609600" cy="457202"/>
            <a:chOff x="1066800" y="1219200"/>
            <a:chExt cx="609600" cy="457202"/>
          </a:xfrm>
        </p:grpSpPr>
        <p:sp>
          <p:nvSpPr>
            <p:cNvPr id="84" name="Can 83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Down Arrow 84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Down Arrow 85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ight Arrow 86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Right Arrow 87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88"/>
          <p:cNvGrpSpPr/>
          <p:nvPr/>
        </p:nvGrpSpPr>
        <p:grpSpPr>
          <a:xfrm>
            <a:off x="1905000" y="3505200"/>
            <a:ext cx="609600" cy="457202"/>
            <a:chOff x="1066800" y="1219200"/>
            <a:chExt cx="609600" cy="457202"/>
          </a:xfrm>
        </p:grpSpPr>
        <p:sp>
          <p:nvSpPr>
            <p:cNvPr id="90" name="Can 89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Down Arrow 90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Down Arrow 91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ight Arrow 92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ight Arrow 93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94"/>
          <p:cNvGrpSpPr/>
          <p:nvPr/>
        </p:nvGrpSpPr>
        <p:grpSpPr>
          <a:xfrm>
            <a:off x="2057400" y="5486400"/>
            <a:ext cx="609600" cy="457202"/>
            <a:chOff x="1066800" y="1219200"/>
            <a:chExt cx="609600" cy="457202"/>
          </a:xfrm>
        </p:grpSpPr>
        <p:sp>
          <p:nvSpPr>
            <p:cNvPr id="96" name="Can 95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Down Arrow 96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Down Arrow 97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ight Arrow 98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ight Arrow 99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00"/>
          <p:cNvGrpSpPr/>
          <p:nvPr/>
        </p:nvGrpSpPr>
        <p:grpSpPr>
          <a:xfrm>
            <a:off x="3352800" y="4419600"/>
            <a:ext cx="609600" cy="457202"/>
            <a:chOff x="1066800" y="1219200"/>
            <a:chExt cx="609600" cy="457202"/>
          </a:xfrm>
        </p:grpSpPr>
        <p:sp>
          <p:nvSpPr>
            <p:cNvPr id="102" name="Can 101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Down Arrow 102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Down Arrow 103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ight Arrow 104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ight Arrow 105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06"/>
          <p:cNvGrpSpPr/>
          <p:nvPr/>
        </p:nvGrpSpPr>
        <p:grpSpPr>
          <a:xfrm>
            <a:off x="4724400" y="5257800"/>
            <a:ext cx="609600" cy="457202"/>
            <a:chOff x="1066800" y="1219200"/>
            <a:chExt cx="609600" cy="457202"/>
          </a:xfrm>
        </p:grpSpPr>
        <p:sp>
          <p:nvSpPr>
            <p:cNvPr id="108" name="Can 107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Down Arrow 108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Down Arrow 109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ight Arrow 110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ight Arrow 111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12"/>
          <p:cNvGrpSpPr/>
          <p:nvPr/>
        </p:nvGrpSpPr>
        <p:grpSpPr>
          <a:xfrm>
            <a:off x="5791200" y="4343400"/>
            <a:ext cx="609600" cy="457202"/>
            <a:chOff x="1066800" y="1219200"/>
            <a:chExt cx="609600" cy="457202"/>
          </a:xfrm>
        </p:grpSpPr>
        <p:sp>
          <p:nvSpPr>
            <p:cNvPr id="114" name="Can 113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Down Arrow 114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Down Arrow 115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ight Arrow 116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ight Arrow 117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118"/>
          <p:cNvGrpSpPr/>
          <p:nvPr/>
        </p:nvGrpSpPr>
        <p:grpSpPr>
          <a:xfrm>
            <a:off x="7162800" y="5334000"/>
            <a:ext cx="609600" cy="457202"/>
            <a:chOff x="1066800" y="1219200"/>
            <a:chExt cx="609600" cy="457202"/>
          </a:xfrm>
        </p:grpSpPr>
        <p:sp>
          <p:nvSpPr>
            <p:cNvPr id="120" name="Can 119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Down Arrow 120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Down Arrow 121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Right Arrow 122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Right Arrow 123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124"/>
          <p:cNvGrpSpPr/>
          <p:nvPr/>
        </p:nvGrpSpPr>
        <p:grpSpPr>
          <a:xfrm>
            <a:off x="4572000" y="3581400"/>
            <a:ext cx="609600" cy="457202"/>
            <a:chOff x="1066800" y="1219200"/>
            <a:chExt cx="609600" cy="457202"/>
          </a:xfrm>
        </p:grpSpPr>
        <p:sp>
          <p:nvSpPr>
            <p:cNvPr id="126" name="Can 125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Down Arrow 126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Down Arrow 127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Right Arrow 128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ight Arrow 129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41910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LMP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5626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MP-BGP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133600" y="6096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PUSH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2286000" y="1752600"/>
            <a:ext cx="4724400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81000" y="4114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Simpler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Data Plane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81000" y="2438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Simpler Control Plane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81000" y="1219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Services </a:t>
            </a: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 Network Applications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Left Brace 136"/>
          <p:cNvSpPr/>
          <p:nvPr/>
        </p:nvSpPr>
        <p:spPr>
          <a:xfrm>
            <a:off x="1600200" y="2362200"/>
            <a:ext cx="381000" cy="11430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2323070" y="4613189"/>
            <a:ext cx="5276335" cy="1107989"/>
          </a:xfrm>
          <a:custGeom>
            <a:avLst/>
            <a:gdLst>
              <a:gd name="connsiteX0" fmla="*/ 0 w 5276335"/>
              <a:gd name="connsiteY0" fmla="*/ 1107989 h 1107989"/>
              <a:gd name="connsiteX1" fmla="*/ 1285103 w 5276335"/>
              <a:gd name="connsiteY1" fmla="*/ 131806 h 1107989"/>
              <a:gd name="connsiteX2" fmla="*/ 2594919 w 5276335"/>
              <a:gd name="connsiteY2" fmla="*/ 885568 h 1107989"/>
              <a:gd name="connsiteX3" fmla="*/ 3781168 w 5276335"/>
              <a:gd name="connsiteY3" fmla="*/ 8238 h 1107989"/>
              <a:gd name="connsiteX4" fmla="*/ 5276335 w 5276335"/>
              <a:gd name="connsiteY4" fmla="*/ 934995 h 110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335" h="1107989">
                <a:moveTo>
                  <a:pt x="0" y="1107989"/>
                </a:moveTo>
                <a:cubicBezTo>
                  <a:pt x="426308" y="638432"/>
                  <a:pt x="852617" y="168876"/>
                  <a:pt x="1285103" y="131806"/>
                </a:cubicBezTo>
                <a:cubicBezTo>
                  <a:pt x="1717589" y="94736"/>
                  <a:pt x="2178908" y="906163"/>
                  <a:pt x="2594919" y="885568"/>
                </a:cubicBezTo>
                <a:cubicBezTo>
                  <a:pt x="3010930" y="864973"/>
                  <a:pt x="3334265" y="0"/>
                  <a:pt x="3781168" y="8238"/>
                </a:cubicBezTo>
                <a:cubicBezTo>
                  <a:pt x="4228071" y="16476"/>
                  <a:pt x="4752203" y="475735"/>
                  <a:pt x="5276335" y="934995"/>
                </a:cubicBezTo>
              </a:path>
            </a:pathLst>
          </a:custGeom>
          <a:ln w="1016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5943600" y="4876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Label Switched Path (LSP)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52" grpId="0" animBg="1"/>
      <p:bldP spid="59" grpId="0" animBg="1"/>
      <p:bldP spid="60" grpId="0" animBg="1"/>
      <p:bldP spid="69" grpId="0" animBg="1"/>
      <p:bldP spid="70" grpId="0" animBg="1"/>
      <p:bldP spid="71" grpId="0" animBg="1"/>
      <p:bldP spid="72" grpId="0" animBg="1"/>
      <p:bldP spid="68" grpId="0" animBg="1"/>
      <p:bldP spid="48" grpId="0" animBg="1"/>
      <p:bldP spid="53" grpId="0" animBg="1"/>
      <p:bldP spid="134" grpId="0"/>
      <p:bldP spid="135" grpId="0"/>
      <p:bldP spid="136" grpId="0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438400" y="23622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61" name="Can 6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Down Arrow 6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Down Arrow 6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4629364" y="2581506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3" name="Can 7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ight Arrow 7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14" name="Straight Connector 113"/>
          <p:cNvCxnSpPr>
            <a:stCxn id="61" idx="4"/>
            <a:endCxn id="73" idx="2"/>
          </p:cNvCxnSpPr>
          <p:nvPr/>
        </p:nvCxnSpPr>
        <p:spPr>
          <a:xfrm>
            <a:off x="3013753" y="2557348"/>
            <a:ext cx="1615611" cy="21930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Group 13"/>
          <p:cNvGrpSpPr/>
          <p:nvPr/>
        </p:nvGrpSpPr>
        <p:grpSpPr>
          <a:xfrm>
            <a:off x="3810000" y="5334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15" name="Can 1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824519" y="1410629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29" name="Can 2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1752600" y="6096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37" name="Can 3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3276600" y="12192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43" name="Can 4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6355422" y="238636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49" name="Can 4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Down Arrow 4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Down Arrow 5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5334000" y="13716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67" name="Can 6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6858000" y="11430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9" name="Can 7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ight Arrow 8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ight Arrow 8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715000" y="5334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91" name="Can 9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Down Arrow 9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Down Arrow 9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ight Arrow 9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ight Arrow 9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03" name="Straight Connector 102"/>
          <p:cNvCxnSpPr>
            <a:stCxn id="37" idx="4"/>
            <a:endCxn id="15" idx="2"/>
          </p:cNvCxnSpPr>
          <p:nvPr/>
        </p:nvCxnSpPr>
        <p:spPr>
          <a:xfrm flipV="1">
            <a:off x="2327953" y="728548"/>
            <a:ext cx="1482047" cy="76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7" idx="3"/>
            <a:endCxn id="29" idx="1"/>
          </p:cNvCxnSpPr>
          <p:nvPr/>
        </p:nvCxnSpPr>
        <p:spPr>
          <a:xfrm rot="16200000" flipH="1">
            <a:off x="1870868" y="1169302"/>
            <a:ext cx="410736" cy="7191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9" idx="4"/>
            <a:endCxn id="43" idx="2"/>
          </p:cNvCxnSpPr>
          <p:nvPr/>
        </p:nvCxnSpPr>
        <p:spPr>
          <a:xfrm flipV="1">
            <a:off x="2399872" y="1414348"/>
            <a:ext cx="876728" cy="19142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29" idx="3"/>
            <a:endCxn id="61" idx="2"/>
          </p:cNvCxnSpPr>
          <p:nvPr/>
        </p:nvCxnSpPr>
        <p:spPr>
          <a:xfrm rot="16200000" flipH="1">
            <a:off x="1897086" y="2016033"/>
            <a:ext cx="756425" cy="3262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43" idx="3"/>
          </p:cNvCxnSpPr>
          <p:nvPr/>
        </p:nvCxnSpPr>
        <p:spPr>
          <a:xfrm rot="5400000" flipH="1" flipV="1">
            <a:off x="2853585" y="1727709"/>
            <a:ext cx="828906" cy="59247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3" idx="4"/>
            <a:endCxn id="67" idx="2"/>
          </p:cNvCxnSpPr>
          <p:nvPr/>
        </p:nvCxnSpPr>
        <p:spPr>
          <a:xfrm>
            <a:off x="3851953" y="1414348"/>
            <a:ext cx="1482047" cy="1524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3" idx="1"/>
            <a:endCxn id="15" idx="3"/>
          </p:cNvCxnSpPr>
          <p:nvPr/>
        </p:nvCxnSpPr>
        <p:spPr>
          <a:xfrm rot="5400000" flipH="1" flipV="1">
            <a:off x="3683224" y="804748"/>
            <a:ext cx="295507" cy="5334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5" idx="4"/>
            <a:endCxn id="91" idx="2"/>
          </p:cNvCxnSpPr>
          <p:nvPr/>
        </p:nvCxnSpPr>
        <p:spPr>
          <a:xfrm>
            <a:off x="4385353" y="728548"/>
            <a:ext cx="132964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91" idx="4"/>
            <a:endCxn id="81" idx="3"/>
          </p:cNvCxnSpPr>
          <p:nvPr/>
        </p:nvCxnSpPr>
        <p:spPr>
          <a:xfrm>
            <a:off x="6290353" y="728548"/>
            <a:ext cx="924309" cy="40189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67" idx="4"/>
            <a:endCxn id="79" idx="2"/>
          </p:cNvCxnSpPr>
          <p:nvPr/>
        </p:nvCxnSpPr>
        <p:spPr>
          <a:xfrm flipV="1">
            <a:off x="5909353" y="1338148"/>
            <a:ext cx="948647" cy="228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67" idx="3"/>
            <a:endCxn id="75" idx="3"/>
          </p:cNvCxnSpPr>
          <p:nvPr/>
        </p:nvCxnSpPr>
        <p:spPr>
          <a:xfrm rot="5400000">
            <a:off x="4900326" y="1847595"/>
            <a:ext cx="807053" cy="6356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73" idx="4"/>
            <a:endCxn id="49" idx="2"/>
          </p:cNvCxnSpPr>
          <p:nvPr/>
        </p:nvCxnSpPr>
        <p:spPr>
          <a:xfrm flipV="1">
            <a:off x="5204717" y="2581508"/>
            <a:ext cx="1150706" cy="1951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69" idx="2"/>
            <a:endCxn id="91" idx="3"/>
          </p:cNvCxnSpPr>
          <p:nvPr/>
        </p:nvCxnSpPr>
        <p:spPr>
          <a:xfrm flipV="1">
            <a:off x="5765669" y="923694"/>
            <a:ext cx="237008" cy="45047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Group 437"/>
          <p:cNvGrpSpPr/>
          <p:nvPr/>
        </p:nvGrpSpPr>
        <p:grpSpPr>
          <a:xfrm>
            <a:off x="1676400" y="3810000"/>
            <a:ext cx="6400800" cy="2667000"/>
            <a:chOff x="1676400" y="3810000"/>
            <a:chExt cx="6400800" cy="2667000"/>
          </a:xfrm>
        </p:grpSpPr>
        <p:cxnSp>
          <p:nvCxnSpPr>
            <p:cNvPr id="319" name="Straight Connector 318"/>
            <p:cNvCxnSpPr>
              <a:stCxn id="263" idx="2"/>
              <a:endCxn id="251" idx="4"/>
            </p:cNvCxnSpPr>
            <p:nvPr/>
          </p:nvCxnSpPr>
          <p:spPr>
            <a:xfrm rot="10800000">
              <a:off x="2309680" y="4026760"/>
              <a:ext cx="1347921" cy="1524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272" idx="1"/>
              <a:endCxn id="260" idx="4"/>
            </p:cNvCxnSpPr>
            <p:nvPr/>
          </p:nvCxnSpPr>
          <p:spPr>
            <a:xfrm rot="16200000" flipV="1">
              <a:off x="3662230" y="5722210"/>
              <a:ext cx="445361" cy="102461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284" idx="2"/>
              <a:endCxn id="275" idx="3"/>
            </p:cNvCxnSpPr>
            <p:nvPr/>
          </p:nvCxnSpPr>
          <p:spPr>
            <a:xfrm rot="10800000">
              <a:off x="5231540" y="5410200"/>
              <a:ext cx="635860" cy="52156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249"/>
            <p:cNvGrpSpPr/>
            <p:nvPr/>
          </p:nvGrpSpPr>
          <p:grpSpPr>
            <a:xfrm>
              <a:off x="1905000" y="3810000"/>
              <a:ext cx="457200" cy="381000"/>
              <a:chOff x="4800600" y="2286000"/>
              <a:chExt cx="609600" cy="609600"/>
            </a:xfrm>
          </p:grpSpPr>
          <p:sp>
            <p:nvSpPr>
              <p:cNvPr id="251" name="Cube 250"/>
              <p:cNvSpPr/>
              <p:nvPr/>
            </p:nvSpPr>
            <p:spPr>
              <a:xfrm>
                <a:off x="48006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Quad Arrow 251"/>
              <p:cNvSpPr/>
              <p:nvPr/>
            </p:nvSpPr>
            <p:spPr>
              <a:xfrm rot="2594847">
                <a:off x="4870821" y="2391587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Group 252"/>
            <p:cNvGrpSpPr/>
            <p:nvPr/>
          </p:nvGrpSpPr>
          <p:grpSpPr>
            <a:xfrm>
              <a:off x="1676400" y="5029200"/>
              <a:ext cx="457200" cy="381000"/>
              <a:chOff x="4495800" y="2286000"/>
              <a:chExt cx="609600" cy="609600"/>
            </a:xfrm>
          </p:grpSpPr>
          <p:sp>
            <p:nvSpPr>
              <p:cNvPr id="254" name="Cube 253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Quad Arrow 254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255"/>
            <p:cNvGrpSpPr/>
            <p:nvPr/>
          </p:nvGrpSpPr>
          <p:grpSpPr>
            <a:xfrm>
              <a:off x="7391400" y="6096000"/>
              <a:ext cx="457200" cy="381000"/>
              <a:chOff x="4495800" y="2286000"/>
              <a:chExt cx="609600" cy="609600"/>
            </a:xfrm>
          </p:grpSpPr>
          <p:sp>
            <p:nvSpPr>
              <p:cNvPr id="257" name="Cube 256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Quad Arrow 257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258"/>
            <p:cNvGrpSpPr/>
            <p:nvPr/>
          </p:nvGrpSpPr>
          <p:grpSpPr>
            <a:xfrm>
              <a:off x="3429000" y="5334000"/>
              <a:ext cx="457200" cy="381000"/>
              <a:chOff x="4495800" y="2286000"/>
              <a:chExt cx="609600" cy="609600"/>
            </a:xfrm>
          </p:grpSpPr>
          <p:sp>
            <p:nvSpPr>
              <p:cNvPr id="260" name="Cube 259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Quad Arrow 260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oup 261"/>
            <p:cNvGrpSpPr/>
            <p:nvPr/>
          </p:nvGrpSpPr>
          <p:grpSpPr>
            <a:xfrm>
              <a:off x="3657600" y="3962400"/>
              <a:ext cx="457200" cy="381000"/>
              <a:chOff x="5715000" y="1798320"/>
              <a:chExt cx="609600" cy="609600"/>
            </a:xfrm>
          </p:grpSpPr>
          <p:sp>
            <p:nvSpPr>
              <p:cNvPr id="263" name="Cube 262"/>
              <p:cNvSpPr/>
              <p:nvPr/>
            </p:nvSpPr>
            <p:spPr>
              <a:xfrm>
                <a:off x="5715000" y="179832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Quad Arrow 263"/>
              <p:cNvSpPr/>
              <p:nvPr/>
            </p:nvSpPr>
            <p:spPr>
              <a:xfrm rot="2594847">
                <a:off x="5785225" y="1903904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Group 267"/>
            <p:cNvGrpSpPr/>
            <p:nvPr/>
          </p:nvGrpSpPr>
          <p:grpSpPr>
            <a:xfrm>
              <a:off x="2362200" y="5791200"/>
              <a:ext cx="457200" cy="381000"/>
              <a:chOff x="4495800" y="2286000"/>
              <a:chExt cx="609600" cy="609600"/>
            </a:xfrm>
          </p:grpSpPr>
          <p:sp>
            <p:nvSpPr>
              <p:cNvPr id="269" name="Cube 268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Quad Arrow 269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Group 270"/>
            <p:cNvGrpSpPr/>
            <p:nvPr/>
          </p:nvGrpSpPr>
          <p:grpSpPr>
            <a:xfrm>
              <a:off x="3733801" y="5943600"/>
              <a:ext cx="457200" cy="381000"/>
              <a:chOff x="3581400" y="2286000"/>
              <a:chExt cx="609600" cy="609600"/>
            </a:xfrm>
          </p:grpSpPr>
          <p:sp>
            <p:nvSpPr>
              <p:cNvPr id="272" name="Cube 271"/>
              <p:cNvSpPr/>
              <p:nvPr/>
            </p:nvSpPr>
            <p:spPr>
              <a:xfrm>
                <a:off x="35814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Quad Arrow 272"/>
              <p:cNvSpPr/>
              <p:nvPr/>
            </p:nvSpPr>
            <p:spPr>
              <a:xfrm rot="2594847">
                <a:off x="3651624" y="2391587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273"/>
            <p:cNvGrpSpPr/>
            <p:nvPr/>
          </p:nvGrpSpPr>
          <p:grpSpPr>
            <a:xfrm>
              <a:off x="5029200" y="5029200"/>
              <a:ext cx="457200" cy="381000"/>
              <a:chOff x="4495800" y="2286000"/>
              <a:chExt cx="609600" cy="609600"/>
            </a:xfrm>
          </p:grpSpPr>
          <p:sp>
            <p:nvSpPr>
              <p:cNvPr id="275" name="Cube 274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Quad Arrow 275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Group 276"/>
            <p:cNvGrpSpPr/>
            <p:nvPr/>
          </p:nvGrpSpPr>
          <p:grpSpPr>
            <a:xfrm>
              <a:off x="4648200" y="4038600"/>
              <a:ext cx="457200" cy="381000"/>
              <a:chOff x="4292600" y="2286000"/>
              <a:chExt cx="609600" cy="609600"/>
            </a:xfrm>
          </p:grpSpPr>
          <p:sp>
            <p:nvSpPr>
              <p:cNvPr id="278" name="Cube 277"/>
              <p:cNvSpPr/>
              <p:nvPr/>
            </p:nvSpPr>
            <p:spPr>
              <a:xfrm>
                <a:off x="42926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9" name="Quad Arrow 278"/>
              <p:cNvSpPr/>
              <p:nvPr/>
            </p:nvSpPr>
            <p:spPr>
              <a:xfrm rot="2594847">
                <a:off x="436282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Group 279"/>
            <p:cNvGrpSpPr/>
            <p:nvPr/>
          </p:nvGrpSpPr>
          <p:grpSpPr>
            <a:xfrm>
              <a:off x="6400800" y="4114800"/>
              <a:ext cx="457200" cy="381000"/>
              <a:chOff x="4699000" y="2164080"/>
              <a:chExt cx="609600" cy="609600"/>
            </a:xfrm>
          </p:grpSpPr>
          <p:sp>
            <p:nvSpPr>
              <p:cNvPr id="281" name="Cube 280"/>
              <p:cNvSpPr/>
              <p:nvPr/>
            </p:nvSpPr>
            <p:spPr>
              <a:xfrm>
                <a:off x="4699000" y="216408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2" name="Quad Arrow 281"/>
              <p:cNvSpPr/>
              <p:nvPr/>
            </p:nvSpPr>
            <p:spPr>
              <a:xfrm rot="2594847">
                <a:off x="4769223" y="2269667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Group 282"/>
            <p:cNvGrpSpPr/>
            <p:nvPr/>
          </p:nvGrpSpPr>
          <p:grpSpPr>
            <a:xfrm>
              <a:off x="5867400" y="5715000"/>
              <a:ext cx="457200" cy="381000"/>
              <a:chOff x="4495800" y="2286000"/>
              <a:chExt cx="609600" cy="609600"/>
            </a:xfrm>
          </p:grpSpPr>
          <p:sp>
            <p:nvSpPr>
              <p:cNvPr id="284" name="Cube 283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Quad Arrow 284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Group 285"/>
            <p:cNvGrpSpPr/>
            <p:nvPr/>
          </p:nvGrpSpPr>
          <p:grpSpPr>
            <a:xfrm>
              <a:off x="7620000" y="4191000"/>
              <a:ext cx="457200" cy="381000"/>
              <a:chOff x="4495800" y="2286000"/>
              <a:chExt cx="609600" cy="609600"/>
            </a:xfrm>
          </p:grpSpPr>
          <p:sp>
            <p:nvSpPr>
              <p:cNvPr id="287" name="Cube 286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8" name="Quad Arrow 287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23" name="Straight Connector 322"/>
            <p:cNvCxnSpPr>
              <a:stCxn id="263" idx="3"/>
              <a:endCxn id="254" idx="4"/>
            </p:cNvCxnSpPr>
            <p:nvPr/>
          </p:nvCxnSpPr>
          <p:spPr>
            <a:xfrm rot="5400000">
              <a:off x="2519230" y="3905250"/>
              <a:ext cx="902560" cy="1778861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254" idx="0"/>
              <a:endCxn id="251" idx="3"/>
            </p:cNvCxnSpPr>
            <p:nvPr/>
          </p:nvCxnSpPr>
          <p:spPr>
            <a:xfrm rot="5400000" flipH="1" flipV="1">
              <a:off x="1600200" y="4522060"/>
              <a:ext cx="838200" cy="17608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275" idx="2"/>
            </p:cNvCxnSpPr>
            <p:nvPr/>
          </p:nvCxnSpPr>
          <p:spPr>
            <a:xfrm rot="10800000">
              <a:off x="4876800" y="4419600"/>
              <a:ext cx="152400" cy="82636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269" idx="4"/>
              <a:endCxn id="272" idx="2"/>
            </p:cNvCxnSpPr>
            <p:nvPr/>
          </p:nvCxnSpPr>
          <p:spPr>
            <a:xfrm>
              <a:off x="2766879" y="6007960"/>
              <a:ext cx="966921" cy="1524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260" idx="2"/>
              <a:endCxn id="269" idx="1"/>
            </p:cNvCxnSpPr>
            <p:nvPr/>
          </p:nvCxnSpPr>
          <p:spPr>
            <a:xfrm rot="10800000" flipV="1">
              <a:off x="2564540" y="5550759"/>
              <a:ext cx="864460" cy="292961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stCxn id="278" idx="4"/>
              <a:endCxn id="281" idx="2"/>
            </p:cNvCxnSpPr>
            <p:nvPr/>
          </p:nvCxnSpPr>
          <p:spPr>
            <a:xfrm>
              <a:off x="5052879" y="4255360"/>
              <a:ext cx="1347921" cy="762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stCxn id="257" idx="2"/>
              <a:endCxn id="284" idx="4"/>
            </p:cNvCxnSpPr>
            <p:nvPr/>
          </p:nvCxnSpPr>
          <p:spPr>
            <a:xfrm rot="10800000">
              <a:off x="6272080" y="5931760"/>
              <a:ext cx="1119321" cy="3810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>
              <a:stCxn id="287" idx="3"/>
              <a:endCxn id="257" idx="1"/>
            </p:cNvCxnSpPr>
            <p:nvPr/>
          </p:nvCxnSpPr>
          <p:spPr>
            <a:xfrm rot="5400000">
              <a:off x="6919780" y="5245960"/>
              <a:ext cx="1576521" cy="2286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>
              <a:stCxn id="287" idx="2"/>
              <a:endCxn id="281" idx="4"/>
            </p:cNvCxnSpPr>
            <p:nvPr/>
          </p:nvCxnSpPr>
          <p:spPr>
            <a:xfrm rot="10800000">
              <a:off x="6805480" y="4331560"/>
              <a:ext cx="814521" cy="762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>
              <a:stCxn id="287" idx="3"/>
              <a:endCxn id="299" idx="7"/>
            </p:cNvCxnSpPr>
            <p:nvPr/>
          </p:nvCxnSpPr>
          <p:spPr>
            <a:xfrm rot="5400000">
              <a:off x="7386426" y="4543520"/>
              <a:ext cx="407434" cy="46439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stCxn id="257" idx="1"/>
              <a:endCxn id="317" idx="6"/>
            </p:cNvCxnSpPr>
            <p:nvPr/>
          </p:nvCxnSpPr>
          <p:spPr>
            <a:xfrm rot="16200000" flipV="1">
              <a:off x="7301218" y="5855999"/>
              <a:ext cx="285716" cy="29932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>
              <a:stCxn id="284" idx="0"/>
              <a:endCxn id="296" idx="5"/>
            </p:cNvCxnSpPr>
            <p:nvPr/>
          </p:nvCxnSpPr>
          <p:spPr>
            <a:xfrm rot="5400000" flipH="1" flipV="1">
              <a:off x="6054735" y="5595059"/>
              <a:ext cx="187467" cy="5241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stCxn id="314" idx="3"/>
              <a:endCxn id="278" idx="4"/>
            </p:cNvCxnSpPr>
            <p:nvPr/>
          </p:nvCxnSpPr>
          <p:spPr>
            <a:xfrm rot="10800000">
              <a:off x="5052880" y="4255360"/>
              <a:ext cx="353825" cy="40376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290" idx="4"/>
              <a:endCxn id="260" idx="4"/>
            </p:cNvCxnSpPr>
            <p:nvPr/>
          </p:nvCxnSpPr>
          <p:spPr>
            <a:xfrm rot="10800000" flipV="1">
              <a:off x="3833680" y="5318436"/>
              <a:ext cx="577835" cy="23232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308" idx="3"/>
              <a:endCxn id="254" idx="4"/>
            </p:cNvCxnSpPr>
            <p:nvPr/>
          </p:nvCxnSpPr>
          <p:spPr>
            <a:xfrm rot="10800000">
              <a:off x="2081079" y="5245961"/>
              <a:ext cx="430024" cy="9896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308" idx="5"/>
              <a:endCxn id="269" idx="1"/>
            </p:cNvCxnSpPr>
            <p:nvPr/>
          </p:nvCxnSpPr>
          <p:spPr>
            <a:xfrm rot="10800000" flipV="1">
              <a:off x="2564540" y="5527533"/>
              <a:ext cx="104936" cy="3161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05" idx="3"/>
              <a:endCxn id="263" idx="3"/>
            </p:cNvCxnSpPr>
            <p:nvPr/>
          </p:nvCxnSpPr>
          <p:spPr>
            <a:xfrm rot="10800000" flipH="1">
              <a:off x="3349304" y="4343401"/>
              <a:ext cx="510636" cy="54432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36" name="Group 44"/>
            <p:cNvGrpSpPr>
              <a:grpSpLocks/>
            </p:cNvGrpSpPr>
            <p:nvPr/>
          </p:nvGrpSpPr>
          <p:grpSpPr bwMode="auto">
            <a:xfrm rot="20060217">
              <a:off x="2736358" y="5059238"/>
              <a:ext cx="699484" cy="127727"/>
              <a:chOff x="3066" y="1214"/>
              <a:chExt cx="1104" cy="104"/>
            </a:xfrm>
          </p:grpSpPr>
          <p:sp>
            <p:nvSpPr>
              <p:cNvPr id="411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2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3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37" name="Group 55"/>
            <p:cNvGrpSpPr>
              <a:grpSpLocks/>
            </p:cNvGrpSpPr>
            <p:nvPr/>
          </p:nvGrpSpPr>
          <p:grpSpPr bwMode="auto">
            <a:xfrm rot="2943919">
              <a:off x="2515702" y="5172343"/>
              <a:ext cx="341843" cy="360673"/>
              <a:chOff x="1008" y="1872"/>
              <a:chExt cx="480" cy="480"/>
            </a:xfrm>
          </p:grpSpPr>
          <p:sp>
            <p:nvSpPr>
              <p:cNvPr id="308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38" name="Group 55"/>
            <p:cNvGrpSpPr>
              <a:grpSpLocks/>
            </p:cNvGrpSpPr>
            <p:nvPr/>
          </p:nvGrpSpPr>
          <p:grpSpPr bwMode="auto">
            <a:xfrm rot="2943919">
              <a:off x="3353903" y="4715143"/>
              <a:ext cx="341843" cy="360673"/>
              <a:chOff x="1008" y="1872"/>
              <a:chExt cx="480" cy="480"/>
            </a:xfrm>
          </p:grpSpPr>
          <p:sp>
            <p:nvSpPr>
              <p:cNvPr id="305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6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39" name="Group 44"/>
            <p:cNvGrpSpPr>
              <a:grpSpLocks/>
            </p:cNvGrpSpPr>
            <p:nvPr/>
          </p:nvGrpSpPr>
          <p:grpSpPr bwMode="auto">
            <a:xfrm rot="1036931">
              <a:off x="3660679" y="4978487"/>
              <a:ext cx="832039" cy="147185"/>
              <a:chOff x="3066" y="1214"/>
              <a:chExt cx="1104" cy="104"/>
            </a:xfrm>
          </p:grpSpPr>
          <p:sp>
            <p:nvSpPr>
              <p:cNvPr id="415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6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7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0" name="Group 55"/>
            <p:cNvGrpSpPr>
              <a:grpSpLocks/>
            </p:cNvGrpSpPr>
            <p:nvPr/>
          </p:nvGrpSpPr>
          <p:grpSpPr bwMode="auto">
            <a:xfrm rot="2943919">
              <a:off x="4376829" y="5019943"/>
              <a:ext cx="341843" cy="360673"/>
              <a:chOff x="1008" y="1872"/>
              <a:chExt cx="480" cy="480"/>
            </a:xfrm>
          </p:grpSpPr>
          <p:sp>
            <p:nvSpPr>
              <p:cNvPr id="290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1" name="Group 44"/>
            <p:cNvGrpSpPr>
              <a:grpSpLocks/>
            </p:cNvGrpSpPr>
            <p:nvPr/>
          </p:nvGrpSpPr>
          <p:grpSpPr bwMode="auto">
            <a:xfrm rot="2772552">
              <a:off x="5577190" y="4957200"/>
              <a:ext cx="699484" cy="127727"/>
              <a:chOff x="3066" y="1214"/>
              <a:chExt cx="1104" cy="104"/>
            </a:xfrm>
          </p:grpSpPr>
          <p:sp>
            <p:nvSpPr>
              <p:cNvPr id="423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4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5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2" name="Group 44"/>
            <p:cNvGrpSpPr>
              <a:grpSpLocks/>
            </p:cNvGrpSpPr>
            <p:nvPr/>
          </p:nvGrpSpPr>
          <p:grpSpPr bwMode="auto">
            <a:xfrm rot="1132632">
              <a:off x="6242667" y="5508128"/>
              <a:ext cx="890991" cy="142776"/>
              <a:chOff x="3066" y="1214"/>
              <a:chExt cx="1104" cy="104"/>
            </a:xfrm>
          </p:grpSpPr>
          <p:sp>
            <p:nvSpPr>
              <p:cNvPr id="427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8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9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3" name="Group 55"/>
            <p:cNvGrpSpPr>
              <a:grpSpLocks/>
            </p:cNvGrpSpPr>
            <p:nvPr/>
          </p:nvGrpSpPr>
          <p:grpSpPr bwMode="auto">
            <a:xfrm rot="2943919">
              <a:off x="6020902" y="5172343"/>
              <a:ext cx="341843" cy="360673"/>
              <a:chOff x="1008" y="1872"/>
              <a:chExt cx="480" cy="480"/>
            </a:xfrm>
          </p:grpSpPr>
          <p:sp>
            <p:nvSpPr>
              <p:cNvPr id="296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4" name="Group 44"/>
            <p:cNvGrpSpPr>
              <a:grpSpLocks/>
            </p:cNvGrpSpPr>
            <p:nvPr/>
          </p:nvGrpSpPr>
          <p:grpSpPr bwMode="auto">
            <a:xfrm rot="604778">
              <a:off x="5613289" y="4706489"/>
              <a:ext cx="1549585" cy="144276"/>
              <a:chOff x="3066" y="1214"/>
              <a:chExt cx="1104" cy="104"/>
            </a:xfrm>
          </p:grpSpPr>
          <p:sp>
            <p:nvSpPr>
              <p:cNvPr id="431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2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3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5" name="Group 44"/>
            <p:cNvGrpSpPr>
              <a:grpSpLocks/>
            </p:cNvGrpSpPr>
            <p:nvPr/>
          </p:nvGrpSpPr>
          <p:grpSpPr bwMode="auto">
            <a:xfrm rot="5400000">
              <a:off x="6712493" y="5274316"/>
              <a:ext cx="890991" cy="142776"/>
              <a:chOff x="3066" y="1214"/>
              <a:chExt cx="1104" cy="104"/>
            </a:xfrm>
          </p:grpSpPr>
          <p:sp>
            <p:nvSpPr>
              <p:cNvPr id="435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6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7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7" name="Group 55"/>
            <p:cNvGrpSpPr>
              <a:grpSpLocks/>
            </p:cNvGrpSpPr>
            <p:nvPr/>
          </p:nvGrpSpPr>
          <p:grpSpPr bwMode="auto">
            <a:xfrm rot="2943919">
              <a:off x="7011503" y="5553344"/>
              <a:ext cx="341843" cy="360673"/>
              <a:chOff x="1008" y="1872"/>
              <a:chExt cx="480" cy="480"/>
            </a:xfrm>
          </p:grpSpPr>
          <p:sp>
            <p:nvSpPr>
              <p:cNvPr id="317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8" name="Group 55"/>
            <p:cNvGrpSpPr>
              <a:grpSpLocks/>
            </p:cNvGrpSpPr>
            <p:nvPr/>
          </p:nvGrpSpPr>
          <p:grpSpPr bwMode="auto">
            <a:xfrm rot="2943919">
              <a:off x="7011504" y="4791343"/>
              <a:ext cx="341843" cy="360673"/>
              <a:chOff x="1008" y="1872"/>
              <a:chExt cx="480" cy="480"/>
            </a:xfrm>
          </p:grpSpPr>
          <p:sp>
            <p:nvSpPr>
              <p:cNvPr id="299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0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9" name="Group 55"/>
            <p:cNvGrpSpPr>
              <a:grpSpLocks/>
            </p:cNvGrpSpPr>
            <p:nvPr/>
          </p:nvGrpSpPr>
          <p:grpSpPr bwMode="auto">
            <a:xfrm rot="2943919">
              <a:off x="5411303" y="4486544"/>
              <a:ext cx="341843" cy="360673"/>
              <a:chOff x="1008" y="1872"/>
              <a:chExt cx="480" cy="480"/>
            </a:xfrm>
          </p:grpSpPr>
          <p:sp>
            <p:nvSpPr>
              <p:cNvPr id="314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439" name="Straight Connector 438"/>
          <p:cNvCxnSpPr>
            <a:stCxn id="29" idx="3"/>
            <a:endCxn id="251" idx="1"/>
          </p:cNvCxnSpPr>
          <p:nvPr/>
        </p:nvCxnSpPr>
        <p:spPr>
          <a:xfrm rot="5400000">
            <a:off x="1078969" y="2829294"/>
            <a:ext cx="2061598" cy="4856"/>
          </a:xfrm>
          <a:prstGeom prst="line">
            <a:avLst/>
          </a:prstGeom>
          <a:ln w="19050" cap="sq">
            <a:prstDash val="sysDash"/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>
            <a:stCxn id="15" idx="3"/>
          </p:cNvCxnSpPr>
          <p:nvPr/>
        </p:nvCxnSpPr>
        <p:spPr>
          <a:xfrm rot="5400000">
            <a:off x="2523816" y="2464739"/>
            <a:ext cx="3114906" cy="32817"/>
          </a:xfrm>
          <a:prstGeom prst="line">
            <a:avLst/>
          </a:prstGeom>
          <a:ln w="19050" cap="sq">
            <a:prstDash val="sysDash"/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/>
          <p:cNvCxnSpPr>
            <a:stCxn id="73" idx="3"/>
            <a:endCxn id="278" idx="0"/>
          </p:cNvCxnSpPr>
          <p:nvPr/>
        </p:nvCxnSpPr>
        <p:spPr>
          <a:xfrm rot="5400000">
            <a:off x="4376651" y="3498210"/>
            <a:ext cx="1066800" cy="13981"/>
          </a:xfrm>
          <a:prstGeom prst="line">
            <a:avLst/>
          </a:prstGeom>
          <a:ln w="19050" cap="sq">
            <a:prstDash val="sysDash"/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/>
          <p:cNvCxnSpPr>
            <a:stCxn id="49" idx="3"/>
            <a:endCxn id="281" idx="1"/>
          </p:cNvCxnSpPr>
          <p:nvPr/>
        </p:nvCxnSpPr>
        <p:spPr>
          <a:xfrm rot="5400000">
            <a:off x="5927787" y="3452008"/>
            <a:ext cx="1390667" cy="39959"/>
          </a:xfrm>
          <a:prstGeom prst="line">
            <a:avLst/>
          </a:prstGeom>
          <a:ln w="19050" cap="sq">
            <a:prstDash val="sysDash"/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>
            <a:endCxn id="299" idx="1"/>
          </p:cNvCxnSpPr>
          <p:nvPr/>
        </p:nvCxnSpPr>
        <p:spPr>
          <a:xfrm rot="16200000" flipH="1">
            <a:off x="5544775" y="3142027"/>
            <a:ext cx="3272825" cy="36771"/>
          </a:xfrm>
          <a:prstGeom prst="line">
            <a:avLst/>
          </a:prstGeom>
          <a:ln w="19050" cap="sq">
            <a:prstDash val="sysDash"/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49" idx="1"/>
          </p:cNvCxnSpPr>
          <p:nvPr/>
        </p:nvCxnSpPr>
        <p:spPr>
          <a:xfrm rot="5400000" flipH="1" flipV="1">
            <a:off x="6471769" y="1695331"/>
            <a:ext cx="862361" cy="51970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275" idx="2"/>
            <a:endCxn id="290" idx="7"/>
          </p:cNvCxnSpPr>
          <p:nvPr/>
        </p:nvCxnSpPr>
        <p:spPr>
          <a:xfrm rot="10800000">
            <a:off x="4723272" y="5208034"/>
            <a:ext cx="305929" cy="3792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7" name="Straight Connector 706"/>
          <p:cNvCxnSpPr>
            <a:endCxn id="305" idx="1"/>
          </p:cNvCxnSpPr>
          <p:nvPr/>
        </p:nvCxnSpPr>
        <p:spPr>
          <a:xfrm rot="5400000">
            <a:off x="2001474" y="3140699"/>
            <a:ext cx="3120425" cy="39428"/>
          </a:xfrm>
          <a:prstGeom prst="line">
            <a:avLst/>
          </a:prstGeom>
          <a:ln w="19050" cap="sq">
            <a:prstDash val="sysDash"/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>
            <a:stCxn id="67" idx="3"/>
            <a:endCxn id="314" idx="1"/>
          </p:cNvCxnSpPr>
          <p:nvPr/>
        </p:nvCxnSpPr>
        <p:spPr>
          <a:xfrm rot="5400000">
            <a:off x="4245459" y="3115808"/>
            <a:ext cx="2730133" cy="22305"/>
          </a:xfrm>
          <a:prstGeom prst="line">
            <a:avLst/>
          </a:prstGeom>
          <a:ln w="19050" cap="sq">
            <a:prstDash val="sysDash"/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6" name="Straight Connector 745"/>
          <p:cNvCxnSpPr>
            <a:stCxn id="61" idx="3"/>
          </p:cNvCxnSpPr>
          <p:nvPr/>
        </p:nvCxnSpPr>
        <p:spPr>
          <a:xfrm rot="5400000">
            <a:off x="1481985" y="3937510"/>
            <a:ext cx="2429108" cy="59077"/>
          </a:xfrm>
          <a:prstGeom prst="line">
            <a:avLst/>
          </a:prstGeom>
          <a:ln w="19050" cap="sq">
            <a:prstDash val="sysDash"/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3" name="Rounded Rectangle 492"/>
          <p:cNvSpPr/>
          <p:nvPr/>
        </p:nvSpPr>
        <p:spPr>
          <a:xfrm>
            <a:off x="914400" y="3810000"/>
            <a:ext cx="7620000" cy="2743200"/>
          </a:xfrm>
          <a:prstGeom prst="roundRect">
            <a:avLst/>
          </a:prstGeom>
          <a:solidFill>
            <a:srgbClr val="5AC04C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 Bold" pitchFamily="34" charset="0"/>
                <a:cs typeface="Arial Bold" pitchFamily="34" charset="0"/>
              </a:rPr>
              <a:t>Transport Network</a:t>
            </a:r>
            <a:endParaRPr lang="en-US" sz="4000" dirty="0">
              <a:solidFill>
                <a:srgbClr val="002060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492" name="Rounded Rectangle 491"/>
          <p:cNvSpPr/>
          <p:nvPr/>
        </p:nvSpPr>
        <p:spPr>
          <a:xfrm>
            <a:off x="914400" y="228600"/>
            <a:ext cx="7620000" cy="2743200"/>
          </a:xfrm>
          <a:prstGeom prst="roundRect">
            <a:avLst/>
          </a:prstGeom>
          <a:solidFill>
            <a:srgbClr val="4F81BD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rial Bold" pitchFamily="34" charset="0"/>
                <a:cs typeface="Arial Bold" pitchFamily="34" charset="0"/>
              </a:rPr>
              <a:t>IP Network</a:t>
            </a:r>
            <a:endParaRPr lang="en-US" sz="4000" dirty="0">
              <a:solidFill>
                <a:prstClr val="white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90" name="Slide Number Placeholder 1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 animBg="1"/>
      <p:bldP spid="49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4200" y="38100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Open </a:t>
            </a:r>
            <a:r>
              <a:rPr lang="en-US" sz="2000" dirty="0" err="1" smtClean="0">
                <a:solidFill>
                  <a:prstClr val="white"/>
                </a:solidFill>
              </a:rPr>
              <a:t>vSwitch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with standard MPLS data plane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Prototype System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91000" y="1752600"/>
            <a:ext cx="4419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Network Operating System (NOX)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828800"/>
            <a:ext cx="20955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GUI (</a:t>
            </a:r>
            <a:r>
              <a:rPr lang="en-US" dirty="0" err="1" smtClean="0">
                <a:solidFill>
                  <a:prstClr val="black"/>
                </a:solidFill>
              </a:rPr>
              <a:t>Envi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showing real-time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network state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>
            <a:stCxn id="5" idx="1"/>
            <a:endCxn id="8" idx="3"/>
          </p:cNvCxnSpPr>
          <p:nvPr/>
        </p:nvCxnSpPr>
        <p:spPr>
          <a:xfrm rot="10800000">
            <a:off x="2324100" y="2247900"/>
            <a:ext cx="18669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276600" y="39624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429000" y="41148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81400" y="42672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33800" y="44196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86200" y="45720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038600" y="47244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91000" y="48768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343400" y="50292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95800" y="51816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48200" y="53340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Open </a:t>
            </a:r>
            <a:r>
              <a:rPr lang="en-US" sz="2000" dirty="0" err="1" smtClean="0">
                <a:solidFill>
                  <a:prstClr val="white"/>
                </a:solidFill>
              </a:rPr>
              <a:t>vSwitch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with standard MPLS data plane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981200" y="3505200"/>
            <a:ext cx="6324600" cy="3200400"/>
          </a:xfrm>
          <a:prstGeom prst="round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90"/>
          <p:cNvGrpSpPr/>
          <p:nvPr/>
        </p:nvGrpSpPr>
        <p:grpSpPr>
          <a:xfrm>
            <a:off x="4152900" y="2819400"/>
            <a:ext cx="2247900" cy="2514600"/>
            <a:chOff x="4152900" y="2819400"/>
            <a:chExt cx="2247900" cy="2514600"/>
          </a:xfrm>
        </p:grpSpPr>
        <p:cxnSp>
          <p:nvCxnSpPr>
            <p:cNvPr id="44" name="Straight Connector 43"/>
            <p:cNvCxnSpPr>
              <a:stCxn id="5" idx="2"/>
              <a:endCxn id="4" idx="0"/>
            </p:cNvCxnSpPr>
            <p:nvPr/>
          </p:nvCxnSpPr>
          <p:spPr>
            <a:xfrm rot="5400000">
              <a:off x="4781550" y="2190750"/>
              <a:ext cx="990600" cy="22479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" idx="2"/>
              <a:endCxn id="30" idx="0"/>
            </p:cNvCxnSpPr>
            <p:nvPr/>
          </p:nvCxnSpPr>
          <p:spPr>
            <a:xfrm rot="5400000">
              <a:off x="4781550" y="2343150"/>
              <a:ext cx="1143000" cy="20955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" idx="2"/>
              <a:endCxn id="32" idx="0"/>
            </p:cNvCxnSpPr>
            <p:nvPr/>
          </p:nvCxnSpPr>
          <p:spPr>
            <a:xfrm rot="5400000">
              <a:off x="4781550" y="2647950"/>
              <a:ext cx="1447800" cy="17907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" idx="2"/>
              <a:endCxn id="33" idx="0"/>
            </p:cNvCxnSpPr>
            <p:nvPr/>
          </p:nvCxnSpPr>
          <p:spPr>
            <a:xfrm rot="5400000">
              <a:off x="4781550" y="2800350"/>
              <a:ext cx="1600200" cy="16383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" idx="2"/>
              <a:endCxn id="34" idx="0"/>
            </p:cNvCxnSpPr>
            <p:nvPr/>
          </p:nvCxnSpPr>
          <p:spPr>
            <a:xfrm rot="5400000">
              <a:off x="4781550" y="2952750"/>
              <a:ext cx="1752600" cy="14859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" idx="2"/>
              <a:endCxn id="31" idx="0"/>
            </p:cNvCxnSpPr>
            <p:nvPr/>
          </p:nvCxnSpPr>
          <p:spPr>
            <a:xfrm rot="5400000">
              <a:off x="4781550" y="2495550"/>
              <a:ext cx="1295400" cy="19431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" idx="2"/>
              <a:endCxn id="35" idx="0"/>
            </p:cNvCxnSpPr>
            <p:nvPr/>
          </p:nvCxnSpPr>
          <p:spPr>
            <a:xfrm rot="5400000">
              <a:off x="4781550" y="3105150"/>
              <a:ext cx="1905000" cy="13335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" idx="2"/>
              <a:endCxn id="36" idx="0"/>
            </p:cNvCxnSpPr>
            <p:nvPr/>
          </p:nvCxnSpPr>
          <p:spPr>
            <a:xfrm rot="5400000">
              <a:off x="4781550" y="3257550"/>
              <a:ext cx="2057400" cy="11811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" idx="2"/>
              <a:endCxn id="37" idx="0"/>
            </p:cNvCxnSpPr>
            <p:nvPr/>
          </p:nvCxnSpPr>
          <p:spPr>
            <a:xfrm rot="5400000">
              <a:off x="4781550" y="3409950"/>
              <a:ext cx="2209800" cy="10287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" idx="2"/>
              <a:endCxn id="38" idx="0"/>
            </p:cNvCxnSpPr>
            <p:nvPr/>
          </p:nvCxnSpPr>
          <p:spPr>
            <a:xfrm rot="5400000">
              <a:off x="4781550" y="3562350"/>
              <a:ext cx="2362200" cy="8763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2"/>
              <a:endCxn id="39" idx="0"/>
            </p:cNvCxnSpPr>
            <p:nvPr/>
          </p:nvCxnSpPr>
          <p:spPr>
            <a:xfrm rot="5400000">
              <a:off x="4781550" y="3714750"/>
              <a:ext cx="2514600" cy="7239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5105400" y="3124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OpenFlow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191000" y="1447800"/>
            <a:ext cx="990600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MPLS GUI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257799" y="1447800"/>
            <a:ext cx="914401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MPLS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API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543801" y="1447800"/>
            <a:ext cx="1066799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MPLS Stats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248400" y="1447800"/>
            <a:ext cx="1219199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CSPF Routing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114800" y="685800"/>
            <a:ext cx="4495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    MPLS-TE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24600" y="6858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Auto – route; Auto – bandwidth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Traffic – aware LSPs;  Priorities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TE-LSP configuration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2860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Mininet</a:t>
            </a:r>
            <a:r>
              <a:rPr lang="en-US" dirty="0" smtClean="0">
                <a:solidFill>
                  <a:prstClr val="white"/>
                </a:solidFill>
              </a:rPr>
              <a:t> Environment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76" grpId="0"/>
      <p:bldP spid="83" grpId="0" animBg="1"/>
      <p:bldP spid="84" grpId="0" animBg="1"/>
      <p:bldP spid="85" grpId="0" animBg="1"/>
      <p:bldP spid="86" grpId="0" animBg="1"/>
      <p:bldP spid="87" grpId="0" animBg="1"/>
      <p:bldP spid="10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384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00"/>
                </a:solidFill>
              </a:rPr>
              <a:t>Video</a:t>
            </a:r>
            <a:r>
              <a:rPr lang="en-US" sz="3200" dirty="0" smtClean="0">
                <a:solidFill>
                  <a:srgbClr val="FFFF00"/>
                </a:solidFill>
              </a:rPr>
              <a:t> of a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Demonstration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showing MPLS-TE service with the Map Abstraction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86713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TE-LSP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856357"/>
            <a:ext cx="6400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Auto-route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Auto-bandwidth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 Priorities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Load-share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solidFill>
                  <a:prstClr val="white"/>
                </a:solidFill>
              </a:rPr>
              <a:t>Diffserv</a:t>
            </a:r>
            <a:r>
              <a:rPr lang="en-US" sz="2400" dirty="0" smtClean="0">
                <a:solidFill>
                  <a:prstClr val="white"/>
                </a:solidFill>
              </a:rPr>
              <a:t> aware Traffic Engineering (DS-TE)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MPLS FRR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Explicit Routes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Re-optimization timers</a:t>
            </a:r>
          </a:p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676400"/>
            <a:ext cx="457200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2362200"/>
            <a:ext cx="457200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" y="990600"/>
            <a:ext cx="457200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1000" y="3124200"/>
            <a:ext cx="457200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1000" y="3886200"/>
            <a:ext cx="457200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3716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4000 lines of code</a:t>
            </a:r>
          </a:p>
          <a:p>
            <a:endParaRPr lang="en-US" sz="2400" dirty="0" smtClean="0"/>
          </a:p>
          <a:p>
            <a:r>
              <a:rPr lang="en-US" sz="2400" dirty="0" smtClean="0"/>
              <a:t>Vs.</a:t>
            </a:r>
          </a:p>
          <a:p>
            <a:endParaRPr lang="en-US" sz="2400" dirty="0" smtClean="0"/>
          </a:p>
          <a:p>
            <a:r>
              <a:rPr lang="en-US" sz="2400" dirty="0" smtClean="0"/>
              <a:t>80,000 +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Summary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838200"/>
          <a:ext cx="7543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 smtClean="0"/>
              <a:t>Saurav Das</a:t>
            </a:r>
            <a:r>
              <a:rPr lang="en-US" sz="1600" dirty="0" smtClean="0"/>
              <a:t>, Yiannis Yiakoumis, Guru Parulkar, Preeti Singh, Dan Getachew, Premal Desai, Nick McKeown,</a:t>
            </a:r>
          </a:p>
          <a:p>
            <a:pPr algn="ctr"/>
            <a:r>
              <a:rPr lang="en-US" sz="1600" dirty="0" smtClean="0"/>
              <a:t>Demonstrated at GENI Engineering Conference, July 2010 </a:t>
            </a:r>
          </a:p>
          <a:p>
            <a:pPr algn="ctr"/>
            <a:r>
              <a:rPr lang="en-US" sz="1600" u="sng" dirty="0" smtClean="0"/>
              <a:t>Application-Aware Aggregation and Traffic Engineering in a Converged Packet-Circuit Network</a:t>
            </a:r>
            <a:r>
              <a:rPr lang="en-US" sz="1600" dirty="0" smtClean="0"/>
              <a:t>,  OFC/NFOEC March 2011</a:t>
            </a:r>
            <a:endParaRPr lang="en-US" sz="1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Publications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 smtClean="0"/>
              <a:t>Saurav Das</a:t>
            </a:r>
            <a:r>
              <a:rPr lang="en-US" sz="1600" dirty="0" smtClean="0"/>
              <a:t>, Ali Reza Sharafat, Guru Parulkar, Nick McKeown,</a:t>
            </a:r>
          </a:p>
          <a:p>
            <a:pPr algn="ctr"/>
            <a:r>
              <a:rPr lang="en-US" sz="1600" dirty="0" smtClean="0"/>
              <a:t>Demonstrated at Google, January 2011 </a:t>
            </a:r>
          </a:p>
          <a:p>
            <a:pPr algn="ctr"/>
            <a:r>
              <a:rPr lang="en-US" sz="1600" u="sng" dirty="0" smtClean="0"/>
              <a:t>MPLS with a Simple OPEN Control Plane</a:t>
            </a:r>
          </a:p>
          <a:p>
            <a:pPr algn="ctr"/>
            <a:r>
              <a:rPr lang="en-US" sz="1600" dirty="0" smtClean="0"/>
              <a:t> OFC/NFOEC, March 2011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Saurav Das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Guru Parulkar, Nick McKeown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Unifying Packet and Circuit Switched Networks</a:t>
            </a:r>
            <a:endParaRPr lang="en-US" sz="1600" u="sng" kern="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Globecom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BIPN workshop, November 2009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984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Vinesh Gudla, </a:t>
            </a:r>
            <a:r>
              <a:rPr lang="en-US" sz="1600" u="sng" dirty="0" smtClean="0"/>
              <a:t>Saurav Das</a:t>
            </a:r>
            <a:r>
              <a:rPr lang="en-US" sz="1600" dirty="0" smtClean="0"/>
              <a:t>, Anujit Shastri, Guru Parulkar, Shinji Yamashita, Leonid Kazovsky, Nick McKeown, </a:t>
            </a:r>
            <a:r>
              <a:rPr lang="en-US" sz="1600" u="sng" dirty="0" smtClean="0"/>
              <a:t>Experimental Demonstration of </a:t>
            </a:r>
            <a:r>
              <a:rPr lang="en-US" sz="1600" u="sng" dirty="0" err="1" smtClean="0"/>
              <a:t>OpenFlow</a:t>
            </a:r>
            <a:r>
              <a:rPr lang="en-US" sz="1600" u="sng" dirty="0" smtClean="0"/>
              <a:t> Control of Packet and Circuit Switches</a:t>
            </a:r>
            <a:r>
              <a:rPr lang="en-US" sz="1600" dirty="0" smtClean="0"/>
              <a:t>,</a:t>
            </a:r>
          </a:p>
          <a:p>
            <a:pPr algn="ctr"/>
            <a:r>
              <a:rPr lang="en-US" sz="1600" dirty="0" smtClean="0"/>
              <a:t> OFC/NFOEC, March 2010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4485382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 smtClean="0"/>
              <a:t>Saurav Das</a:t>
            </a:r>
            <a:r>
              <a:rPr lang="en-US" sz="1600" dirty="0" smtClean="0"/>
              <a:t>, Guru Parulkar, Preeti Singh, Daniel Getachew, Lyndon Ong, Nick McKeown,</a:t>
            </a:r>
          </a:p>
          <a:p>
            <a:pPr algn="ctr"/>
            <a:r>
              <a:rPr lang="en-US" sz="1600" dirty="0" smtClean="0"/>
              <a:t>Demonstrated at </a:t>
            </a:r>
            <a:r>
              <a:rPr lang="en-US" sz="1600" dirty="0" err="1" smtClean="0"/>
              <a:t>SuperComputing</a:t>
            </a:r>
            <a:r>
              <a:rPr lang="en-US" sz="1600" dirty="0" smtClean="0"/>
              <a:t>, November 2009 </a:t>
            </a:r>
          </a:p>
          <a:p>
            <a:pPr algn="ctr"/>
            <a:r>
              <a:rPr lang="en-US" sz="1600" u="sng" dirty="0" smtClean="0"/>
              <a:t>Packet and Circuit Network Convergence with </a:t>
            </a:r>
            <a:r>
              <a:rPr lang="en-US" sz="1600" u="sng" dirty="0" err="1" smtClean="0"/>
              <a:t>OpenFlow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OFC/NFOEC, March 2010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Acknowledgements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65287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Guru and Nick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Fouad</a:t>
            </a:r>
            <a:r>
              <a:rPr lang="en-US" sz="2400" dirty="0" smtClean="0"/>
              <a:t> and David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Yiannis, Ali and Vinesh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Lyndon, Preeti, Dan G. &amp; others at </a:t>
            </a:r>
            <a:r>
              <a:rPr lang="en-US" sz="2400" dirty="0" err="1" smtClean="0"/>
              <a:t>Ciena</a:t>
            </a:r>
            <a:r>
              <a:rPr lang="en-US" sz="2400" dirty="0" smtClean="0"/>
              <a:t>/</a:t>
            </a:r>
            <a:r>
              <a:rPr lang="en-US" sz="2400" dirty="0" err="1" smtClean="0"/>
              <a:t>Ciena</a:t>
            </a:r>
            <a:r>
              <a:rPr lang="en-US" sz="2400" dirty="0" smtClean="0"/>
              <a:t>-India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Shinji Yamashita at Fujitsu, </a:t>
            </a:r>
            <a:r>
              <a:rPr lang="en-US" sz="2400" dirty="0" err="1" smtClean="0"/>
              <a:t>Ori</a:t>
            </a:r>
            <a:r>
              <a:rPr lang="en-US" sz="2400" dirty="0" smtClean="0"/>
              <a:t> </a:t>
            </a:r>
            <a:r>
              <a:rPr lang="en-US" sz="2400" dirty="0" err="1" smtClean="0"/>
              <a:t>Gerstel</a:t>
            </a:r>
            <a:r>
              <a:rPr lang="en-US" sz="2400" dirty="0" smtClean="0"/>
              <a:t> at Cisco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Andreas, Hans-Martin, </a:t>
            </a:r>
            <a:r>
              <a:rPr lang="en-US" sz="2400" dirty="0" err="1" smtClean="0"/>
              <a:t>Joakhim</a:t>
            </a:r>
            <a:r>
              <a:rPr lang="en-US" sz="2400" dirty="0" smtClean="0"/>
              <a:t> at T-Systems/DT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Everyone in McKeown Group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My support system – my wife, my wonderful kids, my friends.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Boris &amp; Jacob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My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Problem Statement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 </a:t>
            </a:r>
            <a:r>
              <a:rPr lang="en-US" sz="2800" dirty="0" smtClean="0"/>
              <a:t>Today, </a:t>
            </a:r>
            <a:r>
              <a:rPr lang="en-US" sz="2800" u="sng" dirty="0" smtClean="0"/>
              <a:t>IP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u="sng" dirty="0" smtClean="0"/>
              <a:t>Transport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networks are </a:t>
            </a:r>
            <a:r>
              <a:rPr lang="en-US" sz="2800" u="sng" dirty="0" smtClean="0"/>
              <a:t>separate</a:t>
            </a:r>
            <a:endParaRPr lang="en-US" sz="2800" dirty="0" smtClean="0"/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 planned, designed and operated separately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 by separate teams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Owning and operating </a:t>
            </a:r>
            <a:r>
              <a:rPr lang="en-US" sz="2800" u="sng" dirty="0" smtClean="0"/>
              <a:t>two</a:t>
            </a:r>
            <a:r>
              <a:rPr lang="en-US" sz="2800" dirty="0" smtClean="0"/>
              <a:t> separate networks: 	</a:t>
            </a:r>
            <a:r>
              <a:rPr lang="en-US" sz="2800" u="sng" dirty="0" smtClean="0"/>
              <a:t>inefficient</a:t>
            </a:r>
            <a:r>
              <a:rPr lang="en-US" sz="2800" dirty="0" smtClean="0"/>
              <a:t>!</a:t>
            </a:r>
          </a:p>
          <a:p>
            <a:pPr lvl="2"/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Is there a way to run </a:t>
            </a:r>
            <a:r>
              <a:rPr lang="en-US" sz="2800" u="sng" dirty="0" smtClean="0"/>
              <a:t>one network</a:t>
            </a:r>
            <a:r>
              <a:rPr lang="en-US" sz="2800" dirty="0" smtClean="0"/>
              <a:t> instead of two 	separate ones?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Maybe – let’s look at some </a:t>
            </a:r>
            <a:r>
              <a:rPr lang="en-US" sz="2800" u="sng" dirty="0" smtClean="0"/>
              <a:t>options</a:t>
            </a:r>
            <a:r>
              <a:rPr lang="en-US" sz="2800" dirty="0" smtClean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 rot="4426165">
            <a:off x="4685471" y="1452827"/>
            <a:ext cx="745248" cy="4363511"/>
          </a:xfrm>
          <a:custGeom>
            <a:avLst/>
            <a:gdLst>
              <a:gd name="connsiteX0" fmla="*/ 618564 w 1183341"/>
              <a:gd name="connsiteY0" fmla="*/ 3621741 h 3621741"/>
              <a:gd name="connsiteX1" fmla="*/ 618564 w 1183341"/>
              <a:gd name="connsiteY1" fmla="*/ 3621741 h 3621741"/>
              <a:gd name="connsiteX2" fmla="*/ 1183341 w 1183341"/>
              <a:gd name="connsiteY2" fmla="*/ 1855694 h 3621741"/>
              <a:gd name="connsiteX3" fmla="*/ 932329 w 1183341"/>
              <a:gd name="connsiteY3" fmla="*/ 510988 h 3621741"/>
              <a:gd name="connsiteX4" fmla="*/ 0 w 1183341"/>
              <a:gd name="connsiteY4" fmla="*/ 0 h 36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1" h="3621741">
                <a:moveTo>
                  <a:pt x="618564" y="3621741"/>
                </a:moveTo>
                <a:lnTo>
                  <a:pt x="618564" y="3621741"/>
                </a:lnTo>
                <a:lnTo>
                  <a:pt x="1183341" y="1855694"/>
                </a:lnTo>
                <a:lnTo>
                  <a:pt x="932329" y="510988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Option </a:t>
            </a:r>
            <a:r>
              <a:rPr lang="en-US" sz="4000" kern="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: Eliminate Packet Switching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Documents and Settings\Administrator\Local Settings\Temporary Internet Files\Content.IE5\ZZ0OX1Z4\MC90044145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876800"/>
            <a:ext cx="1219029" cy="1219029"/>
          </a:xfrm>
          <a:prstGeom prst="rect">
            <a:avLst/>
          </a:prstGeom>
          <a:noFill/>
        </p:spPr>
      </p:pic>
      <p:sp>
        <p:nvSpPr>
          <p:cNvPr id="4" name="Arc 3"/>
          <p:cNvSpPr/>
          <p:nvPr/>
        </p:nvSpPr>
        <p:spPr>
          <a:xfrm rot="1161369">
            <a:off x="1716144" y="4876800"/>
            <a:ext cx="3810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716144" y="4724400"/>
            <a:ext cx="609600" cy="685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1792344" y="4572000"/>
            <a:ext cx="7620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0" y="4572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www.facebook.com</a:t>
            </a:r>
            <a:endParaRPr lang="en-US" sz="1600" dirty="0"/>
          </a:p>
        </p:txBody>
      </p:sp>
      <p:grpSp>
        <p:nvGrpSpPr>
          <p:cNvPr id="9" name="Group 80"/>
          <p:cNvGrpSpPr/>
          <p:nvPr/>
        </p:nvGrpSpPr>
        <p:grpSpPr>
          <a:xfrm>
            <a:off x="2401944" y="4114800"/>
            <a:ext cx="609600" cy="609600"/>
            <a:chOff x="4495800" y="2286000"/>
            <a:chExt cx="609600" cy="609600"/>
          </a:xfrm>
        </p:grpSpPr>
        <p:sp>
          <p:nvSpPr>
            <p:cNvPr id="10" name="Cube 9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Quad Arrow 10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 rot="5107906" flipH="1">
            <a:off x="5070548" y="2082840"/>
            <a:ext cx="92434" cy="4363511"/>
          </a:xfrm>
          <a:custGeom>
            <a:avLst/>
            <a:gdLst>
              <a:gd name="connsiteX0" fmla="*/ 618564 w 1183341"/>
              <a:gd name="connsiteY0" fmla="*/ 3621741 h 3621741"/>
              <a:gd name="connsiteX1" fmla="*/ 618564 w 1183341"/>
              <a:gd name="connsiteY1" fmla="*/ 3621741 h 3621741"/>
              <a:gd name="connsiteX2" fmla="*/ 1183341 w 1183341"/>
              <a:gd name="connsiteY2" fmla="*/ 1855694 h 3621741"/>
              <a:gd name="connsiteX3" fmla="*/ 932329 w 1183341"/>
              <a:gd name="connsiteY3" fmla="*/ 510988 h 3621741"/>
              <a:gd name="connsiteX4" fmla="*/ 0 w 1183341"/>
              <a:gd name="connsiteY4" fmla="*/ 0 h 36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1" h="3621741">
                <a:moveTo>
                  <a:pt x="618564" y="3621741"/>
                </a:moveTo>
                <a:lnTo>
                  <a:pt x="618564" y="3621741"/>
                </a:lnTo>
                <a:lnTo>
                  <a:pt x="1183341" y="1855694"/>
                </a:lnTo>
                <a:lnTo>
                  <a:pt x="932329" y="510988"/>
                </a:lnTo>
                <a:lnTo>
                  <a:pt x="0" y="0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80"/>
          <p:cNvGrpSpPr/>
          <p:nvPr/>
        </p:nvGrpSpPr>
        <p:grpSpPr>
          <a:xfrm>
            <a:off x="4230744" y="3962400"/>
            <a:ext cx="609600" cy="609600"/>
            <a:chOff x="4495800" y="2286000"/>
            <a:chExt cx="609600" cy="609600"/>
          </a:xfrm>
        </p:grpSpPr>
        <p:sp>
          <p:nvSpPr>
            <p:cNvPr id="14" name="Cube 13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Quad Arrow 14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80"/>
          <p:cNvGrpSpPr/>
          <p:nvPr/>
        </p:nvGrpSpPr>
        <p:grpSpPr>
          <a:xfrm>
            <a:off x="5983344" y="3962400"/>
            <a:ext cx="609600" cy="609600"/>
            <a:chOff x="4495800" y="2286000"/>
            <a:chExt cx="609600" cy="609600"/>
          </a:xfrm>
        </p:grpSpPr>
        <p:sp>
          <p:nvSpPr>
            <p:cNvPr id="17" name="Cube 16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Quad Arrow 17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544" y="38100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" name="Flowchart: Direct Access Storage 20"/>
          <p:cNvSpPr/>
          <p:nvPr/>
        </p:nvSpPr>
        <p:spPr>
          <a:xfrm rot="21208850">
            <a:off x="3006345" y="4107683"/>
            <a:ext cx="1380033" cy="454244"/>
          </a:xfrm>
          <a:prstGeom prst="flowChartMagneticDrum">
            <a:avLst/>
          </a:prstGeom>
          <a:solidFill>
            <a:srgbClr val="FFFFFF">
              <a:alpha val="21961"/>
            </a:srgbClr>
          </a:solidFill>
          <a:ln>
            <a:solidFill>
              <a:srgbClr val="FFFFFF">
                <a:alpha val="21961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80"/>
          <p:cNvGrpSpPr/>
          <p:nvPr/>
        </p:nvGrpSpPr>
        <p:grpSpPr>
          <a:xfrm>
            <a:off x="6211944" y="3048000"/>
            <a:ext cx="609600" cy="609600"/>
            <a:chOff x="4495800" y="2286000"/>
            <a:chExt cx="609600" cy="609600"/>
          </a:xfrm>
        </p:grpSpPr>
        <p:sp>
          <p:nvSpPr>
            <p:cNvPr id="41" name="Cube 40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Quad Arrow 41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3" name="Picture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5344" y="18288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5602344" y="1371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www.netflix.com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715000" y="1752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101.12.12.1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71600" y="1371600"/>
            <a:ext cx="3429000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Packet switching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is here to stay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@ the edge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800" y="4876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131.1.10.222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5334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Circuit Switches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4305300" y="5067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572000" y="47244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124200" y="48006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67000" y="2895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Link</a:t>
            </a:r>
            <a:endParaRPr lang="en-US" sz="1600" dirty="0"/>
          </a:p>
        </p:txBody>
      </p:sp>
      <p:cxnSp>
        <p:nvCxnSpPr>
          <p:cNvPr id="53" name="Straight Arrow Connector 52"/>
          <p:cNvCxnSpPr/>
          <p:nvPr/>
        </p:nvCxnSpPr>
        <p:spPr>
          <a:xfrm rot="16200000" flipH="1">
            <a:off x="2628900" y="34671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76600" y="3200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Circuit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 rot="16200000" flipH="1">
            <a:off x="3160895" y="3773305"/>
            <a:ext cx="803491" cy="26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  <p:bldP spid="5" grpId="0" animBg="1"/>
      <p:bldP spid="6" grpId="0" animBg="1"/>
      <p:bldP spid="7" grpId="0"/>
      <p:bldP spid="12" grpId="0" animBg="1"/>
      <p:bldP spid="21" grpId="0" animBg="1"/>
      <p:bldP spid="44" grpId="0"/>
      <p:bldP spid="45" grpId="0"/>
      <p:bldP spid="46" grpId="0" animBg="1"/>
      <p:bldP spid="34" grpId="0"/>
      <p:bldP spid="35" grpId="1"/>
      <p:bldP spid="52" grpId="1"/>
      <p:bldP spid="5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743200" y="3048000"/>
            <a:ext cx="3733800" cy="16764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TRANSPORT Network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276600" y="1905000"/>
            <a:ext cx="30480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Option </a:t>
            </a:r>
            <a:r>
              <a:rPr lang="en-US" sz="4000" kern="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40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kern="0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: Eliminate Circuit Switching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590800" y="1905000"/>
            <a:ext cx="3886200" cy="175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2438400" y="2514600"/>
            <a:ext cx="1828800" cy="9144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Enterprise Private -Lines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Private-Nets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2209800" y="3276600"/>
            <a:ext cx="1219200" cy="8382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Cellular</a:t>
            </a:r>
            <a:endParaRPr lang="en-US" sz="1400" b="1" dirty="0"/>
          </a:p>
        </p:txBody>
      </p:sp>
      <p:sp>
        <p:nvSpPr>
          <p:cNvPr id="8" name="Cloud 7"/>
          <p:cNvSpPr/>
          <p:nvPr/>
        </p:nvSpPr>
        <p:spPr>
          <a:xfrm>
            <a:off x="5867400" y="2667000"/>
            <a:ext cx="990600" cy="8382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PSTN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2286000" y="1371600"/>
            <a:ext cx="4343400" cy="11430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Services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5029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there a need for circuit switching in the Transport Network?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 C 0.00157 -0.02708 0.00243 -0.05532 -0.00156 -0.0787 C -0.00208 -0.09028 -0.00312 -0.09375 -0.00451 -0.10255 C -0.0085 -0.12546 -0.00538 -0.11528 -0.00868 -0.12477 C -0.00937 -0.12894 -0.01041 -0.13287 -0.01076 -0.13773 C -0.01093 -0.14051 -0.01093 -0.14352 -0.01128 -0.1463 C -0.01336 -0.16366 -0.01788 -0.17338 -0.02152 -0.18333 C -0.02552 -0.18264 -0.02951 -0.18264 -0.0335 -0.18148 C -0.03559 -0.18079 -0.03472 -0.17847 -0.03611 -0.17269 C -0.03645 -0.1706 -0.0375 -0.16829 -0.0375 -0.16806 " pathEditMode="relative" rAng="0" ptsTypes="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9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0.00104 -0.0081 0.00573 -0.01759 0.00816 -0.0243 C 0.01493 -0.04143 0.01944 -0.06203 0.02639 -0.07916 C 0.02916 -0.08611 0.03281 -0.09051 0.03559 -0.09652 C 0.0375 -0.10902 0.04114 -0.10949 0.04566 -0.11643 C 0.06111 -0.13981 0.07569 -0.17106 0.09496 -0.17777 C 0.10573 -0.17639 0.11666 -0.17407 0.12743 -0.17129 C 0.1342 -0.16203 0.1401 -0.15046 0.14774 -0.14537 C 0.14861 -0.14305 0.15 -0.13889 0.15 -0.13819 " pathEditMode="relative" rAng="0" ptsTypes="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0105 -0.01759 0.00209 -0.0338 0.00365 -0.04884 C 0.00556 -0.09167 0.00313 -0.03843 0.00521 -0.07546 C 0.00539 -0.07894 0.00539 -0.08171 0.00556 -0.08495 C 0.00591 -0.0875 0.00625 -0.08935 0.0066 -0.09167 C 0.00695 -0.09329 0.00712 -0.0963 0.0073 -0.09884 C 0.00799 -0.10833 0.00816 -0.11968 0.0092 -0.12824 C 0.0099 -0.14074 0.01042 -0.15324 0.01146 -0.16505 C 0.01198 -0.17986 0.01511 -0.20579 0.01789 -0.21158 C 0.02084 -0.22408 0.02483 -0.22986 0.0283 -0.23889 C 0.02934 -0.24213 0.03056 -0.24468 0.03177 -0.24745 C 0.0323 -0.24884 0.03368 -0.25 0.03368 -0.24977 C 0.03525 -0.24884 0.03681 -0.25 0.03802 -0.24653 C 0.04098 -0.23287 0.03976 -0.23727 0.04167 -0.23241 " pathEditMode="relative" rAng="0" ptsTypes="fffffffffffff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6" grpId="1" animBg="1"/>
      <p:bldP spid="5" grpId="0" animBg="1"/>
      <p:bldP spid="5" grpId="1" animBg="1"/>
      <p:bldP spid="8" grpId="0" animBg="1"/>
      <p:bldP spid="8" grpId="1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17994</TotalTime>
  <Words>2678</Words>
  <Application>Microsoft Office PowerPoint</Application>
  <PresentationFormat>On-screen Show (4:3)</PresentationFormat>
  <Paragraphs>1124</Paragraphs>
  <Slides>65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5" baseType="lpstr">
      <vt:lpstr>1_Office Theme</vt:lpstr>
      <vt:lpstr>2_Office Theme</vt:lpstr>
      <vt:lpstr>Office Theme</vt:lpstr>
      <vt:lpstr>7_Office Theme</vt:lpstr>
      <vt:lpstr>8_Office Theme</vt:lpstr>
      <vt:lpstr>3_Office Theme</vt:lpstr>
      <vt:lpstr>5_Office Theme</vt:lpstr>
      <vt:lpstr>6_Office Theme</vt:lpstr>
      <vt:lpstr>4_Office Theme</vt:lpstr>
      <vt:lpstr>9_Office Theme</vt:lpstr>
      <vt:lpstr>10_Office Theme</vt:lpstr>
      <vt:lpstr>13_Office Theme</vt:lpstr>
      <vt:lpstr>14_Office Theme</vt:lpstr>
      <vt:lpstr>15_Office Theme</vt:lpstr>
      <vt:lpstr>16_Office Theme</vt:lpstr>
      <vt:lpstr>11_Office Theme</vt:lpstr>
      <vt:lpstr>12_Office Theme</vt:lpstr>
      <vt:lpstr>17_Office Theme</vt:lpstr>
      <vt:lpstr>18_Office Theme</vt:lpstr>
      <vt:lpstr>Worksheet</vt:lpstr>
      <vt:lpstr>pac.c A Unified Control Architecture for Packet &amp; Circuit Networks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pac.c Packet &amp; Circuit Convergence  with OpenFlow </dc:title>
  <dc:creator>Saurav Das</dc:creator>
  <cp:lastModifiedBy>Saurav Das</cp:lastModifiedBy>
  <cp:revision>712</cp:revision>
  <dcterms:created xsi:type="dcterms:W3CDTF">2010-10-21T16:08:50Z</dcterms:created>
  <dcterms:modified xsi:type="dcterms:W3CDTF">2011-07-19T23:48:05Z</dcterms:modified>
</cp:coreProperties>
</file>