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540" r:id="rId3"/>
    <p:sldId id="541" r:id="rId4"/>
    <p:sldId id="544" r:id="rId5"/>
    <p:sldId id="539" r:id="rId6"/>
    <p:sldId id="546" r:id="rId7"/>
    <p:sldId id="570" r:id="rId8"/>
    <p:sldId id="545" r:id="rId9"/>
    <p:sldId id="549" r:id="rId10"/>
    <p:sldId id="552" r:id="rId11"/>
    <p:sldId id="562" r:id="rId12"/>
    <p:sldId id="561" r:id="rId13"/>
    <p:sldId id="560" r:id="rId14"/>
    <p:sldId id="551" r:id="rId15"/>
    <p:sldId id="567" r:id="rId16"/>
    <p:sldId id="563" r:id="rId17"/>
    <p:sldId id="569" r:id="rId18"/>
    <p:sldId id="556" r:id="rId19"/>
    <p:sldId id="559" r:id="rId20"/>
    <p:sldId id="557" r:id="rId21"/>
    <p:sldId id="558" r:id="rId22"/>
    <p:sldId id="568" r:id="rId23"/>
    <p:sldId id="548" r:id="rId24"/>
    <p:sldId id="536" r:id="rId25"/>
    <p:sldId id="537" r:id="rId26"/>
    <p:sldId id="550" r:id="rId27"/>
    <p:sldId id="542" r:id="rId28"/>
  </p:sldIdLst>
  <p:sldSz cx="9144000" cy="6858000" type="screen4x3"/>
  <p:notesSz cx="7034213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66"/>
    <a:srgbClr val="CC0000"/>
    <a:srgbClr val="969696"/>
    <a:srgbClr val="DCD8C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185" autoAdjust="0"/>
  </p:normalViewPr>
  <p:slideViewPr>
    <p:cSldViewPr snapToGrid="0" snapToObjects="1">
      <p:cViewPr>
        <p:scale>
          <a:sx n="60" d="100"/>
          <a:sy n="60" d="100"/>
        </p:scale>
        <p:origin x="-165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8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233" tIns="46618" rIns="93233" bIns="46618" numCol="1" anchor="t" anchorCtr="0" compatLnSpc="1">
            <a:prstTxWarp prst="textNoShape">
              <a:avLst/>
            </a:prstTxWarp>
          </a:bodyPr>
          <a:lstStyle>
            <a:lvl1pPr defTabSz="466725"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84625" y="0"/>
            <a:ext cx="3048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33" tIns="46618" rIns="93233" bIns="46618" numCol="1" anchor="t" anchorCtr="0" compatLnSpc="1">
            <a:prstTxWarp prst="textNoShape">
              <a:avLst/>
            </a:prstTxWarp>
          </a:bodyPr>
          <a:lstStyle>
            <a:lvl1pPr algn="r" defTabSz="466725">
              <a:defRPr sz="1200">
                <a:latin typeface="Calibri" pitchFamily="34" charset="0"/>
              </a:defRPr>
            </a:lvl1pPr>
          </a:lstStyle>
          <a:p>
            <a:fld id="{0C9F4BC0-3EBD-4ECE-8B69-6004A88DB3C1}" type="datetimeFigureOut">
              <a:rPr lang="en-US"/>
              <a:pPr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18563"/>
            <a:ext cx="3048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233" tIns="46618" rIns="93233" bIns="46618" numCol="1" anchor="b" anchorCtr="0" compatLnSpc="1">
            <a:prstTxWarp prst="textNoShape">
              <a:avLst/>
            </a:prstTxWarp>
          </a:bodyPr>
          <a:lstStyle>
            <a:lvl1pPr defTabSz="466725"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84625" y="8818563"/>
            <a:ext cx="3048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33" tIns="46618" rIns="93233" bIns="46618" numCol="1" anchor="b" anchorCtr="0" compatLnSpc="1">
            <a:prstTxWarp prst="textNoShape">
              <a:avLst/>
            </a:prstTxWarp>
          </a:bodyPr>
          <a:lstStyle>
            <a:lvl1pPr algn="r" defTabSz="466725">
              <a:defRPr sz="1200">
                <a:latin typeface="Calibri" pitchFamily="34" charset="0"/>
              </a:defRPr>
            </a:lvl1pPr>
          </a:lstStyle>
          <a:p>
            <a:fld id="{DE27898B-A466-46BB-83FD-99D46A1730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02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8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233" tIns="46618" rIns="93233" bIns="46618" numCol="1" anchor="t" anchorCtr="0" compatLnSpc="1">
            <a:prstTxWarp prst="textNoShape">
              <a:avLst/>
            </a:prstTxWarp>
          </a:bodyPr>
          <a:lstStyle>
            <a:lvl1pPr defTabSz="466725"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84625" y="0"/>
            <a:ext cx="3048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233" tIns="46618" rIns="93233" bIns="46618" numCol="1" anchor="t" anchorCtr="0" compatLnSpc="1">
            <a:prstTxWarp prst="textNoShape">
              <a:avLst/>
            </a:prstTxWarp>
          </a:bodyPr>
          <a:lstStyle>
            <a:lvl1pPr algn="r" defTabSz="466725">
              <a:defRPr sz="1200">
                <a:latin typeface="Calibri" pitchFamily="34" charset="0"/>
              </a:defRPr>
            </a:lvl1pPr>
          </a:lstStyle>
          <a:p>
            <a:fld id="{FBA57655-F252-4B0E-8E18-A9ED63D0A1C9}" type="datetimeFigureOut">
              <a:rPr lang="en-US"/>
              <a:pPr/>
              <a:t>6/20/2013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3263" y="4410075"/>
            <a:ext cx="562768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233" tIns="46618" rIns="93233" bIns="46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18563"/>
            <a:ext cx="3048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233" tIns="46618" rIns="93233" bIns="46618" numCol="1" anchor="b" anchorCtr="0" compatLnSpc="1">
            <a:prstTxWarp prst="textNoShape">
              <a:avLst/>
            </a:prstTxWarp>
          </a:bodyPr>
          <a:lstStyle>
            <a:lvl1pPr defTabSz="466725"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84625" y="8818563"/>
            <a:ext cx="3048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233" tIns="46618" rIns="93233" bIns="46618" numCol="1" anchor="b" anchorCtr="0" compatLnSpc="1">
            <a:prstTxWarp prst="textNoShape">
              <a:avLst/>
            </a:prstTxWarp>
          </a:bodyPr>
          <a:lstStyle>
            <a:lvl1pPr algn="r" defTabSz="466725">
              <a:defRPr sz="1200">
                <a:latin typeface="Calibri" pitchFamily="34" charset="0"/>
              </a:defRPr>
            </a:lvl1pPr>
          </a:lstStyle>
          <a:p>
            <a:fld id="{58AEF795-2831-461F-A0A3-6011E754E6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72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Before the</a:t>
            </a:r>
            <a:r>
              <a:rPr lang="en-US" baseline="0" dirty="0" smtClean="0">
                <a:ea typeface="ＭＳ Ｐゴシック" pitchFamily="34" charset="-128"/>
              </a:rPr>
              <a:t> talk starts, I would like to check with audience about the environment setup.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Bootstrap</a:t>
            </a:r>
            <a:r>
              <a:rPr lang="en-US" baseline="0" dirty="0" smtClean="0"/>
              <a:t> and setup VM should be done offline.</a:t>
            </a:r>
          </a:p>
          <a:p>
            <a:r>
              <a:rPr lang="en-US" baseline="0" dirty="0" smtClean="0"/>
              <a:t>Hands-on tutorial will includes:</a:t>
            </a:r>
          </a:p>
          <a:p>
            <a:r>
              <a:rPr lang="en-US" baseline="0" dirty="0" smtClean="0"/>
              <a:t>--  introduction to the tools</a:t>
            </a:r>
          </a:p>
          <a:p>
            <a:r>
              <a:rPr lang="en-US" baseline="0" dirty="0" smtClean="0"/>
              <a:t>-- start </a:t>
            </a:r>
            <a:r>
              <a:rPr lang="en-US" baseline="0" dirty="0" err="1" smtClean="0"/>
              <a:t>mininet</a:t>
            </a:r>
            <a:r>
              <a:rPr lang="en-US" baseline="0" dirty="0" smtClean="0"/>
              <a:t> OF network</a:t>
            </a:r>
          </a:p>
          <a:p>
            <a:r>
              <a:rPr lang="en-US" baseline="0" dirty="0" smtClean="0"/>
              <a:t>-- </a:t>
            </a:r>
            <a:r>
              <a:rPr lang="en-US" baseline="0" dirty="0" err="1" smtClean="0"/>
              <a:t>dpctl</a:t>
            </a:r>
            <a:r>
              <a:rPr lang="en-US" baseline="0" dirty="0" smtClean="0"/>
              <a:t>: checkout switch status, flow status, add flow, delete flow, etc. (ping test)</a:t>
            </a:r>
          </a:p>
          <a:p>
            <a:r>
              <a:rPr lang="en-US" baseline="0" dirty="0" smtClean="0"/>
              <a:t>--start OF </a:t>
            </a:r>
            <a:r>
              <a:rPr lang="en-US" baseline="0" dirty="0" err="1" smtClean="0"/>
              <a:t>ryu</a:t>
            </a:r>
            <a:r>
              <a:rPr lang="en-US" baseline="0" dirty="0" smtClean="0"/>
              <a:t> (do nothing): use </a:t>
            </a:r>
            <a:r>
              <a:rPr lang="en-US" baseline="0" dirty="0" err="1" smtClean="0"/>
              <a:t>wireshark</a:t>
            </a:r>
            <a:r>
              <a:rPr lang="en-US" baseline="0" dirty="0" smtClean="0"/>
              <a:t> to observe OF messages</a:t>
            </a:r>
          </a:p>
          <a:p>
            <a:r>
              <a:rPr lang="en-US" baseline="0" dirty="0" smtClean="0"/>
              <a:t>-- </a:t>
            </a:r>
            <a:r>
              <a:rPr lang="en-US" baseline="0" dirty="0" err="1" smtClean="0"/>
              <a:t>Ryu</a:t>
            </a:r>
            <a:r>
              <a:rPr lang="en-US" baseline="0" dirty="0" smtClean="0"/>
              <a:t> controller and applications.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EF795-2831-461F-A0A3-6011E754E6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9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Bootstrap</a:t>
            </a:r>
            <a:r>
              <a:rPr lang="en-US" baseline="0" dirty="0" smtClean="0"/>
              <a:t> and setup VM should be done offline.</a:t>
            </a:r>
          </a:p>
          <a:p>
            <a:r>
              <a:rPr lang="en-US" baseline="0" dirty="0" smtClean="0"/>
              <a:t>Hands-on tutorial will includes:</a:t>
            </a:r>
          </a:p>
          <a:p>
            <a:r>
              <a:rPr lang="en-US" baseline="0" dirty="0" smtClean="0"/>
              <a:t>--  introduction to the tools</a:t>
            </a:r>
          </a:p>
          <a:p>
            <a:r>
              <a:rPr lang="en-US" baseline="0" dirty="0" smtClean="0"/>
              <a:t>-- start </a:t>
            </a:r>
            <a:r>
              <a:rPr lang="en-US" baseline="0" dirty="0" err="1" smtClean="0"/>
              <a:t>mininet</a:t>
            </a:r>
            <a:r>
              <a:rPr lang="en-US" baseline="0" dirty="0" smtClean="0"/>
              <a:t> OF network</a:t>
            </a:r>
          </a:p>
          <a:p>
            <a:r>
              <a:rPr lang="en-US" baseline="0" dirty="0" smtClean="0"/>
              <a:t>-- </a:t>
            </a:r>
            <a:r>
              <a:rPr lang="en-US" baseline="0" dirty="0" err="1" smtClean="0"/>
              <a:t>dpctl</a:t>
            </a:r>
            <a:r>
              <a:rPr lang="en-US" baseline="0" dirty="0" smtClean="0"/>
              <a:t>: checkout switch status, flow status, add flow, delete flow, etc. (ping test)</a:t>
            </a:r>
          </a:p>
          <a:p>
            <a:r>
              <a:rPr lang="en-US" baseline="0" dirty="0" smtClean="0"/>
              <a:t>-- start OF </a:t>
            </a:r>
            <a:r>
              <a:rPr lang="en-US" baseline="0" dirty="0" err="1" smtClean="0"/>
              <a:t>ryu</a:t>
            </a:r>
            <a:r>
              <a:rPr lang="en-US" baseline="0" dirty="0" smtClean="0"/>
              <a:t> (do nothing): use </a:t>
            </a:r>
            <a:r>
              <a:rPr lang="en-US" baseline="0" dirty="0" err="1" smtClean="0"/>
              <a:t>wireshark</a:t>
            </a:r>
            <a:r>
              <a:rPr lang="en-US" baseline="0" dirty="0" smtClean="0"/>
              <a:t> to observe OF messages</a:t>
            </a:r>
          </a:p>
          <a:p>
            <a:r>
              <a:rPr lang="en-US" baseline="0" dirty="0" smtClean="0"/>
              <a:t>-- </a:t>
            </a:r>
            <a:r>
              <a:rPr lang="en-US" baseline="0" dirty="0" err="1" smtClean="0"/>
              <a:t>Ryu</a:t>
            </a:r>
            <a:r>
              <a:rPr lang="en-US" baseline="0" dirty="0" smtClean="0"/>
              <a:t> controller and applications. </a:t>
            </a:r>
          </a:p>
          <a:p>
            <a:r>
              <a:rPr lang="en-US" baseline="0" dirty="0" err="1" smtClean="0"/>
              <a:t>Summays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EF795-2831-461F-A0A3-6011E754E6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92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392E53-D797-4ED4-A901-39D5407EDECB}" type="datetime1">
              <a:rPr lang="en-US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60483-25B9-402C-B2FA-26015FD23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AAD424-977C-4FA5-9B5D-B6587CF723E3}" type="datetime1">
              <a:rPr lang="en-US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5EDEA-1709-472C-B802-CB165E2D9E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00218-1798-40B9-8E21-1FE82DDE4896}" type="datetime1">
              <a:rPr lang="en-US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BA54F-F2A0-446B-847A-D88872179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5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911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C34AD5-0EEE-4CDA-93A4-409A2A6E088B}" type="datetime1">
              <a:rPr lang="en-US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60182-28DD-4DE4-AA5E-C969DC866D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0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E4FF7-D49C-425B-97A1-CCB16874EF57}" type="datetime1">
              <a:rPr lang="en-US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DCE84-9B03-4756-96B7-41352592F0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9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E38B5-4175-4D48-A38D-31FF027BA997}" type="datetime1">
              <a:rPr lang="en-US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DCB81-C76C-400F-B882-47F87079B2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8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39B30D-56BD-42C8-9DA8-0C4CE4F79523}" type="datetime1">
              <a:rPr lang="en-US"/>
              <a:pPr/>
              <a:t>6/20/2013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3BB2C-16CB-46C6-99DC-A31673BEEB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9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1999B4-B2DD-43C8-B7F1-0C7F06DBD838}" type="datetime1">
              <a:rPr lang="en-US"/>
              <a:pPr/>
              <a:t>6/20/2013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E9975-2B2A-49F1-A635-1E9BBBAC13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3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E4F805-17A3-4291-A2CF-B4555940BC7A}" type="datetime1">
              <a:rPr lang="en-US"/>
              <a:pPr/>
              <a:t>6/20/2013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DC670-6224-411A-9208-222CA8FB3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0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4322-3209-4E18-BEF5-2A1A821E688D}" type="datetime1">
              <a:rPr lang="en-US"/>
              <a:pPr/>
              <a:t>6/20/2013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CDC80-70CA-4209-B132-BC5DE5128F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9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96184F-D7B9-4776-861E-C75F1206B817}" type="datetime1">
              <a:rPr lang="en-US"/>
              <a:pPr/>
              <a:t>6/20/2013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23819-1EE7-41F6-A22A-D38CD30DB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7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44F6C-1C99-4202-B943-CF538442A142}" type="datetime1">
              <a:rPr lang="en-US"/>
              <a:pPr/>
              <a:t>6/20/2013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DE953-5FE9-4E1A-9749-2068D270A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4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238"/>
            <a:ext cx="8229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1619155-61A2-4210-8E2B-94B6900616CD}" type="datetime1">
              <a:rPr lang="en-US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4ED7259-C4B4-4AA0-8154-C6B32546E6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hlink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CC0000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youtube.com/watch?v=hXWhgWMoNH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jRJ8d_0Jw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uba.stanford.edu/~srini/OpenFlow_tutorial_32bit.ova" TargetMode="External"/><Relationship Id="rId2" Type="http://schemas.openxmlformats.org/officeDocument/2006/relationships/hyperlink" Target="http://yuba.stanford.edu/~srini/OpenFlow_tutorial_64bit.ov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685800" y="1562441"/>
            <a:ext cx="7772400" cy="1798638"/>
          </a:xfrm>
        </p:spPr>
        <p:txBody>
          <a:bodyPr/>
          <a:lstStyle/>
          <a:p>
            <a:pPr algn="ctr" eaLnBrk="1" hangingPunct="1"/>
            <a:r>
              <a:rPr lang="en-US" b="1" dirty="0" err="1" smtClean="0">
                <a:latin typeface="Calibri" pitchFamily="34" charset="0"/>
                <a:ea typeface="ＭＳ Ｐゴシック" pitchFamily="34" charset="-128"/>
              </a:rPr>
              <a:t>OpenFlow</a:t>
            </a:r>
            <a:r>
              <a:rPr lang="en-US" b="1" dirty="0" smtClean="0">
                <a:latin typeface="Calibri" pitchFamily="34" charset="0"/>
                <a:ea typeface="ＭＳ Ｐゴシック" pitchFamily="34" charset="-128"/>
              </a:rPr>
              <a:t>/SDN </a:t>
            </a:r>
            <a:br>
              <a:rPr lang="en-US" b="1" dirty="0" smtClean="0">
                <a:latin typeface="Calibri" pitchFamily="34" charset="0"/>
                <a:ea typeface="ＭＳ Ｐゴシック" pitchFamily="34" charset="-128"/>
              </a:rPr>
            </a:br>
            <a:r>
              <a:rPr lang="en-US" b="1" dirty="0" smtClean="0">
                <a:latin typeface="Calibri" pitchFamily="34" charset="0"/>
                <a:ea typeface="ＭＳ Ｐゴシック" pitchFamily="34" charset="-128"/>
              </a:rPr>
              <a:t>Advanced Tutorial</a:t>
            </a:r>
            <a:r>
              <a:rPr lang="en-US" sz="4000" dirty="0" smtClean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4000" dirty="0" smtClean="0">
                <a:latin typeface="Calibri" pitchFamily="34" charset="0"/>
                <a:ea typeface="ＭＳ Ｐゴシック" pitchFamily="34" charset="-128"/>
              </a:rPr>
            </a:br>
            <a:r>
              <a:rPr lang="en-US" sz="4000" dirty="0" smtClean="0">
                <a:latin typeface="Calibri" pitchFamily="34" charset="0"/>
                <a:ea typeface="ＭＳ Ｐゴシック" pitchFamily="34" charset="-128"/>
              </a:rPr>
              <a:t>June, 2013</a:t>
            </a:r>
          </a:p>
        </p:txBody>
      </p:sp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380D16-690C-420C-A086-7A382815810A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43" y="1794832"/>
            <a:ext cx="92392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9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2160"/>
              </p:ext>
            </p:extLst>
          </p:nvPr>
        </p:nvGraphicFramePr>
        <p:xfrm>
          <a:off x="1734207" y="3779741"/>
          <a:ext cx="5376041" cy="1936750"/>
        </p:xfrm>
        <a:graphic>
          <a:graphicData uri="http://schemas.openxmlformats.org/drawingml/2006/table">
            <a:tbl>
              <a:tblPr/>
              <a:tblGrid>
                <a:gridCol w="5376041"/>
              </a:tblGrid>
              <a:tr h="19367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Srini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Seetharaman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Deutsche Telekom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Innovation center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http://youngfuture.net/wp-content/uploads/telekom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20" y="4590648"/>
            <a:ext cx="4487480" cy="181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2392363" y="2566988"/>
            <a:ext cx="6089485" cy="9461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500" dirty="0" err="1" smtClean="0">
                <a:latin typeface="Calibri" charset="0"/>
              </a:rPr>
              <a:t>OpenDayLight</a:t>
            </a:r>
            <a:r>
              <a:rPr lang="en-US" sz="4500" dirty="0" smtClean="0">
                <a:latin typeface="Calibri" charset="0"/>
              </a:rPr>
              <a:t> controller</a:t>
            </a:r>
            <a:endParaRPr lang="en-US" sz="4500" dirty="0">
              <a:latin typeface="Calibri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566988"/>
            <a:ext cx="96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300C390-C99C-4A2F-A474-0F971C3FE94F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30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Controller Architecture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CE84-9B03-4756-96B7-41352592F01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804675"/>
            <a:ext cx="610552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89" y="0"/>
            <a:ext cx="2162011" cy="71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Java, Maven, </a:t>
            </a:r>
            <a:r>
              <a:rPr lang="en-US" dirty="0" err="1" smtClean="0"/>
              <a:t>OSGi</a:t>
            </a:r>
            <a:r>
              <a:rPr lang="en-US" dirty="0" smtClean="0"/>
              <a:t>,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55724" cy="4754563"/>
          </a:xfrm>
        </p:spPr>
        <p:txBody>
          <a:bodyPr/>
          <a:lstStyle/>
          <a:p>
            <a:r>
              <a:rPr lang="en-US" sz="2800" dirty="0" smtClean="0"/>
              <a:t>Java allows cross-platform execution</a:t>
            </a:r>
          </a:p>
          <a:p>
            <a:pPr lvl="1"/>
            <a:endParaRPr lang="en-US" sz="1200" dirty="0" smtClean="0"/>
          </a:p>
          <a:p>
            <a:r>
              <a:rPr lang="en-US" sz="2800" dirty="0" smtClean="0"/>
              <a:t>Maven </a:t>
            </a:r>
            <a:r>
              <a:rPr lang="en-US" sz="2800" dirty="0"/>
              <a:t>allows easier </a:t>
            </a:r>
            <a:r>
              <a:rPr lang="en-US" sz="2800" dirty="0" smtClean="0"/>
              <a:t>building</a:t>
            </a:r>
          </a:p>
          <a:p>
            <a:pPr lvl="1"/>
            <a:endParaRPr lang="en-US" sz="1200" dirty="0" smtClean="0"/>
          </a:p>
          <a:p>
            <a:r>
              <a:rPr lang="en-US" sz="2800" dirty="0" err="1" smtClean="0"/>
              <a:t>OSGi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Allows dynamically loading bundles</a:t>
            </a:r>
          </a:p>
          <a:p>
            <a:pPr lvl="1"/>
            <a:r>
              <a:rPr lang="en-US" sz="2400" dirty="0" smtClean="0"/>
              <a:t>Allows registering dependencies and services exported</a:t>
            </a:r>
          </a:p>
          <a:p>
            <a:pPr lvl="1"/>
            <a:r>
              <a:rPr lang="en-US" sz="2400" dirty="0" smtClean="0"/>
              <a:t>For exchanging information across bundles</a:t>
            </a:r>
          </a:p>
          <a:p>
            <a:pPr lvl="1"/>
            <a:endParaRPr lang="en-US" sz="1200" dirty="0" smtClean="0"/>
          </a:p>
          <a:p>
            <a:r>
              <a:rPr lang="en-US" sz="2800" dirty="0" smtClean="0"/>
              <a:t>Java Interfaces are used for event listening, specifications and forming patterns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CE84-9B03-4756-96B7-41352592F0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94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INSTALL OPENDAYLIGHT (Dependency Maven, JDK1.7)</a:t>
            </a:r>
          </a:p>
          <a:p>
            <a:r>
              <a:rPr lang="en-US" sz="2000" dirty="0" err="1" smtClean="0"/>
              <a:t>git</a:t>
            </a:r>
            <a:r>
              <a:rPr lang="en-US" sz="2000" dirty="0" smtClean="0"/>
              <a:t> </a:t>
            </a:r>
            <a:r>
              <a:rPr lang="en-US" sz="2000" dirty="0"/>
              <a:t>clone https://git.opendaylight.org/gerrit/p/controller.git</a:t>
            </a:r>
            <a:endParaRPr lang="en-US" sz="2000" dirty="0" smtClean="0"/>
          </a:p>
          <a:p>
            <a:r>
              <a:rPr lang="en-US" sz="2000" dirty="0" smtClean="0"/>
              <a:t>mv controller </a:t>
            </a:r>
            <a:r>
              <a:rPr lang="en-US" sz="2000" dirty="0" err="1" smtClean="0"/>
              <a:t>opendaylight</a:t>
            </a:r>
            <a:r>
              <a:rPr lang="en-US" sz="2000" dirty="0" smtClean="0"/>
              <a:t>; cd </a:t>
            </a:r>
            <a:r>
              <a:rPr lang="en-US" sz="2000" dirty="0" err="1" smtClean="0"/>
              <a:t>opendaylight</a:t>
            </a:r>
            <a:endParaRPr lang="en-US" sz="2000" dirty="0" smtClean="0"/>
          </a:p>
          <a:p>
            <a:r>
              <a:rPr lang="en-US" sz="2000" dirty="0" smtClean="0"/>
              <a:t>cd </a:t>
            </a:r>
            <a:r>
              <a:rPr lang="en-US" sz="2000" dirty="0" err="1" smtClean="0"/>
              <a:t>opendaylight</a:t>
            </a:r>
            <a:r>
              <a:rPr lang="en-US" sz="2000" dirty="0" smtClean="0"/>
              <a:t>/distribution/</a:t>
            </a:r>
            <a:r>
              <a:rPr lang="en-US" sz="2000" dirty="0" err="1" smtClean="0"/>
              <a:t>opendaylight</a:t>
            </a:r>
            <a:r>
              <a:rPr lang="en-US" sz="2000" dirty="0"/>
              <a:t>/</a:t>
            </a:r>
            <a:endParaRPr lang="en-US" sz="2000" dirty="0" smtClean="0"/>
          </a:p>
          <a:p>
            <a:r>
              <a:rPr lang="en-US" sz="2000" dirty="0" err="1" smtClean="0"/>
              <a:t>mvn</a:t>
            </a:r>
            <a:r>
              <a:rPr lang="en-US" sz="2000" dirty="0" smtClean="0"/>
              <a:t> </a:t>
            </a:r>
            <a:r>
              <a:rPr lang="en-US" sz="2000" dirty="0"/>
              <a:t>clean </a:t>
            </a:r>
            <a:r>
              <a:rPr lang="en-US" sz="2000" dirty="0" smtClean="0"/>
              <a:t>install</a:t>
            </a:r>
          </a:p>
          <a:p>
            <a:r>
              <a:rPr lang="en-US" sz="2000" dirty="0"/>
              <a:t>cd target/distribution.opendaylight-0.1.0-SNAPSHOT-osgipackage/</a:t>
            </a:r>
            <a:r>
              <a:rPr lang="en-US" sz="2000" dirty="0" err="1"/>
              <a:t>opendaylight</a:t>
            </a:r>
            <a:r>
              <a:rPr lang="en-US" sz="2000" dirty="0" smtClean="0"/>
              <a:t>/</a:t>
            </a:r>
          </a:p>
          <a:p>
            <a:r>
              <a:rPr lang="en-US" sz="2000" dirty="0" smtClean="0"/>
              <a:t>./</a:t>
            </a:r>
            <a:r>
              <a:rPr lang="en-US" sz="2000" dirty="0"/>
              <a:t>run.sh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IMPORT OPENDAYLIGHT TO ECLIPSE</a:t>
            </a:r>
            <a:endParaRPr lang="en-US" sz="2000" dirty="0" smtClean="0"/>
          </a:p>
          <a:p>
            <a:r>
              <a:rPr lang="sv-SE" sz="2000" dirty="0" smtClean="0"/>
              <a:t>Install Eclipse with Maven </a:t>
            </a:r>
            <a:r>
              <a:rPr lang="sv-SE" sz="2000" dirty="0"/>
              <a:t>Integration Version </a:t>
            </a:r>
            <a:r>
              <a:rPr lang="sv-SE" sz="2000" dirty="0" smtClean="0"/>
              <a:t>1.2.0</a:t>
            </a:r>
          </a:p>
          <a:p>
            <a:r>
              <a:rPr lang="en-US" sz="2000" dirty="0" smtClean="0"/>
              <a:t>File </a:t>
            </a:r>
            <a:r>
              <a:rPr lang="en-US" sz="2000" dirty="0"/>
              <a:t>=&gt; Import =&gt; Maven =&gt; Existing Maven </a:t>
            </a:r>
            <a:r>
              <a:rPr lang="en-US" sz="2000" dirty="0" smtClean="0"/>
              <a:t>Projects</a:t>
            </a:r>
          </a:p>
          <a:p>
            <a:r>
              <a:rPr lang="en-US" sz="2000" dirty="0" smtClean="0"/>
              <a:t>Browse ~/</a:t>
            </a:r>
            <a:r>
              <a:rPr lang="en-US" sz="2000" dirty="0" err="1" smtClean="0"/>
              <a:t>opendaylight</a:t>
            </a:r>
            <a:r>
              <a:rPr lang="en-US" sz="2000" dirty="0" smtClean="0"/>
              <a:t>/</a:t>
            </a:r>
            <a:r>
              <a:rPr lang="en-US" sz="2000" dirty="0" err="1" smtClean="0"/>
              <a:t>opendaylight</a:t>
            </a:r>
            <a:r>
              <a:rPr lang="en-US" sz="2000" dirty="0" smtClean="0"/>
              <a:t>/distribution/</a:t>
            </a:r>
            <a:r>
              <a:rPr lang="en-US" sz="2000" dirty="0" err="1" smtClean="0"/>
              <a:t>opendaylight</a:t>
            </a:r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 err="1" smtClean="0"/>
              <a:t>distribution.opendaylight</a:t>
            </a:r>
            <a:r>
              <a:rPr lang="en-US" sz="2000" dirty="0" smtClean="0"/>
              <a:t>, </a:t>
            </a:r>
            <a:r>
              <a:rPr lang="en-US" sz="2000" dirty="0"/>
              <a:t>right click on </a:t>
            </a:r>
            <a:r>
              <a:rPr lang="en-US" sz="2000" dirty="0" err="1" smtClean="0"/>
              <a:t>opendaylight-assembleit.launch</a:t>
            </a:r>
            <a:r>
              <a:rPr lang="en-US" sz="2000" dirty="0" smtClean="0"/>
              <a:t> and select “Run”. Then “Run” </a:t>
            </a:r>
            <a:r>
              <a:rPr lang="en-US" sz="2000" dirty="0" err="1" smtClean="0"/>
              <a:t>opendaylight-application.launch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CE84-9B03-4756-96B7-41352592F01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0120" y="1313390"/>
            <a:ext cx="1617772" cy="161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0120" y="3957133"/>
            <a:ext cx="1605289" cy="160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3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OpenDayLight</a:t>
            </a:r>
            <a:r>
              <a:rPr lang="en-US" dirty="0" smtClean="0"/>
              <a:t> web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CE84-9B03-4756-96B7-41352592F01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23527"/>
            <a:ext cx="9166966" cy="52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4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new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CE84-9B03-4756-96B7-41352592F01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78385" y="1554614"/>
            <a:ext cx="2774740" cy="12043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Clone an existing module (e.g., </a:t>
            </a:r>
            <a:r>
              <a:rPr lang="en-US" dirty="0" err="1" smtClean="0">
                <a:solidFill>
                  <a:srgbClr val="FFFF00"/>
                </a:solidFill>
              </a:rPr>
              <a:t>arphandler</a:t>
            </a:r>
            <a:r>
              <a:rPr lang="en-US" dirty="0" smtClean="0"/>
              <a:t>) in Eclipse project explorer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153124" y="2037700"/>
            <a:ext cx="1072055" cy="4493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225177" y="1554613"/>
            <a:ext cx="3121543" cy="12043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Include the new app in </a:t>
            </a:r>
            <a:r>
              <a:rPr lang="en-US" dirty="0" err="1" smtClean="0">
                <a:solidFill>
                  <a:srgbClr val="FFFF00"/>
                </a:solidFill>
              </a:rPr>
              <a:t>opendaylight</a:t>
            </a:r>
            <a:r>
              <a:rPr lang="en-US" dirty="0" smtClean="0">
                <a:solidFill>
                  <a:srgbClr val="FFFF00"/>
                </a:solidFill>
              </a:rPr>
              <a:t>/distribution/</a:t>
            </a:r>
            <a:r>
              <a:rPr lang="en-US" dirty="0" err="1" smtClean="0">
                <a:solidFill>
                  <a:srgbClr val="FFFF00"/>
                </a:solidFill>
              </a:rPr>
              <a:t>opendaylight</a:t>
            </a:r>
            <a:r>
              <a:rPr lang="en-US" dirty="0" smtClean="0">
                <a:solidFill>
                  <a:srgbClr val="FFFF00"/>
                </a:solidFill>
              </a:rPr>
              <a:t>/pom.xml </a:t>
            </a:r>
            <a:r>
              <a:rPr lang="en-US" dirty="0" smtClean="0">
                <a:solidFill>
                  <a:schemeClr val="bg1"/>
                </a:solidFill>
              </a:rPr>
              <a:t>and in the </a:t>
            </a:r>
            <a:r>
              <a:rPr lang="en-US" dirty="0" err="1" smtClean="0">
                <a:solidFill>
                  <a:schemeClr val="bg1"/>
                </a:solidFill>
              </a:rPr>
              <a:t>Eclipse“Run</a:t>
            </a:r>
            <a:r>
              <a:rPr lang="en-US" dirty="0" smtClean="0">
                <a:solidFill>
                  <a:schemeClr val="bg1"/>
                </a:solidFill>
              </a:rPr>
              <a:t> Configurations”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00345" y="3276603"/>
            <a:ext cx="2384548" cy="10431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dependencies and services exported in the new bundle’s </a:t>
            </a:r>
            <a:r>
              <a:rPr lang="en-US" dirty="0" smtClean="0">
                <a:solidFill>
                  <a:srgbClr val="FFFF00"/>
                </a:solidFill>
              </a:rPr>
              <a:t>pom.xml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rot="5400000">
            <a:off x="7378296" y="2057400"/>
            <a:ext cx="1135119" cy="1143004"/>
          </a:xfrm>
          <a:prstGeom prst="bentArrow">
            <a:avLst>
              <a:gd name="adj1" fmla="val 18055"/>
              <a:gd name="adj2" fmla="val 20139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21118" y="3276602"/>
            <a:ext cx="2554038" cy="10431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dependencies imported and interfaces implemented in the module’s </a:t>
            </a:r>
            <a:r>
              <a:rPr lang="en-US" dirty="0" smtClean="0">
                <a:solidFill>
                  <a:srgbClr val="FFFF00"/>
                </a:solidFill>
              </a:rPr>
              <a:t>Activator.java</a:t>
            </a:r>
            <a:r>
              <a:rPr lang="en-US" dirty="0" smtClean="0"/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990897" y="3594549"/>
            <a:ext cx="666114" cy="47296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7656" y="3309450"/>
            <a:ext cx="2585543" cy="10431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set/unset bindings in the module’s class  so as to access other bundle objects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914398" y="4384141"/>
            <a:ext cx="457200" cy="8342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28611" y="5218398"/>
            <a:ext cx="2940258" cy="10431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Implement the interface functions to handle the </a:t>
            </a:r>
            <a:r>
              <a:rPr lang="en-US" dirty="0" err="1" smtClean="0"/>
              <a:t>async</a:t>
            </a:r>
            <a:r>
              <a:rPr lang="en-US" dirty="0" smtClean="0"/>
              <a:t> events or use other bundle objects to edit state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216167" y="5515318"/>
            <a:ext cx="1072055" cy="4493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288221" y="5290659"/>
            <a:ext cx="2711670" cy="898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needed northbound REST API and associate with the web bundle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2729417" y="3605069"/>
            <a:ext cx="666114" cy="47296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999891" y="5515317"/>
            <a:ext cx="1072055" cy="4493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8089692" y="5316931"/>
            <a:ext cx="828337" cy="898635"/>
          </a:xfrm>
          <a:prstGeom prst="roundRect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48"/>
            <a:ext cx="8229600" cy="911225"/>
          </a:xfrm>
        </p:spPr>
        <p:txBody>
          <a:bodyPr/>
          <a:lstStyle/>
          <a:p>
            <a:r>
              <a:rPr lang="en-US" dirty="0" smtClean="0"/>
              <a:t>Useful Interfaces and Bundles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CE84-9B03-4756-96B7-41352592F01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04426"/>
              </p:ext>
            </p:extLst>
          </p:nvPr>
        </p:nvGraphicFramePr>
        <p:xfrm>
          <a:off x="457201" y="987038"/>
          <a:ext cx="8229600" cy="5432375"/>
        </p:xfrm>
        <a:graphic>
          <a:graphicData uri="http://schemas.openxmlformats.org/drawingml/2006/table">
            <a:tbl>
              <a:tblPr/>
              <a:tblGrid>
                <a:gridCol w="2002220"/>
                <a:gridCol w="2238703"/>
                <a:gridCol w="3988677"/>
              </a:tblGrid>
              <a:tr h="3872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Bundle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Exported interface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727453"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arphandler</a:t>
                      </a:r>
                      <a:endParaRPr lang="en-US" sz="2000" dirty="0">
                        <a:effectLst/>
                      </a:endParaRP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IHostFinder</a:t>
                      </a:r>
                      <a:endParaRPr lang="en-US" sz="2000" dirty="0">
                        <a:effectLst/>
                      </a:endParaRP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Component responsible for learning about host location by handling ARP.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27453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hosttracker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IfIptoHost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Track the location of the host relatively to the SDN network.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67657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switchmanager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ISwitchManager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Component holding the inventory information for all the known nodes (i.e., switches) in the controller.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27453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topologymanager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ITopologyManager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Component holding the whole network graph.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27453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usermanager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IUserManager</a:t>
                      </a:r>
                      <a:endParaRPr lang="en-US" sz="2000" dirty="0">
                        <a:effectLst/>
                      </a:endParaRP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Component taking care of user management.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67657"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statisticsmanager</a:t>
                      </a:r>
                      <a:endParaRPr lang="en-US" sz="2000" dirty="0">
                        <a:effectLst/>
                      </a:endParaRP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IStatisticsManager</a:t>
                      </a:r>
                      <a:endParaRPr lang="en-US" sz="2000" dirty="0">
                        <a:effectLst/>
                      </a:endParaRP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Component in charge of using the SAL </a:t>
                      </a:r>
                      <a:r>
                        <a:rPr lang="en-US" sz="2000" dirty="0" err="1">
                          <a:effectLst/>
                        </a:rPr>
                        <a:t>ReadService</a:t>
                      </a:r>
                      <a:r>
                        <a:rPr lang="en-US" sz="2000" dirty="0">
                          <a:effectLst/>
                        </a:rPr>
                        <a:t> to collect several statistics from the SDN network.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1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48"/>
            <a:ext cx="8229600" cy="911225"/>
          </a:xfrm>
        </p:spPr>
        <p:txBody>
          <a:bodyPr/>
          <a:lstStyle/>
          <a:p>
            <a:r>
              <a:rPr lang="en-US" dirty="0"/>
              <a:t>Useful Interfaces and Bundles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CE84-9B03-4756-96B7-41352592F01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209653"/>
              </p:ext>
            </p:extLst>
          </p:nvPr>
        </p:nvGraphicFramePr>
        <p:xfrm>
          <a:off x="457201" y="987039"/>
          <a:ext cx="8229600" cy="4573477"/>
        </p:xfrm>
        <a:graphic>
          <a:graphicData uri="http://schemas.openxmlformats.org/drawingml/2006/table">
            <a:tbl>
              <a:tblPr/>
              <a:tblGrid>
                <a:gridCol w="2002220"/>
                <a:gridCol w="2238703"/>
                <a:gridCol w="3988677"/>
              </a:tblGrid>
              <a:tr h="4003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Bundle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Exported interface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43555"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sal</a:t>
                      </a:r>
                      <a:endParaRPr lang="en-US" sz="2000" dirty="0">
                        <a:effectLst/>
                      </a:endParaRP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IReadService</a:t>
                      </a:r>
                      <a:endParaRPr lang="en-US" sz="2000" dirty="0">
                        <a:effectLst/>
                      </a:endParaRP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Interface for retrieving the network node's flow/port/queue hardware view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95466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sal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ITopologyService</a:t>
                      </a:r>
                      <a:endParaRPr lang="en-US" sz="2000" dirty="0">
                        <a:effectLst/>
                      </a:endParaRP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Topology methods provided by SAL toward the applications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95466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sal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IFlowProgrammerService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Interface for installing/modifying/removing flows on a network node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7376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sal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IDataPacketService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Data Packet Services SAL provides to the applications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43555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web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IDaylightWeb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Component tracking the several pieces of the UI depending on bundles installed on the system.</a:t>
                      </a:r>
                    </a:p>
                  </a:txBody>
                  <a:tcPr marL="21075" marR="21075" marT="21075" marB="210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1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2392363" y="2566988"/>
            <a:ext cx="5646737" cy="7778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500" dirty="0" smtClean="0">
                <a:latin typeface="Calibri" charset="0"/>
              </a:rPr>
              <a:t>POX controller</a:t>
            </a:r>
            <a:endParaRPr lang="en-US" sz="4500" dirty="0">
              <a:latin typeface="Calibri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566988"/>
            <a:ext cx="96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300C390-C99C-4A2F-A474-0F971C3FE94F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18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62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POX controller</a:t>
            </a:r>
            <a:br>
              <a:rPr lang="en-US" dirty="0" smtClean="0"/>
            </a:br>
            <a:r>
              <a:rPr lang="en-US" sz="2000" dirty="0" smtClean="0"/>
              <a:t>General execution: $ ~/pox/pox.py &lt;</a:t>
            </a:r>
            <a:r>
              <a:rPr lang="en-US" sz="2000" dirty="0" err="1" smtClean="0"/>
              <a:t>dir</a:t>
            </a:r>
            <a:r>
              <a:rPr lang="en-US" sz="2000" dirty="0" smtClean="0"/>
              <a:t>&gt;.&lt;name&gt;</a:t>
            </a:r>
            <a:br>
              <a:rPr lang="en-US" sz="2000" dirty="0" smtClean="0"/>
            </a:br>
            <a:r>
              <a:rPr lang="en-US" sz="2000" dirty="0" smtClean="0"/>
              <a:t>Example: $ ~/pox/pox.py </a:t>
            </a:r>
            <a:r>
              <a:rPr lang="en-US" sz="2000" dirty="0" err="1" smtClean="0"/>
              <a:t>forwarding.hub</a:t>
            </a:r>
            <a:endParaRPr lang="en-US" sz="3600" dirty="0"/>
          </a:p>
        </p:txBody>
      </p:sp>
      <p:pic>
        <p:nvPicPr>
          <p:cNvPr id="1026" name="Picture 2" descr="http://www.noxrepo.org/wp-content/uploads/2012/03/pox_large_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090" y="94593"/>
            <a:ext cx="1379045" cy="12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774" y="1412309"/>
            <a:ext cx="368916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+mn-lt"/>
              </a:rPr>
              <a:t>Parses messages from switch and throws following </a:t>
            </a: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events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err="1" smtClean="0">
                <a:latin typeface="+mn-lt"/>
              </a:rPr>
              <a:t>FlowRemoved</a:t>
            </a:r>
            <a:endParaRPr lang="en-US" sz="2000" dirty="0">
              <a:latin typeface="+mn-lt"/>
            </a:endParaRPr>
          </a:p>
          <a:p>
            <a:r>
              <a:rPr lang="en-US" sz="2000" dirty="0" err="1">
                <a:latin typeface="+mn-lt"/>
              </a:rPr>
              <a:t>FeaturesReceived</a:t>
            </a:r>
            <a:endParaRPr lang="en-US" sz="2000" dirty="0">
              <a:latin typeface="+mn-lt"/>
            </a:endParaRPr>
          </a:p>
          <a:p>
            <a:r>
              <a:rPr lang="en-US" sz="2000" dirty="0" err="1">
                <a:latin typeface="+mn-lt"/>
              </a:rPr>
              <a:t>ConnectionUp</a:t>
            </a:r>
            <a:endParaRPr lang="en-US" sz="2000" dirty="0">
              <a:latin typeface="+mn-lt"/>
            </a:endParaRPr>
          </a:p>
          <a:p>
            <a:r>
              <a:rPr lang="en-US" sz="2000" dirty="0" err="1">
                <a:latin typeface="+mn-lt"/>
              </a:rPr>
              <a:t>FeaturesReceived</a:t>
            </a:r>
            <a:endParaRPr lang="en-US" sz="2000" dirty="0">
              <a:latin typeface="+mn-lt"/>
            </a:endParaRPr>
          </a:p>
          <a:p>
            <a:r>
              <a:rPr lang="en-US" sz="2000" dirty="0" err="1">
                <a:latin typeface="+mn-lt"/>
              </a:rPr>
              <a:t>RawStatsReply</a:t>
            </a:r>
            <a:endParaRPr lang="en-US" sz="2000" dirty="0">
              <a:latin typeface="+mn-lt"/>
            </a:endParaRPr>
          </a:p>
          <a:p>
            <a:r>
              <a:rPr lang="en-US" sz="2000" dirty="0" err="1">
                <a:latin typeface="+mn-lt"/>
              </a:rPr>
              <a:t>PortStatus</a:t>
            </a:r>
            <a:endParaRPr lang="en-US" sz="2000" dirty="0">
              <a:latin typeface="+mn-lt"/>
            </a:endParaRPr>
          </a:p>
          <a:p>
            <a:r>
              <a:rPr lang="en-US" sz="2000" dirty="0" err="1">
                <a:latin typeface="+mn-lt"/>
              </a:rPr>
              <a:t>PacketIn</a:t>
            </a:r>
            <a:endParaRPr lang="en-US" sz="2000" dirty="0">
              <a:latin typeface="+mn-lt"/>
            </a:endParaRPr>
          </a:p>
          <a:p>
            <a:r>
              <a:rPr lang="en-US" sz="2000" dirty="0" err="1">
                <a:latin typeface="+mn-lt"/>
              </a:rPr>
              <a:t>BarrierIn</a:t>
            </a:r>
            <a:endParaRPr lang="en-US" sz="2000" dirty="0">
              <a:latin typeface="+mn-lt"/>
            </a:endParaRPr>
          </a:p>
          <a:p>
            <a:r>
              <a:rPr lang="en-US" sz="2000" dirty="0" err="1">
                <a:latin typeface="+mn-lt"/>
              </a:rPr>
              <a:t>SwitchDescReceived</a:t>
            </a:r>
            <a:endParaRPr lang="en-US" sz="2000" dirty="0">
              <a:latin typeface="+mn-lt"/>
            </a:endParaRPr>
          </a:p>
          <a:p>
            <a:r>
              <a:rPr lang="en-US" sz="2000" dirty="0" err="1">
                <a:latin typeface="+mn-lt"/>
              </a:rPr>
              <a:t>FlowStatsReceived</a:t>
            </a:r>
            <a:endParaRPr lang="en-US" sz="2000" dirty="0">
              <a:latin typeface="+mn-lt"/>
            </a:endParaRPr>
          </a:p>
          <a:p>
            <a:r>
              <a:rPr lang="en-US" sz="2000" dirty="0" err="1">
                <a:latin typeface="+mn-lt"/>
              </a:rPr>
              <a:t>AggregateFlowStatsReceived</a:t>
            </a:r>
            <a:endParaRPr lang="en-US" sz="2000" dirty="0">
              <a:latin typeface="+mn-lt"/>
            </a:endParaRPr>
          </a:p>
          <a:p>
            <a:r>
              <a:rPr lang="en-US" sz="2000" dirty="0" err="1">
                <a:latin typeface="+mn-lt"/>
              </a:rPr>
              <a:t>TableStatsReceived</a:t>
            </a:r>
            <a:endParaRPr lang="en-US" sz="2000" dirty="0">
              <a:latin typeface="+mn-lt"/>
            </a:endParaRPr>
          </a:p>
          <a:p>
            <a:r>
              <a:rPr lang="en-US" sz="2000" dirty="0" err="1">
                <a:latin typeface="+mn-lt"/>
              </a:rPr>
              <a:t>PortStatsReceived</a:t>
            </a:r>
            <a:endParaRPr lang="en-US" sz="2000" dirty="0">
              <a:latin typeface="+mn-lt"/>
            </a:endParaRPr>
          </a:p>
          <a:p>
            <a:r>
              <a:rPr lang="en-US" sz="2000" dirty="0" err="1">
                <a:latin typeface="+mn-lt"/>
              </a:rPr>
              <a:t>QueueStatsReceived</a:t>
            </a:r>
            <a:endParaRPr lang="en-US" sz="2000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26026" y="1414428"/>
            <a:ext cx="0" cy="5401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46746" y="1430194"/>
            <a:ext cx="217568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Packets parsed by pox/lib</a:t>
            </a:r>
          </a:p>
          <a:p>
            <a:endParaRPr lang="en-US" sz="2000" dirty="0">
              <a:latin typeface="+mn-lt"/>
            </a:endParaRPr>
          </a:p>
          <a:p>
            <a:r>
              <a:rPr lang="en-US" dirty="0" err="1">
                <a:latin typeface="+mn-lt"/>
              </a:rPr>
              <a:t>arp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dhcp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dns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eapol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eap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ethernet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icmp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igmp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ipv4</a:t>
            </a:r>
          </a:p>
          <a:p>
            <a:r>
              <a:rPr lang="en-US" dirty="0" err="1">
                <a:latin typeface="+mn-lt"/>
              </a:rPr>
              <a:t>llc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lldp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mpls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rip</a:t>
            </a:r>
          </a:p>
          <a:p>
            <a:r>
              <a:rPr lang="en-US" dirty="0" err="1">
                <a:latin typeface="+mn-lt"/>
              </a:rPr>
              <a:t>tcp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udp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vlan</a:t>
            </a:r>
            <a:endParaRPr lang="en-US" dirty="0" smtClean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59092" y="1424934"/>
            <a:ext cx="0" cy="5401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306204" y="1487998"/>
            <a:ext cx="292715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Example </a:t>
            </a:r>
            <a:r>
              <a:rPr lang="en-US" sz="2200" b="1" dirty="0" err="1" smtClean="0">
                <a:solidFill>
                  <a:srgbClr val="C00000"/>
                </a:solidFill>
                <a:latin typeface="+mn-lt"/>
              </a:rPr>
              <a:t>msg</a:t>
            </a: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 sent from controller to switch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err="1" smtClean="0">
                <a:latin typeface="+mn-lt"/>
              </a:rPr>
              <a:t>ofp_packet_out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  header:</a:t>
            </a:r>
          </a:p>
          <a:p>
            <a:r>
              <a:rPr lang="en-US" sz="2000" dirty="0">
                <a:latin typeface="+mn-lt"/>
              </a:rPr>
              <a:t>    version: 1</a:t>
            </a:r>
          </a:p>
          <a:p>
            <a:r>
              <a:rPr lang="en-US" sz="2000" dirty="0">
                <a:latin typeface="+mn-lt"/>
              </a:rPr>
              <a:t>    type:    13 </a:t>
            </a:r>
          </a:p>
          <a:p>
            <a:r>
              <a:rPr lang="en-US" sz="2000" dirty="0">
                <a:latin typeface="+mn-lt"/>
              </a:rPr>
              <a:t>    length:  24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2000" dirty="0" err="1">
                <a:latin typeface="+mn-lt"/>
              </a:rPr>
              <a:t>xid</a:t>
            </a:r>
            <a:r>
              <a:rPr lang="en-US" sz="2000" dirty="0">
                <a:latin typeface="+mn-lt"/>
              </a:rPr>
              <a:t>:     13</a:t>
            </a:r>
          </a:p>
          <a:p>
            <a:r>
              <a:rPr lang="en-US" sz="2000" dirty="0">
                <a:latin typeface="+mn-lt"/>
              </a:rPr>
              <a:t>  </a:t>
            </a:r>
            <a:r>
              <a:rPr lang="en-US" sz="2000" dirty="0" err="1">
                <a:latin typeface="+mn-lt"/>
              </a:rPr>
              <a:t>buffer_id</a:t>
            </a:r>
            <a:r>
              <a:rPr lang="en-US" sz="2000" dirty="0">
                <a:latin typeface="+mn-lt"/>
              </a:rPr>
              <a:t>: 272</a:t>
            </a:r>
          </a:p>
          <a:p>
            <a:r>
              <a:rPr lang="en-US" sz="2000" dirty="0">
                <a:latin typeface="+mn-lt"/>
              </a:rPr>
              <a:t>  </a:t>
            </a:r>
            <a:r>
              <a:rPr lang="en-US" sz="2000" dirty="0" err="1">
                <a:latin typeface="+mn-lt"/>
              </a:rPr>
              <a:t>in_port</a:t>
            </a:r>
            <a:r>
              <a:rPr lang="en-US" sz="2000" dirty="0">
                <a:latin typeface="+mn-lt"/>
              </a:rPr>
              <a:t>: 65535</a:t>
            </a:r>
          </a:p>
          <a:p>
            <a:r>
              <a:rPr lang="en-US" sz="2000" dirty="0">
                <a:latin typeface="+mn-lt"/>
              </a:rPr>
              <a:t>  </a:t>
            </a:r>
            <a:r>
              <a:rPr lang="en-US" sz="2000" dirty="0" err="1">
                <a:latin typeface="+mn-lt"/>
              </a:rPr>
              <a:t>actions_len</a:t>
            </a:r>
            <a:r>
              <a:rPr lang="en-US" sz="2000" dirty="0">
                <a:latin typeface="+mn-lt"/>
              </a:rPr>
              <a:t>: 1</a:t>
            </a:r>
          </a:p>
          <a:p>
            <a:r>
              <a:rPr lang="en-US" sz="2000" dirty="0">
                <a:latin typeface="+mn-lt"/>
              </a:rPr>
              <a:t>  actions:</a:t>
            </a:r>
          </a:p>
          <a:p>
            <a:r>
              <a:rPr lang="en-US" sz="2000" dirty="0">
                <a:latin typeface="+mn-lt"/>
              </a:rPr>
              <a:t>    type: 0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2000" dirty="0" err="1">
                <a:latin typeface="+mn-lt"/>
              </a:rPr>
              <a:t>len</a:t>
            </a:r>
            <a:r>
              <a:rPr lang="en-US" sz="2000" dirty="0">
                <a:latin typeface="+mn-lt"/>
              </a:rPr>
              <a:t>: 8</a:t>
            </a:r>
          </a:p>
          <a:p>
            <a:r>
              <a:rPr lang="en-US" sz="2000" dirty="0">
                <a:latin typeface="+mn-lt"/>
              </a:rPr>
              <a:t>    port: 65531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2000" dirty="0" err="1">
                <a:latin typeface="+mn-lt"/>
              </a:rPr>
              <a:t>max_len</a:t>
            </a:r>
            <a:r>
              <a:rPr lang="en-US" sz="2000" dirty="0">
                <a:latin typeface="+mn-lt"/>
              </a:rPr>
              <a:t>: 65535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31076" y="2270234"/>
            <a:ext cx="850505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9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2486959" y="2598520"/>
            <a:ext cx="5646737" cy="777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500" dirty="0" smtClean="0">
                <a:latin typeface="Calibri" charset="0"/>
              </a:rPr>
              <a:t>Hands-on Tutorial</a:t>
            </a:r>
            <a:br>
              <a:rPr lang="en-US" sz="4500" dirty="0" smtClean="0">
                <a:latin typeface="Calibri" charset="0"/>
              </a:rPr>
            </a:br>
            <a:r>
              <a:rPr lang="en-US" sz="4500" dirty="0" smtClean="0">
                <a:latin typeface="Calibri" charset="0"/>
              </a:rPr>
              <a:t>Background Info</a:t>
            </a:r>
            <a:endParaRPr lang="en-US" sz="4500" dirty="0">
              <a:latin typeface="Calibri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566988"/>
            <a:ext cx="96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300C390-C99C-4A2F-A474-0F971C3FE94F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10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4091" y="6478062"/>
            <a:ext cx="6144294" cy="19288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smtClean="0">
                <a:solidFill>
                  <a:schemeClr val="tx1"/>
                </a:solidFill>
              </a:rPr>
              <a:t>(A)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26288" y="3902944"/>
            <a:ext cx="6144294" cy="19288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smtClean="0">
                <a:solidFill>
                  <a:schemeClr val="tx1"/>
                </a:solidFill>
              </a:rPr>
              <a:t>(B)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26288" y="5400714"/>
            <a:ext cx="6144294" cy="19288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smtClean="0">
                <a:solidFill>
                  <a:schemeClr val="tx1"/>
                </a:solidFill>
              </a:rPr>
              <a:t>(C)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ea typeface="ＭＳ Ｐゴシック" pitchFamily="34" charset="-128"/>
              </a:rPr>
              <a:t>Application 1: 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Hub</a:t>
            </a:r>
            <a:br>
              <a:rPr lang="en-US" dirty="0" smtClean="0">
                <a:latin typeface="Calibri" pitchFamily="34" charset="0"/>
                <a:ea typeface="ＭＳ Ｐゴシック" pitchFamily="34" charset="-128"/>
              </a:rPr>
            </a:br>
            <a:r>
              <a:rPr lang="en-US" sz="2800" dirty="0" smtClean="0"/>
              <a:t>(inspect file pox/pox/</a:t>
            </a:r>
            <a:r>
              <a:rPr lang="en-US" sz="2800" dirty="0" err="1" smtClean="0"/>
              <a:t>misc</a:t>
            </a:r>
            <a:r>
              <a:rPr lang="en-US" sz="2800" dirty="0" smtClean="0"/>
              <a:t>/of_tutorial.py)</a:t>
            </a:r>
            <a:endParaRPr lang="en-US" sz="36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5638" y="3546475"/>
            <a:ext cx="1784350" cy="846138"/>
          </a:xfrm>
          <a:prstGeom prst="rect">
            <a:avLst/>
          </a:prstGeom>
          <a:solidFill>
            <a:srgbClr val="D99694"/>
          </a:solidFill>
          <a:ln w="9525">
            <a:solidFill>
              <a:srgbClr val="D9969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OF Switch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15975" y="4291013"/>
            <a:ext cx="220663" cy="203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35075" y="4291013"/>
            <a:ext cx="220663" cy="203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95450" y="4291013"/>
            <a:ext cx="219075" cy="203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12963" y="4291013"/>
            <a:ext cx="220662" cy="203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55638" y="2605088"/>
            <a:ext cx="1784350" cy="549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  <a:t>POX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9488" y="1779588"/>
            <a:ext cx="1081087" cy="433387"/>
          </a:xfrm>
          <a:prstGeom prst="rect">
            <a:avLst/>
          </a:prstGeom>
          <a:solidFill>
            <a:srgbClr val="BFBFBF"/>
          </a:solidFill>
          <a:ln w="9525">
            <a:solidFill>
              <a:srgbClr val="BFBFB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Hub</a:t>
            </a:r>
          </a:p>
        </p:txBody>
      </p:sp>
      <p:cxnSp>
        <p:nvCxnSpPr>
          <p:cNvPr id="14" name="Straight Arrow Connector 13"/>
          <p:cNvCxnSpPr>
            <a:cxnSpLocks noChangeShapeType="1"/>
            <a:endCxn id="7" idx="2"/>
          </p:cNvCxnSpPr>
          <p:nvPr/>
        </p:nvCxnSpPr>
        <p:spPr bwMode="auto">
          <a:xfrm flipV="1">
            <a:off x="927100" y="4494213"/>
            <a:ext cx="0" cy="4000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V="1">
            <a:off x="927100" y="3146425"/>
            <a:ext cx="0" cy="4000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1112838" y="2205038"/>
            <a:ext cx="0" cy="4000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V="1">
            <a:off x="1860550" y="2216150"/>
            <a:ext cx="0" cy="4000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flipV="1">
            <a:off x="1860550" y="3135313"/>
            <a:ext cx="0" cy="4000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  <a:endCxn id="8" idx="2"/>
          </p:cNvCxnSpPr>
          <p:nvPr/>
        </p:nvCxnSpPr>
        <p:spPr bwMode="auto">
          <a:xfrm flipV="1">
            <a:off x="1339850" y="4494213"/>
            <a:ext cx="4763" cy="4000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  <a:endCxn id="9" idx="2"/>
          </p:cNvCxnSpPr>
          <p:nvPr/>
        </p:nvCxnSpPr>
        <p:spPr bwMode="auto">
          <a:xfrm flipV="1">
            <a:off x="1804988" y="4494213"/>
            <a:ext cx="0" cy="4000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V="1">
            <a:off x="2224088" y="3406359"/>
            <a:ext cx="0" cy="4000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39763" y="4586288"/>
            <a:ext cx="3571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/>
              <a:t>(1)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41350" y="3265488"/>
            <a:ext cx="355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/>
              <a:t>(2)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19150" y="2319338"/>
            <a:ext cx="3571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/>
              <a:t>(3)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827213" y="2319338"/>
            <a:ext cx="3571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/>
              <a:t>(4)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828800" y="3259138"/>
            <a:ext cx="3571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/>
              <a:t>(5)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85988" y="4521200"/>
            <a:ext cx="3571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/>
              <a:t>(6)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559" y="1340424"/>
            <a:ext cx="6156491" cy="534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2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6" grpId="0" animBg="1"/>
      <p:bldP spid="29" grpId="0"/>
      <p:bldP spid="31" grpId="0"/>
      <p:bldP spid="32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2: MAC-learning switch</a:t>
            </a:r>
            <a:br>
              <a:rPr lang="en-US" dirty="0" smtClean="0"/>
            </a:br>
            <a:r>
              <a:rPr lang="en-US" sz="2800" dirty="0" smtClean="0">
                <a:solidFill>
                  <a:prstClr val="black"/>
                </a:solidFill>
              </a:rPr>
              <a:t>(convert pox/pox/misc/of_tutorial.py to L2 switch)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Build on your own with this logic:</a:t>
            </a:r>
          </a:p>
          <a:p>
            <a:pPr lvl="1"/>
            <a:r>
              <a:rPr lang="en-US" sz="2200" dirty="0" smtClean="0"/>
              <a:t>On </a:t>
            </a:r>
            <a:r>
              <a:rPr lang="en-US" sz="2200" dirty="0" err="1" smtClean="0"/>
              <a:t>init</a:t>
            </a:r>
            <a:r>
              <a:rPr lang="en-US" sz="2200" dirty="0" smtClean="0"/>
              <a:t>, create a </a:t>
            </a:r>
            <a:r>
              <a:rPr lang="en-US" sz="2200" dirty="0" err="1" smtClean="0"/>
              <a:t>dict</a:t>
            </a:r>
            <a:r>
              <a:rPr lang="en-US" sz="2200" dirty="0" smtClean="0"/>
              <a:t> to store MAC to switch port mapping</a:t>
            </a:r>
          </a:p>
          <a:p>
            <a:pPr lvl="2"/>
            <a:r>
              <a:rPr lang="en-US" sz="2000" dirty="0" err="1" smtClean="0"/>
              <a:t>self.mac_to_port</a:t>
            </a:r>
            <a:r>
              <a:rPr lang="en-US" sz="2000" dirty="0" smtClean="0"/>
              <a:t> = {}</a:t>
            </a:r>
          </a:p>
          <a:p>
            <a:pPr lvl="1"/>
            <a:r>
              <a:rPr lang="en-US" sz="2200" dirty="0" smtClean="0"/>
              <a:t>On </a:t>
            </a:r>
            <a:r>
              <a:rPr lang="en-US" sz="2200" dirty="0" err="1" smtClean="0"/>
              <a:t>packet_in</a:t>
            </a:r>
            <a:r>
              <a:rPr lang="en-US" sz="2200" dirty="0" smtClean="0"/>
              <a:t>, </a:t>
            </a:r>
          </a:p>
          <a:p>
            <a:pPr lvl="2"/>
            <a:r>
              <a:rPr lang="en-US" sz="2000" dirty="0" smtClean="0">
                <a:solidFill>
                  <a:srgbClr val="CC0000"/>
                </a:solidFill>
              </a:rPr>
              <a:t>Parse packet to reveal </a:t>
            </a:r>
            <a:r>
              <a:rPr lang="en-US" sz="2000" dirty="0" err="1" smtClean="0">
                <a:solidFill>
                  <a:srgbClr val="CC0000"/>
                </a:solidFill>
              </a:rPr>
              <a:t>src</a:t>
            </a:r>
            <a:r>
              <a:rPr lang="en-US" sz="2000" dirty="0" smtClean="0">
                <a:solidFill>
                  <a:srgbClr val="CC0000"/>
                </a:solidFill>
              </a:rPr>
              <a:t> and </a:t>
            </a:r>
            <a:r>
              <a:rPr lang="en-US" sz="2000" dirty="0" err="1" smtClean="0">
                <a:solidFill>
                  <a:srgbClr val="CC0000"/>
                </a:solidFill>
              </a:rPr>
              <a:t>dst</a:t>
            </a:r>
            <a:r>
              <a:rPr lang="en-US" sz="2000" dirty="0" smtClean="0">
                <a:solidFill>
                  <a:srgbClr val="CC0000"/>
                </a:solidFill>
              </a:rPr>
              <a:t> MAC </a:t>
            </a:r>
            <a:r>
              <a:rPr lang="en-US" sz="2000" dirty="0" err="1" smtClean="0">
                <a:solidFill>
                  <a:srgbClr val="CC0000"/>
                </a:solidFill>
              </a:rPr>
              <a:t>addr</a:t>
            </a:r>
            <a:endParaRPr lang="en-US" sz="2000" dirty="0" smtClean="0">
              <a:solidFill>
                <a:srgbClr val="CC0000"/>
              </a:solidFill>
            </a:endParaRPr>
          </a:p>
          <a:p>
            <a:pPr lvl="2"/>
            <a:r>
              <a:rPr lang="en-US" sz="2000" dirty="0" smtClean="0">
                <a:solidFill>
                  <a:srgbClr val="CC0000"/>
                </a:solidFill>
              </a:rPr>
              <a:t>Map </a:t>
            </a:r>
            <a:r>
              <a:rPr lang="en-US" sz="2000" dirty="0" err="1" smtClean="0">
                <a:solidFill>
                  <a:srgbClr val="CC0000"/>
                </a:solidFill>
              </a:rPr>
              <a:t>src_mac</a:t>
            </a:r>
            <a:r>
              <a:rPr lang="en-US" sz="2000" dirty="0" smtClean="0">
                <a:solidFill>
                  <a:srgbClr val="CC0000"/>
                </a:solidFill>
              </a:rPr>
              <a:t> to the incoming port</a:t>
            </a:r>
          </a:p>
          <a:p>
            <a:pPr lvl="3"/>
            <a:r>
              <a:rPr lang="en-US" dirty="0" err="1" smtClean="0"/>
              <a:t>self.mac_to_port</a:t>
            </a:r>
            <a:r>
              <a:rPr lang="en-US" dirty="0" smtClean="0"/>
              <a:t>[</a:t>
            </a:r>
            <a:r>
              <a:rPr lang="en-US" dirty="0" err="1" smtClean="0"/>
              <a:t>dpid</a:t>
            </a:r>
            <a:r>
              <a:rPr lang="en-US" dirty="0" smtClean="0"/>
              <a:t>] </a:t>
            </a:r>
            <a:r>
              <a:rPr lang="en-US" dirty="0"/>
              <a:t>= </a:t>
            </a:r>
            <a:r>
              <a:rPr lang="en-US" dirty="0" smtClean="0"/>
              <a:t>{}</a:t>
            </a:r>
          </a:p>
          <a:p>
            <a:pPr lvl="3"/>
            <a:r>
              <a:rPr lang="en-US" dirty="0" err="1"/>
              <a:t>self.mac_to_port</a:t>
            </a:r>
            <a:r>
              <a:rPr lang="en-US" dirty="0"/>
              <a:t>[</a:t>
            </a:r>
            <a:r>
              <a:rPr lang="en-US" dirty="0" err="1"/>
              <a:t>dpid</a:t>
            </a:r>
            <a:r>
              <a:rPr lang="en-US" dirty="0" smtClean="0"/>
              <a:t>][</a:t>
            </a:r>
            <a:r>
              <a:rPr lang="en-US" dirty="0" err="1" smtClean="0"/>
              <a:t>src_mac</a:t>
            </a:r>
            <a:r>
              <a:rPr lang="en-US" dirty="0" smtClean="0"/>
              <a:t>] </a:t>
            </a:r>
            <a:r>
              <a:rPr lang="en-US" dirty="0"/>
              <a:t>= </a:t>
            </a:r>
            <a:r>
              <a:rPr lang="en-US" dirty="0" err="1" smtClean="0"/>
              <a:t>in_port</a:t>
            </a:r>
            <a:endParaRPr lang="en-US" dirty="0" smtClean="0">
              <a:solidFill>
                <a:srgbClr val="CC0000"/>
              </a:solidFill>
            </a:endParaRPr>
          </a:p>
          <a:p>
            <a:pPr lvl="2"/>
            <a:r>
              <a:rPr lang="en-US" sz="2000" dirty="0" smtClean="0">
                <a:solidFill>
                  <a:srgbClr val="CC0000"/>
                </a:solidFill>
              </a:rPr>
              <a:t>Lookup </a:t>
            </a:r>
            <a:r>
              <a:rPr lang="en-US" sz="2000" dirty="0" err="1" smtClean="0">
                <a:solidFill>
                  <a:srgbClr val="CC0000"/>
                </a:solidFill>
              </a:rPr>
              <a:t>dst_mac</a:t>
            </a:r>
            <a:r>
              <a:rPr lang="en-US" sz="2000" dirty="0" smtClean="0">
                <a:solidFill>
                  <a:srgbClr val="CC0000"/>
                </a:solidFill>
              </a:rPr>
              <a:t> in </a:t>
            </a:r>
            <a:r>
              <a:rPr lang="en-US" sz="2000" dirty="0" err="1" smtClean="0">
                <a:solidFill>
                  <a:srgbClr val="CC0000"/>
                </a:solidFill>
              </a:rPr>
              <a:t>mac_to_port</a:t>
            </a:r>
            <a:r>
              <a:rPr lang="en-US" sz="2000" dirty="0" smtClean="0">
                <a:solidFill>
                  <a:srgbClr val="CC0000"/>
                </a:solidFill>
              </a:rPr>
              <a:t> </a:t>
            </a:r>
            <a:r>
              <a:rPr lang="en-US" sz="2000" dirty="0" err="1" smtClean="0">
                <a:solidFill>
                  <a:srgbClr val="CC0000"/>
                </a:solidFill>
              </a:rPr>
              <a:t>dict</a:t>
            </a:r>
            <a:r>
              <a:rPr lang="en-US" sz="2000" dirty="0" smtClean="0">
                <a:solidFill>
                  <a:srgbClr val="CC0000"/>
                </a:solidFill>
              </a:rPr>
              <a:t> to find next hop</a:t>
            </a:r>
          </a:p>
          <a:p>
            <a:pPr lvl="2"/>
            <a:r>
              <a:rPr lang="en-US" sz="2000" dirty="0" smtClean="0">
                <a:solidFill>
                  <a:srgbClr val="CC0000"/>
                </a:solidFill>
              </a:rPr>
              <a:t>If found, create </a:t>
            </a:r>
            <a:r>
              <a:rPr lang="en-US" sz="2000" dirty="0" err="1" smtClean="0">
                <a:solidFill>
                  <a:srgbClr val="CC0000"/>
                </a:solidFill>
              </a:rPr>
              <a:t>flow_mod</a:t>
            </a:r>
            <a:r>
              <a:rPr lang="en-US" sz="2000" dirty="0" smtClean="0">
                <a:solidFill>
                  <a:srgbClr val="CC0000"/>
                </a:solidFill>
              </a:rPr>
              <a:t> and send</a:t>
            </a:r>
          </a:p>
          <a:p>
            <a:pPr lvl="2"/>
            <a:r>
              <a:rPr lang="en-US" sz="2000" dirty="0" smtClean="0">
                <a:solidFill>
                  <a:srgbClr val="CC0000"/>
                </a:solidFill>
              </a:rPr>
              <a:t>Else, flood like hub.</a:t>
            </a:r>
          </a:p>
          <a:p>
            <a:pPr marL="914400" lvl="2" indent="0">
              <a:buNone/>
            </a:pPr>
            <a:endParaRPr lang="en-US" sz="2000" dirty="0" smtClean="0">
              <a:solidFill>
                <a:srgbClr val="CC0000"/>
              </a:solidFill>
            </a:endParaRPr>
          </a:p>
          <a:p>
            <a:r>
              <a:rPr lang="en-US" sz="2600" dirty="0" smtClean="0"/>
              <a:t>Execute: </a:t>
            </a:r>
            <a:br>
              <a:rPr lang="en-US" sz="2600" dirty="0" smtClean="0"/>
            </a:br>
            <a:r>
              <a:rPr lang="en-US" sz="2600" dirty="0" smtClean="0"/>
              <a:t>pox/pox.py </a:t>
            </a:r>
            <a:r>
              <a:rPr lang="en-US" sz="2600" dirty="0" err="1" smtClean="0"/>
              <a:t>misc.of_tutorial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CE84-9B03-4756-96B7-41352592F01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71089" y="5218030"/>
            <a:ext cx="3972911" cy="1600438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US" sz="1400" dirty="0" err="1"/>
              <a:t>msg</a:t>
            </a:r>
            <a:r>
              <a:rPr lang="en-US" sz="1400" dirty="0"/>
              <a:t> = </a:t>
            </a:r>
            <a:r>
              <a:rPr lang="en-US" sz="1400" dirty="0" err="1"/>
              <a:t>of.ofp_flow_mod</a:t>
            </a:r>
            <a:r>
              <a:rPr lang="en-US" sz="1400" dirty="0"/>
              <a:t>()</a:t>
            </a:r>
          </a:p>
          <a:p>
            <a:r>
              <a:rPr lang="en-US" sz="1400" dirty="0" err="1"/>
              <a:t>msg.match</a:t>
            </a:r>
            <a:r>
              <a:rPr lang="en-US" sz="1400" dirty="0"/>
              <a:t> = </a:t>
            </a:r>
            <a:r>
              <a:rPr lang="en-US" sz="1400" dirty="0" err="1"/>
              <a:t>of.ofp_match.from_packet</a:t>
            </a:r>
            <a:r>
              <a:rPr lang="en-US" sz="1400" dirty="0"/>
              <a:t>(packet)</a:t>
            </a:r>
          </a:p>
          <a:p>
            <a:r>
              <a:rPr lang="en-US" sz="1400" dirty="0" err="1"/>
              <a:t>msg.buffer_id</a:t>
            </a:r>
            <a:r>
              <a:rPr lang="en-US" sz="1400" dirty="0"/>
              <a:t> = </a:t>
            </a:r>
            <a:r>
              <a:rPr lang="en-US" sz="1400" dirty="0" err="1"/>
              <a:t>event.ofp.buffer_id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action = </a:t>
            </a:r>
            <a:r>
              <a:rPr lang="en-US" sz="1400" dirty="0" err="1"/>
              <a:t>of.ofp_action_output</a:t>
            </a:r>
            <a:r>
              <a:rPr lang="en-US" sz="1400" dirty="0"/>
              <a:t>(port = </a:t>
            </a:r>
            <a:r>
              <a:rPr lang="en-US" sz="1400" dirty="0" err="1"/>
              <a:t>out_port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msg.actions.append</a:t>
            </a:r>
            <a:r>
              <a:rPr lang="en-US" sz="1400" dirty="0"/>
              <a:t>(action)</a:t>
            </a:r>
          </a:p>
          <a:p>
            <a:r>
              <a:rPr lang="en-US" sz="1400" dirty="0" err="1"/>
              <a:t>self.connection.send</a:t>
            </a:r>
            <a:r>
              <a:rPr lang="en-US" sz="1400" dirty="0"/>
              <a:t>(</a:t>
            </a:r>
            <a:r>
              <a:rPr lang="en-US" sz="1400" dirty="0" err="1"/>
              <a:t>msg</a:t>
            </a:r>
            <a:r>
              <a:rPr lang="en-US" sz="1400" dirty="0"/>
              <a:t>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35517" y="5218030"/>
            <a:ext cx="835572" cy="599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3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 3</a:t>
            </a:r>
            <a:r>
              <a:rPr lang="en-US" dirty="0" smtClean="0"/>
              <a:t>: </a:t>
            </a:r>
            <a:r>
              <a:rPr lang="en-US" smtClean="0"/>
              <a:t>Stateless Load-balancer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Set </a:t>
            </a:r>
            <a:r>
              <a:rPr lang="en-US" dirty="0" err="1" smtClean="0"/>
              <a:t>virtual_ip</a:t>
            </a:r>
            <a:r>
              <a:rPr lang="en-US" dirty="0" smtClean="0"/>
              <a:t> (10.0.0.5), </a:t>
            </a:r>
            <a:r>
              <a:rPr lang="en-US" dirty="0" err="1" smtClean="0"/>
              <a:t>virtual_mac</a:t>
            </a:r>
            <a:r>
              <a:rPr lang="en-US" dirty="0" smtClean="0"/>
              <a:t> (00…:05)`</a:t>
            </a:r>
          </a:p>
          <a:p>
            <a:r>
              <a:rPr lang="en-US" dirty="0" smtClean="0"/>
              <a:t>Initialize list of servers and their MAC</a:t>
            </a:r>
          </a:p>
          <a:p>
            <a:r>
              <a:rPr lang="en-US" dirty="0" smtClean="0"/>
              <a:t>On </a:t>
            </a:r>
            <a:r>
              <a:rPr lang="en-US" dirty="0" err="1" smtClean="0"/>
              <a:t>packet_in</a:t>
            </a:r>
            <a:r>
              <a:rPr lang="en-US" dirty="0" smtClean="0"/>
              <a:t> for </a:t>
            </a:r>
            <a:r>
              <a:rPr lang="en-US" dirty="0" err="1" smtClean="0"/>
              <a:t>virtual_ip</a:t>
            </a:r>
            <a:r>
              <a:rPr lang="en-US" dirty="0" smtClean="0"/>
              <a:t> from “Y”,</a:t>
            </a:r>
          </a:p>
          <a:p>
            <a:pPr lvl="1"/>
            <a:r>
              <a:rPr lang="en-US" dirty="0" smtClean="0"/>
              <a:t>Pick server “X” in round-robin fashion</a:t>
            </a:r>
          </a:p>
          <a:p>
            <a:pPr lvl="1"/>
            <a:r>
              <a:rPr lang="en-US" dirty="0" smtClean="0"/>
              <a:t>Insert flow</a:t>
            </a:r>
          </a:p>
          <a:p>
            <a:pPr lvl="2"/>
            <a:r>
              <a:rPr lang="en-US" dirty="0" smtClean="0"/>
              <a:t>Match: Same as the incoming packet</a:t>
            </a:r>
          </a:p>
          <a:p>
            <a:pPr lvl="2"/>
            <a:r>
              <a:rPr lang="en-US" dirty="0" smtClean="0"/>
              <a:t>Action (</a:t>
            </a:r>
            <a:r>
              <a:rPr lang="en-US" dirty="0" err="1" smtClean="0"/>
              <a:t>DST_ip</a:t>
            </a:r>
            <a:r>
              <a:rPr lang="en-US" dirty="0" smtClean="0"/>
              <a:t> -&gt; 10.0.0.2):</a:t>
            </a:r>
          </a:p>
          <a:p>
            <a:pPr lvl="3"/>
            <a:r>
              <a:rPr lang="en-US" dirty="0" smtClean="0"/>
              <a:t>Rewrite </a:t>
            </a:r>
            <a:r>
              <a:rPr lang="en-US" dirty="0" err="1" smtClean="0"/>
              <a:t>dst_mac</a:t>
            </a:r>
            <a:r>
              <a:rPr lang="en-US" dirty="0" smtClean="0"/>
              <a:t>, </a:t>
            </a:r>
            <a:r>
              <a:rPr lang="en-US" dirty="0" err="1" smtClean="0"/>
              <a:t>dst_ip</a:t>
            </a:r>
            <a:r>
              <a:rPr lang="en-US" dirty="0" smtClean="0"/>
              <a:t> of packet to that of “X”</a:t>
            </a:r>
          </a:p>
          <a:p>
            <a:pPr lvl="3"/>
            <a:r>
              <a:rPr lang="en-US" dirty="0" smtClean="0"/>
              <a:t>Forward to port towards “X”</a:t>
            </a:r>
            <a:endParaRPr lang="en-US" dirty="0"/>
          </a:p>
          <a:p>
            <a:pPr lvl="1"/>
            <a:r>
              <a:rPr lang="en-US" dirty="0" smtClean="0"/>
              <a:t>Proactively Insert reverse flow</a:t>
            </a:r>
          </a:p>
          <a:p>
            <a:pPr lvl="2"/>
            <a:r>
              <a:rPr lang="en-US" dirty="0" smtClean="0"/>
              <a:t>Match: </a:t>
            </a:r>
            <a:r>
              <a:rPr lang="en-US" dirty="0" err="1" smtClean="0"/>
              <a:t>Src</a:t>
            </a:r>
            <a:r>
              <a:rPr lang="en-US" dirty="0" smtClean="0"/>
              <a:t> (IP, MAC, </a:t>
            </a:r>
            <a:r>
              <a:rPr lang="en-US" dirty="0" err="1" smtClean="0"/>
              <a:t>TCP_Port</a:t>
            </a:r>
            <a:r>
              <a:rPr lang="en-US" dirty="0" smtClean="0"/>
              <a:t>) = X, </a:t>
            </a:r>
            <a:r>
              <a:rPr lang="en-US" dirty="0" err="1" smtClean="0"/>
              <a:t>Dst</a:t>
            </a:r>
            <a:r>
              <a:rPr lang="en-US" dirty="0" smtClean="0"/>
              <a:t> = Y, </a:t>
            </a:r>
          </a:p>
          <a:p>
            <a:pPr lvl="2"/>
            <a:r>
              <a:rPr lang="en-US" dirty="0" smtClean="0"/>
              <a:t>Action: </a:t>
            </a:r>
          </a:p>
          <a:p>
            <a:pPr lvl="3"/>
            <a:r>
              <a:rPr lang="en-US" dirty="0" smtClean="0"/>
              <a:t>Rewrite </a:t>
            </a:r>
            <a:r>
              <a:rPr lang="en-US" dirty="0" err="1" smtClean="0"/>
              <a:t>src_mac</a:t>
            </a:r>
            <a:r>
              <a:rPr lang="en-US" dirty="0" smtClean="0"/>
              <a:t>, </a:t>
            </a:r>
            <a:r>
              <a:rPr lang="en-US" dirty="0" err="1" smtClean="0"/>
              <a:t>src_ip</a:t>
            </a:r>
            <a:r>
              <a:rPr lang="en-US" dirty="0" smtClean="0"/>
              <a:t> to that of </a:t>
            </a:r>
            <a:r>
              <a:rPr lang="en-US" dirty="0" err="1" smtClean="0"/>
              <a:t>virtual_ip</a:t>
            </a:r>
            <a:endParaRPr lang="en-US" dirty="0" smtClean="0"/>
          </a:p>
          <a:p>
            <a:pPr lvl="3"/>
            <a:r>
              <a:rPr lang="en-US" dirty="0" smtClean="0"/>
              <a:t>Forward to port towards “Y”</a:t>
            </a:r>
          </a:p>
        </p:txBody>
      </p:sp>
    </p:spTree>
    <p:extLst>
      <p:ext uri="{BB962C8B-B14F-4D97-AF65-F5344CB8AC3E}">
        <p14:creationId xmlns:p14="http://schemas.microsoft.com/office/powerpoint/2010/main" val="42725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2392363" y="2566988"/>
            <a:ext cx="5646737" cy="7778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500" dirty="0" err="1" smtClean="0">
                <a:latin typeface="Calibri" charset="0"/>
              </a:rPr>
              <a:t>Ryu</a:t>
            </a:r>
            <a:r>
              <a:rPr lang="en-US" sz="4500" dirty="0" smtClean="0">
                <a:latin typeface="Calibri" charset="0"/>
              </a:rPr>
              <a:t> controller</a:t>
            </a:r>
            <a:endParaRPr lang="en-US" sz="4500" dirty="0">
              <a:latin typeface="Calibri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566988"/>
            <a:ext cx="96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300C390-C99C-4A2F-A474-0F971C3FE94F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23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36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250825" y="46038"/>
            <a:ext cx="8874125" cy="911225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Intro to RYU: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OpenFlow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Controller</a:t>
            </a:r>
          </a:p>
        </p:txBody>
      </p:sp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1833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60FACF4-202C-4F2A-9597-777BABE5CF7A}" type="slidenum">
              <a:rPr lang="en-US" sz="1400">
                <a:solidFill>
                  <a:srgbClr val="898989"/>
                </a:solidFill>
                <a:latin typeface="Calibri" pitchFamily="34" charset="0"/>
              </a:rPr>
              <a:pPr eaLnBrk="1" hangingPunct="1"/>
              <a:t>24</a:t>
            </a:fld>
            <a:endParaRPr lang="en-US" sz="14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837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31750"/>
            <a:ext cx="101441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50825" y="2777580"/>
            <a:ext cx="348932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RYU Controller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5725" y="4298405"/>
            <a:ext cx="1241425" cy="392113"/>
          </a:xfrm>
          <a:prstGeom prst="rect">
            <a:avLst/>
          </a:prstGeom>
          <a:solidFill>
            <a:srgbClr val="D99694"/>
          </a:solidFill>
          <a:ln w="9525">
            <a:solidFill>
              <a:srgbClr val="D9969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OF Switch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39838" y="4757193"/>
            <a:ext cx="1241425" cy="392112"/>
          </a:xfrm>
          <a:prstGeom prst="rect">
            <a:avLst/>
          </a:prstGeom>
          <a:solidFill>
            <a:srgbClr val="D99694"/>
          </a:solidFill>
          <a:ln w="9525">
            <a:solidFill>
              <a:srgbClr val="D9969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OF Switch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844800" y="4298405"/>
            <a:ext cx="1241425" cy="392113"/>
          </a:xfrm>
          <a:prstGeom prst="rect">
            <a:avLst/>
          </a:prstGeom>
          <a:solidFill>
            <a:srgbClr val="D99694"/>
          </a:solidFill>
          <a:ln w="9525">
            <a:solidFill>
              <a:srgbClr val="D9969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OF Switch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458913" y="1121818"/>
            <a:ext cx="1082675" cy="647700"/>
          </a:xfrm>
          <a:prstGeom prst="rect">
            <a:avLst/>
          </a:prstGeom>
          <a:solidFill>
            <a:srgbClr val="A6A6A6"/>
          </a:solidFill>
          <a:ln w="9525">
            <a:solidFill>
              <a:srgbClr val="BFBFB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Topology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Viewer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657475" y="1193255"/>
            <a:ext cx="1082675" cy="431800"/>
          </a:xfrm>
          <a:prstGeom prst="rect">
            <a:avLst/>
          </a:prstGeom>
          <a:solidFill>
            <a:srgbClr val="A6A6A6"/>
          </a:solidFill>
          <a:ln w="9525">
            <a:solidFill>
              <a:srgbClr val="BFBFB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Statistics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0825" y="1226593"/>
            <a:ext cx="1081088" cy="433387"/>
          </a:xfrm>
          <a:prstGeom prst="rect">
            <a:avLst/>
          </a:prstGeom>
          <a:solidFill>
            <a:srgbClr val="A6A6A6"/>
          </a:solidFill>
          <a:ln w="9525">
            <a:solidFill>
              <a:srgbClr val="BFBFB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Firewall</a:t>
            </a:r>
          </a:p>
        </p:txBody>
      </p:sp>
      <p:cxnSp>
        <p:nvCxnSpPr>
          <p:cNvPr id="22" name="Straight Arrow Connector 21"/>
          <p:cNvCxnSpPr>
            <a:cxnSpLocks noChangeShapeType="1"/>
            <a:stCxn id="19" idx="2"/>
          </p:cNvCxnSpPr>
          <p:nvPr/>
        </p:nvCxnSpPr>
        <p:spPr bwMode="auto">
          <a:xfrm>
            <a:off x="790575" y="1659980"/>
            <a:ext cx="9525" cy="1117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  <a:stCxn id="16" idx="2"/>
          </p:cNvCxnSpPr>
          <p:nvPr/>
        </p:nvCxnSpPr>
        <p:spPr bwMode="auto">
          <a:xfrm>
            <a:off x="2000250" y="1769518"/>
            <a:ext cx="0" cy="10080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  <a:stCxn id="17" idx="2"/>
          </p:cNvCxnSpPr>
          <p:nvPr/>
        </p:nvCxnSpPr>
        <p:spPr bwMode="auto">
          <a:xfrm>
            <a:off x="3198813" y="1625055"/>
            <a:ext cx="0" cy="11525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32"/>
          <p:cNvCxnSpPr>
            <a:cxnSpLocks noChangeShapeType="1"/>
            <a:stCxn id="14" idx="0"/>
          </p:cNvCxnSpPr>
          <p:nvPr/>
        </p:nvCxnSpPr>
        <p:spPr bwMode="auto">
          <a:xfrm flipV="1">
            <a:off x="3465513" y="3325268"/>
            <a:ext cx="1587" cy="9731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  <a:endCxn id="10" idx="2"/>
          </p:cNvCxnSpPr>
          <p:nvPr/>
        </p:nvCxnSpPr>
        <p:spPr bwMode="auto">
          <a:xfrm flipH="1" flipV="1">
            <a:off x="1995488" y="3325268"/>
            <a:ext cx="46037" cy="14319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  <a:stCxn id="11" idx="0"/>
          </p:cNvCxnSpPr>
          <p:nvPr/>
        </p:nvCxnSpPr>
        <p:spPr bwMode="auto">
          <a:xfrm flipV="1">
            <a:off x="706438" y="3325268"/>
            <a:ext cx="0" cy="9731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8385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591968"/>
            <a:ext cx="3619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6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744368"/>
            <a:ext cx="3619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7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3607843"/>
            <a:ext cx="3619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8" name="TextBox 49"/>
          <p:cNvSpPr txBox="1">
            <a:spLocks noChangeArrowheads="1"/>
          </p:cNvSpPr>
          <p:nvPr/>
        </p:nvSpPr>
        <p:spPr bwMode="auto">
          <a:xfrm>
            <a:off x="746125" y="3645943"/>
            <a:ext cx="3794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/>
              <a:t>1.0</a:t>
            </a:r>
          </a:p>
        </p:txBody>
      </p:sp>
      <p:sp>
        <p:nvSpPr>
          <p:cNvPr id="58389" name="TextBox 50"/>
          <p:cNvSpPr txBox="1">
            <a:spLocks noChangeArrowheads="1"/>
          </p:cNvSpPr>
          <p:nvPr/>
        </p:nvSpPr>
        <p:spPr bwMode="auto">
          <a:xfrm>
            <a:off x="1922463" y="3798343"/>
            <a:ext cx="381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/>
              <a:t>1.2</a:t>
            </a:r>
          </a:p>
        </p:txBody>
      </p:sp>
      <p:sp>
        <p:nvSpPr>
          <p:cNvPr id="58390" name="TextBox 51"/>
          <p:cNvSpPr txBox="1">
            <a:spLocks noChangeArrowheads="1"/>
          </p:cNvSpPr>
          <p:nvPr/>
        </p:nvSpPr>
        <p:spPr bwMode="auto">
          <a:xfrm>
            <a:off x="3544888" y="3695155"/>
            <a:ext cx="381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/>
              <a:t>1.3</a:t>
            </a:r>
          </a:p>
        </p:txBody>
      </p:sp>
      <p:cxnSp>
        <p:nvCxnSpPr>
          <p:cNvPr id="6" name="Straight Connector 5"/>
          <p:cNvCxnSpPr>
            <a:cxnSpLocks noChangeShapeType="1"/>
            <a:stCxn id="10" idx="3"/>
          </p:cNvCxnSpPr>
          <p:nvPr/>
        </p:nvCxnSpPr>
        <p:spPr bwMode="auto">
          <a:xfrm flipV="1">
            <a:off x="3740150" y="1317154"/>
            <a:ext cx="1279525" cy="173427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  <a:stCxn id="10" idx="3"/>
          </p:cNvCxnSpPr>
          <p:nvPr/>
        </p:nvCxnSpPr>
        <p:spPr bwMode="auto">
          <a:xfrm>
            <a:off x="3740150" y="3051424"/>
            <a:ext cx="1279525" cy="201261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4556078" y="5452316"/>
            <a:ext cx="4572000" cy="12064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" lvl="0"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ＭＳ Ｐゴシック" charset="0"/>
              </a:rPr>
              <a:t>Libraries: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dirty="0">
                <a:solidFill>
                  <a:srgbClr val="CC0000"/>
                </a:solidFill>
                <a:latin typeface="Calibri"/>
                <a:ea typeface="ＭＳ Ｐゴシック" charset="0"/>
              </a:rPr>
              <a:t>Functions called by components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dirty="0">
                <a:solidFill>
                  <a:srgbClr val="CC0000"/>
                </a:solidFill>
                <a:latin typeface="Calibri"/>
                <a:ea typeface="ＭＳ Ｐゴシック" charset="0"/>
              </a:rPr>
              <a:t>Ex: OF-</a:t>
            </a:r>
            <a:r>
              <a:rPr lang="en-US" sz="1600" dirty="0" err="1">
                <a:solidFill>
                  <a:srgbClr val="CC0000"/>
                </a:solidFill>
                <a:latin typeface="Calibri"/>
                <a:ea typeface="ＭＳ Ｐゴシック" charset="0"/>
              </a:rPr>
              <a:t>Config</a:t>
            </a:r>
            <a:r>
              <a:rPr lang="en-US" sz="1600" dirty="0">
                <a:solidFill>
                  <a:srgbClr val="CC0000"/>
                </a:solidFill>
                <a:latin typeface="Calibri"/>
                <a:ea typeface="ＭＳ Ｐゴシック" charset="0"/>
              </a:rPr>
              <a:t>, </a:t>
            </a:r>
            <a:r>
              <a:rPr lang="en-US" sz="1600" dirty="0" err="1">
                <a:solidFill>
                  <a:srgbClr val="CC0000"/>
                </a:solidFill>
                <a:latin typeface="Calibri"/>
                <a:ea typeface="ＭＳ Ｐゴシック" charset="0"/>
              </a:rPr>
              <a:t>Netflow</a:t>
            </a:r>
            <a:r>
              <a:rPr lang="en-US" sz="1600" dirty="0">
                <a:solidFill>
                  <a:srgbClr val="CC0000"/>
                </a:solidFill>
                <a:latin typeface="Calibri"/>
                <a:ea typeface="ＭＳ Ｐゴシック" charset="0"/>
              </a:rPr>
              <a:t>, </a:t>
            </a:r>
            <a:r>
              <a:rPr lang="en-US" sz="1600" dirty="0" err="1">
                <a:solidFill>
                  <a:srgbClr val="CC0000"/>
                </a:solidFill>
                <a:latin typeface="Calibri"/>
                <a:ea typeface="ＭＳ Ｐゴシック" charset="0"/>
              </a:rPr>
              <a:t>sFlow</a:t>
            </a:r>
            <a:r>
              <a:rPr lang="en-US" sz="1600" dirty="0">
                <a:solidFill>
                  <a:srgbClr val="CC0000"/>
                </a:solidFill>
                <a:latin typeface="Calibri"/>
                <a:ea typeface="ＭＳ Ｐゴシック" charset="0"/>
              </a:rPr>
              <a:t>, </a:t>
            </a:r>
            <a:br>
              <a:rPr lang="en-US" sz="1600" dirty="0">
                <a:solidFill>
                  <a:srgbClr val="CC0000"/>
                </a:solidFill>
                <a:latin typeface="Calibri"/>
                <a:ea typeface="ＭＳ Ｐゴシック" charset="0"/>
              </a:rPr>
            </a:br>
            <a:r>
              <a:rPr lang="en-US" sz="1600" dirty="0" err="1">
                <a:solidFill>
                  <a:srgbClr val="CC0000"/>
                </a:solidFill>
                <a:latin typeface="Calibri"/>
                <a:ea typeface="ＭＳ Ｐゴシック" charset="0"/>
              </a:rPr>
              <a:t>Netconf</a:t>
            </a:r>
            <a:r>
              <a:rPr lang="en-US" sz="1600" dirty="0">
                <a:solidFill>
                  <a:srgbClr val="CC0000"/>
                </a:solidFill>
                <a:latin typeface="Calibri"/>
                <a:ea typeface="ＭＳ Ｐゴシック" charset="0"/>
              </a:rPr>
              <a:t>, OVSDB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023" y="5456046"/>
            <a:ext cx="4572000" cy="12064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ＭＳ Ｐゴシック" charset="0"/>
              </a:rPr>
              <a:t>Components: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dirty="0">
                <a:solidFill>
                  <a:srgbClr val="C00000"/>
                </a:solidFill>
                <a:latin typeface="Calibri"/>
                <a:ea typeface="ＭＳ Ｐゴシック" charset="0"/>
              </a:rPr>
              <a:t>Provides interface for control and state and generates events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dirty="0">
                <a:solidFill>
                  <a:srgbClr val="C00000"/>
                </a:solidFill>
                <a:latin typeface="Calibri"/>
                <a:ea typeface="ＭＳ Ｐゴシック" charset="0"/>
              </a:rPr>
              <a:t>Communicates using message passing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19675" y="1281828"/>
            <a:ext cx="3915508" cy="3785536"/>
            <a:chOff x="5019675" y="1281828"/>
            <a:chExt cx="3915508" cy="3785536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019675" y="4266170"/>
              <a:ext cx="2781300" cy="801194"/>
            </a:xfrm>
            <a:prstGeom prst="rect">
              <a:avLst/>
            </a:prstGeom>
            <a:solidFill>
              <a:srgbClr val="953735"/>
            </a:solidFill>
            <a:ln w="9525">
              <a:solidFill>
                <a:srgbClr val="A6A6A6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6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019675" y="1317154"/>
              <a:ext cx="3059127" cy="784237"/>
            </a:xfrm>
            <a:prstGeom prst="rect">
              <a:avLst/>
            </a:prstGeom>
            <a:solidFill>
              <a:srgbClr val="A6A6A6"/>
            </a:solidFill>
            <a:ln w="9525">
              <a:solidFill>
                <a:srgbClr val="A6A6A6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6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019675" y="2146609"/>
              <a:ext cx="3867150" cy="479021"/>
            </a:xfrm>
            <a:prstGeom prst="rect">
              <a:avLst/>
            </a:prstGeom>
            <a:solidFill>
              <a:srgbClr val="C4BD97"/>
            </a:solidFill>
            <a:ln w="9525">
              <a:solidFill>
                <a:srgbClr val="A6A6A6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solidFill>
                    <a:schemeClr val="lt1"/>
                  </a:solidFill>
                  <a:latin typeface="+mn-lt"/>
                  <a:ea typeface="+mn-ea"/>
                </a:rPr>
                <a:t>app_manager</a:t>
              </a:r>
              <a:endParaRPr lang="en-US" sz="16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5186363" y="4380625"/>
              <a:ext cx="1008062" cy="376569"/>
            </a:xfrm>
            <a:prstGeom prst="rect">
              <a:avLst/>
            </a:prstGeom>
            <a:solidFill>
              <a:srgbClr val="D99694"/>
            </a:solidFill>
            <a:ln w="9525">
              <a:solidFill>
                <a:srgbClr val="D9969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solidFill>
                    <a:schemeClr val="lt1"/>
                  </a:solidFill>
                  <a:latin typeface="+mn-lt"/>
                  <a:ea typeface="+mn-ea"/>
                </a:rPr>
                <a:t>of_parser</a:t>
              </a:r>
              <a:endParaRPr lang="en-US" sz="16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6445250" y="4370735"/>
              <a:ext cx="1117600" cy="376570"/>
            </a:xfrm>
            <a:prstGeom prst="rect">
              <a:avLst/>
            </a:prstGeom>
            <a:solidFill>
              <a:srgbClr val="D99694"/>
            </a:solidFill>
            <a:ln w="9525">
              <a:solidFill>
                <a:srgbClr val="D9969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solidFill>
                    <a:schemeClr val="lt1"/>
                  </a:solidFill>
                  <a:latin typeface="+mn-lt"/>
                  <a:ea typeface="+mn-ea"/>
                </a:rPr>
                <a:t>of_header</a:t>
              </a:r>
              <a:endParaRPr lang="en-US" sz="16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111751" y="1568676"/>
              <a:ext cx="816083" cy="418260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lt1"/>
                  </a:solidFill>
                  <a:latin typeface="+mn-lt"/>
                  <a:ea typeface="+mn-ea"/>
                </a:rPr>
                <a:t>simple</a:t>
              </a:r>
              <a:r>
                <a:rPr lang="en-US" sz="1600" dirty="0" smtClean="0">
                  <a:solidFill>
                    <a:schemeClr val="lt1"/>
                  </a:solidFill>
                  <a:latin typeface="+mn-lt"/>
                  <a:ea typeface="+mn-ea"/>
                </a:rPr>
                <a:t>_</a:t>
              </a:r>
              <a:br>
                <a:rPr lang="en-US" sz="1600" dirty="0" smtClean="0">
                  <a:solidFill>
                    <a:schemeClr val="lt1"/>
                  </a:solidFill>
                  <a:latin typeface="+mn-lt"/>
                  <a:ea typeface="+mn-ea"/>
                </a:rPr>
              </a:br>
              <a:r>
                <a:rPr lang="en-US" sz="1600" dirty="0" smtClean="0">
                  <a:solidFill>
                    <a:schemeClr val="lt1"/>
                  </a:solidFill>
                  <a:latin typeface="+mn-lt"/>
                  <a:ea typeface="+mn-ea"/>
                </a:rPr>
                <a:t>switch</a:t>
              </a:r>
              <a:endParaRPr lang="en-US" sz="16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6130258" y="1568676"/>
              <a:ext cx="670131" cy="418260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solidFill>
                    <a:schemeClr val="lt1"/>
                  </a:solidFill>
                  <a:latin typeface="+mn-lt"/>
                  <a:ea typeface="+mn-ea"/>
                </a:rPr>
                <a:t>ofctl</a:t>
              </a:r>
              <a:r>
                <a:rPr lang="en-US" sz="1600" dirty="0" smtClean="0">
                  <a:solidFill>
                    <a:schemeClr val="lt1"/>
                  </a:solidFill>
                  <a:latin typeface="+mn-lt"/>
                  <a:ea typeface="+mn-ea"/>
                </a:rPr>
                <a:t>_</a:t>
              </a:r>
              <a:br>
                <a:rPr lang="en-US" sz="1600" dirty="0" smtClean="0">
                  <a:solidFill>
                    <a:schemeClr val="lt1"/>
                  </a:solidFill>
                  <a:latin typeface="+mn-lt"/>
                  <a:ea typeface="+mn-ea"/>
                </a:rPr>
              </a:br>
              <a:r>
                <a:rPr lang="en-US" sz="1600" dirty="0" smtClean="0">
                  <a:solidFill>
                    <a:schemeClr val="lt1"/>
                  </a:solidFill>
                  <a:latin typeface="+mn-lt"/>
                  <a:ea typeface="+mn-ea"/>
                </a:rPr>
                <a:t>rest</a:t>
              </a:r>
              <a:endParaRPr lang="en-US" sz="16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399" name="TextBox 37"/>
            <p:cNvSpPr txBox="1">
              <a:spLocks noChangeArrowheads="1"/>
            </p:cNvSpPr>
            <p:nvPr/>
          </p:nvSpPr>
          <p:spPr bwMode="auto">
            <a:xfrm>
              <a:off x="7313291" y="1281828"/>
              <a:ext cx="5261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600" dirty="0">
                  <a:solidFill>
                    <a:srgbClr val="FFFF00"/>
                  </a:solidFill>
                </a:rPr>
                <a:t>app</a:t>
              </a:r>
            </a:p>
          </p:txBody>
        </p:sp>
        <p:sp>
          <p:nvSpPr>
            <p:cNvPr id="58400" name="Rectangle 38"/>
            <p:cNvSpPr>
              <a:spLocks noChangeArrowheads="1"/>
            </p:cNvSpPr>
            <p:nvPr/>
          </p:nvSpPr>
          <p:spPr bwMode="auto">
            <a:xfrm>
              <a:off x="8233545" y="2166391"/>
              <a:ext cx="6286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FF00"/>
                  </a:solidFill>
                </a:rPr>
                <a:t>base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019675" y="2625630"/>
              <a:ext cx="3867150" cy="1640540"/>
            </a:xfrm>
            <a:prstGeom prst="rect">
              <a:avLst/>
            </a:prstGeom>
            <a:solidFill>
              <a:srgbClr val="37609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402" name="TextBox 41"/>
            <p:cNvSpPr txBox="1">
              <a:spLocks noChangeArrowheads="1"/>
            </p:cNvSpPr>
            <p:nvPr/>
          </p:nvSpPr>
          <p:spPr bwMode="auto">
            <a:xfrm>
              <a:off x="7907338" y="3959540"/>
              <a:ext cx="10278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FFFF00"/>
                  </a:solidFill>
                </a:rPr>
                <a:t>controller</a:t>
              </a:r>
            </a:p>
          </p:txBody>
        </p:sp>
        <p:sp>
          <p:nvSpPr>
            <p:cNvPr id="58403" name="TextBox 42"/>
            <p:cNvSpPr txBox="1">
              <a:spLocks noChangeArrowheads="1"/>
            </p:cNvSpPr>
            <p:nvPr/>
          </p:nvSpPr>
          <p:spPr bwMode="auto">
            <a:xfrm>
              <a:off x="7059613" y="4725483"/>
              <a:ext cx="82426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dirty="0" err="1">
                  <a:solidFill>
                    <a:srgbClr val="FFFF00"/>
                  </a:solidFill>
                </a:rPr>
                <a:t>ofproto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5130800" y="3463563"/>
              <a:ext cx="1236663" cy="545434"/>
            </a:xfrm>
            <a:prstGeom prst="rect">
              <a:avLst/>
            </a:prstGeom>
            <a:solidFill>
              <a:srgbClr val="95B3D7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lt1"/>
                  </a:solidFill>
                  <a:latin typeface="+mn-lt"/>
                  <a:ea typeface="+mn-ea"/>
                </a:rPr>
                <a:t>controller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135563" y="2718891"/>
              <a:ext cx="1231900" cy="545434"/>
            </a:xfrm>
            <a:prstGeom prst="rect">
              <a:avLst/>
            </a:prstGeom>
            <a:solidFill>
              <a:srgbClr val="95B3D7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lt1"/>
                  </a:solidFill>
                  <a:latin typeface="+mn-lt"/>
                  <a:ea typeface="+mn-ea"/>
                </a:rPr>
                <a:t>handler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6468034" y="2718891"/>
              <a:ext cx="1078941" cy="545434"/>
            </a:xfrm>
            <a:prstGeom prst="rect">
              <a:avLst/>
            </a:prstGeom>
            <a:solidFill>
              <a:srgbClr val="95B3D7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solidFill>
                    <a:schemeClr val="lt1"/>
                  </a:solidFill>
                  <a:latin typeface="+mn-lt"/>
                  <a:ea typeface="+mn-ea"/>
                </a:rPr>
                <a:t>dpset</a:t>
              </a:r>
              <a:endParaRPr lang="en-US" sz="16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6456363" y="3463563"/>
              <a:ext cx="1090612" cy="545434"/>
            </a:xfrm>
            <a:prstGeom prst="rect">
              <a:avLst/>
            </a:prstGeom>
            <a:solidFill>
              <a:srgbClr val="95B3D7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solidFill>
                    <a:schemeClr val="lt1"/>
                  </a:solidFill>
                  <a:latin typeface="+mn-lt"/>
                  <a:ea typeface="+mn-ea"/>
                </a:rPr>
                <a:t>ofp_event</a:t>
              </a:r>
              <a:endParaRPr lang="en-US" sz="16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7627938" y="3463563"/>
              <a:ext cx="1162050" cy="545434"/>
            </a:xfrm>
            <a:prstGeom prst="rect">
              <a:avLst/>
            </a:prstGeom>
            <a:solidFill>
              <a:srgbClr val="95B3D7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dirty="0" err="1">
                  <a:solidFill>
                    <a:schemeClr val="lt1"/>
                  </a:solidFill>
                  <a:latin typeface="+mn-lt"/>
                  <a:ea typeface="+mn-ea"/>
                </a:rPr>
                <a:t>ofp_handler</a:t>
              </a:r>
              <a:endParaRPr lang="en-US" sz="16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7638272" y="2718891"/>
              <a:ext cx="1151715" cy="545434"/>
            </a:xfrm>
            <a:prstGeom prst="rect">
              <a:avLst/>
            </a:prstGeom>
            <a:solidFill>
              <a:srgbClr val="95B3D7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lt1"/>
                  </a:solidFill>
                  <a:latin typeface="+mn-lt"/>
                  <a:ea typeface="+mn-ea"/>
                </a:rPr>
                <a:t>event</a:t>
              </a: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8233544" y="1317154"/>
              <a:ext cx="658043" cy="784237"/>
            </a:xfrm>
            <a:prstGeom prst="rect">
              <a:avLst/>
            </a:prstGeom>
            <a:solidFill>
              <a:srgbClr val="604A7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lt1"/>
                  </a:solidFill>
                  <a:latin typeface="+mn-lt"/>
                  <a:ea typeface="+mn-ea"/>
                </a:rPr>
                <a:t>lib</a:t>
              </a: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7829550" y="4283126"/>
              <a:ext cx="1060450" cy="784238"/>
            </a:xfrm>
            <a:prstGeom prst="rect">
              <a:avLst/>
            </a:prstGeom>
            <a:solidFill>
              <a:srgbClr val="604A7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lt1"/>
                  </a:solidFill>
                  <a:latin typeface="+mn-lt"/>
                  <a:ea typeface="+mn-ea"/>
                </a:rPr>
                <a:t>lib</a:t>
              </a: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6996549" y="1568676"/>
              <a:ext cx="1019189" cy="418260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lt1"/>
                  </a:solidFill>
                  <a:latin typeface="+mn-lt"/>
                  <a:ea typeface="+mn-ea"/>
                </a:rPr>
                <a:t>quantum</a:t>
              </a:r>
              <a:br>
                <a:rPr lang="en-US" sz="1600" dirty="0" smtClean="0">
                  <a:solidFill>
                    <a:schemeClr val="lt1"/>
                  </a:solidFill>
                  <a:latin typeface="+mn-lt"/>
                  <a:ea typeface="+mn-ea"/>
                </a:rPr>
              </a:br>
              <a:r>
                <a:rPr lang="en-US" sz="1600" dirty="0" smtClean="0">
                  <a:solidFill>
                    <a:schemeClr val="lt1"/>
                  </a:solidFill>
                  <a:latin typeface="+mn-lt"/>
                  <a:ea typeface="+mn-ea"/>
                </a:rPr>
                <a:t>plugin</a:t>
              </a:r>
              <a:endParaRPr lang="en-US" sz="16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4994" y="3813608"/>
            <a:ext cx="5292478" cy="19288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smtClean="0">
                <a:solidFill>
                  <a:schemeClr val="tx1"/>
                </a:solidFill>
              </a:rPr>
              <a:t>(A)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05500" y="4990798"/>
            <a:ext cx="5292478" cy="19288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smtClean="0">
                <a:solidFill>
                  <a:schemeClr val="tx1"/>
                </a:solidFill>
              </a:rPr>
              <a:t>(B)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05500" y="6393972"/>
            <a:ext cx="5292478" cy="19288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smtClean="0">
                <a:solidFill>
                  <a:schemeClr val="tx1"/>
                </a:solidFill>
              </a:rPr>
              <a:t>(C)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ea typeface="ＭＳ Ｐゴシック" pitchFamily="34" charset="-128"/>
              </a:rPr>
              <a:t>Application 1: Hub</a:t>
            </a:r>
            <a:br>
              <a:rPr lang="en-US" dirty="0">
                <a:latin typeface="Calibri" pitchFamily="34" charset="0"/>
                <a:ea typeface="ＭＳ Ｐゴシック" pitchFamily="34" charset="-128"/>
              </a:rPr>
            </a:b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ryu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-manager --verbose ryu/ryu/app/tutorial_l2_hub.py</a:t>
            </a:r>
            <a:endParaRPr lang="en-US" sz="40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5638" y="3546475"/>
            <a:ext cx="1784350" cy="846138"/>
          </a:xfrm>
          <a:prstGeom prst="rect">
            <a:avLst/>
          </a:prstGeom>
          <a:solidFill>
            <a:srgbClr val="D99694"/>
          </a:solidFill>
          <a:ln w="9525">
            <a:solidFill>
              <a:srgbClr val="D9969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OF Switch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15975" y="4291013"/>
            <a:ext cx="220663" cy="203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35075" y="4291013"/>
            <a:ext cx="220663" cy="203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95450" y="4291013"/>
            <a:ext cx="219075" cy="203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12963" y="4291013"/>
            <a:ext cx="220662" cy="203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55638" y="2605088"/>
            <a:ext cx="1784350" cy="549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RYU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9488" y="1779588"/>
            <a:ext cx="1081087" cy="433387"/>
          </a:xfrm>
          <a:prstGeom prst="rect">
            <a:avLst/>
          </a:prstGeom>
          <a:solidFill>
            <a:srgbClr val="BFBFBF"/>
          </a:solidFill>
          <a:ln w="9525">
            <a:solidFill>
              <a:srgbClr val="BFBFB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Hub</a:t>
            </a:r>
          </a:p>
        </p:txBody>
      </p:sp>
      <p:cxnSp>
        <p:nvCxnSpPr>
          <p:cNvPr id="14" name="Straight Arrow Connector 13"/>
          <p:cNvCxnSpPr>
            <a:cxnSpLocks noChangeShapeType="1"/>
            <a:endCxn id="7" idx="2"/>
          </p:cNvCxnSpPr>
          <p:nvPr/>
        </p:nvCxnSpPr>
        <p:spPr bwMode="auto">
          <a:xfrm flipV="1">
            <a:off x="927100" y="4494213"/>
            <a:ext cx="0" cy="4000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V="1">
            <a:off x="927100" y="3146425"/>
            <a:ext cx="0" cy="4000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1112838" y="2205038"/>
            <a:ext cx="0" cy="4000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V="1">
            <a:off x="1860550" y="2216150"/>
            <a:ext cx="0" cy="4000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flipV="1">
            <a:off x="1860550" y="3135313"/>
            <a:ext cx="0" cy="4000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  <a:endCxn id="8" idx="2"/>
          </p:cNvCxnSpPr>
          <p:nvPr/>
        </p:nvCxnSpPr>
        <p:spPr bwMode="auto">
          <a:xfrm flipV="1">
            <a:off x="1339850" y="4494213"/>
            <a:ext cx="4763" cy="4000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  <a:endCxn id="9" idx="2"/>
          </p:cNvCxnSpPr>
          <p:nvPr/>
        </p:nvCxnSpPr>
        <p:spPr bwMode="auto">
          <a:xfrm flipV="1">
            <a:off x="1804988" y="4494213"/>
            <a:ext cx="0" cy="4000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  <a:endCxn id="10" idx="2"/>
          </p:cNvCxnSpPr>
          <p:nvPr/>
        </p:nvCxnSpPr>
        <p:spPr bwMode="auto">
          <a:xfrm flipV="1">
            <a:off x="2224088" y="4494213"/>
            <a:ext cx="0" cy="4000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39763" y="4586288"/>
            <a:ext cx="3571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/>
              <a:t>(1)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41350" y="3265488"/>
            <a:ext cx="355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/>
              <a:t>(2)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19150" y="2319338"/>
            <a:ext cx="3571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/>
              <a:t>(3)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827213" y="2319338"/>
            <a:ext cx="3571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/>
              <a:t>(4)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828800" y="3259138"/>
            <a:ext cx="3571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/>
              <a:t>(5)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85988" y="4521200"/>
            <a:ext cx="3571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/>
              <a:t>(6)</a:t>
            </a:r>
          </a:p>
        </p:txBody>
      </p:sp>
      <p:pic>
        <p:nvPicPr>
          <p:cNvPr id="59417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31750"/>
            <a:ext cx="101441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1647730"/>
            <a:ext cx="5999162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6" grpId="0" animBg="1"/>
      <p:bldP spid="29" grpId="0"/>
      <p:bldP spid="31" grpId="0"/>
      <p:bldP spid="32" grpId="0"/>
      <p:bldP spid="33" grpId="0"/>
      <p:bldP spid="34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2: MAC-learning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Build on your own with this logic:</a:t>
            </a:r>
          </a:p>
          <a:p>
            <a:pPr lvl="1"/>
            <a:r>
              <a:rPr lang="en-US" sz="2200" dirty="0" smtClean="0"/>
              <a:t>On </a:t>
            </a:r>
            <a:r>
              <a:rPr lang="en-US" sz="2200" dirty="0" err="1" smtClean="0"/>
              <a:t>init</a:t>
            </a:r>
            <a:r>
              <a:rPr lang="en-US" sz="2200" dirty="0" smtClean="0"/>
              <a:t>, create a </a:t>
            </a:r>
            <a:r>
              <a:rPr lang="en-US" sz="2200" dirty="0" err="1" smtClean="0"/>
              <a:t>dict</a:t>
            </a:r>
            <a:r>
              <a:rPr lang="en-US" sz="2200" dirty="0" smtClean="0"/>
              <a:t> to store MAC to switch port mapping</a:t>
            </a:r>
          </a:p>
          <a:p>
            <a:pPr lvl="2"/>
            <a:r>
              <a:rPr lang="en-US" sz="2000" dirty="0" err="1" smtClean="0"/>
              <a:t>self.mac_to_port</a:t>
            </a:r>
            <a:r>
              <a:rPr lang="en-US" sz="2000" dirty="0" smtClean="0"/>
              <a:t> = {}</a:t>
            </a:r>
          </a:p>
          <a:p>
            <a:pPr lvl="1"/>
            <a:r>
              <a:rPr lang="en-US" sz="2200" dirty="0" smtClean="0"/>
              <a:t>On </a:t>
            </a:r>
            <a:r>
              <a:rPr lang="en-US" sz="2200" dirty="0" err="1" smtClean="0"/>
              <a:t>packet_in</a:t>
            </a:r>
            <a:r>
              <a:rPr lang="en-US" sz="2200" dirty="0" smtClean="0"/>
              <a:t>, </a:t>
            </a:r>
          </a:p>
          <a:p>
            <a:pPr lvl="2"/>
            <a:r>
              <a:rPr lang="en-US" sz="2000" dirty="0" smtClean="0">
                <a:solidFill>
                  <a:srgbClr val="CC0000"/>
                </a:solidFill>
              </a:rPr>
              <a:t>Parse packet to reveal </a:t>
            </a:r>
            <a:r>
              <a:rPr lang="en-US" sz="2000" dirty="0" err="1" smtClean="0">
                <a:solidFill>
                  <a:srgbClr val="CC0000"/>
                </a:solidFill>
              </a:rPr>
              <a:t>src</a:t>
            </a:r>
            <a:r>
              <a:rPr lang="en-US" sz="2000" dirty="0" smtClean="0">
                <a:solidFill>
                  <a:srgbClr val="CC0000"/>
                </a:solidFill>
              </a:rPr>
              <a:t> and </a:t>
            </a:r>
            <a:r>
              <a:rPr lang="en-US" sz="2000" dirty="0" err="1" smtClean="0">
                <a:solidFill>
                  <a:srgbClr val="CC0000"/>
                </a:solidFill>
              </a:rPr>
              <a:t>dst</a:t>
            </a:r>
            <a:r>
              <a:rPr lang="en-US" sz="2000" dirty="0" smtClean="0">
                <a:solidFill>
                  <a:srgbClr val="CC0000"/>
                </a:solidFill>
              </a:rPr>
              <a:t> MAC </a:t>
            </a:r>
            <a:r>
              <a:rPr lang="en-US" sz="2000" dirty="0" err="1" smtClean="0">
                <a:solidFill>
                  <a:srgbClr val="CC0000"/>
                </a:solidFill>
              </a:rPr>
              <a:t>addr</a:t>
            </a:r>
            <a:endParaRPr lang="en-US" sz="2000" dirty="0" smtClean="0">
              <a:solidFill>
                <a:srgbClr val="CC0000"/>
              </a:solidFill>
            </a:endParaRPr>
          </a:p>
          <a:p>
            <a:pPr lvl="2"/>
            <a:r>
              <a:rPr lang="en-US" sz="2000" dirty="0" smtClean="0">
                <a:solidFill>
                  <a:srgbClr val="CC0000"/>
                </a:solidFill>
              </a:rPr>
              <a:t>Map </a:t>
            </a:r>
            <a:r>
              <a:rPr lang="en-US" sz="2000" dirty="0" err="1" smtClean="0">
                <a:solidFill>
                  <a:srgbClr val="CC0000"/>
                </a:solidFill>
              </a:rPr>
              <a:t>src_mac</a:t>
            </a:r>
            <a:r>
              <a:rPr lang="en-US" sz="2000" dirty="0" smtClean="0">
                <a:solidFill>
                  <a:srgbClr val="CC0000"/>
                </a:solidFill>
              </a:rPr>
              <a:t> to the incoming port</a:t>
            </a:r>
          </a:p>
          <a:p>
            <a:pPr lvl="3"/>
            <a:r>
              <a:rPr lang="en-US" dirty="0" err="1" smtClean="0"/>
              <a:t>self.mac_to_port</a:t>
            </a:r>
            <a:r>
              <a:rPr lang="en-US" dirty="0" smtClean="0"/>
              <a:t>[</a:t>
            </a:r>
            <a:r>
              <a:rPr lang="en-US" dirty="0" err="1" smtClean="0"/>
              <a:t>dpid</a:t>
            </a:r>
            <a:r>
              <a:rPr lang="en-US" dirty="0" smtClean="0"/>
              <a:t>] </a:t>
            </a:r>
            <a:r>
              <a:rPr lang="en-US" dirty="0"/>
              <a:t>= </a:t>
            </a:r>
            <a:r>
              <a:rPr lang="en-US" dirty="0" smtClean="0"/>
              <a:t>{}</a:t>
            </a:r>
          </a:p>
          <a:p>
            <a:pPr lvl="3"/>
            <a:r>
              <a:rPr lang="en-US" dirty="0" err="1"/>
              <a:t>self.mac_to_port</a:t>
            </a:r>
            <a:r>
              <a:rPr lang="en-US" dirty="0"/>
              <a:t>[</a:t>
            </a:r>
            <a:r>
              <a:rPr lang="en-US" dirty="0" err="1"/>
              <a:t>dpid</a:t>
            </a:r>
            <a:r>
              <a:rPr lang="en-US" dirty="0" smtClean="0"/>
              <a:t>][</a:t>
            </a:r>
            <a:r>
              <a:rPr lang="en-US" dirty="0" err="1" smtClean="0"/>
              <a:t>src_mac</a:t>
            </a:r>
            <a:r>
              <a:rPr lang="en-US" dirty="0" smtClean="0"/>
              <a:t>] </a:t>
            </a:r>
            <a:r>
              <a:rPr lang="en-US" dirty="0"/>
              <a:t>= </a:t>
            </a:r>
            <a:r>
              <a:rPr lang="en-US" dirty="0" err="1" smtClean="0"/>
              <a:t>in_port</a:t>
            </a:r>
            <a:endParaRPr lang="en-US" dirty="0" smtClean="0">
              <a:solidFill>
                <a:srgbClr val="CC0000"/>
              </a:solidFill>
            </a:endParaRPr>
          </a:p>
          <a:p>
            <a:pPr lvl="2"/>
            <a:r>
              <a:rPr lang="en-US" sz="2000" dirty="0" smtClean="0">
                <a:solidFill>
                  <a:srgbClr val="CC0000"/>
                </a:solidFill>
              </a:rPr>
              <a:t>Lookup </a:t>
            </a:r>
            <a:r>
              <a:rPr lang="en-US" sz="2000" dirty="0" err="1" smtClean="0">
                <a:solidFill>
                  <a:srgbClr val="CC0000"/>
                </a:solidFill>
              </a:rPr>
              <a:t>dst_mac</a:t>
            </a:r>
            <a:r>
              <a:rPr lang="en-US" sz="2000" dirty="0" smtClean="0">
                <a:solidFill>
                  <a:srgbClr val="CC0000"/>
                </a:solidFill>
              </a:rPr>
              <a:t> in </a:t>
            </a:r>
            <a:r>
              <a:rPr lang="en-US" sz="2000" dirty="0" err="1" smtClean="0">
                <a:solidFill>
                  <a:srgbClr val="CC0000"/>
                </a:solidFill>
              </a:rPr>
              <a:t>mac_to_port</a:t>
            </a:r>
            <a:r>
              <a:rPr lang="en-US" sz="2000" dirty="0" smtClean="0">
                <a:solidFill>
                  <a:srgbClr val="CC0000"/>
                </a:solidFill>
              </a:rPr>
              <a:t> </a:t>
            </a:r>
            <a:r>
              <a:rPr lang="en-US" sz="2000" dirty="0" err="1" smtClean="0">
                <a:solidFill>
                  <a:srgbClr val="CC0000"/>
                </a:solidFill>
              </a:rPr>
              <a:t>dict</a:t>
            </a:r>
            <a:r>
              <a:rPr lang="en-US" sz="2000" dirty="0" smtClean="0">
                <a:solidFill>
                  <a:srgbClr val="CC0000"/>
                </a:solidFill>
              </a:rPr>
              <a:t> to find next hop</a:t>
            </a:r>
          </a:p>
          <a:p>
            <a:pPr lvl="2"/>
            <a:r>
              <a:rPr lang="en-US" sz="2000" dirty="0" smtClean="0">
                <a:solidFill>
                  <a:srgbClr val="CC0000"/>
                </a:solidFill>
              </a:rPr>
              <a:t>If found, create </a:t>
            </a:r>
            <a:r>
              <a:rPr lang="en-US" sz="2000" dirty="0" err="1" smtClean="0">
                <a:solidFill>
                  <a:srgbClr val="CC0000"/>
                </a:solidFill>
              </a:rPr>
              <a:t>flow_mod</a:t>
            </a:r>
            <a:r>
              <a:rPr lang="en-US" sz="2000" dirty="0" smtClean="0">
                <a:solidFill>
                  <a:srgbClr val="CC0000"/>
                </a:solidFill>
              </a:rPr>
              <a:t> and send</a:t>
            </a:r>
          </a:p>
          <a:p>
            <a:pPr marL="914400" lvl="2" indent="0">
              <a:buNone/>
            </a:pPr>
            <a:endParaRPr lang="en-US" sz="2000" dirty="0">
              <a:solidFill>
                <a:srgbClr val="CC0000"/>
              </a:solidFill>
            </a:endParaRPr>
          </a:p>
          <a:p>
            <a:pPr lvl="2"/>
            <a:endParaRPr lang="en-US" sz="2000" dirty="0" smtClean="0">
              <a:solidFill>
                <a:srgbClr val="CC0000"/>
              </a:solidFill>
            </a:endParaRPr>
          </a:p>
          <a:p>
            <a:pPr lvl="2"/>
            <a:endParaRPr lang="en-US" sz="2000" dirty="0" smtClean="0">
              <a:solidFill>
                <a:srgbClr val="CC0000"/>
              </a:solidFill>
            </a:endParaRPr>
          </a:p>
          <a:p>
            <a:pPr lvl="2"/>
            <a:r>
              <a:rPr lang="en-US" sz="2000" dirty="0" smtClean="0">
                <a:solidFill>
                  <a:srgbClr val="CC0000"/>
                </a:solidFill>
              </a:rPr>
              <a:t>Else, flood like hub.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CE84-9B03-4756-96B7-41352592F01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88" y="5269078"/>
            <a:ext cx="40640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943555" y="5914901"/>
            <a:ext cx="3074275" cy="84849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Pssst</a:t>
            </a:r>
            <a:r>
              <a:rPr lang="en-US" sz="2400" dirty="0" smtClean="0">
                <a:solidFill>
                  <a:schemeClr val="tx1"/>
                </a:solidFill>
              </a:rPr>
              <a:t>… solution </a:t>
            </a:r>
            <a:r>
              <a:rPr lang="en-US" sz="2400" dirty="0">
                <a:solidFill>
                  <a:schemeClr val="tx1"/>
                </a:solidFill>
              </a:rPr>
              <a:t>in </a:t>
            </a:r>
            <a:r>
              <a:rPr lang="en-US" sz="2400" dirty="0" smtClean="0">
                <a:solidFill>
                  <a:schemeClr val="tx1"/>
                </a:solidFill>
              </a:rPr>
              <a:t>tutorial_l2_switch.py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2392363" y="2566988"/>
            <a:ext cx="6105251" cy="7778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500" dirty="0" smtClean="0">
                <a:latin typeface="Calibri" charset="0"/>
              </a:rPr>
              <a:t> The End</a:t>
            </a:r>
            <a:endParaRPr lang="en-US" sz="4500" dirty="0">
              <a:latin typeface="Calibri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566988"/>
            <a:ext cx="96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300C390-C99C-4A2F-A474-0F971C3FE94F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27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43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7957" y="1371600"/>
            <a:ext cx="8569810" cy="47545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Install </a:t>
            </a:r>
            <a:r>
              <a:rPr lang="en-US" sz="2400" dirty="0" err="1"/>
              <a:t>VirtualBox</a:t>
            </a:r>
            <a:r>
              <a:rPr lang="en-US" sz="2400" dirty="0"/>
              <a:t> or </a:t>
            </a:r>
            <a:r>
              <a:rPr lang="en-US" sz="2400" dirty="0" err="1"/>
              <a:t>Vmware</a:t>
            </a:r>
            <a:r>
              <a:rPr lang="en-US" sz="2400" dirty="0"/>
              <a:t> </a:t>
            </a:r>
            <a:r>
              <a:rPr lang="en-US" sz="2400" dirty="0" smtClean="0"/>
              <a:t>player or </a:t>
            </a:r>
            <a:r>
              <a:rPr lang="en-US" sz="2400" dirty="0" err="1" smtClean="0"/>
              <a:t>Vmware</a:t>
            </a:r>
            <a:r>
              <a:rPr lang="en-US" sz="2400" dirty="0" smtClean="0"/>
              <a:t> Fusion</a:t>
            </a:r>
            <a:endParaRPr lang="en-US" sz="2400" dirty="0"/>
          </a:p>
          <a:p>
            <a:pPr lvl="1"/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Import the tutorial </a:t>
            </a:r>
            <a:r>
              <a:rPr lang="en-US" sz="2400" dirty="0"/>
              <a:t>VM appliances </a:t>
            </a:r>
            <a:r>
              <a:rPr lang="en-US" sz="2400" dirty="0" smtClean="0"/>
              <a:t>available </a:t>
            </a:r>
            <a:r>
              <a:rPr lang="en-US" sz="2400" dirty="0"/>
              <a:t>at:</a:t>
            </a:r>
          </a:p>
          <a:p>
            <a:pPr lvl="1"/>
            <a:r>
              <a:rPr lang="en-US" sz="2000" dirty="0"/>
              <a:t>64-bit</a:t>
            </a:r>
            <a:r>
              <a:rPr lang="en-US" sz="2000" dirty="0" smtClean="0"/>
              <a:t>: </a:t>
            </a:r>
            <a:r>
              <a:rPr lang="en-US" sz="2000" dirty="0"/>
              <a:t>(Login: </a:t>
            </a:r>
            <a:r>
              <a:rPr lang="en-US" sz="2000" dirty="0" err="1" smtClean="0"/>
              <a:t>ubuntu</a:t>
            </a:r>
            <a:r>
              <a:rPr lang="en-US" sz="2000" dirty="0" smtClean="0"/>
              <a:t>, </a:t>
            </a:r>
            <a:r>
              <a:rPr lang="en-US" sz="2000" dirty="0" err="1"/>
              <a:t>Passwd</a:t>
            </a:r>
            <a:r>
              <a:rPr lang="en-US" sz="2000" dirty="0"/>
              <a:t>: </a:t>
            </a:r>
            <a:r>
              <a:rPr lang="en-US" sz="2000" dirty="0" err="1"/>
              <a:t>ubuntu</a:t>
            </a:r>
            <a:r>
              <a:rPr lang="en-US" sz="2000" dirty="0"/>
              <a:t>) </a:t>
            </a:r>
            <a:r>
              <a:rPr lang="en-US" sz="2000" dirty="0">
                <a:hlinkClick r:id="rId2"/>
              </a:rPr>
              <a:t>http://yuba.stanford.edu/~</a:t>
            </a:r>
            <a:r>
              <a:rPr lang="en-US" sz="2000" dirty="0" smtClean="0">
                <a:hlinkClick r:id="rId2"/>
              </a:rPr>
              <a:t>srini/OpenFlow_tutorial_64bit.ova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32-bit: (Login: </a:t>
            </a:r>
            <a:r>
              <a:rPr lang="en-US" sz="2000" dirty="0" err="1" smtClean="0"/>
              <a:t>ubuntu</a:t>
            </a:r>
            <a:r>
              <a:rPr lang="en-US" sz="2000" dirty="0" smtClean="0"/>
              <a:t>, </a:t>
            </a:r>
            <a:r>
              <a:rPr lang="en-US" sz="2000" dirty="0" err="1" smtClean="0"/>
              <a:t>Passwd</a:t>
            </a:r>
            <a:r>
              <a:rPr lang="en-US" sz="2000" dirty="0" smtClean="0"/>
              <a:t>: </a:t>
            </a:r>
            <a:r>
              <a:rPr lang="en-US" sz="2000" dirty="0" err="1" smtClean="0"/>
              <a:t>ubuntu</a:t>
            </a:r>
            <a:r>
              <a:rPr lang="en-US" sz="2000" dirty="0" smtClean="0"/>
              <a:t>) </a:t>
            </a:r>
            <a:r>
              <a:rPr lang="en-US" sz="2000" dirty="0" smtClean="0">
                <a:hlinkClick r:id="rId3"/>
              </a:rPr>
              <a:t>http://yuba.stanford.edu/~srini/OpenFlow_tutorial_32bit.ova</a:t>
            </a:r>
            <a:endParaRPr lang="en-US" sz="2000" dirty="0" smtClean="0"/>
          </a:p>
          <a:p>
            <a:pPr lvl="1"/>
            <a:endParaRPr lang="en-US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Install X-Windows if you do not already have it</a:t>
            </a:r>
          </a:p>
          <a:p>
            <a:pPr lvl="1"/>
            <a:r>
              <a:rPr lang="en-US" sz="2000" dirty="0"/>
              <a:t>Mac user: Install </a:t>
            </a:r>
            <a:r>
              <a:rPr lang="en-US" sz="2000" dirty="0" err="1" smtClean="0"/>
              <a:t>xquartz</a:t>
            </a:r>
            <a:endParaRPr lang="en-US" sz="2000" dirty="0" smtClean="0"/>
          </a:p>
          <a:p>
            <a:pPr lvl="1"/>
            <a:r>
              <a:rPr lang="en-US" sz="2000" dirty="0" smtClean="0"/>
              <a:t>Windows </a:t>
            </a:r>
            <a:r>
              <a:rPr lang="en-US" sz="2000" dirty="0"/>
              <a:t>user: Install </a:t>
            </a:r>
            <a:r>
              <a:rPr lang="en-US" sz="2000" dirty="0" err="1" smtClean="0"/>
              <a:t>xming</a:t>
            </a:r>
            <a:endParaRPr lang="en-US" sz="2000" dirty="0" smtClean="0"/>
          </a:p>
          <a:p>
            <a:pPr lvl="1"/>
            <a:endParaRPr lang="en-US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Start the VM, and “</a:t>
            </a:r>
            <a:r>
              <a:rPr lang="en-US" sz="2400" dirty="0" err="1" smtClean="0"/>
              <a:t>ssh</a:t>
            </a:r>
            <a:r>
              <a:rPr lang="en-US" sz="2400" dirty="0" smtClean="0"/>
              <a:t> -X” to its host-only </a:t>
            </a:r>
            <a:r>
              <a:rPr lang="en-US" sz="2400" dirty="0"/>
              <a:t>IP </a:t>
            </a:r>
            <a:r>
              <a:rPr lang="en-US" sz="2400" dirty="0" smtClean="0"/>
              <a:t>address</a:t>
            </a:r>
          </a:p>
          <a:p>
            <a:pPr lvl="1"/>
            <a:r>
              <a:rPr lang="en-US" sz="2000" dirty="0" err="1" smtClean="0"/>
              <a:t>VirtualBox</a:t>
            </a:r>
            <a:r>
              <a:rPr lang="en-US" sz="2000" dirty="0" smtClean="0"/>
              <a:t>: Ensure the vboxnet0 interface is configured for “host-only”</a:t>
            </a:r>
          </a:p>
          <a:p>
            <a:pPr lvl="2"/>
            <a:r>
              <a:rPr lang="en-US" sz="1600" dirty="0" smtClean="0"/>
              <a:t>File-</a:t>
            </a:r>
            <a:r>
              <a:rPr lang="en-US" sz="1600" dirty="0"/>
              <a:t>&gt;Preferences-&gt;Network and “Add host-only network” button with default settings. </a:t>
            </a:r>
            <a:r>
              <a:rPr lang="en-US" sz="18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DC80-70CA-4209-B132-BC5DE5128F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Virtual Machine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8607" y="1371600"/>
            <a:ext cx="8569811" cy="4754563"/>
          </a:xfrm>
        </p:spPr>
        <p:txBody>
          <a:bodyPr/>
          <a:lstStyle/>
          <a:p>
            <a:r>
              <a:rPr lang="en-US" sz="2200" dirty="0" err="1" smtClean="0"/>
              <a:t>openvswitch</a:t>
            </a:r>
            <a:r>
              <a:rPr lang="en-US" sz="2200" dirty="0" smtClean="0"/>
              <a:t>: Virtual switch programmable using </a:t>
            </a:r>
            <a:r>
              <a:rPr lang="en-US" sz="2200" dirty="0" err="1" smtClean="0"/>
              <a:t>OpenFlow</a:t>
            </a:r>
            <a:endParaRPr lang="en-US" sz="2200" dirty="0" smtClean="0"/>
          </a:p>
          <a:p>
            <a:pPr lvl="1"/>
            <a:endParaRPr lang="en-US" sz="1200" dirty="0" smtClean="0"/>
          </a:p>
          <a:p>
            <a:r>
              <a:rPr lang="en-US" sz="2200" dirty="0" err="1" smtClean="0"/>
              <a:t>mininet</a:t>
            </a:r>
            <a:r>
              <a:rPr lang="en-US" sz="2200" dirty="0" smtClean="0"/>
              <a:t>: Network emulation platform</a:t>
            </a:r>
          </a:p>
          <a:p>
            <a:pPr lvl="1"/>
            <a:r>
              <a:rPr lang="en-US" sz="2000" dirty="0" smtClean="0"/>
              <a:t>$</a:t>
            </a:r>
            <a:r>
              <a:rPr lang="en-US" sz="2000" dirty="0" err="1" smtClean="0"/>
              <a:t>sudo</a:t>
            </a:r>
            <a:r>
              <a:rPr lang="en-US" sz="2000" dirty="0" smtClean="0"/>
              <a:t> </a:t>
            </a:r>
            <a:r>
              <a:rPr lang="en-US" sz="2000" dirty="0" err="1"/>
              <a:t>mn</a:t>
            </a:r>
            <a:r>
              <a:rPr lang="en-US" sz="2000" dirty="0"/>
              <a:t> --</a:t>
            </a:r>
            <a:r>
              <a:rPr lang="en-US" sz="2000" dirty="0" err="1"/>
              <a:t>topo</a:t>
            </a:r>
            <a:r>
              <a:rPr lang="en-US" sz="2000" dirty="0"/>
              <a:t> single,3 --mac --switch </a:t>
            </a:r>
            <a:r>
              <a:rPr lang="en-US" sz="2000" dirty="0" err="1"/>
              <a:t>ovsk</a:t>
            </a:r>
            <a:r>
              <a:rPr lang="en-US" sz="2000" dirty="0"/>
              <a:t> --controller remote</a:t>
            </a:r>
          </a:p>
          <a:p>
            <a:pPr lvl="1"/>
            <a:endParaRPr lang="en-US" sz="1200" dirty="0" smtClean="0"/>
          </a:p>
          <a:p>
            <a:r>
              <a:rPr lang="en-US" sz="2200" dirty="0" err="1" smtClean="0"/>
              <a:t>wireshark</a:t>
            </a:r>
            <a:r>
              <a:rPr lang="en-US" sz="2200" dirty="0" smtClean="0"/>
              <a:t>: Graphical tool for viewing packets with OF protoco</a:t>
            </a:r>
            <a:r>
              <a:rPr lang="en-US" sz="2200" dirty="0"/>
              <a:t>l</a:t>
            </a:r>
            <a:r>
              <a:rPr lang="en-US" sz="2200" dirty="0" smtClean="0"/>
              <a:t> plug-in</a:t>
            </a:r>
          </a:p>
          <a:p>
            <a:pPr lvl="1"/>
            <a:r>
              <a:rPr lang="en-US" sz="2000" dirty="0"/>
              <a:t>Start </a:t>
            </a:r>
            <a:r>
              <a:rPr lang="en-US" sz="2000" dirty="0" err="1"/>
              <a:t>wireshark</a:t>
            </a:r>
            <a:r>
              <a:rPr lang="en-US" sz="2000" dirty="0"/>
              <a:t>:  </a:t>
            </a:r>
            <a:r>
              <a:rPr lang="en-US" sz="2000" dirty="0" smtClean="0"/>
              <a:t>$</a:t>
            </a:r>
            <a:r>
              <a:rPr lang="en-US" sz="2000" dirty="0" err="1"/>
              <a:t>sudo</a:t>
            </a:r>
            <a:r>
              <a:rPr lang="en-US" sz="2000" dirty="0"/>
              <a:t> </a:t>
            </a:r>
            <a:r>
              <a:rPr lang="en-US" sz="2000" dirty="0" err="1" smtClean="0"/>
              <a:t>wireshark</a:t>
            </a:r>
            <a:endParaRPr lang="en-US" sz="2000" dirty="0"/>
          </a:p>
          <a:p>
            <a:pPr lvl="1"/>
            <a:r>
              <a:rPr lang="en-US" sz="2000" dirty="0"/>
              <a:t>Start capture packets going through interface “lo</a:t>
            </a:r>
            <a:r>
              <a:rPr lang="en-US" sz="2000" dirty="0" smtClean="0"/>
              <a:t>” and Decode as OFP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r>
              <a:rPr lang="en-US" sz="2200" dirty="0" err="1" smtClean="0"/>
              <a:t>dpctl</a:t>
            </a:r>
            <a:r>
              <a:rPr lang="en-US" sz="2200" dirty="0" smtClean="0"/>
              <a:t>: Command-line utility for checking switch status and manually inserting flow entries.</a:t>
            </a:r>
          </a:p>
          <a:p>
            <a:pPr lvl="1"/>
            <a:r>
              <a:rPr lang="en-US" sz="2000" dirty="0" smtClean="0"/>
              <a:t>Check supported commands in manual: $ man </a:t>
            </a:r>
            <a:r>
              <a:rPr lang="en-US" sz="2000" dirty="0" err="1" smtClean="0"/>
              <a:t>dpctl</a:t>
            </a:r>
            <a:endParaRPr lang="en-US" sz="2000" dirty="0" smtClean="0"/>
          </a:p>
          <a:p>
            <a:pPr lvl="1"/>
            <a:endParaRPr lang="en-US" sz="1200" dirty="0" smtClean="0"/>
          </a:p>
          <a:p>
            <a:r>
              <a:rPr lang="en-US" sz="2200" dirty="0" smtClean="0"/>
              <a:t>Multiple </a:t>
            </a:r>
            <a:r>
              <a:rPr lang="en-US" sz="2200" dirty="0" err="1" smtClean="0"/>
              <a:t>OpenFlow</a:t>
            </a:r>
            <a:r>
              <a:rPr lang="en-US" sz="2200" dirty="0" smtClean="0"/>
              <a:t> controllers with sample apps prepackaged </a:t>
            </a:r>
          </a:p>
          <a:p>
            <a:pPr lvl="1"/>
            <a:r>
              <a:rPr lang="en-US" sz="1800" dirty="0" smtClean="0"/>
              <a:t>NOX, POX, </a:t>
            </a:r>
            <a:r>
              <a:rPr lang="en-US" sz="1800" dirty="0" err="1" smtClean="0"/>
              <a:t>Ryu</a:t>
            </a:r>
            <a:r>
              <a:rPr lang="en-US" sz="1800" dirty="0" smtClean="0"/>
              <a:t>, and </a:t>
            </a:r>
            <a:r>
              <a:rPr lang="en-US" sz="1800" dirty="0" err="1" smtClean="0"/>
              <a:t>OpenDayLight</a:t>
            </a: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DC80-70CA-4209-B132-BC5DE5128F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alibri" pitchFamily="34" charset="0"/>
              </a:rPr>
              <a:t>Setup 1: </a:t>
            </a:r>
            <a:r>
              <a:rPr lang="en-US" sz="4000" dirty="0" err="1" smtClean="0">
                <a:latin typeface="Calibri" pitchFamily="34" charset="0"/>
              </a:rPr>
              <a:t>Mininet</a:t>
            </a:r>
            <a:r>
              <a:rPr lang="en-US" sz="4000" dirty="0" smtClean="0">
                <a:latin typeface="Calibri" pitchFamily="34" charset="0"/>
              </a:rPr>
              <a:t>-based Single Switch</a:t>
            </a:r>
            <a:endParaRPr lang="en-US" sz="4000" dirty="0" smtClean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6450" y="1651000"/>
            <a:ext cx="2120900" cy="889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Controller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port6633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851" name="TextBox 4"/>
          <p:cNvSpPr txBox="1">
            <a:spLocks noChangeArrowheads="1"/>
          </p:cNvSpPr>
          <p:nvPr/>
        </p:nvSpPr>
        <p:spPr bwMode="auto">
          <a:xfrm>
            <a:off x="3338513" y="1968500"/>
            <a:ext cx="449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latin typeface="Calibri" pitchFamily="34" charset="0"/>
              </a:rPr>
              <a:t> c0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6450" y="3429000"/>
            <a:ext cx="2120900" cy="889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OpenFlow</a:t>
            </a:r>
            <a:r>
              <a:rPr lang="en-US" dirty="0">
                <a:solidFill>
                  <a:schemeClr val="tx1"/>
                </a:solidFill>
              </a:rPr>
              <a:t> Switch</a:t>
            </a:r>
          </a:p>
        </p:txBody>
      </p:sp>
      <p:sp>
        <p:nvSpPr>
          <p:cNvPr id="78853" name="TextBox 6"/>
          <p:cNvSpPr txBox="1">
            <a:spLocks noChangeArrowheads="1"/>
          </p:cNvSpPr>
          <p:nvPr/>
        </p:nvSpPr>
        <p:spPr bwMode="auto">
          <a:xfrm>
            <a:off x="3338513" y="3473450"/>
            <a:ext cx="388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latin typeface="Calibri" pitchFamily="34" charset="0"/>
              </a:rPr>
              <a:t>s1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200" y="3429000"/>
            <a:ext cx="1752600" cy="8905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tx1"/>
                </a:solidFill>
              </a:rPr>
              <a:t>dpctl</a:t>
            </a:r>
            <a:endParaRPr lang="en-US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(user space process)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1013" y="5246688"/>
            <a:ext cx="88265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h3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10.0.0.3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5575" y="5245100"/>
            <a:ext cx="88265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h2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10.0.0.2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5863" y="5245100"/>
            <a:ext cx="88265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h1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10.0.0.1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858" name="TextBox 11"/>
          <p:cNvSpPr txBox="1">
            <a:spLocks noChangeArrowheads="1"/>
          </p:cNvSpPr>
          <p:nvPr/>
        </p:nvSpPr>
        <p:spPr bwMode="auto">
          <a:xfrm>
            <a:off x="6934200" y="5403704"/>
            <a:ext cx="1325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>
                <a:latin typeface="Calibri" pitchFamily="34" charset="0"/>
              </a:rPr>
              <a:t>virtual hosts</a:t>
            </a:r>
          </a:p>
        </p:txBody>
      </p:sp>
      <p:sp>
        <p:nvSpPr>
          <p:cNvPr id="78859" name="TextBox 12"/>
          <p:cNvSpPr txBox="1">
            <a:spLocks noChangeArrowheads="1"/>
          </p:cNvSpPr>
          <p:nvPr/>
        </p:nvSpPr>
        <p:spPr bwMode="auto">
          <a:xfrm>
            <a:off x="503546" y="1816315"/>
            <a:ext cx="19226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err="1">
                <a:latin typeface="Calibri" pitchFamily="34" charset="0"/>
              </a:rPr>
              <a:t>OpenFlow</a:t>
            </a:r>
            <a:r>
              <a:rPr lang="en-US" dirty="0">
                <a:latin typeface="Calibri" pitchFamily="34" charset="0"/>
              </a:rPr>
              <a:t> Tutorial</a:t>
            </a:r>
          </a:p>
          <a:p>
            <a:r>
              <a:rPr lang="en-US" dirty="0">
                <a:latin typeface="Calibri" pitchFamily="34" charset="0"/>
              </a:rPr>
              <a:t>3hosts-1switch</a:t>
            </a:r>
          </a:p>
          <a:p>
            <a:r>
              <a:rPr lang="en-US" dirty="0" smtClean="0">
                <a:latin typeface="Calibri" pitchFamily="34" charset="0"/>
              </a:rPr>
              <a:t>Topology</a:t>
            </a:r>
          </a:p>
        </p:txBody>
      </p:sp>
      <p:cxnSp>
        <p:nvCxnSpPr>
          <p:cNvPr id="15" name="Straight Connector 14"/>
          <p:cNvCxnSpPr>
            <a:stCxn id="11" idx="0"/>
          </p:cNvCxnSpPr>
          <p:nvPr/>
        </p:nvCxnSpPr>
        <p:spPr>
          <a:xfrm rot="5400000" flipH="1" flipV="1">
            <a:off x="2921794" y="4293394"/>
            <a:ext cx="927100" cy="976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0"/>
            <a:endCxn id="6" idx="2"/>
          </p:cNvCxnSpPr>
          <p:nvPr/>
        </p:nvCxnSpPr>
        <p:spPr>
          <a:xfrm rot="5400000" flipH="1" flipV="1">
            <a:off x="3943351" y="4781550"/>
            <a:ext cx="9271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</p:cNvCxnSpPr>
          <p:nvPr/>
        </p:nvCxnSpPr>
        <p:spPr>
          <a:xfrm rot="16200000" flipV="1">
            <a:off x="4997451" y="4241800"/>
            <a:ext cx="927100" cy="1082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1"/>
            <a:endCxn id="6" idx="3"/>
          </p:cNvCxnSpPr>
          <p:nvPr/>
        </p:nvCxnSpPr>
        <p:spPr>
          <a:xfrm rot="10800000">
            <a:off x="5467350" y="3873500"/>
            <a:ext cx="14668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0"/>
            <a:endCxn id="4" idx="2"/>
          </p:cNvCxnSpPr>
          <p:nvPr/>
        </p:nvCxnSpPr>
        <p:spPr>
          <a:xfrm rot="5400000" flipH="1" flipV="1">
            <a:off x="3962401" y="2984500"/>
            <a:ext cx="889000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865" name="TextBox 31"/>
          <p:cNvSpPr txBox="1">
            <a:spLocks noChangeArrowheads="1"/>
          </p:cNvSpPr>
          <p:nvPr/>
        </p:nvSpPr>
        <p:spPr bwMode="auto">
          <a:xfrm>
            <a:off x="4408488" y="2549525"/>
            <a:ext cx="120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dirty="0">
                <a:latin typeface="Calibri" pitchFamily="34" charset="0"/>
              </a:rPr>
              <a:t>loopback</a:t>
            </a:r>
          </a:p>
          <a:p>
            <a:r>
              <a:rPr lang="en-US" sz="1200" dirty="0">
                <a:latin typeface="Calibri" pitchFamily="34" charset="0"/>
              </a:rPr>
              <a:t>(127.0.0.1:6633)</a:t>
            </a:r>
          </a:p>
        </p:txBody>
      </p:sp>
      <p:sp>
        <p:nvSpPr>
          <p:cNvPr id="78866" name="TextBox 32"/>
          <p:cNvSpPr txBox="1">
            <a:spLocks noChangeArrowheads="1"/>
          </p:cNvSpPr>
          <p:nvPr/>
        </p:nvSpPr>
        <p:spPr bwMode="auto">
          <a:xfrm>
            <a:off x="5467350" y="3411538"/>
            <a:ext cx="120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latin typeface="Calibri" pitchFamily="34" charset="0"/>
              </a:rPr>
              <a:t>loopback</a:t>
            </a:r>
          </a:p>
          <a:p>
            <a:r>
              <a:rPr lang="en-US" sz="1200">
                <a:latin typeface="Calibri" pitchFamily="34" charset="0"/>
              </a:rPr>
              <a:t>(127.0.0.1:6634)</a:t>
            </a:r>
          </a:p>
        </p:txBody>
      </p:sp>
      <p:sp>
        <p:nvSpPr>
          <p:cNvPr id="78867" name="TextBox 33"/>
          <p:cNvSpPr txBox="1">
            <a:spLocks noChangeArrowheads="1"/>
          </p:cNvSpPr>
          <p:nvPr/>
        </p:nvSpPr>
        <p:spPr bwMode="auto">
          <a:xfrm>
            <a:off x="3017838" y="4318000"/>
            <a:ext cx="652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latin typeface="Calibri" pitchFamily="34" charset="0"/>
              </a:rPr>
              <a:t>s1-eth0</a:t>
            </a:r>
          </a:p>
        </p:txBody>
      </p:sp>
      <p:sp>
        <p:nvSpPr>
          <p:cNvPr id="78868" name="TextBox 34"/>
          <p:cNvSpPr txBox="1">
            <a:spLocks noChangeArrowheads="1"/>
          </p:cNvSpPr>
          <p:nvPr/>
        </p:nvSpPr>
        <p:spPr bwMode="auto">
          <a:xfrm>
            <a:off x="4405313" y="4332288"/>
            <a:ext cx="6524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latin typeface="Calibri" pitchFamily="34" charset="0"/>
              </a:rPr>
              <a:t>s1-eth1</a:t>
            </a:r>
          </a:p>
        </p:txBody>
      </p:sp>
      <p:sp>
        <p:nvSpPr>
          <p:cNvPr id="78869" name="TextBox 35"/>
          <p:cNvSpPr txBox="1">
            <a:spLocks noChangeArrowheads="1"/>
          </p:cNvSpPr>
          <p:nvPr/>
        </p:nvSpPr>
        <p:spPr bwMode="auto">
          <a:xfrm>
            <a:off x="5137150" y="4332288"/>
            <a:ext cx="6524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latin typeface="Calibri" pitchFamily="34" charset="0"/>
              </a:rPr>
              <a:t>s1-eth2</a:t>
            </a:r>
          </a:p>
        </p:txBody>
      </p:sp>
      <p:sp>
        <p:nvSpPr>
          <p:cNvPr id="78870" name="TextBox 36"/>
          <p:cNvSpPr txBox="1">
            <a:spLocks noChangeArrowheads="1"/>
          </p:cNvSpPr>
          <p:nvPr/>
        </p:nvSpPr>
        <p:spPr bwMode="auto">
          <a:xfrm>
            <a:off x="2290763" y="4968875"/>
            <a:ext cx="671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latin typeface="Calibri" pitchFamily="34" charset="0"/>
              </a:rPr>
              <a:t>h1-eth0</a:t>
            </a:r>
          </a:p>
        </p:txBody>
      </p:sp>
      <p:sp>
        <p:nvSpPr>
          <p:cNvPr id="78871" name="TextBox 37"/>
          <p:cNvSpPr txBox="1">
            <a:spLocks noChangeArrowheads="1"/>
          </p:cNvSpPr>
          <p:nvPr/>
        </p:nvSpPr>
        <p:spPr bwMode="auto">
          <a:xfrm>
            <a:off x="4408488" y="4968875"/>
            <a:ext cx="671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dirty="0" smtClean="0">
                <a:latin typeface="Calibri" pitchFamily="34" charset="0"/>
              </a:rPr>
              <a:t>h2-eth0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78872" name="TextBox 38"/>
          <p:cNvSpPr txBox="1">
            <a:spLocks noChangeArrowheads="1"/>
          </p:cNvSpPr>
          <p:nvPr/>
        </p:nvSpPr>
        <p:spPr bwMode="auto">
          <a:xfrm>
            <a:off x="6002338" y="4968875"/>
            <a:ext cx="671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dirty="0" smtClean="0">
                <a:latin typeface="Calibri" pitchFamily="34" charset="0"/>
              </a:rPr>
              <a:t>h3-eth0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C2536-4D41-48F4-998A-C2787150582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52512" y="6259810"/>
            <a:ext cx="6805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$ </a:t>
            </a:r>
            <a:r>
              <a:rPr lang="en-US" dirty="0" err="1" smtClean="0">
                <a:solidFill>
                  <a:srgbClr val="FF0000"/>
                </a:solidFill>
              </a:rPr>
              <a:t>sudo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mn</a:t>
            </a:r>
            <a:r>
              <a:rPr lang="en-US" dirty="0">
                <a:solidFill>
                  <a:srgbClr val="FF0000"/>
                </a:solidFill>
              </a:rPr>
              <a:t> --</a:t>
            </a:r>
            <a:r>
              <a:rPr lang="en-US" dirty="0" err="1">
                <a:solidFill>
                  <a:srgbClr val="FF0000"/>
                </a:solidFill>
              </a:rPr>
              <a:t>topo</a:t>
            </a:r>
            <a:r>
              <a:rPr lang="en-US" dirty="0">
                <a:solidFill>
                  <a:srgbClr val="FF0000"/>
                </a:solidFill>
              </a:rPr>
              <a:t> single,3 --mac --switch </a:t>
            </a:r>
            <a:r>
              <a:rPr lang="en-US" dirty="0" err="1">
                <a:solidFill>
                  <a:srgbClr val="FF0000"/>
                </a:solidFill>
              </a:rPr>
              <a:t>ovsk</a:t>
            </a:r>
            <a:r>
              <a:rPr lang="en-US" dirty="0">
                <a:solidFill>
                  <a:srgbClr val="FF0000"/>
                </a:solidFill>
              </a:rPr>
              <a:t> --controller remote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457199" y="249238"/>
            <a:ext cx="8576441" cy="9112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alibri" pitchFamily="34" charset="0"/>
              </a:rPr>
              <a:t>Setup 2: Linear topology with 2 switches</a:t>
            </a:r>
            <a:endParaRPr lang="en-US" sz="4000" dirty="0" smtClean="0">
              <a:latin typeface="Calibri" pitchFamily="34" charset="0"/>
            </a:endParaRPr>
          </a:p>
        </p:txBody>
      </p:sp>
      <p:sp>
        <p:nvSpPr>
          <p:cNvPr id="78859" name="TextBox 12"/>
          <p:cNvSpPr txBox="1">
            <a:spLocks noChangeArrowheads="1"/>
          </p:cNvSpPr>
          <p:nvPr/>
        </p:nvSpPr>
        <p:spPr bwMode="auto">
          <a:xfrm>
            <a:off x="503546" y="1816315"/>
            <a:ext cx="19226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err="1">
                <a:latin typeface="Calibri" pitchFamily="34" charset="0"/>
              </a:rPr>
              <a:t>OpenFlow</a:t>
            </a:r>
            <a:r>
              <a:rPr lang="en-US" dirty="0">
                <a:latin typeface="Calibri" pitchFamily="34" charset="0"/>
              </a:rPr>
              <a:t> Tutorial</a:t>
            </a:r>
          </a:p>
          <a:p>
            <a:r>
              <a:rPr lang="en-US" dirty="0" smtClean="0">
                <a:latin typeface="Calibri" pitchFamily="34" charset="0"/>
              </a:rPr>
              <a:t>2hosts-2switch</a:t>
            </a: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Topology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C2536-4D41-48F4-998A-C2787150582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41704" y="6259810"/>
            <a:ext cx="6805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$ </a:t>
            </a:r>
            <a:r>
              <a:rPr lang="en-US" dirty="0" err="1" smtClean="0">
                <a:solidFill>
                  <a:srgbClr val="FF0000"/>
                </a:solidFill>
              </a:rPr>
              <a:t>sudo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mn</a:t>
            </a:r>
            <a:r>
              <a:rPr lang="en-US" dirty="0">
                <a:solidFill>
                  <a:srgbClr val="FF0000"/>
                </a:solidFill>
              </a:rPr>
              <a:t> --</a:t>
            </a:r>
            <a:r>
              <a:rPr lang="en-US" dirty="0" err="1">
                <a:solidFill>
                  <a:srgbClr val="FF0000"/>
                </a:solidFill>
              </a:rPr>
              <a:t>topo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linear --</a:t>
            </a:r>
            <a:r>
              <a:rPr lang="en-US" dirty="0">
                <a:solidFill>
                  <a:srgbClr val="FF0000"/>
                </a:solidFill>
              </a:rPr>
              <a:t>switch </a:t>
            </a:r>
            <a:r>
              <a:rPr lang="en-US" dirty="0" err="1">
                <a:solidFill>
                  <a:srgbClr val="FF0000"/>
                </a:solidFill>
              </a:rPr>
              <a:t>ovsk</a:t>
            </a:r>
            <a:r>
              <a:rPr lang="en-US" dirty="0">
                <a:solidFill>
                  <a:srgbClr val="FF0000"/>
                </a:solidFill>
              </a:rPr>
              <a:t> --controller remote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49" y="1482105"/>
            <a:ext cx="3860416" cy="403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4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" pitchFamily="34" charset="0"/>
                <a:ea typeface="ＭＳ Ｐゴシック" pitchFamily="34" charset="-128"/>
              </a:rPr>
              <a:t>Setup 3: Web Server Farm in </a:t>
            </a:r>
            <a:r>
              <a:rPr lang="en-US" sz="4000" dirty="0" err="1" smtClean="0">
                <a:latin typeface="Calibri" pitchFamily="34" charset="0"/>
                <a:ea typeface="ＭＳ Ｐゴシック" pitchFamily="34" charset="-128"/>
              </a:rPr>
              <a:t>Mininet</a:t>
            </a:r>
            <a:endParaRPr lang="en-US" sz="40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320566" y="1182688"/>
            <a:ext cx="8665778" cy="5332412"/>
          </a:xfrm>
        </p:spPr>
        <p:txBody>
          <a:bodyPr/>
          <a:lstStyle/>
          <a:p>
            <a:pPr marL="57150" indent="0">
              <a:buNone/>
            </a:pPr>
            <a:r>
              <a:rPr lang="en-US" sz="2400" u="sng" dirty="0">
                <a:solidFill>
                  <a:schemeClr val="accent1"/>
                </a:solidFill>
              </a:rPr>
              <a:t>$ </a:t>
            </a:r>
            <a:r>
              <a:rPr lang="en-US" sz="2400" u="sng" dirty="0" err="1">
                <a:solidFill>
                  <a:schemeClr val="accent1"/>
                </a:solidFill>
              </a:rPr>
              <a:t>sudo</a:t>
            </a:r>
            <a:r>
              <a:rPr lang="en-US" sz="2400" u="sng" dirty="0">
                <a:solidFill>
                  <a:schemeClr val="accent1"/>
                </a:solidFill>
              </a:rPr>
              <a:t> </a:t>
            </a:r>
            <a:r>
              <a:rPr lang="en-US" sz="2400" u="sng" dirty="0" err="1">
                <a:solidFill>
                  <a:schemeClr val="accent1"/>
                </a:solidFill>
              </a:rPr>
              <a:t>mn</a:t>
            </a:r>
            <a:r>
              <a:rPr lang="en-US" sz="2400" u="sng" dirty="0">
                <a:solidFill>
                  <a:schemeClr val="accent1"/>
                </a:solidFill>
              </a:rPr>
              <a:t> --</a:t>
            </a:r>
            <a:r>
              <a:rPr lang="en-US" sz="2400" u="sng" dirty="0" err="1">
                <a:solidFill>
                  <a:schemeClr val="accent1"/>
                </a:solidFill>
              </a:rPr>
              <a:t>topo</a:t>
            </a:r>
            <a:r>
              <a:rPr lang="en-US" sz="2400" u="sng" dirty="0">
                <a:solidFill>
                  <a:schemeClr val="accent1"/>
                </a:solidFill>
              </a:rPr>
              <a:t> single,4 --mac --switch </a:t>
            </a:r>
            <a:r>
              <a:rPr lang="en-US" sz="2400" u="sng" dirty="0" err="1">
                <a:solidFill>
                  <a:schemeClr val="accent1"/>
                </a:solidFill>
              </a:rPr>
              <a:t>ovsk</a:t>
            </a:r>
            <a:r>
              <a:rPr lang="en-US" sz="2400" u="sng" dirty="0">
                <a:solidFill>
                  <a:schemeClr val="accent1"/>
                </a:solidFill>
              </a:rPr>
              <a:t> --controller remote</a:t>
            </a:r>
            <a:endParaRPr lang="en-US" sz="2400" u="sng" dirty="0">
              <a:solidFill>
                <a:schemeClr val="accent1"/>
              </a:solidFill>
              <a:latin typeface="Calibri" pitchFamily="34" charset="0"/>
            </a:endParaRPr>
          </a:p>
          <a:p>
            <a:pPr marL="457200" lvl="1" indent="0">
              <a:buNone/>
            </a:pPr>
            <a:r>
              <a:rPr lang="en-US" sz="2000" b="1" dirty="0" smtClean="0"/>
              <a:t>SERVER </a:t>
            </a:r>
            <a:r>
              <a:rPr lang="en-US" sz="2000" b="1" dirty="0"/>
              <a:t>SETUP:</a:t>
            </a:r>
          </a:p>
          <a:p>
            <a:pPr lvl="1"/>
            <a:r>
              <a:rPr lang="en-US" sz="2000" dirty="0"/>
              <a:t>h2 python -m </a:t>
            </a:r>
            <a:r>
              <a:rPr lang="en-US" sz="2000" dirty="0" err="1"/>
              <a:t>CGIHTTPServer</a:t>
            </a:r>
            <a:r>
              <a:rPr lang="en-US" sz="2000" dirty="0"/>
              <a:t> &amp;</a:t>
            </a:r>
          </a:p>
          <a:p>
            <a:pPr lvl="1"/>
            <a:r>
              <a:rPr lang="en-US" sz="2000" dirty="0"/>
              <a:t>h3 python -m </a:t>
            </a:r>
            <a:r>
              <a:rPr lang="en-US" sz="2000" dirty="0" err="1"/>
              <a:t>CGIHTTPServer</a:t>
            </a:r>
            <a:r>
              <a:rPr lang="en-US" sz="2000" dirty="0"/>
              <a:t> &amp;</a:t>
            </a:r>
          </a:p>
          <a:p>
            <a:pPr lvl="1"/>
            <a:r>
              <a:rPr lang="en-US" sz="2000" dirty="0"/>
              <a:t>h4 python -m </a:t>
            </a:r>
            <a:r>
              <a:rPr lang="en-US" sz="2000" dirty="0" err="1"/>
              <a:t>CGIHTTPServer</a:t>
            </a:r>
            <a:r>
              <a:rPr lang="en-US" sz="2000" dirty="0"/>
              <a:t> &amp;</a:t>
            </a:r>
          </a:p>
          <a:p>
            <a:pPr marL="457200" lvl="1" indent="0">
              <a:buNone/>
            </a:pPr>
            <a:r>
              <a:rPr lang="en-US" sz="2000" b="1" dirty="0"/>
              <a:t>ARP INIT FOR REACHABILITY:</a:t>
            </a:r>
          </a:p>
          <a:p>
            <a:pPr lvl="1"/>
            <a:r>
              <a:rPr lang="en-US" sz="2000" dirty="0"/>
              <a:t>h1 </a:t>
            </a:r>
            <a:r>
              <a:rPr lang="en-US" sz="2000" dirty="0" err="1"/>
              <a:t>arp</a:t>
            </a:r>
            <a:r>
              <a:rPr lang="en-US" sz="2000" dirty="0"/>
              <a:t> -s 10.0.0.5 00:00:00:00:00:05</a:t>
            </a:r>
          </a:p>
          <a:p>
            <a:pPr lvl="1"/>
            <a:r>
              <a:rPr lang="en-US" sz="2000" dirty="0"/>
              <a:t>h2 </a:t>
            </a:r>
            <a:r>
              <a:rPr lang="en-US" sz="2000" dirty="0" err="1"/>
              <a:t>arp</a:t>
            </a:r>
            <a:r>
              <a:rPr lang="en-US" sz="2000" dirty="0"/>
              <a:t> -s 10.0.0.5 00:00:00:00:00:05</a:t>
            </a:r>
          </a:p>
          <a:p>
            <a:pPr lvl="1"/>
            <a:r>
              <a:rPr lang="en-US" sz="2000" dirty="0"/>
              <a:t>h3 </a:t>
            </a:r>
            <a:r>
              <a:rPr lang="en-US" sz="2000" dirty="0" err="1"/>
              <a:t>arp</a:t>
            </a:r>
            <a:r>
              <a:rPr lang="en-US" sz="2000" dirty="0"/>
              <a:t> -s 10.0.0.5 00:00:00:00:00:05</a:t>
            </a:r>
          </a:p>
          <a:p>
            <a:pPr lvl="1"/>
            <a:r>
              <a:rPr lang="en-US" sz="2000" dirty="0"/>
              <a:t>h4 </a:t>
            </a:r>
            <a:r>
              <a:rPr lang="en-US" sz="2000" dirty="0" err="1"/>
              <a:t>arp</a:t>
            </a:r>
            <a:r>
              <a:rPr lang="en-US" sz="2000" dirty="0"/>
              <a:t> -s 10.0.0.5 </a:t>
            </a:r>
            <a:r>
              <a:rPr lang="en-US" sz="2000" dirty="0" smtClean="0"/>
              <a:t>00:00:00:00:00:05</a:t>
            </a:r>
          </a:p>
          <a:p>
            <a:pPr marL="457200" lvl="1" indent="0">
              <a:buNone/>
            </a:pPr>
            <a:r>
              <a:rPr lang="en-US" sz="2000" b="1" dirty="0" smtClean="0"/>
              <a:t>PREP (AFTER STARTING CONTROLLER):</a:t>
            </a:r>
            <a:endParaRPr lang="en-US" sz="2000" b="1" dirty="0"/>
          </a:p>
          <a:p>
            <a:pPr lvl="1"/>
            <a:r>
              <a:rPr lang="en-US" sz="2000" dirty="0" smtClean="0"/>
              <a:t>h1 ping h2</a:t>
            </a:r>
          </a:p>
          <a:p>
            <a:pPr lvl="1"/>
            <a:r>
              <a:rPr lang="en-US" sz="2000" dirty="0" smtClean="0"/>
              <a:t>h3 ping h4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b="1" dirty="0" smtClean="0"/>
              <a:t>CLIENT </a:t>
            </a:r>
            <a:r>
              <a:rPr lang="en-US" sz="2000" b="1" dirty="0"/>
              <a:t>REQUEST:</a:t>
            </a:r>
          </a:p>
          <a:p>
            <a:pPr lvl="1"/>
            <a:r>
              <a:rPr lang="en-US" sz="2000" dirty="0"/>
              <a:t>h1 curl http://10.0.0.5:8000/cgi-bin/serverip.cgi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27" y="2700838"/>
            <a:ext cx="3649751" cy="29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dpctl</a:t>
            </a:r>
            <a:r>
              <a:rPr lang="en-US" dirty="0" smtClean="0"/>
              <a:t> and </a:t>
            </a:r>
            <a:r>
              <a:rPr lang="en-US" dirty="0" err="1" smtClean="0"/>
              <a:t>wireshark</a:t>
            </a:r>
            <a:r>
              <a:rPr lang="en-US" dirty="0" smtClean="0"/>
              <a:t> workflow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8607" y="1371600"/>
            <a:ext cx="8569811" cy="4754563"/>
          </a:xfrm>
        </p:spPr>
        <p:txBody>
          <a:bodyPr/>
          <a:lstStyle/>
          <a:p>
            <a:r>
              <a:rPr lang="en-US" sz="2000" dirty="0" smtClean="0"/>
              <a:t>Before controller is started, execute the following</a:t>
            </a:r>
          </a:p>
          <a:p>
            <a:pPr marL="457200" lvl="1" indent="0">
              <a:buNone/>
            </a:pPr>
            <a:r>
              <a:rPr lang="en-US" sz="1800" dirty="0" smtClean="0"/>
              <a:t>$ </a:t>
            </a:r>
            <a:r>
              <a:rPr lang="en-US" sz="1800" dirty="0" err="1"/>
              <a:t>dpctl</a:t>
            </a:r>
            <a:r>
              <a:rPr lang="en-US" sz="1800" dirty="0"/>
              <a:t> show tcp:127.0.0.1:</a:t>
            </a:r>
            <a:r>
              <a:rPr lang="en-US" sz="1800" dirty="0" smtClean="0"/>
              <a:t>6634</a:t>
            </a:r>
          </a:p>
          <a:p>
            <a:pPr marL="457200" lvl="1" indent="0">
              <a:buNone/>
            </a:pPr>
            <a:r>
              <a:rPr lang="en-US" sz="1800" dirty="0" smtClean="0"/>
              <a:t>$ </a:t>
            </a:r>
            <a:r>
              <a:rPr lang="en-US" sz="1800" dirty="0" err="1"/>
              <a:t>dpctl</a:t>
            </a:r>
            <a:r>
              <a:rPr lang="en-US" sz="1800" dirty="0"/>
              <a:t> dump-flows </a:t>
            </a:r>
            <a:r>
              <a:rPr lang="en-US" sz="1800" dirty="0" smtClean="0"/>
              <a:t>tcp:127.0.0.1:6634</a:t>
            </a:r>
          </a:p>
          <a:p>
            <a:pPr marL="457200" lvl="1" indent="0">
              <a:buNone/>
            </a:pPr>
            <a:r>
              <a:rPr lang="en-US" sz="1800" dirty="0" err="1" smtClean="0"/>
              <a:t>mininet</a:t>
            </a:r>
            <a:r>
              <a:rPr lang="en-US" sz="1800" dirty="0"/>
              <a:t>&gt; h1 ping h2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CC0000"/>
                </a:solidFill>
              </a:rPr>
              <a:t>$ </a:t>
            </a:r>
            <a:r>
              <a:rPr lang="en-US" sz="1800" dirty="0" err="1" smtClean="0">
                <a:solidFill>
                  <a:srgbClr val="CC0000"/>
                </a:solidFill>
              </a:rPr>
              <a:t>dpctl</a:t>
            </a:r>
            <a:r>
              <a:rPr lang="en-US" sz="1800" dirty="0" smtClean="0">
                <a:solidFill>
                  <a:srgbClr val="CC0000"/>
                </a:solidFill>
              </a:rPr>
              <a:t> add-flow tcp:127.0.0.1:6634 </a:t>
            </a:r>
            <a:r>
              <a:rPr lang="en-US" sz="1800" dirty="0" err="1" smtClean="0">
                <a:solidFill>
                  <a:srgbClr val="CC0000"/>
                </a:solidFill>
              </a:rPr>
              <a:t>in_port</a:t>
            </a:r>
            <a:r>
              <a:rPr lang="en-US" sz="1800" dirty="0" smtClean="0">
                <a:solidFill>
                  <a:srgbClr val="CC0000"/>
                </a:solidFill>
              </a:rPr>
              <a:t>=1,actions=output:2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CC0000"/>
                </a:solidFill>
              </a:rPr>
              <a:t>$ </a:t>
            </a:r>
            <a:r>
              <a:rPr lang="en-US" sz="1800" dirty="0" err="1">
                <a:solidFill>
                  <a:srgbClr val="CC0000"/>
                </a:solidFill>
              </a:rPr>
              <a:t>dpctl</a:t>
            </a:r>
            <a:r>
              <a:rPr lang="en-US" sz="1800" dirty="0">
                <a:solidFill>
                  <a:srgbClr val="CC0000"/>
                </a:solidFill>
              </a:rPr>
              <a:t> add-flow tcp:127.0.0.1:6634 </a:t>
            </a:r>
            <a:r>
              <a:rPr lang="en-US" sz="1800" dirty="0" err="1">
                <a:solidFill>
                  <a:srgbClr val="CC0000"/>
                </a:solidFill>
              </a:rPr>
              <a:t>in_port</a:t>
            </a:r>
            <a:r>
              <a:rPr lang="en-US" sz="1800" dirty="0">
                <a:solidFill>
                  <a:srgbClr val="CC0000"/>
                </a:solidFill>
              </a:rPr>
              <a:t>=2,actions=output:</a:t>
            </a:r>
            <a:r>
              <a:rPr lang="en-US" sz="1800" dirty="0" smtClean="0">
                <a:solidFill>
                  <a:srgbClr val="CC0000"/>
                </a:solidFill>
              </a:rPr>
              <a:t>1</a:t>
            </a:r>
          </a:p>
          <a:p>
            <a:pPr marL="457200" lvl="1" indent="0">
              <a:buNone/>
            </a:pPr>
            <a:r>
              <a:rPr lang="en-US" sz="1800" dirty="0" err="1"/>
              <a:t>mininet</a:t>
            </a:r>
            <a:r>
              <a:rPr lang="en-US" sz="1800" dirty="0"/>
              <a:t>&gt; h1 ping </a:t>
            </a:r>
            <a:r>
              <a:rPr lang="en-US" sz="1800" dirty="0" smtClean="0"/>
              <a:t>h2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r>
              <a:rPr lang="en-US" sz="2000" dirty="0" smtClean="0"/>
              <a:t>Start </a:t>
            </a:r>
            <a:r>
              <a:rPr lang="en-US" sz="2000" dirty="0"/>
              <a:t>controller </a:t>
            </a:r>
            <a:r>
              <a:rPr lang="en-US" sz="2000" dirty="0" smtClean="0"/>
              <a:t>and check OF messages on </a:t>
            </a:r>
            <a:r>
              <a:rPr lang="en-US" sz="2000" dirty="0" err="1" smtClean="0"/>
              <a:t>wireshark</a:t>
            </a:r>
            <a:r>
              <a:rPr lang="en-US" sz="2000" dirty="0" smtClean="0"/>
              <a:t> (enabling OFP decode)</a:t>
            </a:r>
          </a:p>
          <a:p>
            <a:pPr lvl="1"/>
            <a:r>
              <a:rPr lang="en-US" sz="1800" dirty="0" err="1" smtClean="0"/>
              <a:t>Openflow</a:t>
            </a:r>
            <a:r>
              <a:rPr lang="en-US" sz="1800" dirty="0" smtClean="0"/>
              <a:t> messages exchanged between switch and </a:t>
            </a:r>
            <a:r>
              <a:rPr lang="en-US" sz="1800" dirty="0"/>
              <a:t>controller: </a:t>
            </a:r>
            <a:r>
              <a:rPr lang="en-US" sz="1800" dirty="0" err="1" smtClean="0"/>
              <a:t>openflow</a:t>
            </a:r>
            <a:r>
              <a:rPr lang="en-US" sz="1800" dirty="0" smtClean="0"/>
              <a:t>/include/</a:t>
            </a:r>
            <a:r>
              <a:rPr lang="en-US" sz="1800" dirty="0" err="1" smtClean="0"/>
              <a:t>openflow</a:t>
            </a:r>
            <a:r>
              <a:rPr lang="en-US" sz="1800" dirty="0" smtClean="0"/>
              <a:t>/</a:t>
            </a:r>
            <a:r>
              <a:rPr lang="en-US" sz="1800" dirty="0" err="1" smtClean="0"/>
              <a:t>openflow.h</a:t>
            </a:r>
            <a:endParaRPr lang="en-US" sz="1800" dirty="0" smtClean="0"/>
          </a:p>
          <a:p>
            <a:pPr marL="1314450" lvl="3" indent="0"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/</a:t>
            </a:r>
            <a:r>
              <a:rPr lang="en-US" sz="1200" dirty="0">
                <a:solidFill>
                  <a:schemeClr val="tx1"/>
                </a:solidFill>
              </a:rPr>
              <a:t>* Header on all </a:t>
            </a:r>
            <a:r>
              <a:rPr lang="en-US" sz="1200" dirty="0" err="1">
                <a:solidFill>
                  <a:schemeClr val="tx1"/>
                </a:solidFill>
              </a:rPr>
              <a:t>OpenFlow</a:t>
            </a:r>
            <a:r>
              <a:rPr lang="en-US" sz="1200" dirty="0">
                <a:solidFill>
                  <a:schemeClr val="tx1"/>
                </a:solidFill>
              </a:rPr>
              <a:t> packets. */ 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1314450" lvl="3" indent="0">
              <a:buNone/>
            </a:pPr>
            <a:r>
              <a:rPr lang="en-US" sz="1200" dirty="0" err="1" smtClean="0">
                <a:solidFill>
                  <a:schemeClr val="tx1"/>
                </a:solidFill>
              </a:rPr>
              <a:t>struct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ofp_header</a:t>
            </a:r>
            <a:r>
              <a:rPr lang="en-US" sz="1200" dirty="0">
                <a:solidFill>
                  <a:schemeClr val="tx1"/>
                </a:solidFill>
              </a:rPr>
              <a:t> { 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1314450" lvl="3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          uint8_t </a:t>
            </a:r>
            <a:r>
              <a:rPr lang="en-US" sz="1200" dirty="0">
                <a:solidFill>
                  <a:schemeClr val="tx1"/>
                </a:solidFill>
              </a:rPr>
              <a:t>version; </a:t>
            </a:r>
            <a:r>
              <a:rPr lang="en-US" sz="1200" dirty="0" smtClean="0">
                <a:solidFill>
                  <a:schemeClr val="tx1"/>
                </a:solidFill>
              </a:rPr>
              <a:t>  /</a:t>
            </a:r>
            <a:r>
              <a:rPr lang="en-US" sz="1200" dirty="0">
                <a:solidFill>
                  <a:schemeClr val="tx1"/>
                </a:solidFill>
              </a:rPr>
              <a:t>* OFP_VERSION. */ 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1314450" lvl="3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          uint8_t type;        /* one of the OFPT_ constants.*/</a:t>
            </a:r>
          </a:p>
          <a:p>
            <a:pPr marL="1314450" lvl="3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          </a:t>
            </a:r>
            <a:r>
              <a:rPr lang="en-US" sz="1200" dirty="0" err="1" smtClean="0">
                <a:solidFill>
                  <a:schemeClr val="tx1"/>
                </a:solidFill>
              </a:rPr>
              <a:t>uint</a:t>
            </a:r>
            <a:r>
              <a:rPr lang="en-US" sz="1200" dirty="0" smtClean="0">
                <a:solidFill>
                  <a:schemeClr val="tx1"/>
                </a:solidFill>
              </a:rPr>
              <a:t> 16_t length;  /*Length including this </a:t>
            </a:r>
            <a:r>
              <a:rPr lang="en-US" sz="1200" dirty="0" err="1" smtClean="0">
                <a:solidFill>
                  <a:schemeClr val="tx1"/>
                </a:solidFill>
              </a:rPr>
              <a:t>ofp_header</a:t>
            </a:r>
            <a:r>
              <a:rPr lang="en-US" sz="1200" dirty="0" smtClean="0">
                <a:solidFill>
                  <a:schemeClr val="tx1"/>
                </a:solidFill>
              </a:rPr>
              <a:t>. */</a:t>
            </a:r>
          </a:p>
          <a:p>
            <a:pPr marL="1314450" lvl="3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          uint32_t </a:t>
            </a:r>
            <a:r>
              <a:rPr lang="en-US" sz="1200" dirty="0" err="1" smtClean="0">
                <a:solidFill>
                  <a:schemeClr val="tx1"/>
                </a:solidFill>
              </a:rPr>
              <a:t>xid</a:t>
            </a:r>
            <a:r>
              <a:rPr lang="en-US" sz="1200" dirty="0" smtClean="0">
                <a:solidFill>
                  <a:schemeClr val="tx1"/>
                </a:solidFill>
              </a:rPr>
              <a:t>;         /*Transaction id associated with this packet..*/  </a:t>
            </a:r>
          </a:p>
          <a:p>
            <a:pPr marL="1314450" lvl="3" indent="0"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};</a:t>
            </a:r>
            <a:endParaRPr lang="en-US" sz="1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DC80-70CA-4209-B132-BC5DE5128F9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274677" y="1371600"/>
            <a:ext cx="2743200" cy="1261241"/>
          </a:xfrm>
          <a:prstGeom prst="wedgeRoundRectCallout">
            <a:avLst>
              <a:gd name="adj1" fmla="val -95545"/>
              <a:gd name="adj2" fmla="val 1743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ports of switch shown, but no flows installed. </a:t>
            </a:r>
            <a:r>
              <a:rPr lang="en-US" dirty="0"/>
              <a:t>Ping fails because ARP cannot go </a:t>
            </a:r>
            <a:r>
              <a:rPr lang="en-US" dirty="0" smtClean="0"/>
              <a:t>through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157543" y="3400134"/>
            <a:ext cx="1855073" cy="630621"/>
          </a:xfrm>
          <a:prstGeom prst="wedgeRoundRectCallout">
            <a:avLst>
              <a:gd name="adj1" fmla="val -95545"/>
              <a:gd name="adj2" fmla="val 1743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Ping works now!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3 features in most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2600" dirty="0" smtClean="0"/>
              <a:t>Event-driven model</a:t>
            </a:r>
          </a:p>
          <a:p>
            <a:pPr lvl="1"/>
            <a:r>
              <a:rPr lang="en-US" sz="2200" dirty="0" smtClean="0"/>
              <a:t>Each module registers listeners or call-back functions</a:t>
            </a:r>
          </a:p>
          <a:p>
            <a:pPr lvl="1"/>
            <a:r>
              <a:rPr lang="en-US" sz="2200" dirty="0" smtClean="0"/>
              <a:t>Example </a:t>
            </a:r>
            <a:r>
              <a:rPr lang="en-US" sz="2200" dirty="0" err="1" smtClean="0"/>
              <a:t>async</a:t>
            </a:r>
            <a:r>
              <a:rPr lang="en-US" sz="2200" dirty="0" smtClean="0"/>
              <a:t> events include PACKET_IN, PORT_STATUS, FEATURE_REPLY, STATS_REPLY</a:t>
            </a:r>
          </a:p>
          <a:p>
            <a:pPr lvl="1"/>
            <a:endParaRPr lang="en-US" sz="14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600" dirty="0" smtClean="0"/>
              <a:t>Packet parsing capabilities</a:t>
            </a:r>
          </a:p>
          <a:p>
            <a:pPr lvl="1"/>
            <a:r>
              <a:rPr lang="en-US" sz="2200" dirty="0" smtClean="0"/>
              <a:t>When switch sends an </a:t>
            </a:r>
            <a:r>
              <a:rPr lang="en-US" sz="2200" dirty="0" err="1" smtClean="0"/>
              <a:t>OpenFlow</a:t>
            </a:r>
            <a:r>
              <a:rPr lang="en-US" sz="2200" dirty="0" smtClean="0"/>
              <a:t> message, module extracts relevant information using standard procedures</a:t>
            </a:r>
          </a:p>
          <a:p>
            <a:pPr lvl="1"/>
            <a:endParaRPr lang="en-US" sz="14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600" dirty="0" err="1" smtClean="0"/>
              <a:t>switch.send</a:t>
            </a:r>
            <a:r>
              <a:rPr lang="en-US" sz="2600" dirty="0" smtClean="0"/>
              <a:t>(</a:t>
            </a:r>
            <a:r>
              <a:rPr lang="en-US" sz="2600" dirty="0" err="1" smtClean="0"/>
              <a:t>msg</a:t>
            </a:r>
            <a:r>
              <a:rPr lang="en-US" sz="2600" dirty="0" smtClean="0"/>
              <a:t>), where </a:t>
            </a:r>
            <a:r>
              <a:rPr lang="en-US" sz="2600" dirty="0" err="1" smtClean="0"/>
              <a:t>msg</a:t>
            </a:r>
            <a:r>
              <a:rPr lang="en-US" sz="2600" dirty="0" smtClean="0"/>
              <a:t> can be</a:t>
            </a:r>
          </a:p>
          <a:p>
            <a:pPr lvl="1"/>
            <a:r>
              <a:rPr lang="en-US" sz="2200" dirty="0" smtClean="0"/>
              <a:t>PACKET_OUT with </a:t>
            </a:r>
            <a:r>
              <a:rPr lang="en-US" sz="2200" dirty="0" err="1" smtClean="0"/>
              <a:t>buffer_id</a:t>
            </a:r>
            <a:r>
              <a:rPr lang="en-US" sz="2200" dirty="0" smtClean="0"/>
              <a:t> or fabricated packet</a:t>
            </a:r>
          </a:p>
          <a:p>
            <a:pPr lvl="1"/>
            <a:r>
              <a:rPr lang="en-US" sz="2200" dirty="0" smtClean="0"/>
              <a:t>FLOW_MOD with match rules and action taken</a:t>
            </a:r>
          </a:p>
          <a:p>
            <a:pPr lvl="1"/>
            <a:r>
              <a:rPr lang="en-US" sz="2200" dirty="0" smtClean="0"/>
              <a:t>FEATURE_REQUEST, STATS_REQUEST, BARRIER_REQUEST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CE84-9B03-4756-96B7-41352592F0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1696</Words>
  <Application>Microsoft Office PowerPoint</Application>
  <PresentationFormat>On-screen Show (4:3)</PresentationFormat>
  <Paragraphs>403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OpenFlow/SDN  Advanced Tutorial June, 2013</vt:lpstr>
      <vt:lpstr>Hands-on Tutorial Background Info</vt:lpstr>
      <vt:lpstr>Bootstrap</vt:lpstr>
      <vt:lpstr>Inside the Virtual Machine</vt:lpstr>
      <vt:lpstr>Setup 1: Mininet-based Single Switch</vt:lpstr>
      <vt:lpstr>Setup 2: Linear topology with 2 switches</vt:lpstr>
      <vt:lpstr>Setup 3: Web Server Farm in Mininet</vt:lpstr>
      <vt:lpstr>dpctl and wireshark workflow</vt:lpstr>
      <vt:lpstr>Top 3 features in most controllers</vt:lpstr>
      <vt:lpstr>OpenDayLight controller</vt:lpstr>
      <vt:lpstr>Controller Architecture</vt:lpstr>
      <vt:lpstr>Java, Maven, OSGi, Interface</vt:lpstr>
      <vt:lpstr>Setup</vt:lpstr>
      <vt:lpstr>OpenDayLight web interface</vt:lpstr>
      <vt:lpstr>Writing a new application</vt:lpstr>
      <vt:lpstr>Useful Interfaces and Bundles</vt:lpstr>
      <vt:lpstr>Useful Interfaces and Bundles</vt:lpstr>
      <vt:lpstr>POX controller</vt:lpstr>
      <vt:lpstr>Intro to POX controller General execution: $ ~/pox/pox.py &lt;dir&gt;.&lt;name&gt; Example: $ ~/pox/pox.py forwarding.hub</vt:lpstr>
      <vt:lpstr>Application 1: Hub (inspect file pox/pox/misc/of_tutorial.py)</vt:lpstr>
      <vt:lpstr>Application 2: MAC-learning switch (convert pox/pox/misc/of_tutorial.py to L2 switch)</vt:lpstr>
      <vt:lpstr>App 3: Stateless Load-balancer</vt:lpstr>
      <vt:lpstr>Ryu controller</vt:lpstr>
      <vt:lpstr>Intro to RYU: OpenFlow Controller</vt:lpstr>
      <vt:lpstr>Application 1: Hub ryu-manager --verbose ryu/ryu/app/tutorial_l2_hub.py</vt:lpstr>
      <vt:lpstr>Application 2: MAC-learning switch</vt:lpstr>
      <vt:lpstr> The End</vt:lpstr>
    </vt:vector>
  </TitlesOfParts>
  <Company>Stanford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Srini Seetharaman</dc:creator>
  <cp:lastModifiedBy>srini</cp:lastModifiedBy>
  <cp:revision>333</cp:revision>
  <dcterms:created xsi:type="dcterms:W3CDTF">2010-11-04T16:58:25Z</dcterms:created>
  <dcterms:modified xsi:type="dcterms:W3CDTF">2013-06-21T04:46:45Z</dcterms:modified>
</cp:coreProperties>
</file>