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63" r:id="rId2"/>
    <p:sldId id="288" r:id="rId3"/>
    <p:sldId id="264"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57" r:id="rId25"/>
    <p:sldId id="258" r:id="rId26"/>
    <p:sldId id="259" r:id="rId27"/>
    <p:sldId id="286" r:id="rId28"/>
    <p:sldId id="260" r:id="rId29"/>
    <p:sldId id="261" r:id="rId30"/>
    <p:sldId id="262" r:id="rId31"/>
    <p:sldId id="28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1" d="100"/>
          <a:sy n="61" d="100"/>
        </p:scale>
        <p:origin x="-75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9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F2AFDB-AD2F-42D1-98CD-97F3925C0446}" type="datetimeFigureOut">
              <a:rPr lang="en-US" smtClean="0"/>
              <a:pPr/>
              <a:t>12/2/2009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F5F8A0-DF96-46DA-B38D-2A6232A258E0}"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6DF6A7AD-8306-4260-8BDE-8FD892C74368}" type="slidenum">
              <a:rPr lang="en-GB" smtClean="0">
                <a:latin typeface="Arial" pitchFamily="34" charset="0"/>
              </a:rPr>
              <a:pPr/>
              <a:t>1</a:t>
            </a:fld>
            <a:endParaRPr lang="en-GB" smtClean="0">
              <a:latin typeface="Arial" pitchFamily="34" charset="0"/>
            </a:endParaRPr>
          </a:p>
        </p:txBody>
      </p:sp>
      <p:sp>
        <p:nvSpPr>
          <p:cNvPr id="34819" name="Rectangle 2"/>
          <p:cNvSpPr>
            <a:spLocks noGrp="1" noRot="1" noChangeAspect="1" noChangeArrowheads="1" noTextEdit="1"/>
          </p:cNvSpPr>
          <p:nvPr>
            <p:ph type="sldImg"/>
          </p:nvPr>
        </p:nvSpPr>
        <p:spPr>
          <a:xfrm>
            <a:off x="1144588" y="685800"/>
            <a:ext cx="4572000" cy="3429000"/>
          </a:xfrm>
          <a:ln/>
        </p:spPr>
      </p:sp>
      <p:sp>
        <p:nvSpPr>
          <p:cNvPr id="34820" name="Rectangle 3"/>
          <p:cNvSpPr>
            <a:spLocks noGrp="1" noChangeArrowheads="1"/>
          </p:cNvSpPr>
          <p:nvPr>
            <p:ph type="body" idx="1"/>
          </p:nvPr>
        </p:nvSpPr>
        <p:spPr>
          <a:noFill/>
          <a:ln/>
        </p:spPr>
        <p:txBody>
          <a:bodyPr/>
          <a:lstStyle/>
          <a:p>
            <a:pPr eaLnBrk="1" hangingPunct="1"/>
            <a:endParaRPr lang="en-GB"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5DCF0AD3-C531-4984-ACBB-3632D8AEB40E}" type="slidenum">
              <a:rPr lang="en-GB" smtClean="0">
                <a:latin typeface="Arial" pitchFamily="34" charset="0"/>
              </a:rPr>
              <a:pPr/>
              <a:t>19</a:t>
            </a:fld>
            <a:endParaRPr lang="en-GB" smtClean="0">
              <a:latin typeface="Arial" pitchFamily="34"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E3A50869-09D3-4120-8417-337DD6BE860A}" type="slidenum">
              <a:rPr lang="en-GB" smtClean="0">
                <a:latin typeface="Arial" pitchFamily="34" charset="0"/>
              </a:rPr>
              <a:pPr/>
              <a:t>30</a:t>
            </a:fld>
            <a:endParaRPr lang="en-GB" smtClean="0">
              <a:latin typeface="Arial" pitchFamily="34" charset="0"/>
            </a:endParaRPr>
          </a:p>
        </p:txBody>
      </p:sp>
      <p:sp>
        <p:nvSpPr>
          <p:cNvPr id="36867" name="Rectangle 2"/>
          <p:cNvSpPr>
            <a:spLocks noGrp="1" noRot="1" noChangeAspect="1" noChangeArrowheads="1" noTextEdit="1"/>
          </p:cNvSpPr>
          <p:nvPr>
            <p:ph type="sldImg"/>
          </p:nvPr>
        </p:nvSpPr>
        <p:spPr>
          <a:xfrm>
            <a:off x="1144588" y="685800"/>
            <a:ext cx="4572000" cy="3429000"/>
          </a:xfrm>
          <a:ln/>
        </p:spPr>
      </p:sp>
      <p:sp>
        <p:nvSpPr>
          <p:cNvPr id="36868" name="Rectangle 3"/>
          <p:cNvSpPr>
            <a:spLocks noGrp="1" noChangeArrowheads="1"/>
          </p:cNvSpPr>
          <p:nvPr>
            <p:ph type="body" idx="1"/>
          </p:nvPr>
        </p:nvSpPr>
        <p:spPr>
          <a:noFill/>
          <a:ln/>
        </p:spPr>
        <p:txBody>
          <a:bodyPr/>
          <a:lstStyle/>
          <a:p>
            <a:pPr eaLnBrk="1" hangingPunct="1"/>
            <a:endParaRPr lang="en-GB"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675907A-7C54-40EB-9EB1-D22926814EF4}" type="datetimeFigureOut">
              <a:rPr lang="en-US" smtClean="0"/>
              <a:pPr/>
              <a:t>12/2/2009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C2E62D1-1AC0-41DA-9AFF-EC0CF302137D}"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675907A-7C54-40EB-9EB1-D22926814EF4}" type="datetimeFigureOut">
              <a:rPr lang="en-US" smtClean="0"/>
              <a:pPr/>
              <a:t>12/2/2009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C2E62D1-1AC0-41DA-9AFF-EC0CF302137D}"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675907A-7C54-40EB-9EB1-D22926814EF4}" type="datetimeFigureOut">
              <a:rPr lang="en-US" smtClean="0"/>
              <a:pPr/>
              <a:t>12/2/2009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C2E62D1-1AC0-41DA-9AFF-EC0CF302137D}"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3C78A571-DF40-42BF-8AE1-B81858271C9F}"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B87BFA2-6FB5-4B0F-88F9-2E6F7E96CEE9}"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D8883D7F-F87E-453F-B0C4-D554B4E023F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675907A-7C54-40EB-9EB1-D22926814EF4}" type="datetimeFigureOut">
              <a:rPr lang="en-US" smtClean="0"/>
              <a:pPr/>
              <a:t>12/2/2009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C2E62D1-1AC0-41DA-9AFF-EC0CF302137D}"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675907A-7C54-40EB-9EB1-D22926814EF4}" type="datetimeFigureOut">
              <a:rPr lang="en-US" smtClean="0"/>
              <a:pPr/>
              <a:t>12/2/2009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C2E62D1-1AC0-41DA-9AFF-EC0CF302137D}"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675907A-7C54-40EB-9EB1-D22926814EF4}" type="datetimeFigureOut">
              <a:rPr lang="en-US" smtClean="0"/>
              <a:pPr/>
              <a:t>12/2/2009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C2E62D1-1AC0-41DA-9AFF-EC0CF302137D}"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675907A-7C54-40EB-9EB1-D22926814EF4}" type="datetimeFigureOut">
              <a:rPr lang="en-US" smtClean="0"/>
              <a:pPr/>
              <a:t>12/2/2009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C2E62D1-1AC0-41DA-9AFF-EC0CF302137D}"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675907A-7C54-40EB-9EB1-D22926814EF4}" type="datetimeFigureOut">
              <a:rPr lang="en-US" smtClean="0"/>
              <a:pPr/>
              <a:t>12/2/2009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C2E62D1-1AC0-41DA-9AFF-EC0CF302137D}"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75907A-7C54-40EB-9EB1-D22926814EF4}" type="datetimeFigureOut">
              <a:rPr lang="en-US" smtClean="0"/>
              <a:pPr/>
              <a:t>12/2/2009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C2E62D1-1AC0-41DA-9AFF-EC0CF302137D}"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75907A-7C54-40EB-9EB1-D22926814EF4}" type="datetimeFigureOut">
              <a:rPr lang="en-US" smtClean="0"/>
              <a:pPr/>
              <a:t>12/2/2009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C2E62D1-1AC0-41DA-9AFF-EC0CF302137D}"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75907A-7C54-40EB-9EB1-D22926814EF4}" type="datetimeFigureOut">
              <a:rPr lang="en-US" smtClean="0"/>
              <a:pPr/>
              <a:t>12/2/2009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C2E62D1-1AC0-41DA-9AFF-EC0CF302137D}"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75907A-7C54-40EB-9EB1-D22926814EF4}" type="datetimeFigureOut">
              <a:rPr lang="en-US" smtClean="0"/>
              <a:pPr/>
              <a:t>12/2/2009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2E62D1-1AC0-41DA-9AFF-EC0CF302137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20.wmf"/></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hyperlink" Target="VIDEO_TS/VTS_01_1.VOB" TargetMode="Externa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hyperlink" Target="http://www.airliners.net/discussions/military/read.main/56832/" TargetMode="Externa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hyperlink" Target="http://en.wikipedia.org/wiki/File:Airbus_Logo.svg" TargetMode="External"/><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emf"/></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0.emf"/><Relationship Id="rId4" Type="http://schemas.openxmlformats.org/officeDocument/2006/relationships/image" Target="../media/image6.jpeg"/></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2" descr="overlay"/>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p:spPr>
      </p:pic>
      <p:sp>
        <p:nvSpPr>
          <p:cNvPr id="1028" name="Rectangle 3"/>
          <p:cNvSpPr>
            <a:spLocks noChangeArrowheads="1"/>
          </p:cNvSpPr>
          <p:nvPr/>
        </p:nvSpPr>
        <p:spPr bwMode="auto">
          <a:xfrm>
            <a:off x="112713" y="158750"/>
            <a:ext cx="4189412" cy="2062163"/>
          </a:xfrm>
          <a:prstGeom prst="rect">
            <a:avLst/>
          </a:prstGeom>
          <a:noFill/>
          <a:ln w="9525">
            <a:noFill/>
            <a:miter lim="800000"/>
            <a:headEnd/>
            <a:tailEnd/>
          </a:ln>
        </p:spPr>
        <p:txBody>
          <a:bodyPr anchor="ctr"/>
          <a:lstStyle/>
          <a:p>
            <a:r>
              <a:rPr lang="en-GB" sz="4000" dirty="0">
                <a:solidFill>
                  <a:schemeClr val="bg1"/>
                </a:solidFill>
              </a:rPr>
              <a:t>Welcome:</a:t>
            </a:r>
          </a:p>
          <a:p>
            <a:r>
              <a:rPr lang="en-GB" sz="2800" dirty="0">
                <a:solidFill>
                  <a:schemeClr val="bg1"/>
                </a:solidFill>
              </a:rPr>
              <a:t>Lord </a:t>
            </a:r>
            <a:r>
              <a:rPr lang="en-GB" sz="2800" dirty="0" err="1">
                <a:solidFill>
                  <a:schemeClr val="bg1"/>
                </a:solidFill>
              </a:rPr>
              <a:t>Chilver</a:t>
            </a:r>
            <a:r>
              <a:rPr lang="en-GB" sz="2800" dirty="0">
                <a:solidFill>
                  <a:schemeClr val="bg1"/>
                </a:solidFill>
              </a:rPr>
              <a:t>, family - and  other friends of Cranfield</a:t>
            </a:r>
          </a:p>
          <a:p>
            <a:endParaRPr lang="en-GB" sz="900" dirty="0">
              <a:solidFill>
                <a:schemeClr val="bg1"/>
              </a:solidFill>
              <a:latin typeface="DefusedLight" pitchFamily="2" charset="0"/>
            </a:endParaRPr>
          </a:p>
          <a:p>
            <a:r>
              <a:rPr lang="en-GB" sz="2400" dirty="0" smtClean="0">
                <a:solidFill>
                  <a:schemeClr val="bg1"/>
                </a:solidFill>
                <a:latin typeface="DefusedLight" pitchFamily="2" charset="0"/>
              </a:rPr>
              <a:t>December 2009</a:t>
            </a:r>
            <a:endParaRPr lang="en-US" sz="2400" dirty="0">
              <a:solidFill>
                <a:schemeClr val="bg1"/>
              </a:solidFill>
              <a:latin typeface="DefusedLight" pitchFamily="2" charset="0"/>
            </a:endParaRPr>
          </a:p>
        </p:txBody>
      </p:sp>
      <p:pic>
        <p:nvPicPr>
          <p:cNvPr id="1029" name="Picture 4" descr="CU Airport"/>
          <p:cNvPicPr>
            <a:picLocks noChangeAspect="1" noChangeArrowheads="1"/>
          </p:cNvPicPr>
          <p:nvPr/>
        </p:nvPicPr>
        <p:blipFill>
          <a:blip r:embed="rId5"/>
          <a:srcRect l="16904" t="2158" b="6520"/>
          <a:stretch>
            <a:fillRect/>
          </a:stretch>
        </p:blipFill>
        <p:spPr bwMode="auto">
          <a:xfrm>
            <a:off x="358775" y="3133725"/>
            <a:ext cx="4125913" cy="3529013"/>
          </a:xfrm>
          <a:prstGeom prst="rect">
            <a:avLst/>
          </a:prstGeom>
          <a:noFill/>
          <a:ln w="9525">
            <a:noFill/>
            <a:miter lim="800000"/>
            <a:headEnd/>
            <a:tailEnd/>
          </a:ln>
        </p:spPr>
      </p:pic>
      <p:graphicFrame>
        <p:nvGraphicFramePr>
          <p:cNvPr id="1026" name="Object 2"/>
          <p:cNvGraphicFramePr>
            <a:graphicFrameLocks noChangeAspect="1"/>
          </p:cNvGraphicFramePr>
          <p:nvPr/>
        </p:nvGraphicFramePr>
        <p:xfrm>
          <a:off x="4705350" y="731838"/>
          <a:ext cx="4105275" cy="3079750"/>
        </p:xfrm>
        <a:graphic>
          <a:graphicData uri="http://schemas.openxmlformats.org/presentationml/2006/ole">
            <p:oleObj spid="_x0000_s1026" name="Photo Editor Photo" r:id="rId6" imgW="6857143" imgH="4800000" progId="">
              <p:embed/>
            </p:oleObj>
          </a:graphicData>
        </a:graphic>
      </p:graphicFrame>
      <p:pic>
        <p:nvPicPr>
          <p:cNvPr id="1030" name="Picture 6"/>
          <p:cNvPicPr>
            <a:picLocks noChangeAspect="1" noChangeArrowheads="1"/>
          </p:cNvPicPr>
          <p:nvPr/>
        </p:nvPicPr>
        <p:blipFill>
          <a:blip r:embed="rId7"/>
          <a:srcRect/>
          <a:stretch>
            <a:fillRect/>
          </a:stretch>
        </p:blipFill>
        <p:spPr bwMode="auto">
          <a:xfrm>
            <a:off x="4700588" y="3905250"/>
            <a:ext cx="4092575" cy="2617788"/>
          </a:xfrm>
          <a:prstGeom prst="rect">
            <a:avLst/>
          </a:prstGeom>
          <a:noFill/>
          <a:ln w="9525">
            <a:noFill/>
            <a:miter lim="800000"/>
            <a:headEnd/>
            <a:tailEnd/>
          </a:ln>
        </p:spPr>
      </p:pic>
      <p:sp>
        <p:nvSpPr>
          <p:cNvPr id="1031" name="Text Box 7"/>
          <p:cNvSpPr txBox="1">
            <a:spLocks noChangeArrowheads="1"/>
          </p:cNvSpPr>
          <p:nvPr/>
        </p:nvSpPr>
        <p:spPr bwMode="auto">
          <a:xfrm>
            <a:off x="7602538" y="5972175"/>
            <a:ext cx="1016000" cy="457200"/>
          </a:xfrm>
          <a:prstGeom prst="rect">
            <a:avLst/>
          </a:prstGeom>
          <a:solidFill>
            <a:srgbClr val="008000"/>
          </a:solidFill>
          <a:ln w="9525">
            <a:noFill/>
            <a:miter lim="800000"/>
            <a:headEnd/>
            <a:tailEnd/>
          </a:ln>
        </p:spPr>
        <p:txBody>
          <a:bodyPr wrap="none">
            <a:spAutoFit/>
          </a:bodyPr>
          <a:lstStyle/>
          <a:p>
            <a:r>
              <a:rPr lang="en-GB" sz="2400" i="1">
                <a:solidFill>
                  <a:schemeClr val="bg1"/>
                </a:solidFill>
                <a:latin typeface="Arial" pitchFamily="34" charset="0"/>
              </a:rPr>
              <a:t>Silsoe</a:t>
            </a:r>
          </a:p>
        </p:txBody>
      </p:sp>
      <p:sp>
        <p:nvSpPr>
          <p:cNvPr id="1032" name="Text Box 8"/>
          <p:cNvSpPr txBox="1">
            <a:spLocks noChangeArrowheads="1"/>
          </p:cNvSpPr>
          <p:nvPr/>
        </p:nvSpPr>
        <p:spPr bwMode="auto">
          <a:xfrm>
            <a:off x="4729163" y="790575"/>
            <a:ext cx="1492250" cy="366713"/>
          </a:xfrm>
          <a:prstGeom prst="rect">
            <a:avLst/>
          </a:prstGeom>
          <a:solidFill>
            <a:srgbClr val="008000"/>
          </a:solidFill>
          <a:ln w="9525">
            <a:noFill/>
            <a:miter lim="800000"/>
            <a:headEnd/>
            <a:tailEnd/>
          </a:ln>
        </p:spPr>
        <p:txBody>
          <a:bodyPr wrap="none">
            <a:spAutoFit/>
          </a:bodyPr>
          <a:lstStyle/>
          <a:p>
            <a:r>
              <a:rPr lang="en-GB" b="1" i="1">
                <a:solidFill>
                  <a:schemeClr val="bg1"/>
                </a:solidFill>
                <a:latin typeface="Arial" pitchFamily="34" charset="0"/>
              </a:rPr>
              <a:t>Shrivenham</a:t>
            </a:r>
          </a:p>
        </p:txBody>
      </p:sp>
      <p:sp>
        <p:nvSpPr>
          <p:cNvPr id="1033" name="Text Box 9"/>
          <p:cNvSpPr txBox="1">
            <a:spLocks noChangeArrowheads="1"/>
          </p:cNvSpPr>
          <p:nvPr/>
        </p:nvSpPr>
        <p:spPr bwMode="auto">
          <a:xfrm>
            <a:off x="2009775" y="6176963"/>
            <a:ext cx="1928813" cy="457200"/>
          </a:xfrm>
          <a:prstGeom prst="rect">
            <a:avLst/>
          </a:prstGeom>
          <a:solidFill>
            <a:srgbClr val="008000"/>
          </a:solidFill>
          <a:ln w="9525">
            <a:noFill/>
            <a:miter lim="800000"/>
            <a:headEnd/>
            <a:tailEnd/>
          </a:ln>
        </p:spPr>
        <p:txBody>
          <a:bodyPr>
            <a:spAutoFit/>
          </a:bodyPr>
          <a:lstStyle/>
          <a:p>
            <a:pPr algn="ctr"/>
            <a:r>
              <a:rPr lang="en-GB" sz="2400" i="1">
                <a:solidFill>
                  <a:schemeClr val="bg1"/>
                </a:solidFill>
                <a:latin typeface="Arial" pitchFamily="34" charset="0"/>
              </a:rPr>
              <a:t>Cranfield</a:t>
            </a: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362499" name="Picture 3"/>
          <p:cNvPicPr>
            <a:picLocks noChangeAspect="1" noChangeArrowheads="1"/>
          </p:cNvPicPr>
          <p:nvPr/>
        </p:nvPicPr>
        <p:blipFill>
          <a:blip r:embed="rId3"/>
          <a:srcRect/>
          <a:stretch>
            <a:fillRect/>
          </a:stretch>
        </p:blipFill>
        <p:spPr bwMode="auto">
          <a:xfrm rot="-491418">
            <a:off x="1504950" y="703263"/>
            <a:ext cx="7875588" cy="5084762"/>
          </a:xfrm>
          <a:prstGeom prst="rect">
            <a:avLst/>
          </a:prstGeom>
          <a:noFill/>
          <a:ln w="9525">
            <a:noFill/>
            <a:miter lim="800000"/>
            <a:headEnd/>
            <a:tailEnd/>
          </a:ln>
        </p:spPr>
      </p:pic>
      <p:pic>
        <p:nvPicPr>
          <p:cNvPr id="362500" name="Picture 4"/>
          <p:cNvPicPr>
            <a:picLocks noChangeAspect="1" noChangeArrowheads="1"/>
          </p:cNvPicPr>
          <p:nvPr/>
        </p:nvPicPr>
        <p:blipFill>
          <a:blip r:embed="rId4"/>
          <a:srcRect/>
          <a:stretch>
            <a:fillRect/>
          </a:stretch>
        </p:blipFill>
        <p:spPr bwMode="auto">
          <a:xfrm>
            <a:off x="7938" y="2436813"/>
            <a:ext cx="6888162" cy="4449762"/>
          </a:xfrm>
          <a:prstGeom prst="rect">
            <a:avLst/>
          </a:prstGeom>
          <a:noFill/>
          <a:ln w="9525">
            <a:noFill/>
            <a:miter lim="800000"/>
            <a:headEnd/>
            <a:tailEnd/>
          </a:ln>
        </p:spPr>
      </p:pic>
      <p:sp>
        <p:nvSpPr>
          <p:cNvPr id="11269" name="Text Box 5"/>
          <p:cNvSpPr txBox="1">
            <a:spLocks noChangeArrowheads="1"/>
          </p:cNvSpPr>
          <p:nvPr/>
        </p:nvSpPr>
        <p:spPr bwMode="auto">
          <a:xfrm>
            <a:off x="88900" y="41275"/>
            <a:ext cx="4573588" cy="1517650"/>
          </a:xfrm>
          <a:prstGeom prst="rect">
            <a:avLst/>
          </a:prstGeom>
          <a:noFill/>
          <a:ln w="9525">
            <a:noFill/>
            <a:miter lim="800000"/>
            <a:headEnd/>
            <a:tailEnd/>
          </a:ln>
        </p:spPr>
        <p:txBody>
          <a:bodyPr>
            <a:spAutoFit/>
          </a:bodyPr>
          <a:lstStyle/>
          <a:p>
            <a:pPr>
              <a:lnSpc>
                <a:spcPct val="90000"/>
              </a:lnSpc>
            </a:pPr>
            <a:r>
              <a:rPr lang="en-GB" sz="3600">
                <a:solidFill>
                  <a:schemeClr val="bg1"/>
                </a:solidFill>
              </a:rPr>
              <a:t>Cranfield</a:t>
            </a:r>
            <a:r>
              <a:rPr lang="en-GB" sz="3600"/>
              <a:t> </a:t>
            </a:r>
            <a:r>
              <a:rPr lang="en-GB" sz="3600">
                <a:solidFill>
                  <a:schemeClr val="bg1"/>
                </a:solidFill>
              </a:rPr>
              <a:t>Campus Framework</a:t>
            </a:r>
          </a:p>
          <a:p>
            <a:pPr>
              <a:lnSpc>
                <a:spcPct val="90000"/>
              </a:lnSpc>
            </a:pPr>
            <a:endParaRPr lang="en-GB" sz="32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62499"/>
                                        </p:tgtEl>
                                        <p:attrNameLst>
                                          <p:attrName>style.visibility</p:attrName>
                                        </p:attrNameLst>
                                      </p:cBhvr>
                                      <p:to>
                                        <p:strVal val="visible"/>
                                      </p:to>
                                    </p:set>
                                    <p:animEffect transition="in" filter="fade">
                                      <p:cBhvr>
                                        <p:cTn id="7" dur="1000"/>
                                        <p:tgtEl>
                                          <p:spTgt spid="362499"/>
                                        </p:tgtEl>
                                      </p:cBhvr>
                                    </p:animEffect>
                                    <p:anim calcmode="lin" valueType="num">
                                      <p:cBhvr>
                                        <p:cTn id="8" dur="1000" fill="hold"/>
                                        <p:tgtEl>
                                          <p:spTgt spid="362499"/>
                                        </p:tgtEl>
                                        <p:attrNameLst>
                                          <p:attrName>style.rotation</p:attrName>
                                        </p:attrNameLst>
                                      </p:cBhvr>
                                      <p:tavLst>
                                        <p:tav tm="0">
                                          <p:val>
                                            <p:fltVal val="720"/>
                                          </p:val>
                                        </p:tav>
                                        <p:tav tm="100000">
                                          <p:val>
                                            <p:fltVal val="0"/>
                                          </p:val>
                                        </p:tav>
                                      </p:tavLst>
                                    </p:anim>
                                    <p:anim calcmode="lin" valueType="num">
                                      <p:cBhvr>
                                        <p:cTn id="9" dur="1000" fill="hold"/>
                                        <p:tgtEl>
                                          <p:spTgt spid="362499"/>
                                        </p:tgtEl>
                                        <p:attrNameLst>
                                          <p:attrName>ppt_h</p:attrName>
                                        </p:attrNameLst>
                                      </p:cBhvr>
                                      <p:tavLst>
                                        <p:tav tm="0">
                                          <p:val>
                                            <p:fltVal val="0"/>
                                          </p:val>
                                        </p:tav>
                                        <p:tav tm="100000">
                                          <p:val>
                                            <p:strVal val="#ppt_h"/>
                                          </p:val>
                                        </p:tav>
                                      </p:tavLst>
                                    </p:anim>
                                    <p:anim calcmode="lin" valueType="num">
                                      <p:cBhvr>
                                        <p:cTn id="10" dur="1000" fill="hold"/>
                                        <p:tgtEl>
                                          <p:spTgt spid="362499"/>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49" presetClass="entr" presetSubtype="0" decel="100000" fill="hold" nodeType="afterEffect">
                                  <p:stCondLst>
                                    <p:cond delay="500"/>
                                  </p:stCondLst>
                                  <p:childTnLst>
                                    <p:set>
                                      <p:cBhvr>
                                        <p:cTn id="13" dur="1" fill="hold">
                                          <p:stCondLst>
                                            <p:cond delay="0"/>
                                          </p:stCondLst>
                                        </p:cTn>
                                        <p:tgtEl>
                                          <p:spTgt spid="362500"/>
                                        </p:tgtEl>
                                        <p:attrNameLst>
                                          <p:attrName>style.visibility</p:attrName>
                                        </p:attrNameLst>
                                      </p:cBhvr>
                                      <p:to>
                                        <p:strVal val="visible"/>
                                      </p:to>
                                    </p:set>
                                    <p:anim calcmode="lin" valueType="num">
                                      <p:cBhvr>
                                        <p:cTn id="14" dur="1000" fill="hold"/>
                                        <p:tgtEl>
                                          <p:spTgt spid="362500"/>
                                        </p:tgtEl>
                                        <p:attrNameLst>
                                          <p:attrName>ppt_w</p:attrName>
                                        </p:attrNameLst>
                                      </p:cBhvr>
                                      <p:tavLst>
                                        <p:tav tm="0">
                                          <p:val>
                                            <p:fltVal val="0"/>
                                          </p:val>
                                        </p:tav>
                                        <p:tav tm="100000">
                                          <p:val>
                                            <p:strVal val="#ppt_w"/>
                                          </p:val>
                                        </p:tav>
                                      </p:tavLst>
                                    </p:anim>
                                    <p:anim calcmode="lin" valueType="num">
                                      <p:cBhvr>
                                        <p:cTn id="15" dur="1000" fill="hold"/>
                                        <p:tgtEl>
                                          <p:spTgt spid="362500"/>
                                        </p:tgtEl>
                                        <p:attrNameLst>
                                          <p:attrName>ppt_h</p:attrName>
                                        </p:attrNameLst>
                                      </p:cBhvr>
                                      <p:tavLst>
                                        <p:tav tm="0">
                                          <p:val>
                                            <p:fltVal val="0"/>
                                          </p:val>
                                        </p:tav>
                                        <p:tav tm="100000">
                                          <p:val>
                                            <p:strVal val="#ppt_h"/>
                                          </p:val>
                                        </p:tav>
                                      </p:tavLst>
                                    </p:anim>
                                    <p:anim calcmode="lin" valueType="num">
                                      <p:cBhvr>
                                        <p:cTn id="16" dur="1000" fill="hold"/>
                                        <p:tgtEl>
                                          <p:spTgt spid="362500"/>
                                        </p:tgtEl>
                                        <p:attrNameLst>
                                          <p:attrName>style.rotation</p:attrName>
                                        </p:attrNameLst>
                                      </p:cBhvr>
                                      <p:tavLst>
                                        <p:tav tm="0">
                                          <p:val>
                                            <p:fltVal val="360"/>
                                          </p:val>
                                        </p:tav>
                                        <p:tav tm="100000">
                                          <p:val>
                                            <p:fltVal val="0"/>
                                          </p:val>
                                        </p:tav>
                                      </p:tavLst>
                                    </p:anim>
                                    <p:animEffect transition="in" filter="fade">
                                      <p:cBhvr>
                                        <p:cTn id="17" dur="1000"/>
                                        <p:tgtEl>
                                          <p:spTgt spid="362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2291" name="Rectangle 3"/>
          <p:cNvSpPr>
            <a:spLocks noGrp="1" noChangeArrowheads="1"/>
          </p:cNvSpPr>
          <p:nvPr>
            <p:ph type="title"/>
          </p:nvPr>
        </p:nvSpPr>
        <p:spPr>
          <a:xfrm>
            <a:off x="19050" y="295275"/>
            <a:ext cx="4168775" cy="1189038"/>
          </a:xfrm>
        </p:spPr>
        <p:txBody>
          <a:bodyPr>
            <a:normAutofit fontScale="90000"/>
          </a:bodyPr>
          <a:lstStyle/>
          <a:p>
            <a:pPr algn="l" eaLnBrk="1" hangingPunct="1">
              <a:lnSpc>
                <a:spcPct val="90000"/>
              </a:lnSpc>
            </a:pPr>
            <a:r>
              <a:rPr lang="en-GB" sz="3600" smtClean="0">
                <a:solidFill>
                  <a:schemeClr val="bg1"/>
                </a:solidFill>
                <a:latin typeface="DefusedRegular" pitchFamily="2" charset="0"/>
              </a:rPr>
              <a:t>Vision for Cranfield Campus </a:t>
            </a:r>
            <a:br>
              <a:rPr lang="en-GB" sz="3600" smtClean="0">
                <a:solidFill>
                  <a:schemeClr val="bg1"/>
                </a:solidFill>
                <a:latin typeface="DefusedRegular" pitchFamily="2" charset="0"/>
              </a:rPr>
            </a:br>
            <a:endParaRPr lang="en-GB" sz="3600" smtClean="0">
              <a:solidFill>
                <a:schemeClr val="bg1"/>
              </a:solidFill>
              <a:latin typeface="DefusedRegular" pitchFamily="2" charset="0"/>
            </a:endParaRPr>
          </a:p>
        </p:txBody>
      </p:sp>
      <p:sp>
        <p:nvSpPr>
          <p:cNvPr id="12292" name="Rectangle 4"/>
          <p:cNvSpPr>
            <a:spLocks noChangeArrowheads="1"/>
          </p:cNvSpPr>
          <p:nvPr/>
        </p:nvSpPr>
        <p:spPr bwMode="auto">
          <a:xfrm>
            <a:off x="0" y="2952750"/>
            <a:ext cx="9144000" cy="0"/>
          </a:xfrm>
          <a:prstGeom prst="rect">
            <a:avLst/>
          </a:prstGeom>
          <a:noFill/>
          <a:ln w="9525">
            <a:noFill/>
            <a:miter lim="800000"/>
            <a:headEnd/>
            <a:tailEnd/>
          </a:ln>
        </p:spPr>
        <p:txBody>
          <a:bodyPr wrap="none" anchor="ctr">
            <a:spAutoFit/>
          </a:bodyPr>
          <a:lstStyle/>
          <a:p>
            <a:endParaRPr lang="en-GB"/>
          </a:p>
        </p:txBody>
      </p:sp>
      <p:sp>
        <p:nvSpPr>
          <p:cNvPr id="12293" name="Text Box 5"/>
          <p:cNvSpPr txBox="1">
            <a:spLocks noChangeArrowheads="1"/>
          </p:cNvSpPr>
          <p:nvPr/>
        </p:nvSpPr>
        <p:spPr bwMode="auto">
          <a:xfrm>
            <a:off x="271463" y="5260975"/>
            <a:ext cx="184150" cy="366713"/>
          </a:xfrm>
          <a:prstGeom prst="rect">
            <a:avLst/>
          </a:prstGeom>
          <a:noFill/>
          <a:ln w="9525">
            <a:noFill/>
            <a:miter lim="800000"/>
            <a:headEnd/>
            <a:tailEnd/>
          </a:ln>
        </p:spPr>
        <p:txBody>
          <a:bodyPr wrap="none">
            <a:spAutoFit/>
          </a:bodyPr>
          <a:lstStyle/>
          <a:p>
            <a:endParaRPr lang="en-GB"/>
          </a:p>
        </p:txBody>
      </p:sp>
      <p:pic>
        <p:nvPicPr>
          <p:cNvPr id="405510" name="Picture 6"/>
          <p:cNvPicPr>
            <a:picLocks noChangeAspect="1" noChangeArrowheads="1"/>
          </p:cNvPicPr>
          <p:nvPr/>
        </p:nvPicPr>
        <p:blipFill>
          <a:blip r:embed="rId3"/>
          <a:srcRect/>
          <a:stretch>
            <a:fillRect/>
          </a:stretch>
        </p:blipFill>
        <p:spPr bwMode="auto">
          <a:xfrm>
            <a:off x="0" y="2393950"/>
            <a:ext cx="2987675" cy="2489200"/>
          </a:xfrm>
          <a:prstGeom prst="rect">
            <a:avLst/>
          </a:prstGeom>
          <a:noFill/>
          <a:ln w="9525">
            <a:noFill/>
            <a:miter lim="800000"/>
            <a:headEnd/>
            <a:tailEnd/>
          </a:ln>
        </p:spPr>
      </p:pic>
      <p:pic>
        <p:nvPicPr>
          <p:cNvPr id="405511" name="Picture 7"/>
          <p:cNvPicPr>
            <a:picLocks noChangeAspect="1" noChangeArrowheads="1"/>
          </p:cNvPicPr>
          <p:nvPr/>
        </p:nvPicPr>
        <p:blipFill>
          <a:blip r:embed="rId4"/>
          <a:srcRect/>
          <a:stretch>
            <a:fillRect/>
          </a:stretch>
        </p:blipFill>
        <p:spPr bwMode="auto">
          <a:xfrm>
            <a:off x="5999163" y="4294188"/>
            <a:ext cx="3144837" cy="2563812"/>
          </a:xfrm>
          <a:prstGeom prst="rect">
            <a:avLst/>
          </a:prstGeom>
          <a:noFill/>
          <a:ln w="9525">
            <a:noFill/>
            <a:miter lim="800000"/>
            <a:headEnd/>
            <a:tailEnd/>
          </a:ln>
        </p:spPr>
      </p:pic>
      <p:pic>
        <p:nvPicPr>
          <p:cNvPr id="405512" name="Picture 8"/>
          <p:cNvPicPr>
            <a:picLocks noChangeAspect="1" noChangeArrowheads="1"/>
          </p:cNvPicPr>
          <p:nvPr/>
        </p:nvPicPr>
        <p:blipFill>
          <a:blip r:embed="rId5"/>
          <a:srcRect/>
          <a:stretch>
            <a:fillRect/>
          </a:stretch>
        </p:blipFill>
        <p:spPr bwMode="auto">
          <a:xfrm rot="6033615">
            <a:off x="2374900" y="2568575"/>
            <a:ext cx="4389438" cy="3240088"/>
          </a:xfrm>
          <a:prstGeom prst="rect">
            <a:avLst/>
          </a:prstGeom>
          <a:noFill/>
          <a:ln w="9525">
            <a:noFill/>
            <a:miter lim="800000"/>
            <a:headEnd/>
            <a:tailEnd/>
          </a:ln>
        </p:spPr>
      </p:pic>
      <p:sp>
        <p:nvSpPr>
          <p:cNvPr id="405513" name="Text Box 9"/>
          <p:cNvSpPr txBox="1">
            <a:spLocks noChangeArrowheads="1"/>
          </p:cNvSpPr>
          <p:nvPr/>
        </p:nvSpPr>
        <p:spPr bwMode="auto">
          <a:xfrm>
            <a:off x="5408613" y="1095375"/>
            <a:ext cx="2751137" cy="914400"/>
          </a:xfrm>
          <a:prstGeom prst="rect">
            <a:avLst/>
          </a:prstGeom>
          <a:noFill/>
          <a:ln w="9525">
            <a:noFill/>
            <a:miter lim="800000"/>
            <a:headEnd/>
            <a:tailEnd/>
          </a:ln>
        </p:spPr>
        <p:txBody>
          <a:bodyPr wrap="none">
            <a:spAutoFit/>
          </a:bodyPr>
          <a:lstStyle/>
          <a:p>
            <a:r>
              <a:rPr lang="en-GB" sz="5400" b="1">
                <a:solidFill>
                  <a:srgbClr val="CC0000"/>
                </a:solidFill>
                <a:latin typeface="Castellar" pitchFamily="18" charset="0"/>
              </a:rPr>
              <a:t>DRAFT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405512"/>
                                        </p:tgtEl>
                                        <p:attrNameLst>
                                          <p:attrName>style.visibility</p:attrName>
                                        </p:attrNameLst>
                                      </p:cBhvr>
                                      <p:to>
                                        <p:strVal val="visible"/>
                                      </p:to>
                                    </p:set>
                                    <p:anim calcmode="lin" valueType="num">
                                      <p:cBhvr>
                                        <p:cTn id="7" dur="1000" fill="hold"/>
                                        <p:tgtEl>
                                          <p:spTgt spid="405512"/>
                                        </p:tgtEl>
                                        <p:attrNameLst>
                                          <p:attrName>ppt_w</p:attrName>
                                        </p:attrNameLst>
                                      </p:cBhvr>
                                      <p:tavLst>
                                        <p:tav tm="0">
                                          <p:val>
                                            <p:fltVal val="0"/>
                                          </p:val>
                                        </p:tav>
                                        <p:tav tm="100000">
                                          <p:val>
                                            <p:strVal val="#ppt_w"/>
                                          </p:val>
                                        </p:tav>
                                      </p:tavLst>
                                    </p:anim>
                                    <p:anim calcmode="lin" valueType="num">
                                      <p:cBhvr>
                                        <p:cTn id="8" dur="1000" fill="hold"/>
                                        <p:tgtEl>
                                          <p:spTgt spid="405512"/>
                                        </p:tgtEl>
                                        <p:attrNameLst>
                                          <p:attrName>ppt_h</p:attrName>
                                        </p:attrNameLst>
                                      </p:cBhvr>
                                      <p:tavLst>
                                        <p:tav tm="0">
                                          <p:val>
                                            <p:fltVal val="0"/>
                                          </p:val>
                                        </p:tav>
                                        <p:tav tm="100000">
                                          <p:val>
                                            <p:strVal val="#ppt_h"/>
                                          </p:val>
                                        </p:tav>
                                      </p:tavLst>
                                    </p:anim>
                                    <p:anim calcmode="lin" valueType="num">
                                      <p:cBhvr>
                                        <p:cTn id="9" dur="1000" fill="hold"/>
                                        <p:tgtEl>
                                          <p:spTgt spid="405512"/>
                                        </p:tgtEl>
                                        <p:attrNameLst>
                                          <p:attrName>style.rotation</p:attrName>
                                        </p:attrNameLst>
                                      </p:cBhvr>
                                      <p:tavLst>
                                        <p:tav tm="0">
                                          <p:val>
                                            <p:fltVal val="90"/>
                                          </p:val>
                                        </p:tav>
                                        <p:tav tm="100000">
                                          <p:val>
                                            <p:fltVal val="0"/>
                                          </p:val>
                                        </p:tav>
                                      </p:tavLst>
                                    </p:anim>
                                    <p:animEffect transition="in" filter="fade">
                                      <p:cBhvr>
                                        <p:cTn id="10" dur="1000"/>
                                        <p:tgtEl>
                                          <p:spTgt spid="405512"/>
                                        </p:tgtEl>
                                      </p:cBhvr>
                                    </p:animEffect>
                                  </p:childTnLst>
                                </p:cTn>
                              </p:par>
                            </p:childTnLst>
                          </p:cTn>
                        </p:par>
                        <p:par>
                          <p:cTn id="11" fill="hold">
                            <p:stCondLst>
                              <p:cond delay="1000"/>
                            </p:stCondLst>
                            <p:childTnLst>
                              <p:par>
                                <p:cTn id="12" presetID="9" presetClass="entr" presetSubtype="0" fill="hold" nodeType="afterEffect">
                                  <p:stCondLst>
                                    <p:cond delay="0"/>
                                  </p:stCondLst>
                                  <p:childTnLst>
                                    <p:set>
                                      <p:cBhvr>
                                        <p:cTn id="13" dur="1" fill="hold">
                                          <p:stCondLst>
                                            <p:cond delay="0"/>
                                          </p:stCondLst>
                                        </p:cTn>
                                        <p:tgtEl>
                                          <p:spTgt spid="405510"/>
                                        </p:tgtEl>
                                        <p:attrNameLst>
                                          <p:attrName>style.visibility</p:attrName>
                                        </p:attrNameLst>
                                      </p:cBhvr>
                                      <p:to>
                                        <p:strVal val="visible"/>
                                      </p:to>
                                    </p:set>
                                    <p:animEffect transition="in" filter="dissolve">
                                      <p:cBhvr>
                                        <p:cTn id="14" dur="1000"/>
                                        <p:tgtEl>
                                          <p:spTgt spid="405510"/>
                                        </p:tgtEl>
                                      </p:cBhvr>
                                    </p:animEffect>
                                  </p:childTnLst>
                                </p:cTn>
                              </p:par>
                            </p:childTnLst>
                          </p:cTn>
                        </p:par>
                        <p:par>
                          <p:cTn id="15" fill="hold">
                            <p:stCondLst>
                              <p:cond delay="2000"/>
                            </p:stCondLst>
                            <p:childTnLst>
                              <p:par>
                                <p:cTn id="16" presetID="9" presetClass="entr" presetSubtype="0" fill="hold" nodeType="afterEffect">
                                  <p:stCondLst>
                                    <p:cond delay="0"/>
                                  </p:stCondLst>
                                  <p:childTnLst>
                                    <p:set>
                                      <p:cBhvr>
                                        <p:cTn id="17" dur="1" fill="hold">
                                          <p:stCondLst>
                                            <p:cond delay="0"/>
                                          </p:stCondLst>
                                        </p:cTn>
                                        <p:tgtEl>
                                          <p:spTgt spid="405511"/>
                                        </p:tgtEl>
                                        <p:attrNameLst>
                                          <p:attrName>style.visibility</p:attrName>
                                        </p:attrNameLst>
                                      </p:cBhvr>
                                      <p:to>
                                        <p:strVal val="visible"/>
                                      </p:to>
                                    </p:set>
                                    <p:animEffect transition="in" filter="dissolve">
                                      <p:cBhvr>
                                        <p:cTn id="18" dur="500"/>
                                        <p:tgtEl>
                                          <p:spTgt spid="405511"/>
                                        </p:tgtEl>
                                      </p:cBhvr>
                                    </p:animEffect>
                                  </p:childTnLst>
                                </p:cTn>
                              </p:par>
                            </p:childTnLst>
                          </p:cTn>
                        </p:par>
                        <p:par>
                          <p:cTn id="19" fill="hold">
                            <p:stCondLst>
                              <p:cond delay="2500"/>
                            </p:stCondLst>
                            <p:childTnLst>
                              <p:par>
                                <p:cTn id="20" presetID="51" presetClass="entr" presetSubtype="0" fill="hold" grpId="0" nodeType="afterEffect">
                                  <p:stCondLst>
                                    <p:cond delay="0"/>
                                  </p:stCondLst>
                                  <p:childTnLst>
                                    <p:set>
                                      <p:cBhvr>
                                        <p:cTn id="21" dur="1" fill="hold">
                                          <p:stCondLst>
                                            <p:cond delay="0"/>
                                          </p:stCondLst>
                                        </p:cTn>
                                        <p:tgtEl>
                                          <p:spTgt spid="405513"/>
                                        </p:tgtEl>
                                        <p:attrNameLst>
                                          <p:attrName>style.visibility</p:attrName>
                                        </p:attrNameLst>
                                      </p:cBhvr>
                                      <p:to>
                                        <p:strVal val="visible"/>
                                      </p:to>
                                    </p:set>
                                    <p:animEffect transition="in" filter="fade">
                                      <p:cBhvr>
                                        <p:cTn id="22" dur="770" decel="100000"/>
                                        <p:tgtEl>
                                          <p:spTgt spid="405513"/>
                                        </p:tgtEl>
                                      </p:cBhvr>
                                    </p:animEffect>
                                    <p:animScale>
                                      <p:cBhvr>
                                        <p:cTn id="23" dur="770" decel="100000"/>
                                        <p:tgtEl>
                                          <p:spTgt spid="405513"/>
                                        </p:tgtEl>
                                      </p:cBhvr>
                                      <p:from x="10000" y="10000"/>
                                      <p:to x="200000" y="450000"/>
                                    </p:animScale>
                                    <p:animScale>
                                      <p:cBhvr>
                                        <p:cTn id="24" dur="1230" accel="100000" fill="hold">
                                          <p:stCondLst>
                                            <p:cond delay="770"/>
                                          </p:stCondLst>
                                        </p:cTn>
                                        <p:tgtEl>
                                          <p:spTgt spid="405513"/>
                                        </p:tgtEl>
                                      </p:cBhvr>
                                      <p:from x="200000" y="450000"/>
                                      <p:to x="100000" y="100000"/>
                                    </p:animScale>
                                    <p:set>
                                      <p:cBhvr>
                                        <p:cTn id="25" dur="770" fill="hold"/>
                                        <p:tgtEl>
                                          <p:spTgt spid="405513"/>
                                        </p:tgtEl>
                                        <p:attrNameLst>
                                          <p:attrName>ppt_x</p:attrName>
                                        </p:attrNameLst>
                                      </p:cBhvr>
                                      <p:to>
                                        <p:strVal val="(0.5)"/>
                                      </p:to>
                                    </p:set>
                                    <p:anim from="(0.5)" to="(#ppt_x)" calcmode="lin" valueType="num">
                                      <p:cBhvr>
                                        <p:cTn id="26" dur="1230" accel="100000" fill="hold">
                                          <p:stCondLst>
                                            <p:cond delay="770"/>
                                          </p:stCondLst>
                                        </p:cTn>
                                        <p:tgtEl>
                                          <p:spTgt spid="405513"/>
                                        </p:tgtEl>
                                        <p:attrNameLst>
                                          <p:attrName>ppt_x</p:attrName>
                                        </p:attrNameLst>
                                      </p:cBhvr>
                                    </p:anim>
                                    <p:set>
                                      <p:cBhvr>
                                        <p:cTn id="27" dur="770" fill="hold"/>
                                        <p:tgtEl>
                                          <p:spTgt spid="405513"/>
                                        </p:tgtEl>
                                        <p:attrNameLst>
                                          <p:attrName>ppt_y</p:attrName>
                                        </p:attrNameLst>
                                      </p:cBhvr>
                                      <p:to>
                                        <p:strVal val="(#ppt_y+0.4)"/>
                                      </p:to>
                                    </p:set>
                                    <p:anim from="(#ppt_y+0.4)" to="(#ppt_y)" calcmode="lin" valueType="num">
                                      <p:cBhvr>
                                        <p:cTn id="28" dur="1230" accel="100000" fill="hold">
                                          <p:stCondLst>
                                            <p:cond delay="770"/>
                                          </p:stCondLst>
                                        </p:cTn>
                                        <p:tgtEl>
                                          <p:spTgt spid="40551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5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1"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3315" name="Title 1"/>
          <p:cNvSpPr>
            <a:spLocks noGrp="1"/>
          </p:cNvSpPr>
          <p:nvPr>
            <p:ph type="title" idx="4294967295"/>
          </p:nvPr>
        </p:nvSpPr>
        <p:spPr>
          <a:xfrm>
            <a:off x="0" y="-73025"/>
            <a:ext cx="4413250" cy="1622425"/>
          </a:xfrm>
        </p:spPr>
        <p:txBody>
          <a:bodyPr/>
          <a:lstStyle/>
          <a:p>
            <a:pPr algn="l" eaLnBrk="1" hangingPunct="1"/>
            <a:r>
              <a:rPr lang="en-GB" sz="3200" smtClean="0">
                <a:solidFill>
                  <a:schemeClr val="bg1"/>
                </a:solidFill>
                <a:latin typeface="DefusedRegular" pitchFamily="2" charset="0"/>
              </a:rPr>
              <a:t>Our Carbon Footprint – </a:t>
            </a:r>
            <a:br>
              <a:rPr lang="en-GB" sz="3200" smtClean="0">
                <a:solidFill>
                  <a:schemeClr val="bg1"/>
                </a:solidFill>
                <a:latin typeface="DefusedRegular" pitchFamily="2" charset="0"/>
              </a:rPr>
            </a:br>
            <a:r>
              <a:rPr lang="en-GB" sz="3200" smtClean="0">
                <a:solidFill>
                  <a:schemeClr val="bg1"/>
                </a:solidFill>
                <a:latin typeface="DefusedRegular" pitchFamily="2" charset="0"/>
              </a:rPr>
              <a:t>Cranfield Green</a:t>
            </a:r>
          </a:p>
        </p:txBody>
      </p:sp>
      <p:sp>
        <p:nvSpPr>
          <p:cNvPr id="4" name="Subtitle 3"/>
          <p:cNvSpPr txBox="1">
            <a:spLocks/>
          </p:cNvSpPr>
          <p:nvPr/>
        </p:nvSpPr>
        <p:spPr bwMode="auto">
          <a:xfrm>
            <a:off x="214313" y="3143250"/>
            <a:ext cx="4572000" cy="1571625"/>
          </a:xfrm>
          <a:prstGeom prst="rect">
            <a:avLst/>
          </a:prstGeom>
          <a:noFill/>
          <a:ln w="9525">
            <a:noFill/>
            <a:miter lim="800000"/>
            <a:headEnd/>
            <a:tailEnd/>
          </a:ln>
          <a:effectLst/>
        </p:spPr>
        <p:txBody>
          <a:bodyPr/>
          <a:lstStyle/>
          <a:p>
            <a:pPr marL="269875" indent="-269875">
              <a:spcBef>
                <a:spcPct val="20000"/>
              </a:spcBef>
              <a:defRPr/>
            </a:pPr>
            <a:r>
              <a:rPr lang="en-GB" sz="5400" kern="0" dirty="0">
                <a:solidFill>
                  <a:srgbClr val="777777"/>
                </a:solidFill>
                <a:latin typeface="+mj-lt"/>
              </a:rPr>
              <a:t>50% reduction in 5 years</a:t>
            </a:r>
          </a:p>
        </p:txBody>
      </p:sp>
      <p:grpSp>
        <p:nvGrpSpPr>
          <p:cNvPr id="2" name="Group 4"/>
          <p:cNvGrpSpPr>
            <a:grpSpLocks noChangeAspect="1"/>
          </p:cNvGrpSpPr>
          <p:nvPr/>
        </p:nvGrpSpPr>
        <p:grpSpPr bwMode="auto">
          <a:xfrm rot="3168650">
            <a:off x="5057775" y="1898650"/>
            <a:ext cx="2200275" cy="5089525"/>
            <a:chOff x="16" y="0"/>
            <a:chExt cx="1542" cy="3565"/>
          </a:xfrm>
        </p:grpSpPr>
        <p:sp>
          <p:nvSpPr>
            <p:cNvPr id="13318" name="Freeform 6"/>
            <p:cNvSpPr>
              <a:spLocks/>
            </p:cNvSpPr>
            <p:nvPr/>
          </p:nvSpPr>
          <p:spPr bwMode="auto">
            <a:xfrm>
              <a:off x="48" y="584"/>
              <a:ext cx="1381" cy="2981"/>
            </a:xfrm>
            <a:custGeom>
              <a:avLst/>
              <a:gdLst>
                <a:gd name="T0" fmla="*/ 814 w 1381"/>
                <a:gd name="T1" fmla="*/ 1234 h 2981"/>
                <a:gd name="T2" fmla="*/ 958 w 1381"/>
                <a:gd name="T3" fmla="*/ 1120 h 2981"/>
                <a:gd name="T4" fmla="*/ 1103 w 1381"/>
                <a:gd name="T5" fmla="*/ 1033 h 2981"/>
                <a:gd name="T6" fmla="*/ 1237 w 1381"/>
                <a:gd name="T7" fmla="*/ 936 h 2981"/>
                <a:gd name="T8" fmla="*/ 1360 w 1381"/>
                <a:gd name="T9" fmla="*/ 736 h 2981"/>
                <a:gd name="T10" fmla="*/ 1376 w 1381"/>
                <a:gd name="T11" fmla="*/ 498 h 2981"/>
                <a:gd name="T12" fmla="*/ 1322 w 1381"/>
                <a:gd name="T13" fmla="*/ 319 h 2981"/>
                <a:gd name="T14" fmla="*/ 1253 w 1381"/>
                <a:gd name="T15" fmla="*/ 217 h 2981"/>
                <a:gd name="T16" fmla="*/ 1167 w 1381"/>
                <a:gd name="T17" fmla="*/ 135 h 2981"/>
                <a:gd name="T18" fmla="*/ 1065 w 1381"/>
                <a:gd name="T19" fmla="*/ 71 h 2981"/>
                <a:gd name="T20" fmla="*/ 948 w 1381"/>
                <a:gd name="T21" fmla="*/ 27 h 2981"/>
                <a:gd name="T22" fmla="*/ 819 w 1381"/>
                <a:gd name="T23" fmla="*/ 6 h 2981"/>
                <a:gd name="T24" fmla="*/ 680 w 1381"/>
                <a:gd name="T25" fmla="*/ 6 h 2981"/>
                <a:gd name="T26" fmla="*/ 546 w 1381"/>
                <a:gd name="T27" fmla="*/ 33 h 2981"/>
                <a:gd name="T28" fmla="*/ 407 w 1381"/>
                <a:gd name="T29" fmla="*/ 81 h 2981"/>
                <a:gd name="T30" fmla="*/ 284 w 1381"/>
                <a:gd name="T31" fmla="*/ 157 h 2981"/>
                <a:gd name="T32" fmla="*/ 182 w 1381"/>
                <a:gd name="T33" fmla="*/ 249 h 2981"/>
                <a:gd name="T34" fmla="*/ 107 w 1381"/>
                <a:gd name="T35" fmla="*/ 357 h 2981"/>
                <a:gd name="T36" fmla="*/ 32 w 1381"/>
                <a:gd name="T37" fmla="*/ 530 h 2981"/>
                <a:gd name="T38" fmla="*/ 0 w 1381"/>
                <a:gd name="T39" fmla="*/ 795 h 2981"/>
                <a:gd name="T40" fmla="*/ 11 w 1381"/>
                <a:gd name="T41" fmla="*/ 1125 h 2981"/>
                <a:gd name="T42" fmla="*/ 70 w 1381"/>
                <a:gd name="T43" fmla="*/ 1510 h 2981"/>
                <a:gd name="T44" fmla="*/ 123 w 1381"/>
                <a:gd name="T45" fmla="*/ 1969 h 2981"/>
                <a:gd name="T46" fmla="*/ 97 w 1381"/>
                <a:gd name="T47" fmla="*/ 2278 h 2981"/>
                <a:gd name="T48" fmla="*/ 123 w 1381"/>
                <a:gd name="T49" fmla="*/ 2559 h 2981"/>
                <a:gd name="T50" fmla="*/ 150 w 1381"/>
                <a:gd name="T51" fmla="*/ 2667 h 2981"/>
                <a:gd name="T52" fmla="*/ 198 w 1381"/>
                <a:gd name="T53" fmla="*/ 2765 h 2981"/>
                <a:gd name="T54" fmla="*/ 257 w 1381"/>
                <a:gd name="T55" fmla="*/ 2835 h 2981"/>
                <a:gd name="T56" fmla="*/ 332 w 1381"/>
                <a:gd name="T57" fmla="*/ 2900 h 2981"/>
                <a:gd name="T58" fmla="*/ 428 w 1381"/>
                <a:gd name="T59" fmla="*/ 2948 h 2981"/>
                <a:gd name="T60" fmla="*/ 530 w 1381"/>
                <a:gd name="T61" fmla="*/ 2976 h 2981"/>
                <a:gd name="T62" fmla="*/ 632 w 1381"/>
                <a:gd name="T63" fmla="*/ 2981 h 2981"/>
                <a:gd name="T64" fmla="*/ 733 w 1381"/>
                <a:gd name="T65" fmla="*/ 2965 h 2981"/>
                <a:gd name="T66" fmla="*/ 824 w 1381"/>
                <a:gd name="T67" fmla="*/ 2911 h 2981"/>
                <a:gd name="T68" fmla="*/ 899 w 1381"/>
                <a:gd name="T69" fmla="*/ 2829 h 2981"/>
                <a:gd name="T70" fmla="*/ 958 w 1381"/>
                <a:gd name="T71" fmla="*/ 2721 h 2981"/>
                <a:gd name="T72" fmla="*/ 1001 w 1381"/>
                <a:gd name="T73" fmla="*/ 2581 h 2981"/>
                <a:gd name="T74" fmla="*/ 1012 w 1381"/>
                <a:gd name="T75" fmla="*/ 2418 h 2981"/>
                <a:gd name="T76" fmla="*/ 985 w 1381"/>
                <a:gd name="T77" fmla="*/ 2261 h 2981"/>
                <a:gd name="T78" fmla="*/ 937 w 1381"/>
                <a:gd name="T79" fmla="*/ 2137 h 2981"/>
                <a:gd name="T80" fmla="*/ 835 w 1381"/>
                <a:gd name="T81" fmla="*/ 1921 h 2981"/>
                <a:gd name="T82" fmla="*/ 723 w 1381"/>
                <a:gd name="T83" fmla="*/ 1688 h 2981"/>
                <a:gd name="T84" fmla="*/ 675 w 1381"/>
                <a:gd name="T85" fmla="*/ 1526 h 2981"/>
                <a:gd name="T86" fmla="*/ 707 w 1381"/>
                <a:gd name="T87" fmla="*/ 1385 h 2981"/>
                <a:gd name="T88" fmla="*/ 750 w 1381"/>
                <a:gd name="T89" fmla="*/ 1309 h 298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81"/>
                <a:gd name="T136" fmla="*/ 0 h 2981"/>
                <a:gd name="T137" fmla="*/ 1381 w 1381"/>
                <a:gd name="T138" fmla="*/ 2981 h 298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81" h="2981">
                  <a:moveTo>
                    <a:pt x="750" y="1309"/>
                  </a:moveTo>
                  <a:lnTo>
                    <a:pt x="814" y="1234"/>
                  </a:lnTo>
                  <a:lnTo>
                    <a:pt x="883" y="1174"/>
                  </a:lnTo>
                  <a:lnTo>
                    <a:pt x="958" y="1120"/>
                  </a:lnTo>
                  <a:lnTo>
                    <a:pt x="1033" y="1077"/>
                  </a:lnTo>
                  <a:lnTo>
                    <a:pt x="1103" y="1033"/>
                  </a:lnTo>
                  <a:lnTo>
                    <a:pt x="1172" y="990"/>
                  </a:lnTo>
                  <a:lnTo>
                    <a:pt x="1237" y="936"/>
                  </a:lnTo>
                  <a:lnTo>
                    <a:pt x="1290" y="871"/>
                  </a:lnTo>
                  <a:lnTo>
                    <a:pt x="1360" y="736"/>
                  </a:lnTo>
                  <a:lnTo>
                    <a:pt x="1381" y="612"/>
                  </a:lnTo>
                  <a:lnTo>
                    <a:pt x="1376" y="498"/>
                  </a:lnTo>
                  <a:lnTo>
                    <a:pt x="1344" y="379"/>
                  </a:lnTo>
                  <a:lnTo>
                    <a:pt x="1322" y="319"/>
                  </a:lnTo>
                  <a:lnTo>
                    <a:pt x="1290" y="265"/>
                  </a:lnTo>
                  <a:lnTo>
                    <a:pt x="1253" y="217"/>
                  </a:lnTo>
                  <a:lnTo>
                    <a:pt x="1215" y="173"/>
                  </a:lnTo>
                  <a:lnTo>
                    <a:pt x="1167" y="135"/>
                  </a:lnTo>
                  <a:lnTo>
                    <a:pt x="1119" y="98"/>
                  </a:lnTo>
                  <a:lnTo>
                    <a:pt x="1065" y="71"/>
                  </a:lnTo>
                  <a:lnTo>
                    <a:pt x="1006" y="44"/>
                  </a:lnTo>
                  <a:lnTo>
                    <a:pt x="948" y="27"/>
                  </a:lnTo>
                  <a:lnTo>
                    <a:pt x="883" y="11"/>
                  </a:lnTo>
                  <a:lnTo>
                    <a:pt x="819" y="6"/>
                  </a:lnTo>
                  <a:lnTo>
                    <a:pt x="750" y="0"/>
                  </a:lnTo>
                  <a:lnTo>
                    <a:pt x="680" y="6"/>
                  </a:lnTo>
                  <a:lnTo>
                    <a:pt x="616" y="16"/>
                  </a:lnTo>
                  <a:lnTo>
                    <a:pt x="546" y="33"/>
                  </a:lnTo>
                  <a:lnTo>
                    <a:pt x="477" y="54"/>
                  </a:lnTo>
                  <a:lnTo>
                    <a:pt x="407" y="81"/>
                  </a:lnTo>
                  <a:lnTo>
                    <a:pt x="343" y="119"/>
                  </a:lnTo>
                  <a:lnTo>
                    <a:pt x="284" y="157"/>
                  </a:lnTo>
                  <a:lnTo>
                    <a:pt x="230" y="200"/>
                  </a:lnTo>
                  <a:lnTo>
                    <a:pt x="182" y="249"/>
                  </a:lnTo>
                  <a:lnTo>
                    <a:pt x="145" y="303"/>
                  </a:lnTo>
                  <a:lnTo>
                    <a:pt x="107" y="357"/>
                  </a:lnTo>
                  <a:lnTo>
                    <a:pt x="80" y="417"/>
                  </a:lnTo>
                  <a:lnTo>
                    <a:pt x="32" y="530"/>
                  </a:lnTo>
                  <a:lnTo>
                    <a:pt x="11" y="660"/>
                  </a:lnTo>
                  <a:lnTo>
                    <a:pt x="0" y="795"/>
                  </a:lnTo>
                  <a:lnTo>
                    <a:pt x="0" y="931"/>
                  </a:lnTo>
                  <a:lnTo>
                    <a:pt x="11" y="1125"/>
                  </a:lnTo>
                  <a:lnTo>
                    <a:pt x="38" y="1320"/>
                  </a:lnTo>
                  <a:lnTo>
                    <a:pt x="70" y="1510"/>
                  </a:lnTo>
                  <a:lnTo>
                    <a:pt x="97" y="1683"/>
                  </a:lnTo>
                  <a:lnTo>
                    <a:pt x="123" y="1969"/>
                  </a:lnTo>
                  <a:lnTo>
                    <a:pt x="113" y="2132"/>
                  </a:lnTo>
                  <a:lnTo>
                    <a:pt x="97" y="2278"/>
                  </a:lnTo>
                  <a:lnTo>
                    <a:pt x="113" y="2499"/>
                  </a:lnTo>
                  <a:lnTo>
                    <a:pt x="123" y="2559"/>
                  </a:lnTo>
                  <a:lnTo>
                    <a:pt x="134" y="2619"/>
                  </a:lnTo>
                  <a:lnTo>
                    <a:pt x="150" y="2667"/>
                  </a:lnTo>
                  <a:lnTo>
                    <a:pt x="171" y="2716"/>
                  </a:lnTo>
                  <a:lnTo>
                    <a:pt x="198" y="2765"/>
                  </a:lnTo>
                  <a:lnTo>
                    <a:pt x="225" y="2802"/>
                  </a:lnTo>
                  <a:lnTo>
                    <a:pt x="257" y="2835"/>
                  </a:lnTo>
                  <a:lnTo>
                    <a:pt x="289" y="2867"/>
                  </a:lnTo>
                  <a:lnTo>
                    <a:pt x="332" y="2900"/>
                  </a:lnTo>
                  <a:lnTo>
                    <a:pt x="380" y="2927"/>
                  </a:lnTo>
                  <a:lnTo>
                    <a:pt x="428" y="2948"/>
                  </a:lnTo>
                  <a:lnTo>
                    <a:pt x="477" y="2965"/>
                  </a:lnTo>
                  <a:lnTo>
                    <a:pt x="530" y="2976"/>
                  </a:lnTo>
                  <a:lnTo>
                    <a:pt x="578" y="2981"/>
                  </a:lnTo>
                  <a:lnTo>
                    <a:pt x="632" y="2981"/>
                  </a:lnTo>
                  <a:lnTo>
                    <a:pt x="680" y="2976"/>
                  </a:lnTo>
                  <a:lnTo>
                    <a:pt x="733" y="2965"/>
                  </a:lnTo>
                  <a:lnTo>
                    <a:pt x="782" y="2943"/>
                  </a:lnTo>
                  <a:lnTo>
                    <a:pt x="824" y="2911"/>
                  </a:lnTo>
                  <a:lnTo>
                    <a:pt x="867" y="2873"/>
                  </a:lnTo>
                  <a:lnTo>
                    <a:pt x="899" y="2829"/>
                  </a:lnTo>
                  <a:lnTo>
                    <a:pt x="932" y="2781"/>
                  </a:lnTo>
                  <a:lnTo>
                    <a:pt x="958" y="2721"/>
                  </a:lnTo>
                  <a:lnTo>
                    <a:pt x="980" y="2662"/>
                  </a:lnTo>
                  <a:lnTo>
                    <a:pt x="1001" y="2581"/>
                  </a:lnTo>
                  <a:lnTo>
                    <a:pt x="1012" y="2499"/>
                  </a:lnTo>
                  <a:lnTo>
                    <a:pt x="1012" y="2418"/>
                  </a:lnTo>
                  <a:lnTo>
                    <a:pt x="1001" y="2332"/>
                  </a:lnTo>
                  <a:lnTo>
                    <a:pt x="985" y="2261"/>
                  </a:lnTo>
                  <a:lnTo>
                    <a:pt x="964" y="2197"/>
                  </a:lnTo>
                  <a:lnTo>
                    <a:pt x="937" y="2137"/>
                  </a:lnTo>
                  <a:lnTo>
                    <a:pt x="910" y="2078"/>
                  </a:lnTo>
                  <a:lnTo>
                    <a:pt x="835" y="1921"/>
                  </a:lnTo>
                  <a:lnTo>
                    <a:pt x="771" y="1791"/>
                  </a:lnTo>
                  <a:lnTo>
                    <a:pt x="723" y="1688"/>
                  </a:lnTo>
                  <a:lnTo>
                    <a:pt x="691" y="1601"/>
                  </a:lnTo>
                  <a:lnTo>
                    <a:pt x="675" y="1526"/>
                  </a:lnTo>
                  <a:lnTo>
                    <a:pt x="680" y="1455"/>
                  </a:lnTo>
                  <a:lnTo>
                    <a:pt x="707" y="1385"/>
                  </a:lnTo>
                  <a:lnTo>
                    <a:pt x="750" y="1309"/>
                  </a:lnTo>
                  <a:close/>
                </a:path>
              </a:pathLst>
            </a:custGeom>
            <a:solidFill>
              <a:srgbClr val="008000"/>
            </a:solidFill>
            <a:ln w="9525">
              <a:noFill/>
              <a:round/>
              <a:headEnd/>
              <a:tailEnd/>
            </a:ln>
          </p:spPr>
          <p:txBody>
            <a:bodyPr/>
            <a:lstStyle/>
            <a:p>
              <a:endParaRPr lang="en-GB"/>
            </a:p>
          </p:txBody>
        </p:sp>
        <p:sp>
          <p:nvSpPr>
            <p:cNvPr id="13319" name="Freeform 7"/>
            <p:cNvSpPr>
              <a:spLocks/>
            </p:cNvSpPr>
            <p:nvPr/>
          </p:nvSpPr>
          <p:spPr bwMode="auto">
            <a:xfrm>
              <a:off x="1103" y="0"/>
              <a:ext cx="455" cy="676"/>
            </a:xfrm>
            <a:custGeom>
              <a:avLst/>
              <a:gdLst>
                <a:gd name="T0" fmla="*/ 289 w 455"/>
                <a:gd name="T1" fmla="*/ 0 h 676"/>
                <a:gd name="T2" fmla="*/ 326 w 455"/>
                <a:gd name="T3" fmla="*/ 16 h 676"/>
                <a:gd name="T4" fmla="*/ 369 w 455"/>
                <a:gd name="T5" fmla="*/ 49 h 676"/>
                <a:gd name="T6" fmla="*/ 401 w 455"/>
                <a:gd name="T7" fmla="*/ 87 h 676"/>
                <a:gd name="T8" fmla="*/ 428 w 455"/>
                <a:gd name="T9" fmla="*/ 130 h 676"/>
                <a:gd name="T10" fmla="*/ 444 w 455"/>
                <a:gd name="T11" fmla="*/ 184 h 676"/>
                <a:gd name="T12" fmla="*/ 455 w 455"/>
                <a:gd name="T13" fmla="*/ 249 h 676"/>
                <a:gd name="T14" fmla="*/ 455 w 455"/>
                <a:gd name="T15" fmla="*/ 314 h 676"/>
                <a:gd name="T16" fmla="*/ 449 w 455"/>
                <a:gd name="T17" fmla="*/ 384 h 676"/>
                <a:gd name="T18" fmla="*/ 433 w 455"/>
                <a:gd name="T19" fmla="*/ 449 h 676"/>
                <a:gd name="T20" fmla="*/ 406 w 455"/>
                <a:gd name="T21" fmla="*/ 509 h 676"/>
                <a:gd name="T22" fmla="*/ 380 w 455"/>
                <a:gd name="T23" fmla="*/ 563 h 676"/>
                <a:gd name="T24" fmla="*/ 342 w 455"/>
                <a:gd name="T25" fmla="*/ 606 h 676"/>
                <a:gd name="T26" fmla="*/ 299 w 455"/>
                <a:gd name="T27" fmla="*/ 638 h 676"/>
                <a:gd name="T28" fmla="*/ 257 w 455"/>
                <a:gd name="T29" fmla="*/ 665 h 676"/>
                <a:gd name="T30" fmla="*/ 214 w 455"/>
                <a:gd name="T31" fmla="*/ 676 h 676"/>
                <a:gd name="T32" fmla="*/ 166 w 455"/>
                <a:gd name="T33" fmla="*/ 676 h 676"/>
                <a:gd name="T34" fmla="*/ 123 w 455"/>
                <a:gd name="T35" fmla="*/ 660 h 676"/>
                <a:gd name="T36" fmla="*/ 91 w 455"/>
                <a:gd name="T37" fmla="*/ 633 h 676"/>
                <a:gd name="T38" fmla="*/ 59 w 455"/>
                <a:gd name="T39" fmla="*/ 600 h 676"/>
                <a:gd name="T40" fmla="*/ 32 w 455"/>
                <a:gd name="T41" fmla="*/ 552 h 676"/>
                <a:gd name="T42" fmla="*/ 16 w 455"/>
                <a:gd name="T43" fmla="*/ 498 h 676"/>
                <a:gd name="T44" fmla="*/ 5 w 455"/>
                <a:gd name="T45" fmla="*/ 438 h 676"/>
                <a:gd name="T46" fmla="*/ 0 w 455"/>
                <a:gd name="T47" fmla="*/ 379 h 676"/>
                <a:gd name="T48" fmla="*/ 5 w 455"/>
                <a:gd name="T49" fmla="*/ 308 h 676"/>
                <a:gd name="T50" fmla="*/ 26 w 455"/>
                <a:gd name="T51" fmla="*/ 233 h 676"/>
                <a:gd name="T52" fmla="*/ 59 w 455"/>
                <a:gd name="T53" fmla="*/ 162 h 676"/>
                <a:gd name="T54" fmla="*/ 91 w 455"/>
                <a:gd name="T55" fmla="*/ 103 h 676"/>
                <a:gd name="T56" fmla="*/ 128 w 455"/>
                <a:gd name="T57" fmla="*/ 54 h 676"/>
                <a:gd name="T58" fmla="*/ 150 w 455"/>
                <a:gd name="T59" fmla="*/ 43 h 676"/>
                <a:gd name="T60" fmla="*/ 171 w 455"/>
                <a:gd name="T61" fmla="*/ 27 h 676"/>
                <a:gd name="T62" fmla="*/ 187 w 455"/>
                <a:gd name="T63" fmla="*/ 22 h 676"/>
                <a:gd name="T64" fmla="*/ 208 w 455"/>
                <a:gd name="T65" fmla="*/ 11 h 676"/>
                <a:gd name="T66" fmla="*/ 230 w 455"/>
                <a:gd name="T67" fmla="*/ 5 h 676"/>
                <a:gd name="T68" fmla="*/ 251 w 455"/>
                <a:gd name="T69" fmla="*/ 5 h 676"/>
                <a:gd name="T70" fmla="*/ 267 w 455"/>
                <a:gd name="T71" fmla="*/ 0 h 676"/>
                <a:gd name="T72" fmla="*/ 289 w 455"/>
                <a:gd name="T73" fmla="*/ 0 h 676"/>
                <a:gd name="T74" fmla="*/ 289 w 455"/>
                <a:gd name="T75" fmla="*/ 0 h 6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55"/>
                <a:gd name="T115" fmla="*/ 0 h 676"/>
                <a:gd name="T116" fmla="*/ 455 w 455"/>
                <a:gd name="T117" fmla="*/ 676 h 67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55" h="676">
                  <a:moveTo>
                    <a:pt x="289" y="0"/>
                  </a:moveTo>
                  <a:lnTo>
                    <a:pt x="326" y="16"/>
                  </a:lnTo>
                  <a:lnTo>
                    <a:pt x="369" y="49"/>
                  </a:lnTo>
                  <a:lnTo>
                    <a:pt x="401" y="87"/>
                  </a:lnTo>
                  <a:lnTo>
                    <a:pt x="428" y="130"/>
                  </a:lnTo>
                  <a:lnTo>
                    <a:pt x="444" y="184"/>
                  </a:lnTo>
                  <a:lnTo>
                    <a:pt x="455" y="249"/>
                  </a:lnTo>
                  <a:lnTo>
                    <a:pt x="455" y="314"/>
                  </a:lnTo>
                  <a:lnTo>
                    <a:pt x="449" y="384"/>
                  </a:lnTo>
                  <a:lnTo>
                    <a:pt x="433" y="449"/>
                  </a:lnTo>
                  <a:lnTo>
                    <a:pt x="406" y="509"/>
                  </a:lnTo>
                  <a:lnTo>
                    <a:pt x="380" y="563"/>
                  </a:lnTo>
                  <a:lnTo>
                    <a:pt x="342" y="606"/>
                  </a:lnTo>
                  <a:lnTo>
                    <a:pt x="299" y="638"/>
                  </a:lnTo>
                  <a:lnTo>
                    <a:pt x="257" y="665"/>
                  </a:lnTo>
                  <a:lnTo>
                    <a:pt x="214" y="676"/>
                  </a:lnTo>
                  <a:lnTo>
                    <a:pt x="166" y="676"/>
                  </a:lnTo>
                  <a:lnTo>
                    <a:pt x="123" y="660"/>
                  </a:lnTo>
                  <a:lnTo>
                    <a:pt x="91" y="633"/>
                  </a:lnTo>
                  <a:lnTo>
                    <a:pt x="59" y="600"/>
                  </a:lnTo>
                  <a:lnTo>
                    <a:pt x="32" y="552"/>
                  </a:lnTo>
                  <a:lnTo>
                    <a:pt x="16" y="498"/>
                  </a:lnTo>
                  <a:lnTo>
                    <a:pt x="5" y="438"/>
                  </a:lnTo>
                  <a:lnTo>
                    <a:pt x="0" y="379"/>
                  </a:lnTo>
                  <a:lnTo>
                    <a:pt x="5" y="308"/>
                  </a:lnTo>
                  <a:lnTo>
                    <a:pt x="26" y="233"/>
                  </a:lnTo>
                  <a:lnTo>
                    <a:pt x="59" y="162"/>
                  </a:lnTo>
                  <a:lnTo>
                    <a:pt x="91" y="103"/>
                  </a:lnTo>
                  <a:lnTo>
                    <a:pt x="128" y="54"/>
                  </a:lnTo>
                  <a:lnTo>
                    <a:pt x="150" y="43"/>
                  </a:lnTo>
                  <a:lnTo>
                    <a:pt x="171" y="27"/>
                  </a:lnTo>
                  <a:lnTo>
                    <a:pt x="187" y="22"/>
                  </a:lnTo>
                  <a:lnTo>
                    <a:pt x="208" y="11"/>
                  </a:lnTo>
                  <a:lnTo>
                    <a:pt x="230" y="5"/>
                  </a:lnTo>
                  <a:lnTo>
                    <a:pt x="251" y="5"/>
                  </a:lnTo>
                  <a:lnTo>
                    <a:pt x="267" y="0"/>
                  </a:lnTo>
                  <a:lnTo>
                    <a:pt x="289" y="0"/>
                  </a:lnTo>
                  <a:close/>
                </a:path>
              </a:pathLst>
            </a:custGeom>
            <a:solidFill>
              <a:srgbClr val="008000"/>
            </a:solidFill>
            <a:ln w="9525">
              <a:noFill/>
              <a:round/>
              <a:headEnd/>
              <a:tailEnd/>
            </a:ln>
          </p:spPr>
          <p:txBody>
            <a:bodyPr/>
            <a:lstStyle/>
            <a:p>
              <a:endParaRPr lang="en-GB"/>
            </a:p>
          </p:txBody>
        </p:sp>
        <p:sp>
          <p:nvSpPr>
            <p:cNvPr id="13320" name="Freeform 8"/>
            <p:cNvSpPr>
              <a:spLocks/>
            </p:cNvSpPr>
            <p:nvPr/>
          </p:nvSpPr>
          <p:spPr bwMode="auto">
            <a:xfrm>
              <a:off x="771" y="87"/>
              <a:ext cx="310" cy="459"/>
            </a:xfrm>
            <a:custGeom>
              <a:avLst/>
              <a:gdLst>
                <a:gd name="T0" fmla="*/ 150 w 310"/>
                <a:gd name="T1" fmla="*/ 0 h 459"/>
                <a:gd name="T2" fmla="*/ 182 w 310"/>
                <a:gd name="T3" fmla="*/ 5 h 459"/>
                <a:gd name="T4" fmla="*/ 214 w 310"/>
                <a:gd name="T5" fmla="*/ 16 h 459"/>
                <a:gd name="T6" fmla="*/ 241 w 310"/>
                <a:gd name="T7" fmla="*/ 37 h 459"/>
                <a:gd name="T8" fmla="*/ 262 w 310"/>
                <a:gd name="T9" fmla="*/ 64 h 459"/>
                <a:gd name="T10" fmla="*/ 283 w 310"/>
                <a:gd name="T11" fmla="*/ 97 h 459"/>
                <a:gd name="T12" fmla="*/ 300 w 310"/>
                <a:gd name="T13" fmla="*/ 135 h 459"/>
                <a:gd name="T14" fmla="*/ 305 w 310"/>
                <a:gd name="T15" fmla="*/ 178 h 459"/>
                <a:gd name="T16" fmla="*/ 310 w 310"/>
                <a:gd name="T17" fmla="*/ 227 h 459"/>
                <a:gd name="T18" fmla="*/ 305 w 310"/>
                <a:gd name="T19" fmla="*/ 275 h 459"/>
                <a:gd name="T20" fmla="*/ 300 w 310"/>
                <a:gd name="T21" fmla="*/ 319 h 459"/>
                <a:gd name="T22" fmla="*/ 283 w 310"/>
                <a:gd name="T23" fmla="*/ 362 h 459"/>
                <a:gd name="T24" fmla="*/ 262 w 310"/>
                <a:gd name="T25" fmla="*/ 394 h 459"/>
                <a:gd name="T26" fmla="*/ 241 w 310"/>
                <a:gd name="T27" fmla="*/ 422 h 459"/>
                <a:gd name="T28" fmla="*/ 214 w 310"/>
                <a:gd name="T29" fmla="*/ 443 h 459"/>
                <a:gd name="T30" fmla="*/ 182 w 310"/>
                <a:gd name="T31" fmla="*/ 454 h 459"/>
                <a:gd name="T32" fmla="*/ 150 w 310"/>
                <a:gd name="T33" fmla="*/ 459 h 459"/>
                <a:gd name="T34" fmla="*/ 91 w 310"/>
                <a:gd name="T35" fmla="*/ 443 h 459"/>
                <a:gd name="T36" fmla="*/ 43 w 310"/>
                <a:gd name="T37" fmla="*/ 394 h 459"/>
                <a:gd name="T38" fmla="*/ 10 w 310"/>
                <a:gd name="T39" fmla="*/ 319 h 459"/>
                <a:gd name="T40" fmla="*/ 0 w 310"/>
                <a:gd name="T41" fmla="*/ 227 h 459"/>
                <a:gd name="T42" fmla="*/ 10 w 310"/>
                <a:gd name="T43" fmla="*/ 135 h 459"/>
                <a:gd name="T44" fmla="*/ 43 w 310"/>
                <a:gd name="T45" fmla="*/ 64 h 459"/>
                <a:gd name="T46" fmla="*/ 91 w 310"/>
                <a:gd name="T47" fmla="*/ 16 h 459"/>
                <a:gd name="T48" fmla="*/ 150 w 310"/>
                <a:gd name="T49" fmla="*/ 0 h 459"/>
                <a:gd name="T50" fmla="*/ 150 w 310"/>
                <a:gd name="T51" fmla="*/ 0 h 45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10"/>
                <a:gd name="T79" fmla="*/ 0 h 459"/>
                <a:gd name="T80" fmla="*/ 310 w 310"/>
                <a:gd name="T81" fmla="*/ 459 h 45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10" h="459">
                  <a:moveTo>
                    <a:pt x="150" y="0"/>
                  </a:moveTo>
                  <a:lnTo>
                    <a:pt x="182" y="5"/>
                  </a:lnTo>
                  <a:lnTo>
                    <a:pt x="214" y="16"/>
                  </a:lnTo>
                  <a:lnTo>
                    <a:pt x="241" y="37"/>
                  </a:lnTo>
                  <a:lnTo>
                    <a:pt x="262" y="64"/>
                  </a:lnTo>
                  <a:lnTo>
                    <a:pt x="283" y="97"/>
                  </a:lnTo>
                  <a:lnTo>
                    <a:pt x="300" y="135"/>
                  </a:lnTo>
                  <a:lnTo>
                    <a:pt x="305" y="178"/>
                  </a:lnTo>
                  <a:lnTo>
                    <a:pt x="310" y="227"/>
                  </a:lnTo>
                  <a:lnTo>
                    <a:pt x="305" y="275"/>
                  </a:lnTo>
                  <a:lnTo>
                    <a:pt x="300" y="319"/>
                  </a:lnTo>
                  <a:lnTo>
                    <a:pt x="283" y="362"/>
                  </a:lnTo>
                  <a:lnTo>
                    <a:pt x="262" y="394"/>
                  </a:lnTo>
                  <a:lnTo>
                    <a:pt x="241" y="422"/>
                  </a:lnTo>
                  <a:lnTo>
                    <a:pt x="214" y="443"/>
                  </a:lnTo>
                  <a:lnTo>
                    <a:pt x="182" y="454"/>
                  </a:lnTo>
                  <a:lnTo>
                    <a:pt x="150" y="459"/>
                  </a:lnTo>
                  <a:lnTo>
                    <a:pt x="91" y="443"/>
                  </a:lnTo>
                  <a:lnTo>
                    <a:pt x="43" y="394"/>
                  </a:lnTo>
                  <a:lnTo>
                    <a:pt x="10" y="319"/>
                  </a:lnTo>
                  <a:lnTo>
                    <a:pt x="0" y="227"/>
                  </a:lnTo>
                  <a:lnTo>
                    <a:pt x="10" y="135"/>
                  </a:lnTo>
                  <a:lnTo>
                    <a:pt x="43" y="64"/>
                  </a:lnTo>
                  <a:lnTo>
                    <a:pt x="91" y="16"/>
                  </a:lnTo>
                  <a:lnTo>
                    <a:pt x="150" y="0"/>
                  </a:lnTo>
                  <a:close/>
                </a:path>
              </a:pathLst>
            </a:custGeom>
            <a:solidFill>
              <a:srgbClr val="008000"/>
            </a:solidFill>
            <a:ln w="9525">
              <a:noFill/>
              <a:round/>
              <a:headEnd/>
              <a:tailEnd/>
            </a:ln>
          </p:spPr>
          <p:txBody>
            <a:bodyPr/>
            <a:lstStyle/>
            <a:p>
              <a:endParaRPr lang="en-GB"/>
            </a:p>
          </p:txBody>
        </p:sp>
        <p:sp>
          <p:nvSpPr>
            <p:cNvPr id="13321" name="Freeform 9"/>
            <p:cNvSpPr>
              <a:spLocks/>
            </p:cNvSpPr>
            <p:nvPr/>
          </p:nvSpPr>
          <p:spPr bwMode="auto">
            <a:xfrm>
              <a:off x="487" y="168"/>
              <a:ext cx="252" cy="395"/>
            </a:xfrm>
            <a:custGeom>
              <a:avLst/>
              <a:gdLst>
                <a:gd name="T0" fmla="*/ 129 w 252"/>
                <a:gd name="T1" fmla="*/ 0 h 395"/>
                <a:gd name="T2" fmla="*/ 177 w 252"/>
                <a:gd name="T3" fmla="*/ 16 h 395"/>
                <a:gd name="T4" fmla="*/ 214 w 252"/>
                <a:gd name="T5" fmla="*/ 54 h 395"/>
                <a:gd name="T6" fmla="*/ 241 w 252"/>
                <a:gd name="T7" fmla="*/ 119 h 395"/>
                <a:gd name="T8" fmla="*/ 252 w 252"/>
                <a:gd name="T9" fmla="*/ 194 h 395"/>
                <a:gd name="T10" fmla="*/ 241 w 252"/>
                <a:gd name="T11" fmla="*/ 270 h 395"/>
                <a:gd name="T12" fmla="*/ 214 w 252"/>
                <a:gd name="T13" fmla="*/ 335 h 395"/>
                <a:gd name="T14" fmla="*/ 177 w 252"/>
                <a:gd name="T15" fmla="*/ 378 h 395"/>
                <a:gd name="T16" fmla="*/ 129 w 252"/>
                <a:gd name="T17" fmla="*/ 395 h 395"/>
                <a:gd name="T18" fmla="*/ 75 w 252"/>
                <a:gd name="T19" fmla="*/ 378 h 395"/>
                <a:gd name="T20" fmla="*/ 38 w 252"/>
                <a:gd name="T21" fmla="*/ 335 h 395"/>
                <a:gd name="T22" fmla="*/ 11 w 252"/>
                <a:gd name="T23" fmla="*/ 270 h 395"/>
                <a:gd name="T24" fmla="*/ 0 w 252"/>
                <a:gd name="T25" fmla="*/ 194 h 395"/>
                <a:gd name="T26" fmla="*/ 11 w 252"/>
                <a:gd name="T27" fmla="*/ 119 h 395"/>
                <a:gd name="T28" fmla="*/ 38 w 252"/>
                <a:gd name="T29" fmla="*/ 54 h 395"/>
                <a:gd name="T30" fmla="*/ 75 w 252"/>
                <a:gd name="T31" fmla="*/ 16 h 395"/>
                <a:gd name="T32" fmla="*/ 129 w 252"/>
                <a:gd name="T33" fmla="*/ 0 h 395"/>
                <a:gd name="T34" fmla="*/ 129 w 252"/>
                <a:gd name="T35" fmla="*/ 0 h 3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2"/>
                <a:gd name="T55" fmla="*/ 0 h 395"/>
                <a:gd name="T56" fmla="*/ 252 w 252"/>
                <a:gd name="T57" fmla="*/ 395 h 3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2" h="395">
                  <a:moveTo>
                    <a:pt x="129" y="0"/>
                  </a:moveTo>
                  <a:lnTo>
                    <a:pt x="177" y="16"/>
                  </a:lnTo>
                  <a:lnTo>
                    <a:pt x="214" y="54"/>
                  </a:lnTo>
                  <a:lnTo>
                    <a:pt x="241" y="119"/>
                  </a:lnTo>
                  <a:lnTo>
                    <a:pt x="252" y="194"/>
                  </a:lnTo>
                  <a:lnTo>
                    <a:pt x="241" y="270"/>
                  </a:lnTo>
                  <a:lnTo>
                    <a:pt x="214" y="335"/>
                  </a:lnTo>
                  <a:lnTo>
                    <a:pt x="177" y="378"/>
                  </a:lnTo>
                  <a:lnTo>
                    <a:pt x="129" y="395"/>
                  </a:lnTo>
                  <a:lnTo>
                    <a:pt x="75" y="378"/>
                  </a:lnTo>
                  <a:lnTo>
                    <a:pt x="38" y="335"/>
                  </a:lnTo>
                  <a:lnTo>
                    <a:pt x="11" y="270"/>
                  </a:lnTo>
                  <a:lnTo>
                    <a:pt x="0" y="194"/>
                  </a:lnTo>
                  <a:lnTo>
                    <a:pt x="11" y="119"/>
                  </a:lnTo>
                  <a:lnTo>
                    <a:pt x="38" y="54"/>
                  </a:lnTo>
                  <a:lnTo>
                    <a:pt x="75" y="16"/>
                  </a:lnTo>
                  <a:lnTo>
                    <a:pt x="129" y="0"/>
                  </a:lnTo>
                  <a:close/>
                </a:path>
              </a:pathLst>
            </a:custGeom>
            <a:solidFill>
              <a:srgbClr val="008000"/>
            </a:solidFill>
            <a:ln w="9525">
              <a:noFill/>
              <a:round/>
              <a:headEnd/>
              <a:tailEnd/>
            </a:ln>
          </p:spPr>
          <p:txBody>
            <a:bodyPr/>
            <a:lstStyle/>
            <a:p>
              <a:endParaRPr lang="en-GB"/>
            </a:p>
          </p:txBody>
        </p:sp>
        <p:sp>
          <p:nvSpPr>
            <p:cNvPr id="13322" name="Freeform 10"/>
            <p:cNvSpPr>
              <a:spLocks/>
            </p:cNvSpPr>
            <p:nvPr/>
          </p:nvSpPr>
          <p:spPr bwMode="auto">
            <a:xfrm>
              <a:off x="203" y="276"/>
              <a:ext cx="263" cy="400"/>
            </a:xfrm>
            <a:custGeom>
              <a:avLst/>
              <a:gdLst>
                <a:gd name="T0" fmla="*/ 134 w 263"/>
                <a:gd name="T1" fmla="*/ 0 h 400"/>
                <a:gd name="T2" fmla="*/ 182 w 263"/>
                <a:gd name="T3" fmla="*/ 16 h 400"/>
                <a:gd name="T4" fmla="*/ 225 w 263"/>
                <a:gd name="T5" fmla="*/ 59 h 400"/>
                <a:gd name="T6" fmla="*/ 252 w 263"/>
                <a:gd name="T7" fmla="*/ 124 h 400"/>
                <a:gd name="T8" fmla="*/ 263 w 263"/>
                <a:gd name="T9" fmla="*/ 200 h 400"/>
                <a:gd name="T10" fmla="*/ 252 w 263"/>
                <a:gd name="T11" fmla="*/ 276 h 400"/>
                <a:gd name="T12" fmla="*/ 225 w 263"/>
                <a:gd name="T13" fmla="*/ 341 h 400"/>
                <a:gd name="T14" fmla="*/ 182 w 263"/>
                <a:gd name="T15" fmla="*/ 384 h 400"/>
                <a:gd name="T16" fmla="*/ 134 w 263"/>
                <a:gd name="T17" fmla="*/ 400 h 400"/>
                <a:gd name="T18" fmla="*/ 81 w 263"/>
                <a:gd name="T19" fmla="*/ 384 h 400"/>
                <a:gd name="T20" fmla="*/ 38 w 263"/>
                <a:gd name="T21" fmla="*/ 341 h 400"/>
                <a:gd name="T22" fmla="*/ 11 w 263"/>
                <a:gd name="T23" fmla="*/ 276 h 400"/>
                <a:gd name="T24" fmla="*/ 0 w 263"/>
                <a:gd name="T25" fmla="*/ 200 h 400"/>
                <a:gd name="T26" fmla="*/ 11 w 263"/>
                <a:gd name="T27" fmla="*/ 124 h 400"/>
                <a:gd name="T28" fmla="*/ 38 w 263"/>
                <a:gd name="T29" fmla="*/ 59 h 400"/>
                <a:gd name="T30" fmla="*/ 81 w 263"/>
                <a:gd name="T31" fmla="*/ 16 h 400"/>
                <a:gd name="T32" fmla="*/ 134 w 263"/>
                <a:gd name="T33" fmla="*/ 0 h 400"/>
                <a:gd name="T34" fmla="*/ 134 w 263"/>
                <a:gd name="T35" fmla="*/ 0 h 4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3"/>
                <a:gd name="T55" fmla="*/ 0 h 400"/>
                <a:gd name="T56" fmla="*/ 263 w 263"/>
                <a:gd name="T57" fmla="*/ 400 h 4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3" h="400">
                  <a:moveTo>
                    <a:pt x="134" y="0"/>
                  </a:moveTo>
                  <a:lnTo>
                    <a:pt x="182" y="16"/>
                  </a:lnTo>
                  <a:lnTo>
                    <a:pt x="225" y="59"/>
                  </a:lnTo>
                  <a:lnTo>
                    <a:pt x="252" y="124"/>
                  </a:lnTo>
                  <a:lnTo>
                    <a:pt x="263" y="200"/>
                  </a:lnTo>
                  <a:lnTo>
                    <a:pt x="252" y="276"/>
                  </a:lnTo>
                  <a:lnTo>
                    <a:pt x="225" y="341"/>
                  </a:lnTo>
                  <a:lnTo>
                    <a:pt x="182" y="384"/>
                  </a:lnTo>
                  <a:lnTo>
                    <a:pt x="134" y="400"/>
                  </a:lnTo>
                  <a:lnTo>
                    <a:pt x="81" y="384"/>
                  </a:lnTo>
                  <a:lnTo>
                    <a:pt x="38" y="341"/>
                  </a:lnTo>
                  <a:lnTo>
                    <a:pt x="11" y="276"/>
                  </a:lnTo>
                  <a:lnTo>
                    <a:pt x="0" y="200"/>
                  </a:lnTo>
                  <a:lnTo>
                    <a:pt x="11" y="124"/>
                  </a:lnTo>
                  <a:lnTo>
                    <a:pt x="38" y="59"/>
                  </a:lnTo>
                  <a:lnTo>
                    <a:pt x="81" y="16"/>
                  </a:lnTo>
                  <a:lnTo>
                    <a:pt x="134" y="0"/>
                  </a:lnTo>
                  <a:close/>
                </a:path>
              </a:pathLst>
            </a:custGeom>
            <a:solidFill>
              <a:srgbClr val="008000"/>
            </a:solidFill>
            <a:ln w="9525">
              <a:noFill/>
              <a:round/>
              <a:headEnd/>
              <a:tailEnd/>
            </a:ln>
          </p:spPr>
          <p:txBody>
            <a:bodyPr/>
            <a:lstStyle/>
            <a:p>
              <a:endParaRPr lang="en-GB"/>
            </a:p>
          </p:txBody>
        </p:sp>
        <p:sp>
          <p:nvSpPr>
            <p:cNvPr id="13323" name="Freeform 11"/>
            <p:cNvSpPr>
              <a:spLocks/>
            </p:cNvSpPr>
            <p:nvPr/>
          </p:nvSpPr>
          <p:spPr bwMode="auto">
            <a:xfrm>
              <a:off x="16" y="530"/>
              <a:ext cx="203" cy="314"/>
            </a:xfrm>
            <a:custGeom>
              <a:avLst/>
              <a:gdLst>
                <a:gd name="T0" fmla="*/ 75 w 203"/>
                <a:gd name="T1" fmla="*/ 0 h 314"/>
                <a:gd name="T2" fmla="*/ 118 w 203"/>
                <a:gd name="T3" fmla="*/ 11 h 314"/>
                <a:gd name="T4" fmla="*/ 155 w 203"/>
                <a:gd name="T5" fmla="*/ 38 h 314"/>
                <a:gd name="T6" fmla="*/ 182 w 203"/>
                <a:gd name="T7" fmla="*/ 87 h 314"/>
                <a:gd name="T8" fmla="*/ 203 w 203"/>
                <a:gd name="T9" fmla="*/ 146 h 314"/>
                <a:gd name="T10" fmla="*/ 203 w 203"/>
                <a:gd name="T11" fmla="*/ 206 h 314"/>
                <a:gd name="T12" fmla="*/ 193 w 203"/>
                <a:gd name="T13" fmla="*/ 260 h 314"/>
                <a:gd name="T14" fmla="*/ 166 w 203"/>
                <a:gd name="T15" fmla="*/ 298 h 314"/>
                <a:gd name="T16" fmla="*/ 129 w 203"/>
                <a:gd name="T17" fmla="*/ 314 h 314"/>
                <a:gd name="T18" fmla="*/ 86 w 203"/>
                <a:gd name="T19" fmla="*/ 308 h 314"/>
                <a:gd name="T20" fmla="*/ 48 w 203"/>
                <a:gd name="T21" fmla="*/ 287 h 314"/>
                <a:gd name="T22" fmla="*/ 21 w 203"/>
                <a:gd name="T23" fmla="*/ 238 h 314"/>
                <a:gd name="T24" fmla="*/ 0 w 203"/>
                <a:gd name="T25" fmla="*/ 179 h 314"/>
                <a:gd name="T26" fmla="*/ 0 w 203"/>
                <a:gd name="T27" fmla="*/ 119 h 314"/>
                <a:gd name="T28" fmla="*/ 11 w 203"/>
                <a:gd name="T29" fmla="*/ 65 h 314"/>
                <a:gd name="T30" fmla="*/ 38 w 203"/>
                <a:gd name="T31" fmla="*/ 22 h 314"/>
                <a:gd name="T32" fmla="*/ 75 w 203"/>
                <a:gd name="T33" fmla="*/ 0 h 3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314"/>
                <a:gd name="T53" fmla="*/ 203 w 203"/>
                <a:gd name="T54" fmla="*/ 314 h 3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314">
                  <a:moveTo>
                    <a:pt x="75" y="0"/>
                  </a:moveTo>
                  <a:lnTo>
                    <a:pt x="118" y="11"/>
                  </a:lnTo>
                  <a:lnTo>
                    <a:pt x="155" y="38"/>
                  </a:lnTo>
                  <a:lnTo>
                    <a:pt x="182" y="87"/>
                  </a:lnTo>
                  <a:lnTo>
                    <a:pt x="203" y="146"/>
                  </a:lnTo>
                  <a:lnTo>
                    <a:pt x="203" y="206"/>
                  </a:lnTo>
                  <a:lnTo>
                    <a:pt x="193" y="260"/>
                  </a:lnTo>
                  <a:lnTo>
                    <a:pt x="166" y="298"/>
                  </a:lnTo>
                  <a:lnTo>
                    <a:pt x="129" y="314"/>
                  </a:lnTo>
                  <a:lnTo>
                    <a:pt x="86" y="308"/>
                  </a:lnTo>
                  <a:lnTo>
                    <a:pt x="48" y="287"/>
                  </a:lnTo>
                  <a:lnTo>
                    <a:pt x="21" y="238"/>
                  </a:lnTo>
                  <a:lnTo>
                    <a:pt x="0" y="179"/>
                  </a:lnTo>
                  <a:lnTo>
                    <a:pt x="0" y="119"/>
                  </a:lnTo>
                  <a:lnTo>
                    <a:pt x="11" y="65"/>
                  </a:lnTo>
                  <a:lnTo>
                    <a:pt x="38" y="22"/>
                  </a:lnTo>
                  <a:lnTo>
                    <a:pt x="75" y="0"/>
                  </a:lnTo>
                  <a:close/>
                </a:path>
              </a:pathLst>
            </a:custGeom>
            <a:solidFill>
              <a:srgbClr val="008000"/>
            </a:solidFill>
            <a:ln w="9525">
              <a:noFill/>
              <a:round/>
              <a:headEnd/>
              <a:tailEnd/>
            </a:ln>
          </p:spPr>
          <p:txBody>
            <a:bodyPr/>
            <a:lstStyle/>
            <a:p>
              <a:endParaRPr lang="en-GB"/>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4339" name="Title 1"/>
          <p:cNvSpPr>
            <a:spLocks noGrp="1"/>
          </p:cNvSpPr>
          <p:nvPr>
            <p:ph type="title" idx="4294967295"/>
          </p:nvPr>
        </p:nvSpPr>
        <p:spPr>
          <a:xfrm>
            <a:off x="0" y="0"/>
            <a:ext cx="4616450" cy="1419225"/>
          </a:xfrm>
        </p:spPr>
        <p:txBody>
          <a:bodyPr/>
          <a:lstStyle/>
          <a:p>
            <a:pPr algn="l" eaLnBrk="1" hangingPunct="1"/>
            <a:r>
              <a:rPr lang="en-GB" sz="4000" smtClean="0">
                <a:solidFill>
                  <a:schemeClr val="bg1"/>
                </a:solidFill>
                <a:latin typeface="DefusedRegular" pitchFamily="2" charset="0"/>
              </a:rPr>
              <a:t>Cranfield’s Carbon</a:t>
            </a:r>
            <a:br>
              <a:rPr lang="en-GB" sz="4000" smtClean="0">
                <a:solidFill>
                  <a:schemeClr val="bg1"/>
                </a:solidFill>
                <a:latin typeface="DefusedRegular" pitchFamily="2" charset="0"/>
              </a:rPr>
            </a:br>
            <a:r>
              <a:rPr lang="en-GB" sz="4000" smtClean="0">
                <a:solidFill>
                  <a:schemeClr val="bg1"/>
                </a:solidFill>
                <a:latin typeface="DefusedRegular" pitchFamily="2" charset="0"/>
              </a:rPr>
              <a:t>Brainprint</a:t>
            </a:r>
          </a:p>
        </p:txBody>
      </p:sp>
      <p:sp>
        <p:nvSpPr>
          <p:cNvPr id="14340" name="Content Placeholder 2"/>
          <p:cNvSpPr>
            <a:spLocks noGrp="1"/>
          </p:cNvSpPr>
          <p:nvPr>
            <p:ph idx="4294967295"/>
          </p:nvPr>
        </p:nvSpPr>
        <p:spPr>
          <a:xfrm>
            <a:off x="493713" y="3413125"/>
            <a:ext cx="8229600" cy="2886075"/>
          </a:xfrm>
        </p:spPr>
        <p:txBody>
          <a:bodyPr/>
          <a:lstStyle/>
          <a:p>
            <a:pPr marL="0" indent="0" eaLnBrk="1" hangingPunct="1"/>
            <a:r>
              <a:rPr lang="en-GB" sz="2400" smtClean="0">
                <a:solidFill>
                  <a:srgbClr val="4D4D4D"/>
                </a:solidFill>
                <a:latin typeface="DefusedLight" pitchFamily="2" charset="0"/>
              </a:rPr>
              <a:t>The impact of our work reducing the carbon footprint of others is “Cranfield’s Carbon Brainprint”</a:t>
            </a:r>
          </a:p>
          <a:p>
            <a:pPr marL="0" indent="0" eaLnBrk="1" hangingPunct="1"/>
            <a:r>
              <a:rPr lang="en-GB" sz="2400" smtClean="0">
                <a:solidFill>
                  <a:srgbClr val="4D4D4D"/>
                </a:solidFill>
                <a:latin typeface="DefusedLight" pitchFamily="2" charset="0"/>
              </a:rPr>
              <a:t>Methodology for calculating carbon brainprint</a:t>
            </a:r>
          </a:p>
          <a:p>
            <a:pPr marL="0" indent="0" eaLnBrk="1" hangingPunct="1"/>
            <a:r>
              <a:rPr lang="en-GB" sz="2400" smtClean="0">
                <a:solidFill>
                  <a:srgbClr val="4D4D4D"/>
                </a:solidFill>
                <a:latin typeface="DefusedLight" pitchFamily="2" charset="0"/>
              </a:rPr>
              <a:t>Examples:</a:t>
            </a:r>
          </a:p>
          <a:p>
            <a:pPr lvl="1" eaLnBrk="1" hangingPunct="1">
              <a:buFontTx/>
              <a:buChar char="-"/>
            </a:pPr>
            <a:r>
              <a:rPr lang="en-GB" sz="2000" smtClean="0">
                <a:solidFill>
                  <a:srgbClr val="4D4D4D"/>
                </a:solidFill>
                <a:latin typeface="DefusedLight" pitchFamily="2" charset="0"/>
              </a:rPr>
              <a:t>Institute of Travel Management tool for travel managers</a:t>
            </a:r>
          </a:p>
          <a:p>
            <a:pPr lvl="1" eaLnBrk="1" hangingPunct="1">
              <a:buFontTx/>
              <a:buChar char="-"/>
            </a:pPr>
            <a:r>
              <a:rPr lang="en-GB" sz="2000" smtClean="0">
                <a:solidFill>
                  <a:srgbClr val="4D4D4D"/>
                </a:solidFill>
                <a:latin typeface="DefusedLight" pitchFamily="2" charset="0"/>
              </a:rPr>
              <a:t>Environment Agency landfill gas inspectors</a:t>
            </a:r>
          </a:p>
          <a:p>
            <a:pPr lvl="1" eaLnBrk="1" hangingPunct="1">
              <a:buFontTx/>
              <a:buChar char="-"/>
            </a:pPr>
            <a:r>
              <a:rPr lang="en-GB" sz="2000" smtClean="0">
                <a:solidFill>
                  <a:srgbClr val="4D4D4D"/>
                </a:solidFill>
                <a:latin typeface="DefusedLight" pitchFamily="2" charset="0"/>
              </a:rPr>
              <a:t>Turbine blade coatings</a:t>
            </a:r>
          </a:p>
        </p:txBody>
      </p:sp>
      <p:pic>
        <p:nvPicPr>
          <p:cNvPr id="14341" name="Picture 5"/>
          <p:cNvPicPr>
            <a:picLocks noChangeAspect="1" noChangeArrowheads="1"/>
          </p:cNvPicPr>
          <p:nvPr/>
        </p:nvPicPr>
        <p:blipFill>
          <a:blip r:embed="rId3"/>
          <a:srcRect/>
          <a:stretch>
            <a:fillRect/>
          </a:stretch>
        </p:blipFill>
        <p:spPr bwMode="auto">
          <a:xfrm>
            <a:off x="1870075" y="1778000"/>
            <a:ext cx="6707188" cy="1581150"/>
          </a:xfrm>
          <a:prstGeom prst="rect">
            <a:avLst/>
          </a:prstGeom>
          <a:noFill/>
          <a:ln w="15875" cmpd="thickThin">
            <a:solidFill>
              <a:schemeClr val="accent1"/>
            </a:solid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5363" name="Rectangle 2"/>
          <p:cNvSpPr>
            <a:spLocks noGrp="1" noChangeArrowheads="1"/>
          </p:cNvSpPr>
          <p:nvPr>
            <p:ph type="title" idx="4294967295"/>
          </p:nvPr>
        </p:nvSpPr>
        <p:spPr>
          <a:xfrm>
            <a:off x="174625" y="131763"/>
            <a:ext cx="4491038" cy="1133475"/>
          </a:xfrm>
        </p:spPr>
        <p:txBody>
          <a:bodyPr>
            <a:normAutofit fontScale="90000"/>
          </a:bodyPr>
          <a:lstStyle/>
          <a:p>
            <a:pPr algn="l"/>
            <a:r>
              <a:rPr lang="en-GB" smtClean="0">
                <a:solidFill>
                  <a:schemeClr val="bg1"/>
                </a:solidFill>
                <a:latin typeface="DefusedRegular" pitchFamily="2" charset="0"/>
              </a:rPr>
              <a:t>Winglets and</a:t>
            </a:r>
            <a:br>
              <a:rPr lang="en-GB" smtClean="0">
                <a:solidFill>
                  <a:schemeClr val="bg1"/>
                </a:solidFill>
                <a:latin typeface="DefusedRegular" pitchFamily="2" charset="0"/>
              </a:rPr>
            </a:br>
            <a:r>
              <a:rPr lang="en-GB" smtClean="0">
                <a:solidFill>
                  <a:schemeClr val="bg1"/>
                </a:solidFill>
                <a:latin typeface="DefusedRegular" pitchFamily="2" charset="0"/>
              </a:rPr>
              <a:t>tip sails</a:t>
            </a:r>
            <a:endParaRPr lang="en-GB" smtClean="0">
              <a:solidFill>
                <a:schemeClr val="bg1"/>
              </a:solidFill>
            </a:endParaRPr>
          </a:p>
        </p:txBody>
      </p:sp>
      <p:pic>
        <p:nvPicPr>
          <p:cNvPr id="15364" name="Picture 3"/>
          <p:cNvPicPr>
            <a:picLocks noChangeAspect="1" noChangeArrowheads="1"/>
          </p:cNvPicPr>
          <p:nvPr/>
        </p:nvPicPr>
        <p:blipFill>
          <a:blip r:embed="rId3"/>
          <a:srcRect/>
          <a:stretch>
            <a:fillRect/>
          </a:stretch>
        </p:blipFill>
        <p:spPr bwMode="auto">
          <a:xfrm>
            <a:off x="6197600" y="1320800"/>
            <a:ext cx="2786063" cy="4843463"/>
          </a:xfrm>
          <a:prstGeom prst="rect">
            <a:avLst/>
          </a:prstGeom>
          <a:noFill/>
          <a:ln w="9525">
            <a:noFill/>
            <a:miter lim="800000"/>
            <a:headEnd/>
            <a:tailEnd/>
          </a:ln>
        </p:spPr>
      </p:pic>
      <p:pic>
        <p:nvPicPr>
          <p:cNvPr id="15365" name="Picture 4"/>
          <p:cNvPicPr>
            <a:picLocks noChangeAspect="1" noChangeArrowheads="1"/>
          </p:cNvPicPr>
          <p:nvPr/>
        </p:nvPicPr>
        <p:blipFill>
          <a:blip r:embed="rId4"/>
          <a:srcRect/>
          <a:stretch>
            <a:fillRect/>
          </a:stretch>
        </p:blipFill>
        <p:spPr bwMode="auto">
          <a:xfrm>
            <a:off x="3322638" y="5789613"/>
            <a:ext cx="1782762" cy="1068387"/>
          </a:xfrm>
          <a:prstGeom prst="rect">
            <a:avLst/>
          </a:prstGeom>
          <a:noFill/>
          <a:ln w="9525">
            <a:noFill/>
            <a:miter lim="800000"/>
            <a:headEnd/>
            <a:tailEnd/>
          </a:ln>
        </p:spPr>
      </p:pic>
      <p:pic>
        <p:nvPicPr>
          <p:cNvPr id="15366" name="Picture 6"/>
          <p:cNvPicPr>
            <a:picLocks noChangeAspect="1" noChangeArrowheads="1"/>
          </p:cNvPicPr>
          <p:nvPr/>
        </p:nvPicPr>
        <p:blipFill>
          <a:blip r:embed="rId5"/>
          <a:srcRect/>
          <a:stretch>
            <a:fillRect/>
          </a:stretch>
        </p:blipFill>
        <p:spPr bwMode="auto">
          <a:xfrm>
            <a:off x="3316288" y="4397375"/>
            <a:ext cx="1778000" cy="1389063"/>
          </a:xfrm>
          <a:prstGeom prst="rect">
            <a:avLst/>
          </a:prstGeom>
          <a:noFill/>
          <a:ln w="9525">
            <a:noFill/>
            <a:miter lim="800000"/>
            <a:headEnd/>
            <a:tailEnd/>
          </a:ln>
        </p:spPr>
      </p:pic>
      <p:sp>
        <p:nvSpPr>
          <p:cNvPr id="15367" name="Text Box 7"/>
          <p:cNvSpPr txBox="1">
            <a:spLocks noChangeArrowheads="1"/>
          </p:cNvSpPr>
          <p:nvPr/>
        </p:nvSpPr>
        <p:spPr bwMode="auto">
          <a:xfrm>
            <a:off x="1584325" y="1779588"/>
            <a:ext cx="4681538" cy="2563812"/>
          </a:xfrm>
          <a:prstGeom prst="rect">
            <a:avLst/>
          </a:prstGeom>
          <a:noFill/>
          <a:ln w="9525">
            <a:noFill/>
            <a:miter lim="800000"/>
            <a:headEnd/>
            <a:tailEnd/>
          </a:ln>
        </p:spPr>
        <p:txBody>
          <a:bodyPr>
            <a:spAutoFit/>
          </a:bodyPr>
          <a:lstStyle/>
          <a:p>
            <a:r>
              <a:rPr lang="en-GB"/>
              <a:t>J.J. Spillman, “The use of tip sails to reduce vortex drag,” </a:t>
            </a:r>
            <a:r>
              <a:rPr lang="en-GB" i="1"/>
              <a:t>Aeronautical Journal</a:t>
            </a:r>
            <a:r>
              <a:rPr lang="en-GB"/>
              <a:t>, Sept. 1978, pp. 387-395.</a:t>
            </a:r>
          </a:p>
          <a:p>
            <a:endParaRPr lang="en-GB"/>
          </a:p>
          <a:p>
            <a:r>
              <a:rPr lang="en-GB"/>
              <a:t>J.J. Spillman, H.Y. Ratcliffe and A. McVitie, “Flight experiments to evaluate the effect of wing-tip sails on fuel consumption and handling charactersitics”, </a:t>
            </a:r>
            <a:r>
              <a:rPr lang="en-GB" i="1"/>
              <a:t>Aeronautical Journal</a:t>
            </a:r>
            <a:r>
              <a:rPr lang="en-GB"/>
              <a:t>, July 1979, pp. 279-281. </a:t>
            </a:r>
          </a:p>
        </p:txBody>
      </p:sp>
      <p:pic>
        <p:nvPicPr>
          <p:cNvPr id="15368" name="Picture 8"/>
          <p:cNvPicPr>
            <a:picLocks noChangeAspect="1" noChangeArrowheads="1"/>
          </p:cNvPicPr>
          <p:nvPr/>
        </p:nvPicPr>
        <p:blipFill>
          <a:blip r:embed="rId6"/>
          <a:srcRect/>
          <a:stretch>
            <a:fillRect/>
          </a:stretch>
        </p:blipFill>
        <p:spPr bwMode="auto">
          <a:xfrm>
            <a:off x="0" y="4402138"/>
            <a:ext cx="3319463" cy="2455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6387" name="Rectangle 3"/>
          <p:cNvSpPr>
            <a:spLocks noChangeArrowheads="1"/>
          </p:cNvSpPr>
          <p:nvPr/>
        </p:nvSpPr>
        <p:spPr bwMode="auto">
          <a:xfrm>
            <a:off x="26988" y="320675"/>
            <a:ext cx="4895850" cy="1081088"/>
          </a:xfrm>
          <a:prstGeom prst="rect">
            <a:avLst/>
          </a:prstGeom>
          <a:noFill/>
          <a:ln w="9525">
            <a:noFill/>
            <a:miter lim="800000"/>
            <a:headEnd/>
            <a:tailEnd/>
          </a:ln>
        </p:spPr>
        <p:txBody>
          <a:bodyPr anchor="ctr"/>
          <a:lstStyle/>
          <a:p>
            <a:r>
              <a:rPr lang="en-GB" sz="4000">
                <a:solidFill>
                  <a:schemeClr val="bg1"/>
                </a:solidFill>
              </a:rPr>
              <a:t>Aerospace Vehicle</a:t>
            </a:r>
            <a:br>
              <a:rPr lang="en-GB" sz="4000">
                <a:solidFill>
                  <a:schemeClr val="bg1"/>
                </a:solidFill>
              </a:rPr>
            </a:br>
            <a:r>
              <a:rPr lang="en-GB" sz="4000">
                <a:solidFill>
                  <a:schemeClr val="bg1"/>
                </a:solidFill>
              </a:rPr>
              <a:t>Design MSc</a:t>
            </a:r>
            <a:br>
              <a:rPr lang="en-GB" sz="4000">
                <a:solidFill>
                  <a:schemeClr val="bg1"/>
                </a:solidFill>
              </a:rPr>
            </a:br>
            <a:r>
              <a:rPr lang="en-GB" sz="4000">
                <a:solidFill>
                  <a:schemeClr val="bg1"/>
                </a:solidFill>
              </a:rPr>
              <a:t>2007</a:t>
            </a:r>
          </a:p>
        </p:txBody>
      </p:sp>
      <p:pic>
        <p:nvPicPr>
          <p:cNvPr id="399364" name="Picture 4"/>
          <p:cNvPicPr>
            <a:picLocks noChangeAspect="1" noChangeArrowheads="1"/>
          </p:cNvPicPr>
          <p:nvPr/>
        </p:nvPicPr>
        <p:blipFill>
          <a:blip r:embed="rId3"/>
          <a:srcRect l="2103" r="2695"/>
          <a:stretch>
            <a:fillRect/>
          </a:stretch>
        </p:blipFill>
        <p:spPr bwMode="auto">
          <a:xfrm>
            <a:off x="4876800" y="760413"/>
            <a:ext cx="3702050" cy="2847975"/>
          </a:xfrm>
          <a:prstGeom prst="rect">
            <a:avLst/>
          </a:prstGeom>
          <a:noFill/>
          <a:ln w="9525">
            <a:noFill/>
            <a:miter lim="800000"/>
            <a:headEnd/>
            <a:tailEnd/>
          </a:ln>
        </p:spPr>
      </p:pic>
      <p:pic>
        <p:nvPicPr>
          <p:cNvPr id="399365" name="Picture 5"/>
          <p:cNvPicPr>
            <a:picLocks noChangeAspect="1" noChangeArrowheads="1"/>
          </p:cNvPicPr>
          <p:nvPr/>
        </p:nvPicPr>
        <p:blipFill>
          <a:blip r:embed="rId4"/>
          <a:srcRect l="11189" r="29243"/>
          <a:stretch>
            <a:fillRect/>
          </a:stretch>
        </p:blipFill>
        <p:spPr bwMode="auto">
          <a:xfrm>
            <a:off x="6551613" y="3760788"/>
            <a:ext cx="2563812" cy="3111500"/>
          </a:xfrm>
          <a:prstGeom prst="rect">
            <a:avLst/>
          </a:prstGeom>
          <a:noFill/>
          <a:ln w="9525">
            <a:noFill/>
            <a:miter lim="800000"/>
            <a:headEnd/>
            <a:tailEnd/>
          </a:ln>
        </p:spPr>
      </p:pic>
      <p:pic>
        <p:nvPicPr>
          <p:cNvPr id="399366" name="Picture 6"/>
          <p:cNvPicPr>
            <a:picLocks noChangeAspect="1" noChangeArrowheads="1"/>
          </p:cNvPicPr>
          <p:nvPr/>
        </p:nvPicPr>
        <p:blipFill>
          <a:blip r:embed="rId5"/>
          <a:srcRect l="3844"/>
          <a:stretch>
            <a:fillRect/>
          </a:stretch>
        </p:blipFill>
        <p:spPr bwMode="auto">
          <a:xfrm>
            <a:off x="2759075" y="3757613"/>
            <a:ext cx="3783013" cy="3114675"/>
          </a:xfrm>
          <a:prstGeom prst="rect">
            <a:avLst/>
          </a:prstGeom>
          <a:noFill/>
          <a:ln w="9525">
            <a:noFill/>
            <a:miter lim="800000"/>
            <a:headEnd/>
            <a:tailEnd/>
          </a:ln>
        </p:spPr>
      </p:pic>
      <p:pic>
        <p:nvPicPr>
          <p:cNvPr id="399367" name="Picture 7"/>
          <p:cNvPicPr>
            <a:picLocks noChangeAspect="1" noChangeArrowheads="1"/>
          </p:cNvPicPr>
          <p:nvPr/>
        </p:nvPicPr>
        <p:blipFill>
          <a:blip r:embed="rId6"/>
          <a:srcRect r="29987"/>
          <a:stretch>
            <a:fillRect/>
          </a:stretch>
        </p:blipFill>
        <p:spPr bwMode="auto">
          <a:xfrm>
            <a:off x="0" y="3760788"/>
            <a:ext cx="2754313" cy="3111500"/>
          </a:xfrm>
          <a:prstGeom prst="rect">
            <a:avLst/>
          </a:prstGeom>
          <a:noFill/>
          <a:ln w="9525">
            <a:noFill/>
            <a:miter lim="800000"/>
            <a:headEnd/>
            <a:tailEnd/>
          </a:ln>
        </p:spPr>
      </p:pic>
      <p:sp>
        <p:nvSpPr>
          <p:cNvPr id="399368" name="Rectangle 8">
            <a:hlinkClick r:id="rId7" action="ppaction://hlinkfile"/>
          </p:cNvPr>
          <p:cNvSpPr>
            <a:spLocks noChangeArrowheads="1"/>
          </p:cNvSpPr>
          <p:nvPr/>
        </p:nvSpPr>
        <p:spPr bwMode="auto">
          <a:xfrm rot="-893974">
            <a:off x="558800" y="2403475"/>
            <a:ext cx="3940175" cy="495300"/>
          </a:xfrm>
          <a:prstGeom prst="rect">
            <a:avLst/>
          </a:prstGeom>
          <a:solidFill>
            <a:srgbClr val="C0C0C0"/>
          </a:solidFill>
          <a:ln w="9525">
            <a:solidFill>
              <a:srgbClr val="009900"/>
            </a:solidFill>
            <a:miter lim="800000"/>
            <a:headEnd/>
            <a:tailEnd/>
          </a:ln>
          <a:effectLst/>
        </p:spPr>
        <p:txBody>
          <a:bodyPr anchor="ctr"/>
          <a:lstStyle/>
          <a:p>
            <a:pPr algn="ctr">
              <a:lnSpc>
                <a:spcPct val="80000"/>
              </a:lnSpc>
              <a:defRPr/>
            </a:pPr>
            <a:r>
              <a:rPr lang="en-GB" sz="3200" dirty="0">
                <a:solidFill>
                  <a:srgbClr val="009900"/>
                </a:solidFill>
                <a:effectLst>
                  <a:outerShdw blurRad="38100" dist="38100" dir="2700000" algn="tl">
                    <a:srgbClr val="000000"/>
                  </a:outerShdw>
                </a:effectLst>
                <a:latin typeface="DefusedLight" pitchFamily="2" charset="0"/>
              </a:rPr>
              <a:t>The </a:t>
            </a:r>
            <a:r>
              <a:rPr lang="en-GB" sz="3200" dirty="0" err="1">
                <a:solidFill>
                  <a:srgbClr val="009900"/>
                </a:solidFill>
                <a:effectLst>
                  <a:outerShdw blurRad="38100" dist="38100" dir="2700000" algn="tl">
                    <a:srgbClr val="000000"/>
                  </a:outerShdw>
                </a:effectLst>
                <a:latin typeface="DefusedLight" pitchFamily="2" charset="0"/>
              </a:rPr>
              <a:t>Greenliner</a:t>
            </a:r>
            <a:endParaRPr lang="en-GB" sz="3200" dirty="0">
              <a:solidFill>
                <a:srgbClr val="009900"/>
              </a:solidFill>
              <a:effectLst>
                <a:outerShdw blurRad="38100" dist="38100" dir="2700000" algn="tl">
                  <a:srgbClr val="000000"/>
                </a:outerShdw>
              </a:effectLst>
              <a:latin typeface="DefusedLight"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99364"/>
                                        </p:tgtEl>
                                        <p:attrNameLst>
                                          <p:attrName>style.visibility</p:attrName>
                                        </p:attrNameLst>
                                      </p:cBhvr>
                                      <p:to>
                                        <p:strVal val="visible"/>
                                      </p:to>
                                    </p:set>
                                    <p:animEffect transition="in" filter="dissolve">
                                      <p:cBhvr>
                                        <p:cTn id="7" dur="1000"/>
                                        <p:tgtEl>
                                          <p:spTgt spid="399364"/>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399366"/>
                                        </p:tgtEl>
                                        <p:attrNameLst>
                                          <p:attrName>style.visibility</p:attrName>
                                        </p:attrNameLst>
                                      </p:cBhvr>
                                      <p:to>
                                        <p:strVal val="visible"/>
                                      </p:to>
                                    </p:set>
                                    <p:animEffect transition="in" filter="dissolve">
                                      <p:cBhvr>
                                        <p:cTn id="11" dur="1000"/>
                                        <p:tgtEl>
                                          <p:spTgt spid="399366"/>
                                        </p:tgtEl>
                                      </p:cBhvr>
                                    </p:animEffect>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399367"/>
                                        </p:tgtEl>
                                        <p:attrNameLst>
                                          <p:attrName>style.visibility</p:attrName>
                                        </p:attrNameLst>
                                      </p:cBhvr>
                                      <p:to>
                                        <p:strVal val="visible"/>
                                      </p:to>
                                    </p:set>
                                    <p:animEffect transition="in" filter="dissolve">
                                      <p:cBhvr>
                                        <p:cTn id="15" dur="1000"/>
                                        <p:tgtEl>
                                          <p:spTgt spid="399367"/>
                                        </p:tgtEl>
                                      </p:cBhvr>
                                    </p:animEffect>
                                  </p:childTnLst>
                                </p:cTn>
                              </p:par>
                            </p:childTnLst>
                          </p:cTn>
                        </p:par>
                        <p:par>
                          <p:cTn id="16" fill="hold">
                            <p:stCondLst>
                              <p:cond delay="3000"/>
                            </p:stCondLst>
                            <p:childTnLst>
                              <p:par>
                                <p:cTn id="17" presetID="9" presetClass="entr" presetSubtype="0" fill="hold" nodeType="afterEffect">
                                  <p:stCondLst>
                                    <p:cond delay="0"/>
                                  </p:stCondLst>
                                  <p:childTnLst>
                                    <p:set>
                                      <p:cBhvr>
                                        <p:cTn id="18" dur="1" fill="hold">
                                          <p:stCondLst>
                                            <p:cond delay="0"/>
                                          </p:stCondLst>
                                        </p:cTn>
                                        <p:tgtEl>
                                          <p:spTgt spid="399365"/>
                                        </p:tgtEl>
                                        <p:attrNameLst>
                                          <p:attrName>style.visibility</p:attrName>
                                        </p:attrNameLst>
                                      </p:cBhvr>
                                      <p:to>
                                        <p:strVal val="visible"/>
                                      </p:to>
                                    </p:set>
                                    <p:animEffect transition="in" filter="dissolve">
                                      <p:cBhvr>
                                        <p:cTn id="19" dur="1000"/>
                                        <p:tgtEl>
                                          <p:spTgt spid="399365"/>
                                        </p:tgtEl>
                                      </p:cBhvr>
                                    </p:animEffect>
                                  </p:childTnLst>
                                </p:cTn>
                              </p:par>
                            </p:childTnLst>
                          </p:cTn>
                        </p:par>
                        <p:par>
                          <p:cTn id="20" fill="hold">
                            <p:stCondLst>
                              <p:cond delay="4000"/>
                            </p:stCondLst>
                            <p:childTnLst>
                              <p:par>
                                <p:cTn id="21" presetID="17" presetClass="entr" presetSubtype="10" fill="hold" grpId="0" nodeType="afterEffect">
                                  <p:stCondLst>
                                    <p:cond delay="0"/>
                                  </p:stCondLst>
                                  <p:childTnLst>
                                    <p:set>
                                      <p:cBhvr>
                                        <p:cTn id="22" dur="1" fill="hold">
                                          <p:stCondLst>
                                            <p:cond delay="0"/>
                                          </p:stCondLst>
                                        </p:cTn>
                                        <p:tgtEl>
                                          <p:spTgt spid="399368"/>
                                        </p:tgtEl>
                                        <p:attrNameLst>
                                          <p:attrName>style.visibility</p:attrName>
                                        </p:attrNameLst>
                                      </p:cBhvr>
                                      <p:to>
                                        <p:strVal val="visible"/>
                                      </p:to>
                                    </p:set>
                                    <p:anim calcmode="lin" valueType="num">
                                      <p:cBhvr>
                                        <p:cTn id="23" dur="500" fill="hold"/>
                                        <p:tgtEl>
                                          <p:spTgt spid="399368"/>
                                        </p:tgtEl>
                                        <p:attrNameLst>
                                          <p:attrName>ppt_w</p:attrName>
                                        </p:attrNameLst>
                                      </p:cBhvr>
                                      <p:tavLst>
                                        <p:tav tm="0">
                                          <p:val>
                                            <p:fltVal val="0"/>
                                          </p:val>
                                        </p:tav>
                                        <p:tav tm="100000">
                                          <p:val>
                                            <p:strVal val="#ppt_w"/>
                                          </p:val>
                                        </p:tav>
                                      </p:tavLst>
                                    </p:anim>
                                    <p:anim calcmode="lin" valueType="num">
                                      <p:cBhvr>
                                        <p:cTn id="24" dur="500" fill="hold"/>
                                        <p:tgtEl>
                                          <p:spTgt spid="39936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7411" name="Text Box 3"/>
          <p:cNvSpPr txBox="1">
            <a:spLocks noChangeArrowheads="1"/>
          </p:cNvSpPr>
          <p:nvPr/>
        </p:nvSpPr>
        <p:spPr bwMode="auto">
          <a:xfrm>
            <a:off x="7727950" y="6162675"/>
            <a:ext cx="1162050" cy="366713"/>
          </a:xfrm>
          <a:prstGeom prst="rect">
            <a:avLst/>
          </a:prstGeom>
          <a:noFill/>
          <a:ln w="9525">
            <a:noFill/>
            <a:miter lim="800000"/>
            <a:headEnd/>
            <a:tailEnd/>
          </a:ln>
        </p:spPr>
        <p:txBody>
          <a:bodyPr wrap="none">
            <a:spAutoFit/>
          </a:bodyPr>
          <a:lstStyle/>
          <a:p>
            <a:r>
              <a:rPr lang="en-GB">
                <a:latin typeface="Arial" pitchFamily="34" charset="0"/>
              </a:rPr>
              <a:t>July 2007</a:t>
            </a:r>
          </a:p>
        </p:txBody>
      </p:sp>
      <p:sp>
        <p:nvSpPr>
          <p:cNvPr id="17412" name="Rectangle 4"/>
          <p:cNvSpPr>
            <a:spLocks noGrp="1" noChangeArrowheads="1"/>
          </p:cNvSpPr>
          <p:nvPr>
            <p:ph type="ctrTitle"/>
          </p:nvPr>
        </p:nvSpPr>
        <p:spPr>
          <a:xfrm>
            <a:off x="31750" y="409575"/>
            <a:ext cx="5503863" cy="719138"/>
          </a:xfrm>
        </p:spPr>
        <p:txBody>
          <a:bodyPr>
            <a:normAutofit fontScale="90000"/>
          </a:bodyPr>
          <a:lstStyle/>
          <a:p>
            <a:pPr algn="l" eaLnBrk="1" hangingPunct="1"/>
            <a:r>
              <a:rPr lang="en-GB" sz="3600" smtClean="0">
                <a:solidFill>
                  <a:schemeClr val="bg1"/>
                </a:solidFill>
                <a:latin typeface="DefusedRegular" pitchFamily="2" charset="0"/>
              </a:rPr>
              <a:t>Cranfield Aerospace</a:t>
            </a:r>
            <a:br>
              <a:rPr lang="en-GB" sz="3600" smtClean="0">
                <a:solidFill>
                  <a:schemeClr val="bg1"/>
                </a:solidFill>
                <a:latin typeface="DefusedRegular" pitchFamily="2" charset="0"/>
              </a:rPr>
            </a:br>
            <a:r>
              <a:rPr lang="en-GB" sz="3200" smtClean="0">
                <a:solidFill>
                  <a:schemeClr val="bg1"/>
                </a:solidFill>
                <a:latin typeface="DefusedRegular" pitchFamily="2" charset="0"/>
              </a:rPr>
              <a:t>Blended Wing-Body</a:t>
            </a:r>
            <a:br>
              <a:rPr lang="en-GB" sz="3200" smtClean="0">
                <a:solidFill>
                  <a:schemeClr val="bg1"/>
                </a:solidFill>
                <a:latin typeface="DefusedRegular" pitchFamily="2" charset="0"/>
              </a:rPr>
            </a:br>
            <a:r>
              <a:rPr lang="en-GB" sz="3200" smtClean="0">
                <a:solidFill>
                  <a:schemeClr val="bg1"/>
                </a:solidFill>
                <a:latin typeface="DefusedRegular" pitchFamily="2" charset="0"/>
              </a:rPr>
              <a:t>X-48B</a:t>
            </a:r>
            <a:endParaRPr lang="en-US" sz="3200" smtClean="0">
              <a:solidFill>
                <a:schemeClr val="bg1"/>
              </a:solidFill>
              <a:latin typeface="DefusedRegular" pitchFamily="2" charset="0"/>
            </a:endParaRPr>
          </a:p>
        </p:txBody>
      </p:sp>
      <p:sp>
        <p:nvSpPr>
          <p:cNvPr id="17413" name="Text Box 5"/>
          <p:cNvSpPr txBox="1">
            <a:spLocks noChangeArrowheads="1"/>
          </p:cNvSpPr>
          <p:nvPr/>
        </p:nvSpPr>
        <p:spPr bwMode="auto">
          <a:xfrm>
            <a:off x="393700" y="3395663"/>
            <a:ext cx="8404225" cy="2830512"/>
          </a:xfrm>
          <a:prstGeom prst="rect">
            <a:avLst/>
          </a:prstGeom>
          <a:noFill/>
          <a:ln w="9525">
            <a:noFill/>
            <a:miter lim="800000"/>
            <a:headEnd/>
            <a:tailEnd/>
          </a:ln>
        </p:spPr>
        <p:txBody>
          <a:bodyPr>
            <a:spAutoFit/>
          </a:bodyPr>
          <a:lstStyle/>
          <a:p>
            <a:pPr>
              <a:lnSpc>
                <a:spcPct val="120000"/>
              </a:lnSpc>
            </a:pPr>
            <a:r>
              <a:rPr lang="en-GB" sz="2000" b="1">
                <a:solidFill>
                  <a:srgbClr val="3399FF"/>
                </a:solidFill>
                <a:latin typeface="Swis721 BT"/>
                <a:hlinkClick r:id="rId3"/>
              </a:rPr>
              <a:t>Airliners.net Military: Boeing To Begin Ground Testing X48B</a:t>
            </a:r>
            <a:endParaRPr lang="en-GB" sz="2000" b="1">
              <a:solidFill>
                <a:srgbClr val="3399FF"/>
              </a:solidFill>
              <a:latin typeface="Swis721 BT"/>
            </a:endParaRPr>
          </a:p>
          <a:p>
            <a:pPr>
              <a:lnSpc>
                <a:spcPct val="120000"/>
              </a:lnSpc>
            </a:pPr>
            <a:r>
              <a:rPr lang="en-GB" sz="2000" i="1">
                <a:latin typeface="Arial" pitchFamily="34" charset="0"/>
              </a:rPr>
              <a:t>A press release from Boeing says the company is about to start ground testing of the X48B Blended Wing Body designed and built to their specifications by Cranfield Aerospace ...</a:t>
            </a:r>
            <a:r>
              <a:rPr lang="en-GB" sz="2000">
                <a:latin typeface="Arial" pitchFamily="34" charset="0"/>
              </a:rPr>
              <a:t>   </a:t>
            </a:r>
          </a:p>
          <a:p>
            <a:pPr>
              <a:lnSpc>
                <a:spcPct val="120000"/>
              </a:lnSpc>
            </a:pPr>
            <a:endParaRPr lang="en-GB" sz="1000">
              <a:latin typeface="Arial" pitchFamily="34" charset="0"/>
            </a:endParaRPr>
          </a:p>
          <a:p>
            <a:pPr>
              <a:lnSpc>
                <a:spcPct val="120000"/>
              </a:lnSpc>
            </a:pPr>
            <a:r>
              <a:rPr lang="en-GB" sz="2000" b="1">
                <a:solidFill>
                  <a:srgbClr val="009999"/>
                </a:solidFill>
                <a:latin typeface="Swis721 BT"/>
              </a:rPr>
              <a:t>www.airliners.net/discussions/military/read.main/56832</a:t>
            </a:r>
            <a:r>
              <a:rPr lang="en-GB" sz="2000" b="1">
                <a:solidFill>
                  <a:srgbClr val="009999"/>
                </a:solidFill>
                <a:latin typeface="Arial Unicode MS" pitchFamily="34" charset="-128"/>
              </a:rPr>
              <a:t>/ - 77k – Cached – Similar pages</a:t>
            </a:r>
            <a:r>
              <a:rPr lang="en-GB" sz="2000" b="1" i="1">
                <a:solidFill>
                  <a:srgbClr val="009999"/>
                </a:solidFill>
                <a:latin typeface="Arial" pitchFamily="34" charset="0"/>
              </a:rPr>
              <a:t>“. .</a:t>
            </a:r>
            <a:r>
              <a:rPr lang="en-GB" sz="2000" b="1" i="1">
                <a:latin typeface="Arial" pitchFamily="34" charset="0"/>
              </a:rPr>
              <a:t> .</a:t>
            </a:r>
            <a:r>
              <a:rPr lang="en-GB" sz="2000" i="1">
                <a:latin typeface="Arial" pitchFamily="34" charset="0"/>
              </a:rPr>
              <a:t> the X-48B completeted a flawless first flight at 8;42 (PDT) yesterday at the NASA Dryden, Flight Test Centre in California.”</a:t>
            </a:r>
            <a:r>
              <a:rPr lang="en-GB" sz="2000">
                <a:latin typeface="Arial" pitchFamily="34" charset="0"/>
              </a:rPr>
              <a:t> </a:t>
            </a:r>
          </a:p>
        </p:txBody>
      </p:sp>
      <p:sp>
        <p:nvSpPr>
          <p:cNvPr id="17414" name="Text Box 6"/>
          <p:cNvSpPr txBox="1">
            <a:spLocks noChangeArrowheads="1"/>
          </p:cNvSpPr>
          <p:nvPr/>
        </p:nvSpPr>
        <p:spPr bwMode="auto">
          <a:xfrm>
            <a:off x="7378700" y="4552950"/>
            <a:ext cx="1568450" cy="366713"/>
          </a:xfrm>
          <a:prstGeom prst="rect">
            <a:avLst/>
          </a:prstGeom>
          <a:noFill/>
          <a:ln w="9525">
            <a:noFill/>
            <a:miter lim="800000"/>
            <a:headEnd/>
            <a:tailEnd/>
          </a:ln>
        </p:spPr>
        <p:txBody>
          <a:bodyPr wrap="none">
            <a:spAutoFit/>
          </a:bodyPr>
          <a:lstStyle/>
          <a:p>
            <a:r>
              <a:rPr lang="en-GB">
                <a:latin typeface="Arial" pitchFamily="34" charset="0"/>
              </a:rPr>
              <a:t>January 2006</a:t>
            </a:r>
          </a:p>
        </p:txBody>
      </p:sp>
      <p:pic>
        <p:nvPicPr>
          <p:cNvPr id="17415" name="Picture 7"/>
          <p:cNvPicPr>
            <a:picLocks noChangeAspect="1" noChangeArrowheads="1"/>
          </p:cNvPicPr>
          <p:nvPr/>
        </p:nvPicPr>
        <p:blipFill>
          <a:blip r:embed="rId4"/>
          <a:srcRect/>
          <a:stretch>
            <a:fillRect/>
          </a:stretch>
        </p:blipFill>
        <p:spPr bwMode="auto">
          <a:xfrm>
            <a:off x="4781550" y="854075"/>
            <a:ext cx="3962400" cy="2022475"/>
          </a:xfrm>
          <a:prstGeom prst="rect">
            <a:avLst/>
          </a:prstGeom>
          <a:noFill/>
          <a:ln w="9525">
            <a:noFill/>
            <a:miter lim="800000"/>
            <a:headEnd/>
            <a:tailEnd/>
          </a:ln>
        </p:spPr>
      </p:pic>
      <p:pic>
        <p:nvPicPr>
          <p:cNvPr id="172046" name="Picture 14"/>
          <p:cNvPicPr>
            <a:picLocks noChangeAspect="1" noChangeArrowheads="1"/>
          </p:cNvPicPr>
          <p:nvPr/>
        </p:nvPicPr>
        <p:blipFill>
          <a:blip r:embed="rId5"/>
          <a:srcRect/>
          <a:stretch>
            <a:fillRect/>
          </a:stretch>
        </p:blipFill>
        <p:spPr bwMode="auto">
          <a:xfrm>
            <a:off x="1828800" y="1824038"/>
            <a:ext cx="4148138" cy="1463675"/>
          </a:xfrm>
          <a:prstGeom prst="rect">
            <a:avLst/>
          </a:prstGeom>
          <a:noFill/>
          <a:ln w="9525">
            <a:noFill/>
            <a:miter lim="800000"/>
            <a:headEnd/>
            <a:tailEnd/>
          </a:ln>
        </p:spPr>
      </p:pic>
      <p:sp>
        <p:nvSpPr>
          <p:cNvPr id="17417" name="Text Box 17"/>
          <p:cNvSpPr txBox="1">
            <a:spLocks noChangeArrowheads="1"/>
          </p:cNvSpPr>
          <p:nvPr/>
        </p:nvSpPr>
        <p:spPr bwMode="auto">
          <a:xfrm>
            <a:off x="4419600" y="6181725"/>
            <a:ext cx="369888" cy="676275"/>
          </a:xfrm>
          <a:prstGeom prst="rect">
            <a:avLst/>
          </a:prstGeom>
          <a:noFill/>
          <a:ln w="9525">
            <a:noFill/>
            <a:miter lim="800000"/>
            <a:headEnd/>
            <a:tailEnd/>
          </a:ln>
        </p:spPr>
        <p:txBody>
          <a:bodyPr wrap="none">
            <a:spAutoFit/>
          </a:bodyPr>
          <a:lstStyle/>
          <a:p>
            <a:pPr>
              <a:lnSpc>
                <a:spcPct val="120000"/>
              </a:lnSpc>
              <a:buClr>
                <a:srgbClr val="3399FF"/>
              </a:buClr>
              <a:buFont typeface="Wingdings" pitchFamily="2" charset="2"/>
              <a:buChar char="§"/>
            </a:pPr>
            <a:endParaRPr lang="en-GB" sz="3200">
              <a:solidFill>
                <a:srgbClr val="5F5F5F"/>
              </a:solidFill>
              <a:latin typeface="DefusedLight" pitchFamily="2" charset="0"/>
            </a:endParaRPr>
          </a:p>
        </p:txBody>
      </p:sp>
      <p:pic>
        <p:nvPicPr>
          <p:cNvPr id="172052" name="Picture 20"/>
          <p:cNvPicPr>
            <a:picLocks noChangeAspect="1" noChangeArrowheads="1"/>
          </p:cNvPicPr>
          <p:nvPr/>
        </p:nvPicPr>
        <p:blipFill>
          <a:blip r:embed="rId6"/>
          <a:srcRect l="5846"/>
          <a:stretch>
            <a:fillRect/>
          </a:stretch>
        </p:blipFill>
        <p:spPr bwMode="auto">
          <a:xfrm>
            <a:off x="4775200" y="2862263"/>
            <a:ext cx="3957638" cy="2509837"/>
          </a:xfrm>
          <a:prstGeom prst="rect">
            <a:avLst/>
          </a:prstGeom>
          <a:noFill/>
          <a:ln w="12700">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72046"/>
                                        </p:tgtEl>
                                        <p:attrNameLst>
                                          <p:attrName>style.visibility</p:attrName>
                                        </p:attrNameLst>
                                      </p:cBhvr>
                                      <p:to>
                                        <p:strVal val="visible"/>
                                      </p:to>
                                    </p:set>
                                    <p:animEffect transition="in" filter="dissolve">
                                      <p:cBhvr>
                                        <p:cTn id="7" dur="1000"/>
                                        <p:tgtEl>
                                          <p:spTgt spid="17204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172046"/>
                                        </p:tgtEl>
                                      </p:cBhvr>
                                    </p:animEffect>
                                    <p:set>
                                      <p:cBhvr>
                                        <p:cTn id="12" dur="1" fill="hold">
                                          <p:stCondLst>
                                            <p:cond delay="499"/>
                                          </p:stCondLst>
                                        </p:cTn>
                                        <p:tgtEl>
                                          <p:spTgt spid="172046"/>
                                        </p:tgtEl>
                                        <p:attrNameLst>
                                          <p:attrName>style.visibility</p:attrName>
                                        </p:attrNameLst>
                                      </p:cBhvr>
                                      <p:to>
                                        <p:strVal val="hidden"/>
                                      </p:to>
                                    </p:set>
                                  </p:childTnLst>
                                </p:cTn>
                              </p:par>
                              <p:par>
                                <p:cTn id="13" presetID="9" presetClass="entr" presetSubtype="0" fill="hold" nodeType="withEffect">
                                  <p:stCondLst>
                                    <p:cond delay="0"/>
                                  </p:stCondLst>
                                  <p:childTnLst>
                                    <p:set>
                                      <p:cBhvr>
                                        <p:cTn id="14" dur="1" fill="hold">
                                          <p:stCondLst>
                                            <p:cond delay="0"/>
                                          </p:stCondLst>
                                        </p:cTn>
                                        <p:tgtEl>
                                          <p:spTgt spid="172052"/>
                                        </p:tgtEl>
                                        <p:attrNameLst>
                                          <p:attrName>style.visibility</p:attrName>
                                        </p:attrNameLst>
                                      </p:cBhvr>
                                      <p:to>
                                        <p:strVal val="visible"/>
                                      </p:to>
                                    </p:set>
                                    <p:animEffect transition="in" filter="dissolve">
                                      <p:cBhvr>
                                        <p:cTn id="15" dur="1000"/>
                                        <p:tgtEl>
                                          <p:spTgt spid="17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8435" name="Text Box 4"/>
          <p:cNvSpPr txBox="1">
            <a:spLocks noChangeArrowheads="1"/>
          </p:cNvSpPr>
          <p:nvPr/>
        </p:nvSpPr>
        <p:spPr bwMode="auto">
          <a:xfrm>
            <a:off x="769938" y="1944688"/>
            <a:ext cx="8077200" cy="641350"/>
          </a:xfrm>
          <a:prstGeom prst="rect">
            <a:avLst/>
          </a:prstGeom>
          <a:noFill/>
          <a:ln w="9525">
            <a:noFill/>
            <a:miter lim="800000"/>
            <a:headEnd/>
            <a:tailEnd/>
          </a:ln>
        </p:spPr>
        <p:txBody>
          <a:bodyPr wrap="none">
            <a:spAutoFit/>
          </a:bodyPr>
          <a:lstStyle/>
          <a:p>
            <a:r>
              <a:rPr lang="en-GB" sz="3600">
                <a:solidFill>
                  <a:srgbClr val="3399FF"/>
                </a:solidFill>
                <a:latin typeface="DefusedLight" pitchFamily="2" charset="0"/>
              </a:rPr>
              <a:t>Integrated Vehicle Health Management</a:t>
            </a:r>
          </a:p>
        </p:txBody>
      </p:sp>
      <p:sp>
        <p:nvSpPr>
          <p:cNvPr id="18436" name="Text Box 5"/>
          <p:cNvSpPr txBox="1">
            <a:spLocks noChangeArrowheads="1"/>
          </p:cNvSpPr>
          <p:nvPr/>
        </p:nvSpPr>
        <p:spPr bwMode="auto">
          <a:xfrm>
            <a:off x="857250" y="2471738"/>
            <a:ext cx="7559675" cy="2143125"/>
          </a:xfrm>
          <a:prstGeom prst="rect">
            <a:avLst/>
          </a:prstGeom>
          <a:noFill/>
          <a:ln w="9525">
            <a:noFill/>
            <a:miter lim="800000"/>
            <a:headEnd/>
            <a:tailEnd/>
          </a:ln>
        </p:spPr>
        <p:txBody>
          <a:bodyPr wrap="none">
            <a:spAutoFit/>
          </a:bodyPr>
          <a:lstStyle/>
          <a:p>
            <a:pPr>
              <a:lnSpc>
                <a:spcPct val="120000"/>
              </a:lnSpc>
              <a:buClr>
                <a:srgbClr val="3399FF"/>
              </a:buClr>
              <a:buFont typeface="Wingdings" pitchFamily="2" charset="2"/>
              <a:buChar char="§"/>
            </a:pPr>
            <a:r>
              <a:rPr lang="en-GB" sz="2800">
                <a:solidFill>
                  <a:srgbClr val="333333"/>
                </a:solidFill>
                <a:latin typeface="DefusedLight" pitchFamily="2" charset="0"/>
              </a:rPr>
              <a:t>Boeing – looked worldwide, selected Cranfield</a:t>
            </a:r>
          </a:p>
          <a:p>
            <a:pPr>
              <a:lnSpc>
                <a:spcPct val="120000"/>
              </a:lnSpc>
              <a:buClr>
                <a:srgbClr val="3399FF"/>
              </a:buClr>
              <a:buFont typeface="Wingdings" pitchFamily="2" charset="2"/>
              <a:buChar char="§"/>
            </a:pPr>
            <a:r>
              <a:rPr lang="en-GB" sz="2800">
                <a:solidFill>
                  <a:srgbClr val="333333"/>
                </a:solidFill>
                <a:latin typeface="DefusedLight" pitchFamily="2" charset="0"/>
              </a:rPr>
              <a:t>Other partners brought on board</a:t>
            </a:r>
          </a:p>
          <a:p>
            <a:pPr lvl="1">
              <a:lnSpc>
                <a:spcPct val="120000"/>
              </a:lnSpc>
              <a:buClr>
                <a:srgbClr val="FF33CC"/>
              </a:buClr>
              <a:buSzPct val="75000"/>
              <a:buFont typeface="Wingdings" pitchFamily="2" charset="2"/>
              <a:buChar char="v"/>
            </a:pPr>
            <a:r>
              <a:rPr lang="en-GB" sz="2800">
                <a:solidFill>
                  <a:srgbClr val="333333"/>
                </a:solidFill>
                <a:latin typeface="DefusedLight" pitchFamily="2" charset="0"/>
              </a:rPr>
              <a:t>BAE Systems, Rolls-Royce, Meggitt, Thales </a:t>
            </a:r>
          </a:p>
          <a:p>
            <a:pPr>
              <a:lnSpc>
                <a:spcPct val="120000"/>
              </a:lnSpc>
              <a:buClr>
                <a:srgbClr val="3399FF"/>
              </a:buClr>
              <a:buFont typeface="Wingdings" pitchFamily="2" charset="2"/>
              <a:buChar char="§"/>
            </a:pPr>
            <a:r>
              <a:rPr lang="en-GB" sz="2800">
                <a:solidFill>
                  <a:srgbClr val="333333"/>
                </a:solidFill>
                <a:latin typeface="DefusedLight" pitchFamily="2" charset="0"/>
              </a:rPr>
              <a:t>£8.5m funding in place</a:t>
            </a:r>
          </a:p>
        </p:txBody>
      </p:sp>
      <p:pic>
        <p:nvPicPr>
          <p:cNvPr id="18437" name="Picture 6" descr="LOGO ARTWORK1"/>
          <p:cNvPicPr>
            <a:picLocks noChangeAspect="1" noChangeArrowheads="1"/>
          </p:cNvPicPr>
          <p:nvPr/>
        </p:nvPicPr>
        <p:blipFill>
          <a:blip r:embed="rId3"/>
          <a:srcRect/>
          <a:stretch>
            <a:fillRect/>
          </a:stretch>
        </p:blipFill>
        <p:spPr bwMode="auto">
          <a:xfrm>
            <a:off x="7181850" y="204788"/>
            <a:ext cx="1793875" cy="1771650"/>
          </a:xfrm>
          <a:prstGeom prst="rect">
            <a:avLst/>
          </a:prstGeom>
          <a:noFill/>
          <a:ln w="9525">
            <a:noFill/>
            <a:miter lim="800000"/>
            <a:headEnd/>
            <a:tailEnd/>
          </a:ln>
        </p:spPr>
      </p:pic>
      <p:pic>
        <p:nvPicPr>
          <p:cNvPr id="18438" name="Picture 7"/>
          <p:cNvPicPr>
            <a:picLocks noChangeAspect="1" noChangeArrowheads="1"/>
          </p:cNvPicPr>
          <p:nvPr/>
        </p:nvPicPr>
        <p:blipFill>
          <a:blip r:embed="rId4"/>
          <a:srcRect/>
          <a:stretch>
            <a:fillRect/>
          </a:stretch>
        </p:blipFill>
        <p:spPr bwMode="auto">
          <a:xfrm>
            <a:off x="6397625" y="4124325"/>
            <a:ext cx="1431925" cy="1866900"/>
          </a:xfrm>
          <a:prstGeom prst="rect">
            <a:avLst/>
          </a:prstGeom>
          <a:noFill/>
          <a:ln w="9525">
            <a:noFill/>
            <a:miter lim="800000"/>
            <a:headEnd/>
            <a:tailEnd/>
          </a:ln>
        </p:spPr>
      </p:pic>
      <p:sp>
        <p:nvSpPr>
          <p:cNvPr id="18439" name="Text Box 8"/>
          <p:cNvSpPr txBox="1">
            <a:spLocks noChangeArrowheads="1"/>
          </p:cNvSpPr>
          <p:nvPr/>
        </p:nvSpPr>
        <p:spPr bwMode="auto">
          <a:xfrm>
            <a:off x="6175375" y="6070600"/>
            <a:ext cx="1963738" cy="530225"/>
          </a:xfrm>
          <a:prstGeom prst="rect">
            <a:avLst/>
          </a:prstGeom>
          <a:noFill/>
          <a:ln w="9525">
            <a:noFill/>
            <a:miter lim="800000"/>
            <a:headEnd/>
            <a:tailEnd/>
          </a:ln>
        </p:spPr>
        <p:txBody>
          <a:bodyPr wrap="none">
            <a:spAutoFit/>
          </a:bodyPr>
          <a:lstStyle/>
          <a:p>
            <a:pPr algn="ctr">
              <a:lnSpc>
                <a:spcPct val="80000"/>
              </a:lnSpc>
            </a:pPr>
            <a:r>
              <a:rPr lang="en-GB">
                <a:solidFill>
                  <a:srgbClr val="333333"/>
                </a:solidFill>
              </a:rPr>
              <a:t>Prof Iain Jennions</a:t>
            </a:r>
          </a:p>
          <a:p>
            <a:pPr algn="ctr">
              <a:lnSpc>
                <a:spcPct val="80000"/>
              </a:lnSpc>
            </a:pPr>
            <a:r>
              <a:rPr lang="en-GB">
                <a:solidFill>
                  <a:srgbClr val="333333"/>
                </a:solidFill>
              </a:rPr>
              <a:t>Director</a:t>
            </a:r>
          </a:p>
        </p:txBody>
      </p:sp>
      <p:sp>
        <p:nvSpPr>
          <p:cNvPr id="18440" name="Rectangle 9"/>
          <p:cNvSpPr>
            <a:spLocks noChangeArrowheads="1"/>
          </p:cNvSpPr>
          <p:nvPr/>
        </p:nvSpPr>
        <p:spPr bwMode="auto">
          <a:xfrm>
            <a:off x="0" y="342900"/>
            <a:ext cx="4648200" cy="1004888"/>
          </a:xfrm>
          <a:prstGeom prst="rect">
            <a:avLst/>
          </a:prstGeom>
          <a:noFill/>
          <a:ln w="9525">
            <a:noFill/>
            <a:miter lim="800000"/>
            <a:headEnd/>
            <a:tailEnd/>
          </a:ln>
        </p:spPr>
        <p:txBody>
          <a:bodyPr anchor="ctr"/>
          <a:lstStyle/>
          <a:p>
            <a:r>
              <a:rPr lang="en-GB" sz="3600">
                <a:solidFill>
                  <a:schemeClr val="bg1"/>
                </a:solidFill>
              </a:rPr>
              <a:t>Academic Developments -</a:t>
            </a:r>
            <a:br>
              <a:rPr lang="en-GB" sz="3600">
                <a:solidFill>
                  <a:schemeClr val="bg1"/>
                </a:solidFill>
              </a:rPr>
            </a:br>
            <a:r>
              <a:rPr lang="en-GB" sz="3600">
                <a:solidFill>
                  <a:schemeClr val="bg1"/>
                </a:solidFill>
              </a:rPr>
              <a:t>Example</a:t>
            </a:r>
            <a:endParaRPr lang="en-GB" sz="2600">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9459" name="Rectangle 3"/>
          <p:cNvSpPr>
            <a:spLocks noGrp="1" noChangeArrowheads="1"/>
          </p:cNvSpPr>
          <p:nvPr>
            <p:ph type="title"/>
          </p:nvPr>
        </p:nvSpPr>
        <p:spPr>
          <a:xfrm>
            <a:off x="85725" y="257175"/>
            <a:ext cx="4511675" cy="1189038"/>
          </a:xfrm>
        </p:spPr>
        <p:txBody>
          <a:bodyPr>
            <a:normAutofit fontScale="90000"/>
          </a:bodyPr>
          <a:lstStyle/>
          <a:p>
            <a:pPr algn="l" eaLnBrk="1" hangingPunct="1">
              <a:lnSpc>
                <a:spcPct val="90000"/>
              </a:lnSpc>
            </a:pPr>
            <a:r>
              <a:rPr lang="en-GB" sz="3200" smtClean="0">
                <a:solidFill>
                  <a:schemeClr val="bg1"/>
                </a:solidFill>
                <a:latin typeface="DefusedRegular" pitchFamily="2" charset="0"/>
              </a:rPr>
              <a:t>Chair in Aerostructures Design</a:t>
            </a:r>
            <a:br>
              <a:rPr lang="en-GB" sz="3200" smtClean="0">
                <a:solidFill>
                  <a:schemeClr val="bg1"/>
                </a:solidFill>
                <a:latin typeface="DefusedRegular" pitchFamily="2" charset="0"/>
              </a:rPr>
            </a:br>
            <a:endParaRPr lang="en-GB" sz="3200" smtClean="0">
              <a:solidFill>
                <a:schemeClr val="bg1"/>
              </a:solidFill>
              <a:latin typeface="DefusedRegular" pitchFamily="2" charset="0"/>
            </a:endParaRPr>
          </a:p>
        </p:txBody>
      </p:sp>
      <p:sp>
        <p:nvSpPr>
          <p:cNvPr id="19460" name="Rectangle 4"/>
          <p:cNvSpPr>
            <a:spLocks noChangeArrowheads="1"/>
          </p:cNvSpPr>
          <p:nvPr/>
        </p:nvSpPr>
        <p:spPr bwMode="auto">
          <a:xfrm>
            <a:off x="0" y="2952750"/>
            <a:ext cx="9144000" cy="0"/>
          </a:xfrm>
          <a:prstGeom prst="rect">
            <a:avLst/>
          </a:prstGeom>
          <a:noFill/>
          <a:ln w="9525">
            <a:noFill/>
            <a:miter lim="800000"/>
            <a:headEnd/>
            <a:tailEnd/>
          </a:ln>
        </p:spPr>
        <p:txBody>
          <a:bodyPr wrap="none" anchor="ctr">
            <a:spAutoFit/>
          </a:bodyPr>
          <a:lstStyle/>
          <a:p>
            <a:endParaRPr lang="en-GB"/>
          </a:p>
        </p:txBody>
      </p:sp>
      <p:sp>
        <p:nvSpPr>
          <p:cNvPr id="19461" name="Text Box 5"/>
          <p:cNvSpPr txBox="1">
            <a:spLocks noChangeArrowheads="1"/>
          </p:cNvSpPr>
          <p:nvPr/>
        </p:nvSpPr>
        <p:spPr bwMode="auto">
          <a:xfrm>
            <a:off x="271463" y="5260975"/>
            <a:ext cx="184150" cy="366713"/>
          </a:xfrm>
          <a:prstGeom prst="rect">
            <a:avLst/>
          </a:prstGeom>
          <a:noFill/>
          <a:ln w="9525">
            <a:noFill/>
            <a:miter lim="800000"/>
            <a:headEnd/>
            <a:tailEnd/>
          </a:ln>
        </p:spPr>
        <p:txBody>
          <a:bodyPr wrap="none">
            <a:spAutoFit/>
          </a:bodyPr>
          <a:lstStyle/>
          <a:p>
            <a:endParaRPr lang="en-GB">
              <a:latin typeface="Arial" pitchFamily="34" charset="0"/>
            </a:endParaRPr>
          </a:p>
        </p:txBody>
      </p:sp>
      <p:pic>
        <p:nvPicPr>
          <p:cNvPr id="19462" name="Picture 6"/>
          <p:cNvPicPr>
            <a:picLocks noChangeAspect="1" noChangeArrowheads="1"/>
          </p:cNvPicPr>
          <p:nvPr/>
        </p:nvPicPr>
        <p:blipFill>
          <a:blip r:embed="rId3"/>
          <a:srcRect/>
          <a:stretch>
            <a:fillRect/>
          </a:stretch>
        </p:blipFill>
        <p:spPr bwMode="auto">
          <a:xfrm>
            <a:off x="5230813" y="3357563"/>
            <a:ext cx="2551112" cy="1276350"/>
          </a:xfrm>
          <a:prstGeom prst="rect">
            <a:avLst/>
          </a:prstGeom>
          <a:noFill/>
          <a:ln w="9525">
            <a:noFill/>
            <a:miter lim="800000"/>
            <a:headEnd/>
            <a:tailEnd/>
          </a:ln>
        </p:spPr>
      </p:pic>
      <p:pic>
        <p:nvPicPr>
          <p:cNvPr id="19463" name="Picture 7" descr="media_object_image_120x120_hn_a320_firstflight_china"/>
          <p:cNvPicPr>
            <a:picLocks noChangeAspect="1" noChangeArrowheads="1"/>
          </p:cNvPicPr>
          <p:nvPr/>
        </p:nvPicPr>
        <p:blipFill>
          <a:blip r:embed="rId4"/>
          <a:srcRect/>
          <a:stretch>
            <a:fillRect/>
          </a:stretch>
        </p:blipFill>
        <p:spPr bwMode="auto">
          <a:xfrm>
            <a:off x="2068513" y="1892300"/>
            <a:ext cx="2595562" cy="2595563"/>
          </a:xfrm>
          <a:prstGeom prst="rect">
            <a:avLst/>
          </a:prstGeom>
          <a:noFill/>
          <a:ln w="9525">
            <a:noFill/>
            <a:miter lim="800000"/>
            <a:headEnd/>
            <a:tailEnd/>
          </a:ln>
        </p:spPr>
      </p:pic>
      <p:pic>
        <p:nvPicPr>
          <p:cNvPr id="19464" name="Picture 8" descr="Airbus logo">
            <a:hlinkClick r:id="rId5" tooltip="Airbus logo"/>
          </p:cNvPr>
          <p:cNvPicPr>
            <a:picLocks noChangeAspect="1" noChangeArrowheads="1"/>
          </p:cNvPicPr>
          <p:nvPr/>
        </p:nvPicPr>
        <p:blipFill>
          <a:blip r:embed="rId6"/>
          <a:srcRect/>
          <a:stretch>
            <a:fillRect/>
          </a:stretch>
        </p:blipFill>
        <p:spPr bwMode="auto">
          <a:xfrm>
            <a:off x="5416550" y="1789113"/>
            <a:ext cx="2144713" cy="1703387"/>
          </a:xfrm>
          <a:prstGeom prst="rect">
            <a:avLst/>
          </a:prstGeom>
          <a:noFill/>
          <a:ln w="9525">
            <a:noFill/>
            <a:miter lim="800000"/>
            <a:headEnd/>
            <a:tailEnd/>
          </a:ln>
        </p:spPr>
      </p:pic>
      <p:sp>
        <p:nvSpPr>
          <p:cNvPr id="345097" name="Text Box 9"/>
          <p:cNvSpPr txBox="1">
            <a:spLocks noChangeArrowheads="1"/>
          </p:cNvSpPr>
          <p:nvPr/>
        </p:nvSpPr>
        <p:spPr bwMode="auto">
          <a:xfrm rot="-571637">
            <a:off x="3111500" y="5257800"/>
            <a:ext cx="5172075" cy="466725"/>
          </a:xfrm>
          <a:prstGeom prst="rect">
            <a:avLst/>
          </a:prstGeom>
          <a:solidFill>
            <a:srgbClr val="0099CC">
              <a:alpha val="63136"/>
            </a:srgbClr>
          </a:solidFill>
          <a:ln w="9525">
            <a:solidFill>
              <a:schemeClr val="bg2"/>
            </a:solidFill>
            <a:miter lim="800000"/>
            <a:headEnd/>
            <a:tailEnd/>
          </a:ln>
        </p:spPr>
        <p:txBody>
          <a:bodyPr wrap="none">
            <a:spAutoFit/>
          </a:bodyPr>
          <a:lstStyle/>
          <a:p>
            <a:r>
              <a:rPr lang="en-GB" sz="2400">
                <a:solidFill>
                  <a:srgbClr val="333333"/>
                </a:solidFill>
              </a:rPr>
              <a:t>Professor Phil Webb, now appointed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1000"/>
                                  </p:stCondLst>
                                  <p:childTnLst>
                                    <p:set>
                                      <p:cBhvr>
                                        <p:cTn id="6" dur="1" fill="hold">
                                          <p:stCondLst>
                                            <p:cond delay="0"/>
                                          </p:stCondLst>
                                        </p:cTn>
                                        <p:tgtEl>
                                          <p:spTgt spid="345097"/>
                                        </p:tgtEl>
                                        <p:attrNameLst>
                                          <p:attrName>style.visibility</p:attrName>
                                        </p:attrNameLst>
                                      </p:cBhvr>
                                      <p:to>
                                        <p:strVal val="visible"/>
                                      </p:to>
                                    </p:set>
                                    <p:anim calcmode="lin" valueType="num">
                                      <p:cBhvr>
                                        <p:cTn id="7" dur="1000" fill="hold"/>
                                        <p:tgtEl>
                                          <p:spTgt spid="345097"/>
                                        </p:tgtEl>
                                        <p:attrNameLst>
                                          <p:attrName>ppt_w</p:attrName>
                                        </p:attrNameLst>
                                      </p:cBhvr>
                                      <p:tavLst>
                                        <p:tav tm="0">
                                          <p:val>
                                            <p:fltVal val="0"/>
                                          </p:val>
                                        </p:tav>
                                        <p:tav tm="100000">
                                          <p:val>
                                            <p:strVal val="#ppt_w"/>
                                          </p:val>
                                        </p:tav>
                                      </p:tavLst>
                                    </p:anim>
                                    <p:anim calcmode="lin" valueType="num">
                                      <p:cBhvr>
                                        <p:cTn id="8" dur="1000" fill="hold"/>
                                        <p:tgtEl>
                                          <p:spTgt spid="34509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TURBINE_FINAL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20483" name="Picture 4" descr="Picture 22"/>
          <p:cNvPicPr>
            <a:picLocks noChangeAspect="1" noChangeArrowheads="1"/>
          </p:cNvPicPr>
          <p:nvPr/>
        </p:nvPicPr>
        <p:blipFill>
          <a:blip r:embed="rId4"/>
          <a:srcRect b="6998"/>
          <a:stretch>
            <a:fillRect/>
          </a:stretch>
        </p:blipFill>
        <p:spPr bwMode="auto">
          <a:xfrm>
            <a:off x="0" y="5845175"/>
            <a:ext cx="9144000" cy="1012825"/>
          </a:xfrm>
          <a:prstGeom prst="rect">
            <a:avLst/>
          </a:prstGeom>
          <a:noFill/>
          <a:ln w="9525">
            <a:noFill/>
            <a:miter lim="800000"/>
            <a:headEnd/>
            <a:tailEnd/>
          </a:ln>
        </p:spPr>
      </p:pic>
      <p:sp>
        <p:nvSpPr>
          <p:cNvPr id="20484" name="Rectangle 5"/>
          <p:cNvSpPr>
            <a:spLocks noChangeArrowheads="1"/>
          </p:cNvSpPr>
          <p:nvPr/>
        </p:nvSpPr>
        <p:spPr bwMode="auto">
          <a:xfrm>
            <a:off x="57150" y="85725"/>
            <a:ext cx="7772400" cy="657225"/>
          </a:xfrm>
          <a:prstGeom prst="rect">
            <a:avLst/>
          </a:prstGeom>
          <a:noFill/>
          <a:ln w="9525">
            <a:noFill/>
            <a:miter lim="800000"/>
            <a:headEnd/>
            <a:tailEnd/>
          </a:ln>
        </p:spPr>
        <p:txBody>
          <a:bodyPr wrap="none"/>
          <a:lstStyle/>
          <a:p>
            <a:pPr marL="342900" indent="-342900">
              <a:lnSpc>
                <a:spcPct val="70000"/>
              </a:lnSpc>
              <a:spcBef>
                <a:spcPct val="20000"/>
              </a:spcBef>
              <a:spcAft>
                <a:spcPts val="600"/>
              </a:spcAft>
            </a:pPr>
            <a:r>
              <a:rPr lang="en-GB" sz="4000">
                <a:solidFill>
                  <a:schemeClr val="bg1"/>
                </a:solidFill>
              </a:rPr>
              <a:t>NOVA</a:t>
            </a:r>
          </a:p>
          <a:p>
            <a:pPr marL="342900" indent="-342900">
              <a:lnSpc>
                <a:spcPct val="70000"/>
              </a:lnSpc>
              <a:spcBef>
                <a:spcPct val="20000"/>
              </a:spcBef>
              <a:spcAft>
                <a:spcPts val="600"/>
              </a:spcAft>
            </a:pPr>
            <a:r>
              <a:rPr lang="en-GB" sz="2400">
                <a:solidFill>
                  <a:schemeClr val="bg1"/>
                </a:solidFill>
              </a:rPr>
              <a:t>		      Novel Offshore Vertical Axis Wind Turbine Project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lum bright="12000" contrast="18000"/>
          </a:blip>
          <a:srcRect/>
          <a:stretch>
            <a:fillRect/>
          </a:stretch>
        </p:blipFill>
        <p:spPr bwMode="auto">
          <a:xfrm>
            <a:off x="0" y="0"/>
            <a:ext cx="9144000" cy="6858000"/>
          </a:xfrm>
          <a:prstGeom prst="rect">
            <a:avLst/>
          </a:prstGeom>
          <a:noFill/>
          <a:ln w="9525">
            <a:noFill/>
            <a:miter lim="800000"/>
            <a:headEnd/>
            <a:tailEnd/>
          </a:ln>
        </p:spPr>
      </p:pic>
      <p:sp>
        <p:nvSpPr>
          <p:cNvPr id="25603" name="AutoShape 3"/>
          <p:cNvSpPr>
            <a:spLocks noChangeArrowheads="1"/>
          </p:cNvSpPr>
          <p:nvPr/>
        </p:nvSpPr>
        <p:spPr bwMode="auto">
          <a:xfrm rot="-1205056">
            <a:off x="-1063625" y="-631825"/>
            <a:ext cx="5513388" cy="2362200"/>
          </a:xfrm>
          <a:prstGeom prst="roundRect">
            <a:avLst>
              <a:gd name="adj" fmla="val 16667"/>
            </a:avLst>
          </a:prstGeom>
          <a:solidFill>
            <a:srgbClr val="AEAFB2"/>
          </a:solidFill>
          <a:ln w="9525">
            <a:noFill/>
            <a:round/>
            <a:headEnd/>
            <a:tailEnd/>
          </a:ln>
        </p:spPr>
        <p:txBody>
          <a:bodyPr wrap="none" anchor="ctr"/>
          <a:lstStyle/>
          <a:p>
            <a:pPr algn="ctr"/>
            <a:endParaRPr lang="en-GB" sz="4400">
              <a:latin typeface="Arial" pitchFamily="34" charset="0"/>
            </a:endParaRPr>
          </a:p>
        </p:txBody>
      </p:sp>
      <p:sp>
        <p:nvSpPr>
          <p:cNvPr id="25604" name="Text Box 4"/>
          <p:cNvSpPr txBox="1">
            <a:spLocks noChangeArrowheads="1"/>
          </p:cNvSpPr>
          <p:nvPr/>
        </p:nvSpPr>
        <p:spPr bwMode="auto">
          <a:xfrm>
            <a:off x="225428" y="53455"/>
            <a:ext cx="4846638" cy="1089529"/>
          </a:xfrm>
          <a:prstGeom prst="rect">
            <a:avLst/>
          </a:prstGeom>
          <a:noFill/>
          <a:ln w="9525">
            <a:noFill/>
            <a:miter lim="800000"/>
            <a:headEnd/>
            <a:tailEnd/>
          </a:ln>
        </p:spPr>
        <p:txBody>
          <a:bodyPr>
            <a:spAutoFit/>
          </a:bodyPr>
          <a:lstStyle/>
          <a:p>
            <a:pPr>
              <a:lnSpc>
                <a:spcPct val="90000"/>
              </a:lnSpc>
            </a:pPr>
            <a:r>
              <a:rPr lang="en-GB" sz="3600" dirty="0" smtClean="0">
                <a:solidFill>
                  <a:schemeClr val="bg1"/>
                </a:solidFill>
              </a:rPr>
              <a:t>Some Recent Developments</a:t>
            </a:r>
            <a:endParaRPr lang="en-GB" sz="3600" dirty="0">
              <a:solidFill>
                <a:schemeClr val="bg1"/>
              </a:solidFill>
            </a:endParaRPr>
          </a:p>
        </p:txBody>
      </p:sp>
      <p:grpSp>
        <p:nvGrpSpPr>
          <p:cNvPr id="2" name="Group 5"/>
          <p:cNvGrpSpPr>
            <a:grpSpLocks/>
          </p:cNvGrpSpPr>
          <p:nvPr/>
        </p:nvGrpSpPr>
        <p:grpSpPr bwMode="auto">
          <a:xfrm>
            <a:off x="5108575" y="2120900"/>
            <a:ext cx="3033713" cy="1857375"/>
            <a:chOff x="3182" y="969"/>
            <a:chExt cx="1911" cy="1170"/>
          </a:xfrm>
        </p:grpSpPr>
        <p:sp>
          <p:nvSpPr>
            <p:cNvPr id="25607" name="AutoShape 6"/>
            <p:cNvSpPr>
              <a:spLocks noChangeArrowheads="1"/>
            </p:cNvSpPr>
            <p:nvPr/>
          </p:nvSpPr>
          <p:spPr bwMode="auto">
            <a:xfrm flipH="1">
              <a:off x="3182" y="969"/>
              <a:ext cx="1911" cy="1170"/>
            </a:xfrm>
            <a:prstGeom prst="wedgeRoundRectCallout">
              <a:avLst>
                <a:gd name="adj1" fmla="val -83806"/>
                <a:gd name="adj2" fmla="val -32481"/>
                <a:gd name="adj3" fmla="val 16667"/>
              </a:avLst>
            </a:prstGeom>
            <a:solidFill>
              <a:schemeClr val="accent1"/>
            </a:solidFill>
            <a:ln w="9525">
              <a:solidFill>
                <a:schemeClr val="tx1"/>
              </a:solidFill>
              <a:miter lim="800000"/>
              <a:headEnd/>
              <a:tailEnd/>
            </a:ln>
          </p:spPr>
          <p:txBody>
            <a:bodyPr/>
            <a:lstStyle/>
            <a:p>
              <a:pPr algn="ctr"/>
              <a:endParaRPr lang="en-GB" sz="2400">
                <a:latin typeface="DefusedLight" pitchFamily="2" charset="0"/>
              </a:endParaRPr>
            </a:p>
          </p:txBody>
        </p:sp>
        <p:pic>
          <p:nvPicPr>
            <p:cNvPr id="25608" name="Picture 7"/>
            <p:cNvPicPr>
              <a:picLocks noChangeAspect="1" noChangeArrowheads="1"/>
            </p:cNvPicPr>
            <p:nvPr/>
          </p:nvPicPr>
          <p:blipFill>
            <a:blip r:embed="rId3"/>
            <a:srcRect/>
            <a:stretch>
              <a:fillRect/>
            </a:stretch>
          </p:blipFill>
          <p:spPr bwMode="auto">
            <a:xfrm>
              <a:off x="3260" y="1084"/>
              <a:ext cx="614" cy="926"/>
            </a:xfrm>
            <a:prstGeom prst="rect">
              <a:avLst/>
            </a:prstGeom>
            <a:noFill/>
            <a:ln w="9525">
              <a:noFill/>
              <a:miter lim="800000"/>
              <a:headEnd/>
              <a:tailEnd/>
            </a:ln>
          </p:spPr>
        </p:pic>
        <p:sp>
          <p:nvSpPr>
            <p:cNvPr id="25609" name="Text Box 8"/>
            <p:cNvSpPr txBox="1">
              <a:spLocks noChangeArrowheads="1"/>
            </p:cNvSpPr>
            <p:nvPr/>
          </p:nvSpPr>
          <p:spPr bwMode="auto">
            <a:xfrm>
              <a:off x="3864" y="1153"/>
              <a:ext cx="1220" cy="865"/>
            </a:xfrm>
            <a:prstGeom prst="rect">
              <a:avLst/>
            </a:prstGeom>
            <a:noFill/>
            <a:ln w="9525">
              <a:noFill/>
              <a:miter lim="800000"/>
              <a:headEnd/>
              <a:tailEnd/>
            </a:ln>
          </p:spPr>
          <p:txBody>
            <a:bodyPr wrap="none">
              <a:spAutoFit/>
            </a:bodyPr>
            <a:lstStyle/>
            <a:p>
              <a:r>
                <a:rPr lang="en-GB" sz="2800"/>
                <a:t>Chilver Hall</a:t>
              </a:r>
            </a:p>
            <a:p>
              <a:r>
                <a:rPr lang="en-GB" sz="2800"/>
                <a:t>October</a:t>
              </a:r>
            </a:p>
            <a:p>
              <a:r>
                <a:rPr lang="en-GB" sz="2800"/>
                <a:t>2009</a:t>
              </a:r>
            </a:p>
          </p:txBody>
        </p:sp>
      </p:grpSp>
      <p:pic>
        <p:nvPicPr>
          <p:cNvPr id="347145" name="Picture 9"/>
          <p:cNvPicPr>
            <a:picLocks noChangeAspect="1" noChangeArrowheads="1"/>
          </p:cNvPicPr>
          <p:nvPr/>
        </p:nvPicPr>
        <p:blipFill>
          <a:blip r:embed="rId4"/>
          <a:srcRect/>
          <a:stretch>
            <a:fillRect/>
          </a:stretch>
        </p:blipFill>
        <p:spPr bwMode="auto">
          <a:xfrm>
            <a:off x="1524000" y="2184400"/>
            <a:ext cx="3657600" cy="4445000"/>
          </a:xfrm>
          <a:prstGeom prst="rect">
            <a:avLst/>
          </a:prstGeom>
          <a:noFill/>
          <a:ln w="9525">
            <a:solidFill>
              <a:schemeClr val="bg2"/>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ppt_w/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 calcmode="lin" valueType="num">
                                      <p:cBhvr>
                                        <p:cTn id="9" dur="1000" fill="hold"/>
                                        <p:tgtEl>
                                          <p:spTgt spid="2"/>
                                        </p:tgtEl>
                                        <p:attrNameLst>
                                          <p:attrName>ppt_w</p:attrName>
                                        </p:attrNameLst>
                                      </p:cBhvr>
                                      <p:tavLst>
                                        <p:tav tm="0">
                                          <p:val>
                                            <p:fltVal val="0"/>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childTnLst>
                                </p:cTn>
                              </p:par>
                            </p:childTnLst>
                          </p:cTn>
                        </p:par>
                        <p:par>
                          <p:cTn id="11" fill="hold">
                            <p:stCondLst>
                              <p:cond delay="1000"/>
                            </p:stCondLst>
                            <p:childTnLst>
                              <p:par>
                                <p:cTn id="12" presetID="9" presetClass="entr" presetSubtype="0" fill="hold" nodeType="afterEffect">
                                  <p:stCondLst>
                                    <p:cond delay="0"/>
                                  </p:stCondLst>
                                  <p:childTnLst>
                                    <p:set>
                                      <p:cBhvr>
                                        <p:cTn id="13" dur="1" fill="hold">
                                          <p:stCondLst>
                                            <p:cond delay="0"/>
                                          </p:stCondLst>
                                        </p:cTn>
                                        <p:tgtEl>
                                          <p:spTgt spid="347145"/>
                                        </p:tgtEl>
                                        <p:attrNameLst>
                                          <p:attrName>style.visibility</p:attrName>
                                        </p:attrNameLst>
                                      </p:cBhvr>
                                      <p:to>
                                        <p:strVal val="visible"/>
                                      </p:to>
                                    </p:set>
                                    <p:animEffect transition="in" filter="dissolve">
                                      <p:cBhvr>
                                        <p:cTn id="14" dur="1000"/>
                                        <p:tgtEl>
                                          <p:spTgt spid="347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21507" name="Picture 9"/>
          <p:cNvPicPr>
            <a:picLocks noChangeAspect="1" noChangeArrowheads="1"/>
          </p:cNvPicPr>
          <p:nvPr/>
        </p:nvPicPr>
        <p:blipFill>
          <a:blip r:embed="rId3"/>
          <a:srcRect/>
          <a:stretch>
            <a:fillRect/>
          </a:stretch>
        </p:blipFill>
        <p:spPr bwMode="auto">
          <a:xfrm>
            <a:off x="1501775" y="1990725"/>
            <a:ext cx="3209925" cy="4676775"/>
          </a:xfrm>
          <a:prstGeom prst="rect">
            <a:avLst/>
          </a:prstGeom>
          <a:noFill/>
          <a:ln w="6350">
            <a:solidFill>
              <a:schemeClr val="bg1">
                <a:lumMod val="75000"/>
              </a:schemeClr>
            </a:solidFill>
            <a:miter lim="800000"/>
            <a:headEnd/>
            <a:tailEnd/>
          </a:ln>
        </p:spPr>
      </p:pic>
      <p:pic>
        <p:nvPicPr>
          <p:cNvPr id="21508" name="Picture 6"/>
          <p:cNvPicPr>
            <a:picLocks noChangeAspect="1" noChangeArrowheads="1"/>
          </p:cNvPicPr>
          <p:nvPr/>
        </p:nvPicPr>
        <p:blipFill>
          <a:blip r:embed="rId4"/>
          <a:srcRect/>
          <a:stretch>
            <a:fillRect/>
          </a:stretch>
        </p:blipFill>
        <p:spPr bwMode="auto">
          <a:xfrm rot="-1166775">
            <a:off x="5035550" y="1443038"/>
            <a:ext cx="3306763" cy="4594225"/>
          </a:xfrm>
          <a:prstGeom prst="rect">
            <a:avLst/>
          </a:prstGeom>
          <a:noFill/>
          <a:ln w="9525">
            <a:noFill/>
            <a:miter lim="800000"/>
            <a:headEnd/>
            <a:tailEnd/>
          </a:ln>
        </p:spPr>
      </p:pic>
      <p:sp>
        <p:nvSpPr>
          <p:cNvPr id="21509" name="Text Box 5"/>
          <p:cNvSpPr txBox="1">
            <a:spLocks noChangeArrowheads="1"/>
          </p:cNvSpPr>
          <p:nvPr/>
        </p:nvSpPr>
        <p:spPr bwMode="auto">
          <a:xfrm>
            <a:off x="184150" y="92075"/>
            <a:ext cx="4090988" cy="1431925"/>
          </a:xfrm>
          <a:prstGeom prst="rect">
            <a:avLst/>
          </a:prstGeom>
          <a:noFill/>
          <a:ln w="9525">
            <a:noFill/>
            <a:miter lim="800000"/>
            <a:headEnd/>
            <a:tailEnd/>
          </a:ln>
        </p:spPr>
        <p:txBody>
          <a:bodyPr>
            <a:spAutoFit/>
          </a:bodyPr>
          <a:lstStyle/>
          <a:p>
            <a:pPr eaLnBrk="0" hangingPunct="0"/>
            <a:r>
              <a:rPr lang="en-GB" sz="4400">
                <a:solidFill>
                  <a:schemeClr val="bg1"/>
                </a:solidFill>
              </a:rPr>
              <a:t>Sustainability and Soil</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body" idx="1"/>
          </p:nvPr>
        </p:nvSpPr>
        <p:spPr/>
        <p:txBody>
          <a:bodyPr/>
          <a:lstStyle/>
          <a:p>
            <a:pPr eaLnBrk="1" hangingPunct="1"/>
            <a:endParaRPr lang="en-GB" smtClean="0"/>
          </a:p>
        </p:txBody>
      </p:sp>
      <p:pic>
        <p:nvPicPr>
          <p:cNvPr id="22531" name="Picture 3"/>
          <p:cNvPicPr>
            <a:picLocks noChangeAspect="1" noChangeArrowheads="1"/>
          </p:cNvPicPr>
          <p:nvPr/>
        </p:nvPicPr>
        <p:blipFill>
          <a:blip r:embed="rId2"/>
          <a:srcRect/>
          <a:stretch>
            <a:fillRect/>
          </a:stretch>
        </p:blipFill>
        <p:spPr bwMode="auto">
          <a:xfrm>
            <a:off x="0" y="785813"/>
            <a:ext cx="9144000" cy="6073775"/>
          </a:xfrm>
          <a:prstGeom prst="rect">
            <a:avLst/>
          </a:prstGeom>
          <a:noFill/>
          <a:ln w="9525">
            <a:noFill/>
            <a:miter lim="800000"/>
            <a:headEnd/>
            <a:tailEnd/>
          </a:ln>
        </p:spPr>
      </p:pic>
      <p:sp>
        <p:nvSpPr>
          <p:cNvPr id="22532" name="AutoShape 4"/>
          <p:cNvSpPr>
            <a:spLocks noChangeArrowheads="1"/>
          </p:cNvSpPr>
          <p:nvPr/>
        </p:nvSpPr>
        <p:spPr bwMode="auto">
          <a:xfrm rot="-1205056">
            <a:off x="-1063625" y="-631825"/>
            <a:ext cx="5513388" cy="2362200"/>
          </a:xfrm>
          <a:prstGeom prst="roundRect">
            <a:avLst>
              <a:gd name="adj" fmla="val 16667"/>
            </a:avLst>
          </a:prstGeom>
          <a:solidFill>
            <a:srgbClr val="AEAFB2"/>
          </a:solidFill>
          <a:ln w="9525">
            <a:noFill/>
            <a:round/>
            <a:headEnd/>
            <a:tailEnd/>
          </a:ln>
        </p:spPr>
        <p:txBody>
          <a:bodyPr wrap="none" anchor="ctr"/>
          <a:lstStyle/>
          <a:p>
            <a:pPr algn="ctr"/>
            <a:endParaRPr lang="en-GB" sz="4400">
              <a:latin typeface="Arial" pitchFamily="34" charset="0"/>
            </a:endParaRPr>
          </a:p>
        </p:txBody>
      </p:sp>
      <p:sp>
        <p:nvSpPr>
          <p:cNvPr id="22533" name="Text Box 5"/>
          <p:cNvSpPr txBox="1">
            <a:spLocks noChangeArrowheads="1"/>
          </p:cNvSpPr>
          <p:nvPr/>
        </p:nvSpPr>
        <p:spPr bwMode="auto">
          <a:xfrm>
            <a:off x="117475" y="117475"/>
            <a:ext cx="4227513" cy="762000"/>
          </a:xfrm>
          <a:prstGeom prst="rect">
            <a:avLst/>
          </a:prstGeom>
          <a:noFill/>
          <a:ln w="9525">
            <a:noFill/>
            <a:miter lim="800000"/>
            <a:headEnd/>
            <a:tailEnd/>
          </a:ln>
        </p:spPr>
        <p:txBody>
          <a:bodyPr wrap="none">
            <a:spAutoFit/>
          </a:bodyPr>
          <a:lstStyle/>
          <a:p>
            <a:r>
              <a:rPr lang="en-GB" sz="4400">
                <a:solidFill>
                  <a:schemeClr val="bg1"/>
                </a:solidFill>
              </a:rPr>
              <a:t>Drive-in soil lane</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3555" name="Text Box 6"/>
          <p:cNvSpPr txBox="1">
            <a:spLocks noChangeArrowheads="1"/>
          </p:cNvSpPr>
          <p:nvPr/>
        </p:nvSpPr>
        <p:spPr bwMode="auto">
          <a:xfrm>
            <a:off x="620713" y="2374900"/>
            <a:ext cx="8175625" cy="1066800"/>
          </a:xfrm>
          <a:prstGeom prst="rect">
            <a:avLst/>
          </a:prstGeom>
          <a:noFill/>
          <a:ln w="9525">
            <a:noFill/>
            <a:miter lim="800000"/>
            <a:headEnd/>
            <a:tailEnd/>
          </a:ln>
        </p:spPr>
        <p:txBody>
          <a:bodyPr wrap="none">
            <a:spAutoFit/>
          </a:bodyPr>
          <a:lstStyle/>
          <a:p>
            <a:pPr algn="r"/>
            <a:r>
              <a:rPr lang="en-GB" sz="3200">
                <a:solidFill>
                  <a:srgbClr val="333333"/>
                </a:solidFill>
                <a:latin typeface="DefusedLight" pitchFamily="2" charset="0"/>
              </a:rPr>
              <a:t>C4D: Centre for Competitive Creative Design</a:t>
            </a:r>
          </a:p>
          <a:p>
            <a:pPr algn="r"/>
            <a:r>
              <a:rPr lang="en-GB" sz="3200">
                <a:solidFill>
                  <a:srgbClr val="333333"/>
                </a:solidFill>
                <a:latin typeface="DefusedLight" pitchFamily="2" charset="0"/>
              </a:rPr>
              <a:t>	   </a:t>
            </a:r>
            <a:r>
              <a:rPr lang="en-GB" sz="2800">
                <a:solidFill>
                  <a:srgbClr val="333333"/>
                </a:solidFill>
                <a:latin typeface="DefusedLight" pitchFamily="2" charset="0"/>
              </a:rPr>
              <a:t>with University of the Arts London</a:t>
            </a:r>
          </a:p>
        </p:txBody>
      </p:sp>
      <p:sp>
        <p:nvSpPr>
          <p:cNvPr id="23556" name="Rectangle 8"/>
          <p:cNvSpPr>
            <a:spLocks noGrp="1" noChangeArrowheads="1"/>
          </p:cNvSpPr>
          <p:nvPr>
            <p:ph type="title"/>
          </p:nvPr>
        </p:nvSpPr>
        <p:spPr>
          <a:xfrm>
            <a:off x="71438" y="328613"/>
            <a:ext cx="4648200" cy="1004887"/>
          </a:xfrm>
          <a:noFill/>
        </p:spPr>
        <p:txBody>
          <a:bodyPr>
            <a:normAutofit fontScale="90000"/>
          </a:bodyPr>
          <a:lstStyle/>
          <a:p>
            <a:pPr algn="l" eaLnBrk="1" hangingPunct="1"/>
            <a:r>
              <a:rPr lang="en-GB" sz="3600" smtClean="0">
                <a:solidFill>
                  <a:schemeClr val="bg1"/>
                </a:solidFill>
                <a:latin typeface="DefusedRegular" pitchFamily="2" charset="0"/>
              </a:rPr>
              <a:t>Academic Developments -</a:t>
            </a:r>
            <a:br>
              <a:rPr lang="en-GB" sz="3600" smtClean="0">
                <a:solidFill>
                  <a:schemeClr val="bg1"/>
                </a:solidFill>
                <a:latin typeface="DefusedRegular" pitchFamily="2" charset="0"/>
              </a:rPr>
            </a:br>
            <a:r>
              <a:rPr lang="en-GB" sz="3600" smtClean="0">
                <a:solidFill>
                  <a:schemeClr val="bg1"/>
                </a:solidFill>
                <a:latin typeface="DefusedRegular" pitchFamily="2" charset="0"/>
              </a:rPr>
              <a:t>Example</a:t>
            </a:r>
            <a:endParaRPr lang="en-GB" sz="2600" smtClean="0">
              <a:solidFill>
                <a:schemeClr val="bg1"/>
              </a:solidFill>
              <a:latin typeface="DefusedRegular" pitchFamily="2" charset="0"/>
            </a:endParaRPr>
          </a:p>
        </p:txBody>
      </p:sp>
      <p:pic>
        <p:nvPicPr>
          <p:cNvPr id="23557" name="Picture 9"/>
          <p:cNvPicPr>
            <a:picLocks noChangeAspect="1" noChangeArrowheads="1"/>
          </p:cNvPicPr>
          <p:nvPr/>
        </p:nvPicPr>
        <p:blipFill>
          <a:blip r:embed="rId3"/>
          <a:srcRect/>
          <a:stretch>
            <a:fillRect/>
          </a:stretch>
        </p:blipFill>
        <p:spPr bwMode="auto">
          <a:xfrm>
            <a:off x="6296025" y="3398838"/>
            <a:ext cx="1914525" cy="2497137"/>
          </a:xfrm>
          <a:prstGeom prst="rect">
            <a:avLst/>
          </a:prstGeom>
          <a:noFill/>
          <a:ln w="9525">
            <a:noFill/>
            <a:miter lim="800000"/>
            <a:headEnd/>
            <a:tailEnd/>
          </a:ln>
        </p:spPr>
      </p:pic>
      <p:sp>
        <p:nvSpPr>
          <p:cNvPr id="23558" name="Text Box 10"/>
          <p:cNvSpPr txBox="1">
            <a:spLocks noChangeArrowheads="1"/>
          </p:cNvSpPr>
          <p:nvPr/>
        </p:nvSpPr>
        <p:spPr bwMode="auto">
          <a:xfrm>
            <a:off x="6148388" y="5905500"/>
            <a:ext cx="2317750" cy="533400"/>
          </a:xfrm>
          <a:prstGeom prst="rect">
            <a:avLst/>
          </a:prstGeom>
          <a:noFill/>
          <a:ln w="9525">
            <a:noFill/>
            <a:miter lim="800000"/>
            <a:headEnd/>
            <a:tailEnd/>
          </a:ln>
        </p:spPr>
        <p:txBody>
          <a:bodyPr wrap="none">
            <a:spAutoFit/>
          </a:bodyPr>
          <a:lstStyle/>
          <a:p>
            <a:pPr algn="ctr">
              <a:lnSpc>
                <a:spcPct val="90000"/>
              </a:lnSpc>
            </a:pPr>
            <a:r>
              <a:rPr lang="en-GB" sz="1600">
                <a:latin typeface="Arial" pitchFamily="34" charset="0"/>
              </a:rPr>
              <a:t>Professor Simon Bolton</a:t>
            </a:r>
          </a:p>
          <a:p>
            <a:pPr algn="ctr">
              <a:lnSpc>
                <a:spcPct val="90000"/>
              </a:lnSpc>
            </a:pPr>
            <a:r>
              <a:rPr lang="en-GB" sz="1600">
                <a:latin typeface="Arial" pitchFamily="34" charset="0"/>
              </a:rPr>
              <a:t>Director</a:t>
            </a:r>
          </a:p>
        </p:txBody>
      </p:sp>
      <p:sp>
        <p:nvSpPr>
          <p:cNvPr id="297991" name="Text Box 7"/>
          <p:cNvSpPr txBox="1">
            <a:spLocks noChangeArrowheads="1"/>
          </p:cNvSpPr>
          <p:nvPr/>
        </p:nvSpPr>
        <p:spPr bwMode="auto">
          <a:xfrm rot="-750018">
            <a:off x="1350963" y="4583113"/>
            <a:ext cx="4313237" cy="582612"/>
          </a:xfrm>
          <a:prstGeom prst="rect">
            <a:avLst/>
          </a:prstGeom>
          <a:solidFill>
            <a:srgbClr val="66CCFF"/>
          </a:solidFill>
          <a:ln w="3175">
            <a:solidFill>
              <a:schemeClr val="tx1"/>
            </a:solidFill>
            <a:miter lim="800000"/>
            <a:headEnd/>
            <a:tailEnd/>
          </a:ln>
        </p:spPr>
        <p:txBody>
          <a:bodyPr wrap="none">
            <a:spAutoFit/>
          </a:bodyPr>
          <a:lstStyle/>
          <a:p>
            <a:r>
              <a:rPr lang="en-GB" sz="3200">
                <a:solidFill>
                  <a:schemeClr val="bg1"/>
                </a:solidFill>
                <a:latin typeface="Arial" pitchFamily="34" charset="0"/>
              </a:rPr>
              <a:t>~£</a:t>
            </a:r>
            <a:r>
              <a:rPr lang="en-GB">
                <a:latin typeface="Arial" pitchFamily="34" charset="0"/>
              </a:rPr>
              <a:t> </a:t>
            </a:r>
            <a:r>
              <a:rPr lang="en-GB" sz="3200">
                <a:solidFill>
                  <a:schemeClr val="bg1"/>
                </a:solidFill>
              </a:rPr>
              <a:t>4m external funding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97991"/>
                                        </p:tgtEl>
                                        <p:attrNameLst>
                                          <p:attrName>style.visibility</p:attrName>
                                        </p:attrNameLst>
                                      </p:cBhvr>
                                      <p:to>
                                        <p:strVal val="visible"/>
                                      </p:to>
                                    </p:set>
                                    <p:anim calcmode="lin" valueType="num">
                                      <p:cBhvr>
                                        <p:cTn id="7" dur="1000" fill="hold"/>
                                        <p:tgtEl>
                                          <p:spTgt spid="297991"/>
                                        </p:tgtEl>
                                        <p:attrNameLst>
                                          <p:attrName>ppt_w</p:attrName>
                                        </p:attrNameLst>
                                      </p:cBhvr>
                                      <p:tavLst>
                                        <p:tav tm="0">
                                          <p:val>
                                            <p:fltVal val="0"/>
                                          </p:val>
                                        </p:tav>
                                        <p:tav tm="100000">
                                          <p:val>
                                            <p:strVal val="#ppt_w"/>
                                          </p:val>
                                        </p:tav>
                                      </p:tavLst>
                                    </p:anim>
                                    <p:anim calcmode="lin" valueType="num">
                                      <p:cBhvr>
                                        <p:cTn id="8" dur="1000" fill="hold"/>
                                        <p:tgtEl>
                                          <p:spTgt spid="29799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9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4579" name="Rectangle 3"/>
          <p:cNvSpPr>
            <a:spLocks noGrp="1" noChangeArrowheads="1"/>
          </p:cNvSpPr>
          <p:nvPr>
            <p:ph type="title"/>
          </p:nvPr>
        </p:nvSpPr>
        <p:spPr>
          <a:xfrm>
            <a:off x="104775" y="193675"/>
            <a:ext cx="8229600" cy="1143000"/>
          </a:xfrm>
        </p:spPr>
        <p:txBody>
          <a:bodyPr>
            <a:normAutofit fontScale="90000"/>
          </a:bodyPr>
          <a:lstStyle/>
          <a:p>
            <a:pPr algn="l" eaLnBrk="1" hangingPunct="1"/>
            <a:r>
              <a:rPr lang="en-GB" sz="3200" smtClean="0">
                <a:solidFill>
                  <a:schemeClr val="bg1"/>
                </a:solidFill>
                <a:latin typeface="DefusedRegular" pitchFamily="2" charset="0"/>
              </a:rPr>
              <a:t>Developments –</a:t>
            </a:r>
            <a:br>
              <a:rPr lang="en-GB" sz="3200" smtClean="0">
                <a:solidFill>
                  <a:schemeClr val="bg1"/>
                </a:solidFill>
                <a:latin typeface="DefusedRegular" pitchFamily="2" charset="0"/>
              </a:rPr>
            </a:br>
            <a:r>
              <a:rPr lang="en-GB" sz="3200" smtClean="0">
                <a:solidFill>
                  <a:schemeClr val="bg1"/>
                </a:solidFill>
                <a:latin typeface="DefusedRegular" pitchFamily="2" charset="0"/>
              </a:rPr>
              <a:t>Princess Royal</a:t>
            </a:r>
            <a:br>
              <a:rPr lang="en-GB" sz="3200" smtClean="0">
                <a:solidFill>
                  <a:schemeClr val="bg1"/>
                </a:solidFill>
                <a:latin typeface="DefusedRegular" pitchFamily="2" charset="0"/>
              </a:rPr>
            </a:br>
            <a:r>
              <a:rPr lang="en-GB" sz="3200" smtClean="0">
                <a:solidFill>
                  <a:schemeClr val="bg1"/>
                </a:solidFill>
                <a:latin typeface="DefusedRegular" pitchFamily="2" charset="0"/>
              </a:rPr>
              <a:t>Opens CMRI</a:t>
            </a:r>
          </a:p>
        </p:txBody>
      </p:sp>
      <p:pic>
        <p:nvPicPr>
          <p:cNvPr id="24580" name="Picture 4"/>
          <p:cNvPicPr>
            <a:picLocks noChangeAspect="1" noChangeArrowheads="1"/>
          </p:cNvPicPr>
          <p:nvPr/>
        </p:nvPicPr>
        <p:blipFill>
          <a:blip r:embed="rId3"/>
          <a:srcRect/>
          <a:stretch>
            <a:fillRect/>
          </a:stretch>
        </p:blipFill>
        <p:spPr bwMode="auto">
          <a:xfrm>
            <a:off x="1504950" y="2016125"/>
            <a:ext cx="6027738" cy="4386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7651" name="Rectangle 7"/>
          <p:cNvSpPr>
            <a:spLocks noGrp="1" noChangeArrowheads="1"/>
          </p:cNvSpPr>
          <p:nvPr>
            <p:ph type="title"/>
          </p:nvPr>
        </p:nvSpPr>
        <p:spPr>
          <a:xfrm>
            <a:off x="142875" y="157163"/>
            <a:ext cx="4511675" cy="1189037"/>
          </a:xfrm>
        </p:spPr>
        <p:txBody>
          <a:bodyPr>
            <a:normAutofit fontScale="90000"/>
          </a:bodyPr>
          <a:lstStyle/>
          <a:p>
            <a:pPr algn="l" eaLnBrk="1" hangingPunct="1">
              <a:lnSpc>
                <a:spcPct val="90000"/>
              </a:lnSpc>
            </a:pPr>
            <a:r>
              <a:rPr lang="en-GB" sz="2800" smtClean="0">
                <a:solidFill>
                  <a:schemeClr val="bg1"/>
                </a:solidFill>
                <a:latin typeface="DefusedRegular" pitchFamily="2" charset="0"/>
              </a:rPr>
              <a:t>Philanthropy and Development</a:t>
            </a:r>
            <a:br>
              <a:rPr lang="en-GB" sz="2800" smtClean="0">
                <a:solidFill>
                  <a:schemeClr val="bg1"/>
                </a:solidFill>
                <a:latin typeface="DefusedRegular" pitchFamily="2" charset="0"/>
              </a:rPr>
            </a:br>
            <a:r>
              <a:rPr lang="en-GB" sz="2800" smtClean="0">
                <a:solidFill>
                  <a:schemeClr val="bg1"/>
                </a:solidFill>
                <a:latin typeface="DefusedRegular" pitchFamily="2" charset="0"/>
              </a:rPr>
              <a:t>Examples</a:t>
            </a:r>
          </a:p>
        </p:txBody>
      </p:sp>
      <p:sp>
        <p:nvSpPr>
          <p:cNvPr id="27652" name="Rectangle 8"/>
          <p:cNvSpPr>
            <a:spLocks noChangeArrowheads="1"/>
          </p:cNvSpPr>
          <p:nvPr/>
        </p:nvSpPr>
        <p:spPr bwMode="auto">
          <a:xfrm>
            <a:off x="0" y="2952750"/>
            <a:ext cx="9144000" cy="0"/>
          </a:xfrm>
          <a:prstGeom prst="rect">
            <a:avLst/>
          </a:prstGeom>
          <a:noFill/>
          <a:ln w="9525">
            <a:noFill/>
            <a:miter lim="800000"/>
            <a:headEnd/>
            <a:tailEnd/>
          </a:ln>
        </p:spPr>
        <p:txBody>
          <a:bodyPr wrap="none" anchor="ctr">
            <a:spAutoFit/>
          </a:bodyPr>
          <a:lstStyle/>
          <a:p>
            <a:endParaRPr lang="en-GB"/>
          </a:p>
        </p:txBody>
      </p:sp>
      <p:sp>
        <p:nvSpPr>
          <p:cNvPr id="27653" name="Text Box 21"/>
          <p:cNvSpPr txBox="1">
            <a:spLocks noChangeArrowheads="1"/>
          </p:cNvSpPr>
          <p:nvPr/>
        </p:nvSpPr>
        <p:spPr bwMode="auto">
          <a:xfrm>
            <a:off x="271463" y="5260975"/>
            <a:ext cx="184150" cy="366713"/>
          </a:xfrm>
          <a:prstGeom prst="rect">
            <a:avLst/>
          </a:prstGeom>
          <a:noFill/>
          <a:ln w="9525">
            <a:noFill/>
            <a:miter lim="800000"/>
            <a:headEnd/>
            <a:tailEnd/>
          </a:ln>
        </p:spPr>
        <p:txBody>
          <a:bodyPr wrap="none">
            <a:spAutoFit/>
          </a:bodyPr>
          <a:lstStyle/>
          <a:p>
            <a:endParaRPr lang="en-GB"/>
          </a:p>
        </p:txBody>
      </p:sp>
      <p:grpSp>
        <p:nvGrpSpPr>
          <p:cNvPr id="2" name="Group 27"/>
          <p:cNvGrpSpPr>
            <a:grpSpLocks/>
          </p:cNvGrpSpPr>
          <p:nvPr/>
        </p:nvGrpSpPr>
        <p:grpSpPr bwMode="auto">
          <a:xfrm>
            <a:off x="1544638" y="2025650"/>
            <a:ext cx="7561262" cy="2062163"/>
            <a:chOff x="973" y="1276"/>
            <a:chExt cx="4763" cy="1299"/>
          </a:xfrm>
        </p:grpSpPr>
        <p:grpSp>
          <p:nvGrpSpPr>
            <p:cNvPr id="3" name="Group 24"/>
            <p:cNvGrpSpPr>
              <a:grpSpLocks/>
            </p:cNvGrpSpPr>
            <p:nvPr/>
          </p:nvGrpSpPr>
          <p:grpSpPr bwMode="auto">
            <a:xfrm>
              <a:off x="973" y="1277"/>
              <a:ext cx="2789" cy="1298"/>
              <a:chOff x="56" y="1649"/>
              <a:chExt cx="2789" cy="1298"/>
            </a:xfrm>
          </p:grpSpPr>
          <p:sp>
            <p:nvSpPr>
              <p:cNvPr id="27663" name="Text Box 17"/>
              <p:cNvSpPr txBox="1">
                <a:spLocks noChangeArrowheads="1"/>
              </p:cNvSpPr>
              <p:nvPr/>
            </p:nvSpPr>
            <p:spPr bwMode="auto">
              <a:xfrm>
                <a:off x="834" y="1689"/>
                <a:ext cx="1973" cy="288"/>
              </a:xfrm>
              <a:prstGeom prst="rect">
                <a:avLst/>
              </a:prstGeom>
              <a:noFill/>
              <a:ln w="9525">
                <a:noFill/>
                <a:miter lim="800000"/>
                <a:headEnd/>
                <a:tailEnd/>
              </a:ln>
            </p:spPr>
            <p:txBody>
              <a:bodyPr>
                <a:spAutoFit/>
              </a:bodyPr>
              <a:lstStyle/>
              <a:p>
                <a:pPr algn="r"/>
                <a:r>
                  <a:rPr lang="en-GB" sz="2400">
                    <a:solidFill>
                      <a:srgbClr val="5F5F5F"/>
                    </a:solidFill>
                    <a:latin typeface="DefusedLight" pitchFamily="2" charset="0"/>
                  </a:rPr>
                  <a:t>The Lorch Foundation</a:t>
                </a:r>
              </a:p>
            </p:txBody>
          </p:sp>
          <p:sp>
            <p:nvSpPr>
              <p:cNvPr id="27664" name="Text Box 19"/>
              <p:cNvSpPr txBox="1">
                <a:spLocks noChangeArrowheads="1"/>
              </p:cNvSpPr>
              <p:nvPr/>
            </p:nvSpPr>
            <p:spPr bwMode="auto">
              <a:xfrm>
                <a:off x="293" y="2484"/>
                <a:ext cx="2509" cy="442"/>
              </a:xfrm>
              <a:prstGeom prst="rect">
                <a:avLst/>
              </a:prstGeom>
              <a:noFill/>
              <a:ln w="9525">
                <a:noFill/>
                <a:miter lim="800000"/>
                <a:headEnd/>
                <a:tailEnd/>
              </a:ln>
            </p:spPr>
            <p:txBody>
              <a:bodyPr wrap="none">
                <a:spAutoFit/>
              </a:bodyPr>
              <a:lstStyle/>
              <a:p>
                <a:pPr algn="r"/>
                <a:r>
                  <a:rPr lang="en-GB" sz="2000">
                    <a:solidFill>
                      <a:srgbClr val="0000CC"/>
                    </a:solidFill>
                    <a:latin typeface="DefusedLight" pitchFamily="2" charset="0"/>
                  </a:rPr>
                  <a:t>Professor Tom Stephenson</a:t>
                </a:r>
              </a:p>
              <a:p>
                <a:pPr algn="r"/>
                <a:r>
                  <a:rPr lang="en-GB" sz="2000">
                    <a:solidFill>
                      <a:srgbClr val="0000CC"/>
                    </a:solidFill>
                    <a:latin typeface="DefusedLight" pitchFamily="2" charset="0"/>
                  </a:rPr>
                  <a:t>Lorch Professor of Water Sciences</a:t>
                </a:r>
              </a:p>
            </p:txBody>
          </p:sp>
          <p:sp>
            <p:nvSpPr>
              <p:cNvPr id="27665" name="Rectangle 20"/>
              <p:cNvSpPr>
                <a:spLocks noChangeArrowheads="1"/>
              </p:cNvSpPr>
              <p:nvPr/>
            </p:nvSpPr>
            <p:spPr bwMode="auto">
              <a:xfrm>
                <a:off x="56" y="1649"/>
                <a:ext cx="2789" cy="1298"/>
              </a:xfrm>
              <a:prstGeom prst="rect">
                <a:avLst/>
              </a:prstGeom>
              <a:noFill/>
              <a:ln w="9525">
                <a:solidFill>
                  <a:schemeClr val="tx1"/>
                </a:solidFill>
                <a:miter lim="800000"/>
                <a:headEnd/>
                <a:tailEnd/>
              </a:ln>
            </p:spPr>
            <p:txBody>
              <a:bodyPr wrap="none" anchor="ctr"/>
              <a:lstStyle/>
              <a:p>
                <a:endParaRPr lang="en-GB"/>
              </a:p>
            </p:txBody>
          </p:sp>
          <p:pic>
            <p:nvPicPr>
              <p:cNvPr id="27666" name="Picture 23" descr="Professor Tom Stephenson, Cranfield University"/>
              <p:cNvPicPr>
                <a:picLocks noChangeAspect="1" noChangeArrowheads="1"/>
              </p:cNvPicPr>
              <p:nvPr/>
            </p:nvPicPr>
            <p:blipFill>
              <a:blip r:embed="rId3"/>
              <a:srcRect/>
              <a:stretch>
                <a:fillRect/>
              </a:stretch>
            </p:blipFill>
            <p:spPr bwMode="auto">
              <a:xfrm>
                <a:off x="112" y="1692"/>
                <a:ext cx="781" cy="1019"/>
              </a:xfrm>
              <a:prstGeom prst="rect">
                <a:avLst/>
              </a:prstGeom>
              <a:noFill/>
              <a:ln w="9525">
                <a:noFill/>
                <a:miter lim="800000"/>
                <a:headEnd/>
                <a:tailEnd/>
              </a:ln>
            </p:spPr>
          </p:pic>
        </p:grpSp>
        <p:pic>
          <p:nvPicPr>
            <p:cNvPr id="27662" name="Picture 25"/>
            <p:cNvPicPr>
              <a:picLocks noChangeAspect="1" noChangeArrowheads="1"/>
            </p:cNvPicPr>
            <p:nvPr/>
          </p:nvPicPr>
          <p:blipFill>
            <a:blip r:embed="rId4"/>
            <a:srcRect/>
            <a:stretch>
              <a:fillRect/>
            </a:stretch>
          </p:blipFill>
          <p:spPr bwMode="auto">
            <a:xfrm>
              <a:off x="3804" y="1276"/>
              <a:ext cx="1932" cy="1294"/>
            </a:xfrm>
            <a:prstGeom prst="rect">
              <a:avLst/>
            </a:prstGeom>
            <a:noFill/>
            <a:ln w="9525">
              <a:noFill/>
              <a:miter lim="800000"/>
              <a:headEnd/>
              <a:tailEnd/>
            </a:ln>
          </p:spPr>
        </p:pic>
      </p:grpSp>
      <p:grpSp>
        <p:nvGrpSpPr>
          <p:cNvPr id="4" name="Group 29"/>
          <p:cNvGrpSpPr>
            <a:grpSpLocks/>
          </p:cNvGrpSpPr>
          <p:nvPr/>
        </p:nvGrpSpPr>
        <p:grpSpPr bwMode="auto">
          <a:xfrm>
            <a:off x="715963" y="4141788"/>
            <a:ext cx="6726237" cy="2127250"/>
            <a:chOff x="451" y="2609"/>
            <a:chExt cx="4237" cy="1340"/>
          </a:xfrm>
        </p:grpSpPr>
        <p:grpSp>
          <p:nvGrpSpPr>
            <p:cNvPr id="5" name="Group 3"/>
            <p:cNvGrpSpPr>
              <a:grpSpLocks/>
            </p:cNvGrpSpPr>
            <p:nvPr/>
          </p:nvGrpSpPr>
          <p:grpSpPr bwMode="auto">
            <a:xfrm>
              <a:off x="451" y="2614"/>
              <a:ext cx="2523" cy="1335"/>
              <a:chOff x="3118" y="2459"/>
              <a:chExt cx="2523" cy="1335"/>
            </a:xfrm>
          </p:grpSpPr>
          <p:pic>
            <p:nvPicPr>
              <p:cNvPr id="27658" name="Picture 4" descr="Professor Paul Shore, Cranfield University"/>
              <p:cNvPicPr>
                <a:picLocks noChangeAspect="1" noChangeArrowheads="1"/>
              </p:cNvPicPr>
              <p:nvPr/>
            </p:nvPicPr>
            <p:blipFill>
              <a:blip r:embed="rId5"/>
              <a:srcRect/>
              <a:stretch>
                <a:fillRect/>
              </a:stretch>
            </p:blipFill>
            <p:spPr bwMode="auto">
              <a:xfrm>
                <a:off x="3188" y="2602"/>
                <a:ext cx="690" cy="900"/>
              </a:xfrm>
              <a:prstGeom prst="rect">
                <a:avLst/>
              </a:prstGeom>
              <a:noFill/>
              <a:ln w="9525">
                <a:noFill/>
                <a:miter lim="800000"/>
                <a:headEnd/>
                <a:tailEnd/>
              </a:ln>
            </p:spPr>
          </p:pic>
          <p:sp>
            <p:nvSpPr>
              <p:cNvPr id="27659" name="Rectangle 5"/>
              <p:cNvSpPr>
                <a:spLocks noChangeArrowheads="1"/>
              </p:cNvSpPr>
              <p:nvPr/>
            </p:nvSpPr>
            <p:spPr bwMode="auto">
              <a:xfrm>
                <a:off x="3873" y="2616"/>
                <a:ext cx="1671" cy="923"/>
              </a:xfrm>
              <a:prstGeom prst="rect">
                <a:avLst/>
              </a:prstGeom>
              <a:noFill/>
              <a:ln w="9525">
                <a:noFill/>
                <a:miter lim="800000"/>
                <a:headEnd/>
                <a:tailEnd/>
              </a:ln>
            </p:spPr>
            <p:txBody>
              <a:bodyPr anchor="ctr">
                <a:spAutoFit/>
              </a:bodyPr>
              <a:lstStyle/>
              <a:p>
                <a:r>
                  <a:rPr lang="en-US"/>
                  <a:t>Professor Paul Shore</a:t>
                </a:r>
              </a:p>
              <a:p>
                <a:endParaRPr lang="en-US"/>
              </a:p>
              <a:p>
                <a:r>
                  <a:rPr lang="en-US"/>
                  <a:t>McKeown Professor of Ultra Precision Technologies</a:t>
                </a:r>
              </a:p>
            </p:txBody>
          </p:sp>
          <p:sp>
            <p:nvSpPr>
              <p:cNvPr id="27660" name="Rectangle 6"/>
              <p:cNvSpPr>
                <a:spLocks noChangeArrowheads="1"/>
              </p:cNvSpPr>
              <p:nvPr/>
            </p:nvSpPr>
            <p:spPr bwMode="auto">
              <a:xfrm>
                <a:off x="3118" y="2459"/>
                <a:ext cx="2523" cy="1335"/>
              </a:xfrm>
              <a:prstGeom prst="rect">
                <a:avLst/>
              </a:prstGeom>
              <a:noFill/>
              <a:ln w="9525">
                <a:solidFill>
                  <a:schemeClr val="tx1"/>
                </a:solidFill>
                <a:miter lim="800000"/>
                <a:headEnd/>
                <a:tailEnd/>
              </a:ln>
            </p:spPr>
            <p:txBody>
              <a:bodyPr wrap="none" anchor="ctr"/>
              <a:lstStyle/>
              <a:p>
                <a:endParaRPr lang="en-GB"/>
              </a:p>
            </p:txBody>
          </p:sp>
        </p:grpSp>
        <p:pic>
          <p:nvPicPr>
            <p:cNvPr id="27657" name="Picture 28" descr="Machine At CP"/>
            <p:cNvPicPr>
              <a:picLocks noChangeAspect="1" noChangeArrowheads="1"/>
            </p:cNvPicPr>
            <p:nvPr/>
          </p:nvPicPr>
          <p:blipFill>
            <a:blip r:embed="rId6"/>
            <a:srcRect l="7518"/>
            <a:stretch>
              <a:fillRect/>
            </a:stretch>
          </p:blipFill>
          <p:spPr bwMode="auto">
            <a:xfrm>
              <a:off x="2980" y="2609"/>
              <a:ext cx="1708" cy="1333"/>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8675" name="Rectangle 3"/>
          <p:cNvSpPr>
            <a:spLocks noGrp="1" noChangeArrowheads="1"/>
          </p:cNvSpPr>
          <p:nvPr>
            <p:ph type="title"/>
          </p:nvPr>
        </p:nvSpPr>
        <p:spPr>
          <a:xfrm>
            <a:off x="142875" y="157163"/>
            <a:ext cx="4511675" cy="1189037"/>
          </a:xfrm>
        </p:spPr>
        <p:txBody>
          <a:bodyPr>
            <a:normAutofit fontScale="90000"/>
          </a:bodyPr>
          <a:lstStyle/>
          <a:p>
            <a:pPr algn="l" eaLnBrk="1" hangingPunct="1">
              <a:lnSpc>
                <a:spcPct val="90000"/>
              </a:lnSpc>
            </a:pPr>
            <a:r>
              <a:rPr lang="en-GB" sz="3200" smtClean="0">
                <a:solidFill>
                  <a:schemeClr val="bg1"/>
                </a:solidFill>
                <a:latin typeface="DefusedRegular" pitchFamily="2" charset="0"/>
              </a:rPr>
              <a:t>Philanthropy and Development</a:t>
            </a:r>
            <a:br>
              <a:rPr lang="en-GB" sz="3200" smtClean="0">
                <a:solidFill>
                  <a:schemeClr val="bg1"/>
                </a:solidFill>
                <a:latin typeface="DefusedRegular" pitchFamily="2" charset="0"/>
              </a:rPr>
            </a:br>
            <a:r>
              <a:rPr lang="en-GB" sz="3200" smtClean="0">
                <a:solidFill>
                  <a:schemeClr val="bg1"/>
                </a:solidFill>
                <a:latin typeface="DefusedRegular" pitchFamily="2" charset="0"/>
              </a:rPr>
              <a:t>Examples</a:t>
            </a:r>
          </a:p>
        </p:txBody>
      </p:sp>
      <p:sp>
        <p:nvSpPr>
          <p:cNvPr id="28676" name="Rectangle 17"/>
          <p:cNvSpPr>
            <a:spLocks noChangeArrowheads="1"/>
          </p:cNvSpPr>
          <p:nvPr/>
        </p:nvSpPr>
        <p:spPr bwMode="auto">
          <a:xfrm>
            <a:off x="0" y="2952750"/>
            <a:ext cx="9144000" cy="0"/>
          </a:xfrm>
          <a:prstGeom prst="rect">
            <a:avLst/>
          </a:prstGeom>
          <a:noFill/>
          <a:ln w="9525">
            <a:noFill/>
            <a:miter lim="800000"/>
            <a:headEnd/>
            <a:tailEnd/>
          </a:ln>
        </p:spPr>
        <p:txBody>
          <a:bodyPr wrap="none" anchor="ctr">
            <a:spAutoFit/>
          </a:bodyPr>
          <a:lstStyle/>
          <a:p>
            <a:endParaRPr lang="en-GB"/>
          </a:p>
        </p:txBody>
      </p:sp>
      <p:grpSp>
        <p:nvGrpSpPr>
          <p:cNvPr id="2" name="Group 24"/>
          <p:cNvGrpSpPr>
            <a:grpSpLocks/>
          </p:cNvGrpSpPr>
          <p:nvPr/>
        </p:nvGrpSpPr>
        <p:grpSpPr bwMode="auto">
          <a:xfrm>
            <a:off x="781050" y="4044950"/>
            <a:ext cx="4435475" cy="2336800"/>
            <a:chOff x="512" y="2331"/>
            <a:chExt cx="2794" cy="1472"/>
          </a:xfrm>
        </p:grpSpPr>
        <p:pic>
          <p:nvPicPr>
            <p:cNvPr id="28685" name="Picture 13"/>
            <p:cNvPicPr>
              <a:picLocks noChangeAspect="1" noChangeArrowheads="1"/>
            </p:cNvPicPr>
            <p:nvPr/>
          </p:nvPicPr>
          <p:blipFill>
            <a:blip r:embed="rId3"/>
            <a:srcRect/>
            <a:stretch>
              <a:fillRect/>
            </a:stretch>
          </p:blipFill>
          <p:spPr bwMode="auto">
            <a:xfrm>
              <a:off x="560" y="2403"/>
              <a:ext cx="719" cy="823"/>
            </a:xfrm>
            <a:prstGeom prst="rect">
              <a:avLst/>
            </a:prstGeom>
            <a:noFill/>
            <a:ln w="9525">
              <a:noFill/>
              <a:miter lim="800000"/>
              <a:headEnd/>
              <a:tailEnd/>
            </a:ln>
          </p:spPr>
        </p:pic>
        <p:sp>
          <p:nvSpPr>
            <p:cNvPr id="28686" name="Text Box 14"/>
            <p:cNvSpPr txBox="1">
              <a:spLocks noChangeArrowheads="1"/>
            </p:cNvSpPr>
            <p:nvPr/>
          </p:nvSpPr>
          <p:spPr bwMode="auto">
            <a:xfrm>
              <a:off x="1315" y="2462"/>
              <a:ext cx="1642" cy="748"/>
            </a:xfrm>
            <a:prstGeom prst="rect">
              <a:avLst/>
            </a:prstGeom>
            <a:noFill/>
            <a:ln w="9525">
              <a:noFill/>
              <a:miter lim="800000"/>
              <a:headEnd/>
              <a:tailEnd/>
            </a:ln>
          </p:spPr>
          <p:txBody>
            <a:bodyPr>
              <a:spAutoFit/>
            </a:bodyPr>
            <a:lstStyle/>
            <a:p>
              <a:r>
                <a:rPr lang="en-GB" sz="2400">
                  <a:solidFill>
                    <a:srgbClr val="5F5F5F"/>
                  </a:solidFill>
                  <a:latin typeface="DefusedLight" pitchFamily="2" charset="0"/>
                </a:rPr>
                <a:t>Doughty Centre for Corporate Responsibility</a:t>
              </a:r>
            </a:p>
          </p:txBody>
        </p:sp>
        <p:pic>
          <p:nvPicPr>
            <p:cNvPr id="28687" name="Picture 15"/>
            <p:cNvPicPr>
              <a:picLocks noChangeAspect="1" noChangeArrowheads="1"/>
            </p:cNvPicPr>
            <p:nvPr/>
          </p:nvPicPr>
          <p:blipFill>
            <a:blip r:embed="rId4"/>
            <a:srcRect/>
            <a:stretch>
              <a:fillRect/>
            </a:stretch>
          </p:blipFill>
          <p:spPr bwMode="auto">
            <a:xfrm>
              <a:off x="2582" y="2920"/>
              <a:ext cx="724" cy="832"/>
            </a:xfrm>
            <a:prstGeom prst="rect">
              <a:avLst/>
            </a:prstGeom>
            <a:noFill/>
            <a:ln w="9525">
              <a:noFill/>
              <a:miter lim="800000"/>
              <a:headEnd/>
              <a:tailEnd/>
            </a:ln>
          </p:spPr>
        </p:pic>
        <p:sp>
          <p:nvSpPr>
            <p:cNvPr id="28688" name="Text Box 16"/>
            <p:cNvSpPr txBox="1">
              <a:spLocks noChangeArrowheads="1"/>
            </p:cNvSpPr>
            <p:nvPr/>
          </p:nvSpPr>
          <p:spPr bwMode="auto">
            <a:xfrm>
              <a:off x="731" y="3347"/>
              <a:ext cx="1846" cy="442"/>
            </a:xfrm>
            <a:prstGeom prst="rect">
              <a:avLst/>
            </a:prstGeom>
            <a:noFill/>
            <a:ln w="9525">
              <a:noFill/>
              <a:miter lim="800000"/>
              <a:headEnd/>
              <a:tailEnd/>
            </a:ln>
          </p:spPr>
          <p:txBody>
            <a:bodyPr>
              <a:spAutoFit/>
            </a:bodyPr>
            <a:lstStyle/>
            <a:p>
              <a:pPr algn="r"/>
              <a:r>
                <a:rPr lang="en-GB" sz="2000">
                  <a:solidFill>
                    <a:srgbClr val="0000CC"/>
                  </a:solidFill>
                  <a:latin typeface="DefusedLight" pitchFamily="2" charset="0"/>
                </a:rPr>
                <a:t>Director:</a:t>
              </a:r>
            </a:p>
            <a:p>
              <a:pPr algn="r"/>
              <a:r>
                <a:rPr lang="en-GB" sz="2000">
                  <a:solidFill>
                    <a:srgbClr val="0000CC"/>
                  </a:solidFill>
                  <a:latin typeface="DefusedLight" pitchFamily="2" charset="0"/>
                </a:rPr>
                <a:t>Professor David Grayson</a:t>
              </a:r>
            </a:p>
          </p:txBody>
        </p:sp>
        <p:sp>
          <p:nvSpPr>
            <p:cNvPr id="28689" name="Rectangle 20"/>
            <p:cNvSpPr>
              <a:spLocks noChangeArrowheads="1"/>
            </p:cNvSpPr>
            <p:nvPr/>
          </p:nvSpPr>
          <p:spPr bwMode="auto">
            <a:xfrm>
              <a:off x="512" y="2331"/>
              <a:ext cx="2789" cy="1472"/>
            </a:xfrm>
            <a:prstGeom prst="rect">
              <a:avLst/>
            </a:prstGeom>
            <a:noFill/>
            <a:ln w="9525">
              <a:solidFill>
                <a:schemeClr val="tx1"/>
              </a:solidFill>
              <a:miter lim="800000"/>
              <a:headEnd/>
              <a:tailEnd/>
            </a:ln>
          </p:spPr>
          <p:txBody>
            <a:bodyPr wrap="none" anchor="ctr"/>
            <a:lstStyle/>
            <a:p>
              <a:endParaRPr lang="en-GB"/>
            </a:p>
          </p:txBody>
        </p:sp>
      </p:grpSp>
      <p:grpSp>
        <p:nvGrpSpPr>
          <p:cNvPr id="3" name="Group 22"/>
          <p:cNvGrpSpPr>
            <a:grpSpLocks/>
          </p:cNvGrpSpPr>
          <p:nvPr/>
        </p:nvGrpSpPr>
        <p:grpSpPr bwMode="auto">
          <a:xfrm>
            <a:off x="4138613" y="1360488"/>
            <a:ext cx="4427537" cy="2379662"/>
            <a:chOff x="1691" y="899"/>
            <a:chExt cx="2789" cy="1499"/>
          </a:xfrm>
        </p:grpSpPr>
        <p:pic>
          <p:nvPicPr>
            <p:cNvPr id="28680" name="Picture 11"/>
            <p:cNvPicPr>
              <a:picLocks noChangeAspect="1" noChangeArrowheads="1"/>
            </p:cNvPicPr>
            <p:nvPr/>
          </p:nvPicPr>
          <p:blipFill>
            <a:blip r:embed="rId5"/>
            <a:srcRect/>
            <a:stretch>
              <a:fillRect/>
            </a:stretch>
          </p:blipFill>
          <p:spPr bwMode="auto">
            <a:xfrm>
              <a:off x="1723" y="962"/>
              <a:ext cx="669" cy="837"/>
            </a:xfrm>
            <a:prstGeom prst="rect">
              <a:avLst/>
            </a:prstGeom>
            <a:noFill/>
            <a:ln w="9525">
              <a:noFill/>
              <a:miter lim="800000"/>
              <a:headEnd/>
              <a:tailEnd/>
            </a:ln>
          </p:spPr>
        </p:pic>
        <p:sp>
          <p:nvSpPr>
            <p:cNvPr id="28681" name="Text Box 12"/>
            <p:cNvSpPr txBox="1">
              <a:spLocks noChangeArrowheads="1"/>
            </p:cNvSpPr>
            <p:nvPr/>
          </p:nvSpPr>
          <p:spPr bwMode="auto">
            <a:xfrm>
              <a:off x="2377" y="899"/>
              <a:ext cx="1799" cy="978"/>
            </a:xfrm>
            <a:prstGeom prst="rect">
              <a:avLst/>
            </a:prstGeom>
            <a:noFill/>
            <a:ln w="9525">
              <a:noFill/>
              <a:miter lim="800000"/>
              <a:headEnd/>
              <a:tailEnd/>
            </a:ln>
          </p:spPr>
          <p:txBody>
            <a:bodyPr>
              <a:spAutoFit/>
            </a:bodyPr>
            <a:lstStyle/>
            <a:p>
              <a:r>
                <a:rPr lang="en-GB" sz="2400">
                  <a:solidFill>
                    <a:srgbClr val="5F5F5F"/>
                  </a:solidFill>
                  <a:latin typeface="DefusedLight" pitchFamily="2" charset="0"/>
                </a:rPr>
                <a:t>The Betanny Centre for Entrepreneurial  Performance and Economics</a:t>
              </a:r>
            </a:p>
          </p:txBody>
        </p:sp>
        <p:pic>
          <p:nvPicPr>
            <p:cNvPr id="28682" name="Picture 18" descr="Andrew Burke"/>
            <p:cNvPicPr>
              <a:picLocks noChangeAspect="1" noChangeArrowheads="1"/>
            </p:cNvPicPr>
            <p:nvPr/>
          </p:nvPicPr>
          <p:blipFill>
            <a:blip r:embed="rId6"/>
            <a:srcRect/>
            <a:stretch>
              <a:fillRect/>
            </a:stretch>
          </p:blipFill>
          <p:spPr bwMode="auto">
            <a:xfrm>
              <a:off x="3836" y="1603"/>
              <a:ext cx="595" cy="744"/>
            </a:xfrm>
            <a:prstGeom prst="rect">
              <a:avLst/>
            </a:prstGeom>
            <a:noFill/>
            <a:ln w="9525">
              <a:noFill/>
              <a:miter lim="800000"/>
              <a:headEnd/>
              <a:tailEnd/>
            </a:ln>
          </p:spPr>
        </p:pic>
        <p:sp>
          <p:nvSpPr>
            <p:cNvPr id="28683" name="Text Box 19"/>
            <p:cNvSpPr txBox="1">
              <a:spLocks noChangeArrowheads="1"/>
            </p:cNvSpPr>
            <p:nvPr/>
          </p:nvSpPr>
          <p:spPr bwMode="auto">
            <a:xfrm>
              <a:off x="2076" y="1956"/>
              <a:ext cx="1739" cy="442"/>
            </a:xfrm>
            <a:prstGeom prst="rect">
              <a:avLst/>
            </a:prstGeom>
            <a:noFill/>
            <a:ln w="9525">
              <a:noFill/>
              <a:miter lim="800000"/>
              <a:headEnd/>
              <a:tailEnd/>
            </a:ln>
          </p:spPr>
          <p:txBody>
            <a:bodyPr wrap="none">
              <a:spAutoFit/>
            </a:bodyPr>
            <a:lstStyle/>
            <a:p>
              <a:pPr algn="r"/>
              <a:r>
                <a:rPr lang="en-GB" sz="2000">
                  <a:solidFill>
                    <a:srgbClr val="0000CC"/>
                  </a:solidFill>
                  <a:latin typeface="DefusedLight" pitchFamily="2" charset="0"/>
                </a:rPr>
                <a:t>Director</a:t>
              </a:r>
            </a:p>
            <a:p>
              <a:pPr algn="r"/>
              <a:r>
                <a:rPr lang="en-GB" sz="2000">
                  <a:solidFill>
                    <a:srgbClr val="0000CC"/>
                  </a:solidFill>
                  <a:latin typeface="DefusedLight" pitchFamily="2" charset="0"/>
                </a:rPr>
                <a:t>Professor Andrew Burke</a:t>
              </a:r>
            </a:p>
          </p:txBody>
        </p:sp>
        <p:sp>
          <p:nvSpPr>
            <p:cNvPr id="28684" name="Rectangle 21"/>
            <p:cNvSpPr>
              <a:spLocks noChangeArrowheads="1"/>
            </p:cNvSpPr>
            <p:nvPr/>
          </p:nvSpPr>
          <p:spPr bwMode="auto">
            <a:xfrm>
              <a:off x="1691" y="913"/>
              <a:ext cx="2789" cy="1472"/>
            </a:xfrm>
            <a:prstGeom prst="rect">
              <a:avLst/>
            </a:prstGeom>
            <a:noFill/>
            <a:ln w="9525">
              <a:solidFill>
                <a:schemeClr val="tx1"/>
              </a:solidFill>
              <a:miter lim="800000"/>
              <a:headEnd/>
              <a:tailEnd/>
            </a:ln>
          </p:spPr>
          <p:txBody>
            <a:bodyPr wrap="none" anchor="ctr"/>
            <a:lstStyle/>
            <a:p>
              <a:endParaRPr lang="en-GB"/>
            </a:p>
          </p:txBody>
        </p:sp>
      </p:grpSp>
      <p:sp>
        <p:nvSpPr>
          <p:cNvPr id="28679" name="Text Box 31"/>
          <p:cNvSpPr txBox="1">
            <a:spLocks noChangeArrowheads="1"/>
          </p:cNvSpPr>
          <p:nvPr/>
        </p:nvSpPr>
        <p:spPr bwMode="auto">
          <a:xfrm>
            <a:off x="271463" y="5260975"/>
            <a:ext cx="184150" cy="366713"/>
          </a:xfrm>
          <a:prstGeom prst="rect">
            <a:avLst/>
          </a:prstGeom>
          <a:noFill/>
          <a:ln w="9525">
            <a:noFill/>
            <a:miter lim="800000"/>
            <a:headEnd/>
            <a:tailEnd/>
          </a:ln>
        </p:spPr>
        <p:txBody>
          <a:bodyPr wrap="none">
            <a:spAutoFit/>
          </a:bodyPr>
          <a:lstStyle/>
          <a:p>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9699" name="Rectangle 3"/>
          <p:cNvSpPr>
            <a:spLocks noGrp="1" noChangeArrowheads="1"/>
          </p:cNvSpPr>
          <p:nvPr>
            <p:ph type="title"/>
          </p:nvPr>
        </p:nvSpPr>
        <p:spPr>
          <a:xfrm>
            <a:off x="71438" y="214313"/>
            <a:ext cx="4511675" cy="930275"/>
          </a:xfrm>
        </p:spPr>
        <p:txBody>
          <a:bodyPr>
            <a:normAutofit fontScale="90000"/>
          </a:bodyPr>
          <a:lstStyle/>
          <a:p>
            <a:pPr algn="l" eaLnBrk="1" hangingPunct="1">
              <a:lnSpc>
                <a:spcPct val="90000"/>
              </a:lnSpc>
            </a:pPr>
            <a:r>
              <a:rPr lang="en-GB" sz="3200" smtClean="0">
                <a:solidFill>
                  <a:schemeClr val="bg1"/>
                </a:solidFill>
                <a:latin typeface="DefusedRegular" pitchFamily="2" charset="0"/>
              </a:rPr>
              <a:t>£200 Million</a:t>
            </a:r>
            <a:br>
              <a:rPr lang="en-GB" sz="3200" smtClean="0">
                <a:solidFill>
                  <a:schemeClr val="bg1"/>
                </a:solidFill>
                <a:latin typeface="DefusedRegular" pitchFamily="2" charset="0"/>
              </a:rPr>
            </a:br>
            <a:r>
              <a:rPr lang="en-GB" sz="3200" smtClean="0">
                <a:solidFill>
                  <a:schemeClr val="bg1"/>
                </a:solidFill>
                <a:latin typeface="DefusedRegular" pitchFamily="2" charset="0"/>
              </a:rPr>
              <a:t>Matched Funding Scheme</a:t>
            </a:r>
          </a:p>
        </p:txBody>
      </p:sp>
      <p:sp>
        <p:nvSpPr>
          <p:cNvPr id="29700" name="Text Box 7"/>
          <p:cNvSpPr txBox="1">
            <a:spLocks noChangeArrowheads="1"/>
          </p:cNvSpPr>
          <p:nvPr/>
        </p:nvSpPr>
        <p:spPr bwMode="auto">
          <a:xfrm rot="-411419">
            <a:off x="4392613" y="1111250"/>
            <a:ext cx="3963987" cy="3454400"/>
          </a:xfrm>
          <a:prstGeom prst="rect">
            <a:avLst/>
          </a:prstGeom>
          <a:solidFill>
            <a:srgbClr val="FFCC99"/>
          </a:solidFill>
          <a:ln w="9525">
            <a:solidFill>
              <a:schemeClr val="bg2"/>
            </a:solidFill>
            <a:miter lim="800000"/>
            <a:headEnd/>
            <a:tailEnd/>
          </a:ln>
        </p:spPr>
        <p:txBody>
          <a:bodyPr>
            <a:spAutoFit/>
          </a:bodyPr>
          <a:lstStyle/>
          <a:p>
            <a:r>
              <a:rPr lang="en-GB" sz="2000" b="1">
                <a:latin typeface="Times New Roman" pitchFamily="18" charset="0"/>
              </a:rPr>
              <a:t>Encouraging a Culture of Giving </a:t>
            </a:r>
          </a:p>
          <a:p>
            <a:r>
              <a:rPr lang="en-GB" sz="2000" b="1">
                <a:latin typeface="Times New Roman" pitchFamily="18" charset="0"/>
              </a:rPr>
              <a:t>Iain Dale</a:t>
            </a:r>
          </a:p>
          <a:p>
            <a:r>
              <a:rPr lang="en-GB" sz="2000">
                <a:latin typeface="Times New Roman" pitchFamily="18" charset="0"/>
              </a:rPr>
              <a:t>Tony Blair makes a very valid and interesting point in a speech today when he says that although British and US universities have roughly the same level of public funding, American universities attract fifteen times more money from philanthropists than their British counterparts.</a:t>
            </a:r>
            <a:r>
              <a:rPr lang="en-GB"/>
              <a:t> </a:t>
            </a:r>
          </a:p>
        </p:txBody>
      </p:sp>
      <p:sp>
        <p:nvSpPr>
          <p:cNvPr id="29701" name="Text Box 8"/>
          <p:cNvSpPr txBox="1">
            <a:spLocks noChangeArrowheads="1"/>
          </p:cNvSpPr>
          <p:nvPr/>
        </p:nvSpPr>
        <p:spPr bwMode="auto">
          <a:xfrm>
            <a:off x="187325" y="3000375"/>
            <a:ext cx="4125913" cy="1196975"/>
          </a:xfrm>
          <a:prstGeom prst="rect">
            <a:avLst/>
          </a:prstGeom>
          <a:solidFill>
            <a:srgbClr val="DDDDDD"/>
          </a:solidFill>
          <a:ln w="9525">
            <a:solidFill>
              <a:schemeClr val="bg2"/>
            </a:solidFill>
            <a:miter lim="800000"/>
            <a:headEnd/>
            <a:tailEnd/>
          </a:ln>
        </p:spPr>
        <p:txBody>
          <a:bodyPr>
            <a:spAutoFit/>
          </a:bodyPr>
          <a:lstStyle/>
          <a:p>
            <a:r>
              <a:rPr lang="en-GB" sz="2400">
                <a:latin typeface="DefusedLight" pitchFamily="2" charset="0"/>
              </a:rPr>
              <a:t>Government to match-fund donations received between August 2008 and July 2011 </a:t>
            </a:r>
          </a:p>
        </p:txBody>
      </p:sp>
      <p:sp>
        <p:nvSpPr>
          <p:cNvPr id="29702" name="Text Box 9"/>
          <p:cNvSpPr txBox="1">
            <a:spLocks noChangeArrowheads="1"/>
          </p:cNvSpPr>
          <p:nvPr/>
        </p:nvSpPr>
        <p:spPr bwMode="auto">
          <a:xfrm>
            <a:off x="2593975" y="4897438"/>
            <a:ext cx="4125913" cy="1562100"/>
          </a:xfrm>
          <a:prstGeom prst="rect">
            <a:avLst/>
          </a:prstGeom>
          <a:solidFill>
            <a:srgbClr val="DDDDDD"/>
          </a:solidFill>
          <a:ln w="9525">
            <a:solidFill>
              <a:schemeClr val="bg2"/>
            </a:solidFill>
            <a:miter lim="800000"/>
            <a:headEnd/>
            <a:tailEnd/>
          </a:ln>
        </p:spPr>
        <p:txBody>
          <a:bodyPr>
            <a:spAutoFit/>
          </a:bodyPr>
          <a:lstStyle/>
          <a:p>
            <a:r>
              <a:rPr lang="en-GB" sz="2400">
                <a:latin typeface="DefusedLight" pitchFamily="2" charset="0"/>
              </a:rPr>
              <a:t>Cranfield:</a:t>
            </a:r>
          </a:p>
          <a:p>
            <a:r>
              <a:rPr lang="en-GB" sz="2400">
                <a:latin typeface="DefusedLight" pitchFamily="2" charset="0"/>
              </a:rPr>
              <a:t>1 for 2 matching ratio can approach 1 for 1 when combined with gift aid</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3826"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33827" name="Picture 3"/>
          <p:cNvPicPr>
            <a:picLocks noChangeAspect="1" noChangeArrowheads="1"/>
          </p:cNvPicPr>
          <p:nvPr/>
        </p:nvPicPr>
        <p:blipFill>
          <a:blip r:embed="rId3"/>
          <a:srcRect/>
          <a:stretch>
            <a:fillRect/>
          </a:stretch>
        </p:blipFill>
        <p:spPr bwMode="auto">
          <a:xfrm>
            <a:off x="0" y="696913"/>
            <a:ext cx="9170988" cy="6184900"/>
          </a:xfrm>
          <a:prstGeom prst="rect">
            <a:avLst/>
          </a:prstGeom>
          <a:noFill/>
          <a:ln w="9525">
            <a:noFill/>
            <a:miter lim="800000"/>
            <a:headEnd/>
            <a:tailEnd/>
          </a:ln>
          <a:effectLst/>
        </p:spPr>
      </p:pic>
      <p:sp>
        <p:nvSpPr>
          <p:cNvPr id="333828" name="AutoShape 4"/>
          <p:cNvSpPr>
            <a:spLocks noChangeArrowheads="1"/>
          </p:cNvSpPr>
          <p:nvPr/>
        </p:nvSpPr>
        <p:spPr bwMode="auto">
          <a:xfrm rot="-1205056">
            <a:off x="-1063625" y="-631825"/>
            <a:ext cx="5513388" cy="2362200"/>
          </a:xfrm>
          <a:prstGeom prst="roundRect">
            <a:avLst>
              <a:gd name="adj" fmla="val 16667"/>
            </a:avLst>
          </a:prstGeom>
          <a:solidFill>
            <a:srgbClr val="8B8C91"/>
          </a:solidFill>
          <a:ln w="9525">
            <a:noFill/>
            <a:round/>
            <a:headEnd/>
            <a:tailEnd/>
          </a:ln>
          <a:effectLst/>
        </p:spPr>
        <p:txBody>
          <a:bodyPr wrap="none" anchor="ctr"/>
          <a:lstStyle/>
          <a:p>
            <a:pPr algn="ctr"/>
            <a:endParaRPr lang="en-GB" sz="4400"/>
          </a:p>
        </p:txBody>
      </p:sp>
      <p:sp>
        <p:nvSpPr>
          <p:cNvPr id="333829" name="Rectangle 5"/>
          <p:cNvSpPr>
            <a:spLocks noChangeArrowheads="1"/>
          </p:cNvSpPr>
          <p:nvPr/>
        </p:nvSpPr>
        <p:spPr bwMode="auto">
          <a:xfrm>
            <a:off x="187325" y="177800"/>
            <a:ext cx="4416425" cy="1081088"/>
          </a:xfrm>
          <a:prstGeom prst="rect">
            <a:avLst/>
          </a:prstGeom>
          <a:noFill/>
          <a:ln w="9525">
            <a:noFill/>
            <a:miter lim="800000"/>
            <a:headEnd/>
            <a:tailEnd/>
          </a:ln>
          <a:effectLst/>
        </p:spPr>
        <p:txBody>
          <a:bodyPr anchor="ctr"/>
          <a:lstStyle/>
          <a:p>
            <a:pPr>
              <a:lnSpc>
                <a:spcPct val="80000"/>
              </a:lnSpc>
            </a:pPr>
            <a:r>
              <a:rPr lang="en-GB" sz="3800">
                <a:solidFill>
                  <a:schemeClr val="bg1"/>
                </a:solidFill>
                <a:latin typeface="DefusedRegular" pitchFamily="2" charset="0"/>
              </a:rPr>
              <a:t>Proud of our History:</a:t>
            </a:r>
            <a:br>
              <a:rPr lang="en-GB" sz="3800">
                <a:solidFill>
                  <a:schemeClr val="bg1"/>
                </a:solidFill>
                <a:latin typeface="DefusedRegular" pitchFamily="2" charset="0"/>
              </a:rPr>
            </a:br>
            <a:r>
              <a:rPr lang="en-GB" sz="3800">
                <a:solidFill>
                  <a:schemeClr val="bg1"/>
                </a:solidFill>
                <a:latin typeface="DefusedRegular" pitchFamily="2" charset="0"/>
              </a:rPr>
              <a:t>CoA</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23" name="Rectangle 3"/>
          <p:cNvSpPr>
            <a:spLocks noGrp="1" noChangeArrowheads="1"/>
          </p:cNvSpPr>
          <p:nvPr>
            <p:ph type="title"/>
          </p:nvPr>
        </p:nvSpPr>
        <p:spPr>
          <a:xfrm>
            <a:off x="119063" y="358775"/>
            <a:ext cx="4511675" cy="1189038"/>
          </a:xfrm>
        </p:spPr>
        <p:txBody>
          <a:bodyPr>
            <a:normAutofit fontScale="90000"/>
          </a:bodyPr>
          <a:lstStyle/>
          <a:p>
            <a:pPr algn="l" eaLnBrk="1" hangingPunct="1">
              <a:lnSpc>
                <a:spcPct val="90000"/>
              </a:lnSpc>
            </a:pPr>
            <a:r>
              <a:rPr lang="en-GB" sz="3200" smtClean="0">
                <a:solidFill>
                  <a:schemeClr val="bg1"/>
                </a:solidFill>
                <a:latin typeface="DefusedRegular" pitchFamily="2" charset="0"/>
              </a:rPr>
              <a:t>40</a:t>
            </a:r>
            <a:r>
              <a:rPr lang="en-GB" sz="3200" baseline="30000" smtClean="0">
                <a:solidFill>
                  <a:schemeClr val="bg1"/>
                </a:solidFill>
                <a:latin typeface="DefusedRegular" pitchFamily="2" charset="0"/>
              </a:rPr>
              <a:t>th</a:t>
            </a:r>
            <a:r>
              <a:rPr lang="en-GB" sz="3200" smtClean="0">
                <a:solidFill>
                  <a:schemeClr val="bg1"/>
                </a:solidFill>
                <a:latin typeface="DefusedRegular" pitchFamily="2" charset="0"/>
              </a:rPr>
              <a:t> Anniversary</a:t>
            </a:r>
            <a:br>
              <a:rPr lang="en-GB" sz="3200" smtClean="0">
                <a:solidFill>
                  <a:schemeClr val="bg1"/>
                </a:solidFill>
                <a:latin typeface="DefusedRegular" pitchFamily="2" charset="0"/>
              </a:rPr>
            </a:br>
            <a:r>
              <a:rPr lang="en-GB" sz="3200" smtClean="0">
                <a:solidFill>
                  <a:schemeClr val="bg1"/>
                </a:solidFill>
                <a:latin typeface="DefusedRegular" pitchFamily="2" charset="0"/>
              </a:rPr>
              <a:t>Royal Charter</a:t>
            </a:r>
            <a:br>
              <a:rPr lang="en-GB" sz="3200" smtClean="0">
                <a:solidFill>
                  <a:schemeClr val="bg1"/>
                </a:solidFill>
                <a:latin typeface="DefusedRegular" pitchFamily="2" charset="0"/>
              </a:rPr>
            </a:br>
            <a:r>
              <a:rPr lang="en-GB" sz="3200" smtClean="0">
                <a:solidFill>
                  <a:schemeClr val="bg1"/>
                </a:solidFill>
                <a:latin typeface="DefusedRegular" pitchFamily="2" charset="0"/>
              </a:rPr>
              <a:t>Cranfield</a:t>
            </a:r>
            <a:br>
              <a:rPr lang="en-GB" sz="3200" smtClean="0">
                <a:solidFill>
                  <a:schemeClr val="bg1"/>
                </a:solidFill>
                <a:latin typeface="DefusedRegular" pitchFamily="2" charset="0"/>
              </a:rPr>
            </a:br>
            <a:r>
              <a:rPr lang="en-GB" sz="3200" smtClean="0">
                <a:solidFill>
                  <a:schemeClr val="bg1"/>
                </a:solidFill>
                <a:latin typeface="DefusedRegular" pitchFamily="2" charset="0"/>
              </a:rPr>
              <a:t>2009/10</a:t>
            </a:r>
          </a:p>
        </p:txBody>
      </p:sp>
      <p:sp>
        <p:nvSpPr>
          <p:cNvPr id="30724" name="Rectangle 17"/>
          <p:cNvSpPr>
            <a:spLocks noChangeArrowheads="1"/>
          </p:cNvSpPr>
          <p:nvPr/>
        </p:nvSpPr>
        <p:spPr bwMode="auto">
          <a:xfrm>
            <a:off x="0" y="2952750"/>
            <a:ext cx="9144000" cy="0"/>
          </a:xfrm>
          <a:prstGeom prst="rect">
            <a:avLst/>
          </a:prstGeom>
          <a:noFill/>
          <a:ln w="9525">
            <a:noFill/>
            <a:miter lim="800000"/>
            <a:headEnd/>
            <a:tailEnd/>
          </a:ln>
        </p:spPr>
        <p:txBody>
          <a:bodyPr wrap="none" anchor="ctr">
            <a:spAutoFit/>
          </a:bodyPr>
          <a:lstStyle/>
          <a:p>
            <a:endParaRPr lang="en-GB"/>
          </a:p>
        </p:txBody>
      </p:sp>
      <p:sp>
        <p:nvSpPr>
          <p:cNvPr id="30725" name="Text Box 31"/>
          <p:cNvSpPr txBox="1">
            <a:spLocks noChangeArrowheads="1"/>
          </p:cNvSpPr>
          <p:nvPr/>
        </p:nvSpPr>
        <p:spPr bwMode="auto">
          <a:xfrm>
            <a:off x="271463" y="5260975"/>
            <a:ext cx="184150" cy="366713"/>
          </a:xfrm>
          <a:prstGeom prst="rect">
            <a:avLst/>
          </a:prstGeom>
          <a:noFill/>
          <a:ln w="9525">
            <a:noFill/>
            <a:miter lim="800000"/>
            <a:headEnd/>
            <a:tailEnd/>
          </a:ln>
        </p:spPr>
        <p:txBody>
          <a:bodyPr wrap="none">
            <a:spAutoFit/>
          </a:bodyPr>
          <a:lstStyle/>
          <a:p>
            <a:endParaRPr lang="en-GB"/>
          </a:p>
        </p:txBody>
      </p:sp>
      <p:pic>
        <p:nvPicPr>
          <p:cNvPr id="30726" name="Picture 33"/>
          <p:cNvPicPr>
            <a:picLocks noChangeAspect="1" noChangeArrowheads="1"/>
          </p:cNvPicPr>
          <p:nvPr/>
        </p:nvPicPr>
        <p:blipFill>
          <a:blip r:embed="rId3"/>
          <a:srcRect/>
          <a:stretch>
            <a:fillRect/>
          </a:stretch>
        </p:blipFill>
        <p:spPr bwMode="auto">
          <a:xfrm>
            <a:off x="5186363" y="1566863"/>
            <a:ext cx="3914775" cy="5233987"/>
          </a:xfrm>
          <a:prstGeom prst="rect">
            <a:avLst/>
          </a:prstGeom>
          <a:noFill/>
          <a:ln w="9525">
            <a:noFill/>
            <a:miter lim="800000"/>
            <a:headEnd/>
            <a:tailEnd/>
          </a:ln>
        </p:spPr>
      </p:pic>
      <p:pic>
        <p:nvPicPr>
          <p:cNvPr id="30727" name="Picture 35" descr="crest75"/>
          <p:cNvPicPr>
            <a:picLocks noChangeAspect="1" noChangeArrowheads="1"/>
          </p:cNvPicPr>
          <p:nvPr/>
        </p:nvPicPr>
        <p:blipFill>
          <a:blip r:embed="rId4"/>
          <a:srcRect l="4521" t="3995" r="3957" b="5116"/>
          <a:stretch>
            <a:fillRect/>
          </a:stretch>
        </p:blipFill>
        <p:spPr bwMode="auto">
          <a:xfrm>
            <a:off x="1014413" y="2071688"/>
            <a:ext cx="4122737" cy="4429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33829" name="Rectangle 5"/>
          <p:cNvSpPr>
            <a:spLocks noChangeArrowheads="1"/>
          </p:cNvSpPr>
          <p:nvPr/>
        </p:nvSpPr>
        <p:spPr bwMode="auto">
          <a:xfrm>
            <a:off x="26988" y="134938"/>
            <a:ext cx="5648325" cy="1081087"/>
          </a:xfrm>
          <a:prstGeom prst="rect">
            <a:avLst/>
          </a:prstGeom>
          <a:noFill/>
          <a:ln w="9525">
            <a:noFill/>
            <a:miter lim="800000"/>
            <a:headEnd/>
            <a:tailEnd/>
          </a:ln>
          <a:effectLst/>
        </p:spPr>
        <p:txBody>
          <a:bodyPr anchor="ctr"/>
          <a:lstStyle/>
          <a:p>
            <a:pPr>
              <a:defRPr/>
            </a:pPr>
            <a:r>
              <a:rPr lang="en-GB" sz="2500" dirty="0">
                <a:solidFill>
                  <a:srgbClr val="3333FF"/>
                </a:solidFill>
                <a:effectLst>
                  <a:outerShdw blurRad="38100" dist="38100" dir="2700000" algn="tl">
                    <a:srgbClr val="000000">
                      <a:alpha val="43137"/>
                    </a:srgbClr>
                  </a:outerShdw>
                </a:effectLst>
              </a:rPr>
              <a:t>Royal Charter 40</a:t>
            </a:r>
            <a:r>
              <a:rPr lang="en-GB" sz="2500" baseline="30000" dirty="0">
                <a:solidFill>
                  <a:srgbClr val="3333FF"/>
                </a:solidFill>
                <a:effectLst>
                  <a:outerShdw blurRad="38100" dist="38100" dir="2700000" algn="tl">
                    <a:srgbClr val="000000">
                      <a:alpha val="43137"/>
                    </a:srgbClr>
                  </a:outerShdw>
                </a:effectLst>
              </a:rPr>
              <a:t>th</a:t>
            </a:r>
            <a:r>
              <a:rPr lang="en-GB" sz="2500" dirty="0">
                <a:solidFill>
                  <a:srgbClr val="3333FF"/>
                </a:solidFill>
                <a:effectLst>
                  <a:outerShdw blurRad="38100" dist="38100" dir="2700000" algn="tl">
                    <a:srgbClr val="000000">
                      <a:alpha val="43137"/>
                    </a:srgbClr>
                  </a:outerShdw>
                </a:effectLst>
              </a:rPr>
              <a:t> Anniversary</a:t>
            </a:r>
            <a:r>
              <a:rPr lang="en-GB" sz="2400" dirty="0">
                <a:solidFill>
                  <a:schemeClr val="bg1"/>
                </a:solidFill>
              </a:rPr>
              <a:t/>
            </a:r>
            <a:br>
              <a:rPr lang="en-GB" sz="2400" dirty="0">
                <a:solidFill>
                  <a:schemeClr val="bg1"/>
                </a:solidFill>
              </a:rPr>
            </a:br>
            <a:r>
              <a:rPr lang="en-GB" sz="3000" dirty="0">
                <a:solidFill>
                  <a:schemeClr val="bg1"/>
                </a:solidFill>
              </a:rPr>
              <a:t>Cranfield Heritage</a:t>
            </a:r>
          </a:p>
          <a:p>
            <a:pPr>
              <a:defRPr/>
            </a:pPr>
            <a:r>
              <a:rPr lang="en-GB" sz="3000" dirty="0">
                <a:solidFill>
                  <a:schemeClr val="bg1"/>
                </a:solidFill>
              </a:rPr>
              <a:t>Scholarship Fund</a:t>
            </a:r>
          </a:p>
        </p:txBody>
      </p:sp>
      <p:grpSp>
        <p:nvGrpSpPr>
          <p:cNvPr id="2" name="Group 8"/>
          <p:cNvGrpSpPr>
            <a:grpSpLocks/>
          </p:cNvGrpSpPr>
          <p:nvPr/>
        </p:nvGrpSpPr>
        <p:grpSpPr bwMode="auto">
          <a:xfrm>
            <a:off x="3146425" y="1792288"/>
            <a:ext cx="3233738" cy="4346575"/>
            <a:chOff x="5545429" y="2193214"/>
            <a:chExt cx="3233764" cy="4346656"/>
          </a:xfrm>
        </p:grpSpPr>
        <p:pic>
          <p:nvPicPr>
            <p:cNvPr id="31753" name="Picture 2"/>
            <p:cNvPicPr>
              <a:picLocks noChangeAspect="1" noChangeArrowheads="1"/>
            </p:cNvPicPr>
            <p:nvPr/>
          </p:nvPicPr>
          <p:blipFill>
            <a:blip r:embed="rId3"/>
            <a:srcRect l="729"/>
            <a:stretch>
              <a:fillRect/>
            </a:stretch>
          </p:blipFill>
          <p:spPr bwMode="auto">
            <a:xfrm>
              <a:off x="5545429" y="2193214"/>
              <a:ext cx="3232150" cy="4346656"/>
            </a:xfrm>
            <a:prstGeom prst="rect">
              <a:avLst/>
            </a:prstGeom>
            <a:noFill/>
            <a:ln w="9525">
              <a:solidFill>
                <a:schemeClr val="bg1">
                  <a:lumMod val="65000"/>
                </a:schemeClr>
              </a:solidFill>
              <a:miter lim="800000"/>
              <a:headEnd/>
              <a:tailEnd/>
            </a:ln>
          </p:spPr>
        </p:pic>
        <p:pic>
          <p:nvPicPr>
            <p:cNvPr id="31754" name="Picture 10"/>
            <p:cNvPicPr>
              <a:picLocks noChangeAspect="1" noChangeArrowheads="1"/>
            </p:cNvPicPr>
            <p:nvPr/>
          </p:nvPicPr>
          <p:blipFill>
            <a:blip r:embed="rId4"/>
            <a:srcRect/>
            <a:stretch>
              <a:fillRect/>
            </a:stretch>
          </p:blipFill>
          <p:spPr bwMode="auto">
            <a:xfrm>
              <a:off x="7731125" y="2576358"/>
              <a:ext cx="1048068" cy="1411759"/>
            </a:xfrm>
            <a:prstGeom prst="rect">
              <a:avLst/>
            </a:prstGeom>
            <a:noFill/>
            <a:ln w="9525">
              <a:noFill/>
              <a:miter lim="800000"/>
              <a:headEnd/>
              <a:tailEnd/>
            </a:ln>
          </p:spPr>
        </p:pic>
      </p:grpSp>
      <p:grpSp>
        <p:nvGrpSpPr>
          <p:cNvPr id="3" name="Group 10"/>
          <p:cNvGrpSpPr>
            <a:grpSpLocks/>
          </p:cNvGrpSpPr>
          <p:nvPr/>
        </p:nvGrpSpPr>
        <p:grpSpPr bwMode="auto">
          <a:xfrm rot="-614297">
            <a:off x="279400" y="2328863"/>
            <a:ext cx="2992438" cy="4214812"/>
            <a:chOff x="293688" y="2416493"/>
            <a:chExt cx="2992437" cy="4214812"/>
          </a:xfrm>
        </p:grpSpPr>
        <p:pic>
          <p:nvPicPr>
            <p:cNvPr id="403458" name="Picture 2"/>
            <p:cNvPicPr>
              <a:picLocks noChangeAspect="1" noChangeArrowheads="1"/>
            </p:cNvPicPr>
            <p:nvPr/>
          </p:nvPicPr>
          <p:blipFill>
            <a:blip r:embed="rId5"/>
            <a:srcRect/>
            <a:stretch>
              <a:fillRect/>
            </a:stretch>
          </p:blipFill>
          <p:spPr bwMode="auto">
            <a:xfrm>
              <a:off x="293688" y="2416493"/>
              <a:ext cx="2992437" cy="4214812"/>
            </a:xfrm>
            <a:prstGeom prst="rect">
              <a:avLst/>
            </a:prstGeom>
            <a:noFill/>
            <a:ln w="0" cmpd="sng">
              <a:solidFill>
                <a:schemeClr val="bg1">
                  <a:lumMod val="65000"/>
                </a:schemeClr>
              </a:solidFill>
              <a:miter lim="800000"/>
              <a:headEnd/>
              <a:tailEnd/>
            </a:ln>
          </p:spPr>
        </p:pic>
        <p:sp>
          <p:nvSpPr>
            <p:cNvPr id="31752" name="TextBox 9"/>
            <p:cNvSpPr txBox="1">
              <a:spLocks noChangeArrowheads="1"/>
            </p:cNvSpPr>
            <p:nvPr/>
          </p:nvSpPr>
          <p:spPr bwMode="auto">
            <a:xfrm>
              <a:off x="295259" y="3243260"/>
              <a:ext cx="1624028" cy="200952"/>
            </a:xfrm>
            <a:prstGeom prst="rect">
              <a:avLst/>
            </a:prstGeom>
            <a:solidFill>
              <a:schemeClr val="bg1"/>
            </a:solidFill>
            <a:ln w="9525">
              <a:noFill/>
              <a:miter lim="800000"/>
              <a:headEnd/>
              <a:tailEnd/>
            </a:ln>
          </p:spPr>
          <p:txBody>
            <a:bodyPr>
              <a:spAutoFit/>
            </a:bodyPr>
            <a:lstStyle/>
            <a:p>
              <a:pPr>
                <a:lnSpc>
                  <a:spcPct val="60000"/>
                </a:lnSpc>
              </a:pPr>
              <a:r>
                <a:rPr lang="en-GB" sz="1100">
                  <a:solidFill>
                    <a:srgbClr val="3333FF"/>
                  </a:solidFill>
                </a:rPr>
                <a:t>College of Aeronautics</a:t>
              </a:r>
            </a:p>
          </p:txBody>
        </p:sp>
      </p:grpSp>
      <p:pic>
        <p:nvPicPr>
          <p:cNvPr id="404482" name="Picture 2"/>
          <p:cNvPicPr>
            <a:picLocks noChangeAspect="1" noChangeArrowheads="1"/>
          </p:cNvPicPr>
          <p:nvPr/>
        </p:nvPicPr>
        <p:blipFill>
          <a:blip r:embed="rId6"/>
          <a:srcRect/>
          <a:stretch>
            <a:fillRect/>
          </a:stretch>
        </p:blipFill>
        <p:spPr bwMode="auto">
          <a:xfrm rot="584527">
            <a:off x="6069013" y="2320925"/>
            <a:ext cx="3148012" cy="4438650"/>
          </a:xfrm>
          <a:prstGeom prst="rect">
            <a:avLst/>
          </a:prstGeom>
          <a:noFill/>
          <a:ln w="0">
            <a:solidFill>
              <a:schemeClr val="bg1">
                <a:lumMod val="65000"/>
              </a:schemeClr>
            </a:solid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123" name="Rectangle 2"/>
          <p:cNvSpPr>
            <a:spLocks noGrp="1" noChangeArrowheads="1"/>
          </p:cNvSpPr>
          <p:nvPr>
            <p:ph type="title"/>
          </p:nvPr>
        </p:nvSpPr>
        <p:spPr>
          <a:xfrm>
            <a:off x="107950" y="188913"/>
            <a:ext cx="3835400" cy="717550"/>
          </a:xfrm>
        </p:spPr>
        <p:txBody>
          <a:bodyPr>
            <a:normAutofit fontScale="90000"/>
          </a:bodyPr>
          <a:lstStyle/>
          <a:p>
            <a:pPr algn="l" eaLnBrk="1" hangingPunct="1"/>
            <a:r>
              <a:rPr lang="en-GB" smtClean="0">
                <a:solidFill>
                  <a:schemeClr val="bg1"/>
                </a:solidFill>
                <a:latin typeface="DefusedRegular" pitchFamily="2" charset="0"/>
              </a:rPr>
              <a:t>‘Our’ Mission</a:t>
            </a:r>
          </a:p>
        </p:txBody>
      </p:sp>
      <p:sp>
        <p:nvSpPr>
          <p:cNvPr id="5124" name="Rectangle 3"/>
          <p:cNvSpPr>
            <a:spLocks noChangeArrowheads="1"/>
          </p:cNvSpPr>
          <p:nvPr/>
        </p:nvSpPr>
        <p:spPr bwMode="auto">
          <a:xfrm>
            <a:off x="684213" y="2174875"/>
            <a:ext cx="7991475" cy="4105275"/>
          </a:xfrm>
          <a:prstGeom prst="rect">
            <a:avLst/>
          </a:prstGeom>
          <a:noFill/>
          <a:ln w="9525">
            <a:noFill/>
            <a:miter lim="800000"/>
            <a:headEnd/>
            <a:tailEnd/>
          </a:ln>
        </p:spPr>
        <p:txBody>
          <a:bodyPr anchor="ctr"/>
          <a:lstStyle/>
          <a:p>
            <a:pPr>
              <a:lnSpc>
                <a:spcPct val="120000"/>
              </a:lnSpc>
            </a:pPr>
            <a:r>
              <a:rPr lang="en-GB" sz="3200">
                <a:solidFill>
                  <a:srgbClr val="4D4D4D"/>
                </a:solidFill>
                <a:latin typeface="DefusedLight" pitchFamily="2" charset="0"/>
              </a:rPr>
              <a:t>To create and transform world class science, engineering, technology, and  management into viable, practical, environmentally desirable solutions that enhance economic development and the quality of life</a:t>
            </a:r>
          </a:p>
        </p:txBody>
      </p:sp>
      <p:sp>
        <p:nvSpPr>
          <p:cNvPr id="304133" name="Line 5"/>
          <p:cNvSpPr>
            <a:spLocks noChangeShapeType="1"/>
          </p:cNvSpPr>
          <p:nvPr/>
        </p:nvSpPr>
        <p:spPr bwMode="auto">
          <a:xfrm>
            <a:off x="1352550" y="3048000"/>
            <a:ext cx="3714750" cy="0"/>
          </a:xfrm>
          <a:prstGeom prst="line">
            <a:avLst/>
          </a:prstGeom>
          <a:noFill/>
          <a:ln w="38100">
            <a:solidFill>
              <a:srgbClr val="FF3300"/>
            </a:solidFill>
            <a:round/>
            <a:headEnd/>
            <a:tailEnd/>
          </a:ln>
        </p:spPr>
        <p:txBody>
          <a:bodyPr/>
          <a:lstStyle/>
          <a:p>
            <a:endParaRPr lang="en-GB"/>
          </a:p>
        </p:txBody>
      </p:sp>
      <p:sp>
        <p:nvSpPr>
          <p:cNvPr id="304134" name="Text Box 6"/>
          <p:cNvSpPr txBox="1">
            <a:spLocks noChangeArrowheads="1"/>
          </p:cNvSpPr>
          <p:nvPr/>
        </p:nvSpPr>
        <p:spPr bwMode="auto">
          <a:xfrm rot="-1277819">
            <a:off x="469900" y="3387725"/>
            <a:ext cx="8261350" cy="654050"/>
          </a:xfrm>
          <a:prstGeom prst="rect">
            <a:avLst/>
          </a:prstGeom>
          <a:solidFill>
            <a:srgbClr val="3399FF">
              <a:alpha val="70000"/>
            </a:srgbClr>
          </a:solidFill>
          <a:ln w="12700">
            <a:solidFill>
              <a:srgbClr val="FFFF00"/>
            </a:solidFill>
            <a:miter lim="800000"/>
            <a:headEnd/>
            <a:tailEnd/>
          </a:ln>
          <a:effectLst/>
        </p:spPr>
        <p:txBody>
          <a:bodyPr wrap="none">
            <a:spAutoFit/>
          </a:bodyPr>
          <a:lstStyle/>
          <a:p>
            <a:pPr>
              <a:defRPr/>
            </a:pPr>
            <a:r>
              <a:rPr lang="en-GB" sz="3600">
                <a:solidFill>
                  <a:srgbClr val="FFFF00"/>
                </a:solidFill>
                <a:effectLst>
                  <a:outerShdw blurRad="38100" dist="38100" dir="2700000" algn="tl">
                    <a:srgbClr val="000000"/>
                  </a:outerShdw>
                </a:effectLst>
                <a:latin typeface="DefusedLight" pitchFamily="2" charset="0"/>
              </a:rPr>
              <a:t>Research, Teaching, Knowledge Transfer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04133"/>
                                        </p:tgtEl>
                                        <p:attrNameLst>
                                          <p:attrName>style.visibility</p:attrName>
                                        </p:attrNameLst>
                                      </p:cBhvr>
                                      <p:to>
                                        <p:strVal val="visible"/>
                                      </p:to>
                                    </p:set>
                                    <p:anim calcmode="lin" valueType="num">
                                      <p:cBhvr>
                                        <p:cTn id="7" dur="1000" fill="hold"/>
                                        <p:tgtEl>
                                          <p:spTgt spid="304133"/>
                                        </p:tgtEl>
                                        <p:attrNameLst>
                                          <p:attrName>ppt_w</p:attrName>
                                        </p:attrNameLst>
                                      </p:cBhvr>
                                      <p:tavLst>
                                        <p:tav tm="0">
                                          <p:val>
                                            <p:fltVal val="0"/>
                                          </p:val>
                                        </p:tav>
                                        <p:tav tm="100000">
                                          <p:val>
                                            <p:strVal val="#ppt_w"/>
                                          </p:val>
                                        </p:tav>
                                      </p:tavLst>
                                    </p:anim>
                                    <p:anim calcmode="lin" valueType="num">
                                      <p:cBhvr>
                                        <p:cTn id="8" dur="1000" fill="hold"/>
                                        <p:tgtEl>
                                          <p:spTgt spid="30413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04134"/>
                                        </p:tgtEl>
                                        <p:attrNameLst>
                                          <p:attrName>style.visibility</p:attrName>
                                        </p:attrNameLst>
                                      </p:cBhvr>
                                      <p:to>
                                        <p:strVal val="visible"/>
                                      </p:to>
                                    </p:set>
                                    <p:anim calcmode="lin" valueType="num">
                                      <p:cBhvr>
                                        <p:cTn id="13" dur="500" fill="hold"/>
                                        <p:tgtEl>
                                          <p:spTgt spid="304134"/>
                                        </p:tgtEl>
                                        <p:attrNameLst>
                                          <p:attrName>ppt_w</p:attrName>
                                        </p:attrNameLst>
                                      </p:cBhvr>
                                      <p:tavLst>
                                        <p:tav tm="0">
                                          <p:val>
                                            <p:fltVal val="0"/>
                                          </p:val>
                                        </p:tav>
                                        <p:tav tm="100000">
                                          <p:val>
                                            <p:strVal val="#ppt_w"/>
                                          </p:val>
                                        </p:tav>
                                      </p:tavLst>
                                    </p:anim>
                                    <p:anim calcmode="lin" valueType="num">
                                      <p:cBhvr>
                                        <p:cTn id="14" dur="500" fill="hold"/>
                                        <p:tgtEl>
                                          <p:spTgt spid="3041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3" grpId="0" animBg="1"/>
      <p:bldP spid="30413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bg_standard"/>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14" name="Picture 7"/>
          <p:cNvPicPr>
            <a:picLocks noChangeAspect="1" noChangeArrowheads="1"/>
          </p:cNvPicPr>
          <p:nvPr/>
        </p:nvPicPr>
        <p:blipFill>
          <a:blip r:embed="rId4"/>
          <a:srcRect/>
          <a:stretch>
            <a:fillRect/>
          </a:stretch>
        </p:blipFill>
        <p:spPr bwMode="auto">
          <a:xfrm>
            <a:off x="2547938" y="1582738"/>
            <a:ext cx="1922462" cy="2900362"/>
          </a:xfrm>
          <a:prstGeom prst="rect">
            <a:avLst/>
          </a:prstGeom>
          <a:noFill/>
          <a:ln w="9525">
            <a:noFill/>
            <a:miter lim="800000"/>
            <a:headEnd/>
            <a:tailEnd/>
          </a:ln>
        </p:spPr>
      </p:pic>
      <p:pic>
        <p:nvPicPr>
          <p:cNvPr id="348170" name="Picture 10"/>
          <p:cNvPicPr>
            <a:picLocks noChangeAspect="1" noChangeArrowheads="1"/>
          </p:cNvPicPr>
          <p:nvPr/>
        </p:nvPicPr>
        <p:blipFill>
          <a:blip r:embed="rId5"/>
          <a:srcRect/>
          <a:stretch>
            <a:fillRect/>
          </a:stretch>
        </p:blipFill>
        <p:spPr bwMode="auto">
          <a:xfrm>
            <a:off x="4513263" y="668338"/>
            <a:ext cx="3551237" cy="4781550"/>
          </a:xfrm>
          <a:prstGeom prst="rect">
            <a:avLst/>
          </a:prstGeom>
          <a:noFill/>
          <a:ln w="9525">
            <a:noFill/>
            <a:miter lim="800000"/>
            <a:headEnd/>
            <a:tailEnd/>
          </a:ln>
        </p:spPr>
      </p:pic>
      <p:sp>
        <p:nvSpPr>
          <p:cNvPr id="18" name="TextBox 17"/>
          <p:cNvSpPr txBox="1">
            <a:spLocks noChangeArrowheads="1"/>
          </p:cNvSpPr>
          <p:nvPr/>
        </p:nvSpPr>
        <p:spPr bwMode="auto">
          <a:xfrm>
            <a:off x="0" y="0"/>
            <a:ext cx="4571999" cy="1077218"/>
          </a:xfrm>
          <a:prstGeom prst="rect">
            <a:avLst/>
          </a:prstGeom>
          <a:noFill/>
          <a:ln w="9525">
            <a:noFill/>
            <a:miter lim="800000"/>
            <a:headEnd/>
            <a:tailEnd/>
          </a:ln>
        </p:spPr>
        <p:txBody>
          <a:bodyPr wrap="square">
            <a:spAutoFit/>
          </a:bodyPr>
          <a:lstStyle/>
          <a:p>
            <a:r>
              <a:rPr lang="en-GB" sz="3200" dirty="0">
                <a:solidFill>
                  <a:schemeClr val="bg1"/>
                </a:solidFill>
                <a:latin typeface="DefusedRegular" pitchFamily="2" charset="0"/>
              </a:rPr>
              <a:t>1969-70: a very special year for Cranfield</a:t>
            </a:r>
          </a:p>
        </p:txBody>
      </p:sp>
      <p:sp>
        <p:nvSpPr>
          <p:cNvPr id="6" name="Rectangle 3"/>
          <p:cNvSpPr txBox="1">
            <a:spLocks noChangeArrowheads="1"/>
          </p:cNvSpPr>
          <p:nvPr/>
        </p:nvSpPr>
        <p:spPr bwMode="auto">
          <a:xfrm>
            <a:off x="5111750" y="5018088"/>
            <a:ext cx="3567113" cy="1189037"/>
          </a:xfrm>
          <a:prstGeom prst="rect">
            <a:avLst/>
          </a:prstGeom>
          <a:noFill/>
          <a:ln w="9525">
            <a:noFill/>
            <a:miter lim="800000"/>
            <a:headEnd/>
            <a:tailEnd/>
          </a:ln>
        </p:spPr>
        <p:txBody>
          <a:bodyPr anchor="ctr"/>
          <a:lstStyle/>
          <a:p>
            <a:pPr>
              <a:lnSpc>
                <a:spcPct val="90000"/>
              </a:lnSpc>
              <a:defRPr/>
            </a:pPr>
            <a:r>
              <a:rPr lang="en-GB" sz="3200" kern="0">
                <a:solidFill>
                  <a:schemeClr val="tx1">
                    <a:lumMod val="50000"/>
                    <a:lumOff val="50000"/>
                  </a:schemeClr>
                </a:solidFill>
                <a:ea typeface="+mj-ea"/>
                <a:cs typeface="+mj-cs"/>
              </a:rPr>
              <a:t>40</a:t>
            </a:r>
            <a:r>
              <a:rPr lang="en-GB" sz="3200" kern="0" baseline="30000">
                <a:solidFill>
                  <a:schemeClr val="tx1">
                    <a:lumMod val="50000"/>
                    <a:lumOff val="50000"/>
                  </a:schemeClr>
                </a:solidFill>
                <a:ea typeface="+mj-ea"/>
                <a:cs typeface="+mj-cs"/>
              </a:rPr>
              <a:t>th</a:t>
            </a:r>
            <a:r>
              <a:rPr lang="en-GB" sz="3200" kern="0">
                <a:solidFill>
                  <a:schemeClr val="tx1">
                    <a:lumMod val="50000"/>
                    <a:lumOff val="50000"/>
                  </a:schemeClr>
                </a:solidFill>
                <a:ea typeface="+mj-ea"/>
                <a:cs typeface="+mj-cs"/>
              </a:rPr>
              <a:t> Anniversary</a:t>
            </a:r>
            <a:br>
              <a:rPr lang="en-GB" sz="3200" kern="0">
                <a:solidFill>
                  <a:schemeClr val="tx1">
                    <a:lumMod val="50000"/>
                    <a:lumOff val="50000"/>
                  </a:schemeClr>
                </a:solidFill>
                <a:ea typeface="+mj-ea"/>
                <a:cs typeface="+mj-cs"/>
              </a:rPr>
            </a:br>
            <a:r>
              <a:rPr lang="en-GB" sz="3200" kern="0">
                <a:solidFill>
                  <a:schemeClr val="tx1">
                    <a:lumMod val="50000"/>
                    <a:lumOff val="50000"/>
                  </a:schemeClr>
                </a:solidFill>
                <a:ea typeface="+mj-ea"/>
                <a:cs typeface="+mj-cs"/>
              </a:rPr>
              <a:t>Royal Charter</a:t>
            </a:r>
            <a:br>
              <a:rPr lang="en-GB" sz="3200" kern="0">
                <a:solidFill>
                  <a:schemeClr val="tx1">
                    <a:lumMod val="50000"/>
                    <a:lumOff val="50000"/>
                  </a:schemeClr>
                </a:solidFill>
                <a:ea typeface="+mj-ea"/>
                <a:cs typeface="+mj-cs"/>
              </a:rPr>
            </a:br>
            <a:r>
              <a:rPr lang="en-GB" sz="3200" kern="0">
                <a:solidFill>
                  <a:schemeClr val="tx1">
                    <a:lumMod val="50000"/>
                    <a:lumOff val="50000"/>
                  </a:schemeClr>
                </a:solidFill>
                <a:ea typeface="+mj-ea"/>
                <a:cs typeface="+mj-cs"/>
              </a:rPr>
              <a:t>Cranfield</a:t>
            </a:r>
            <a:br>
              <a:rPr lang="en-GB" sz="3200" kern="0">
                <a:solidFill>
                  <a:schemeClr val="tx1">
                    <a:lumMod val="50000"/>
                    <a:lumOff val="50000"/>
                  </a:schemeClr>
                </a:solidFill>
                <a:ea typeface="+mj-ea"/>
                <a:cs typeface="+mj-cs"/>
              </a:rPr>
            </a:br>
            <a:r>
              <a:rPr lang="en-GB" sz="3200" kern="0">
                <a:solidFill>
                  <a:schemeClr val="tx1">
                    <a:lumMod val="50000"/>
                    <a:lumOff val="50000"/>
                  </a:schemeClr>
                </a:solidFill>
                <a:ea typeface="+mj-ea"/>
                <a:cs typeface="+mj-cs"/>
              </a:rPr>
              <a:t>2009/10</a:t>
            </a:r>
            <a:endParaRPr lang="en-GB" sz="3200" kern="0" dirty="0">
              <a:solidFill>
                <a:schemeClr val="tx1">
                  <a:lumMod val="50000"/>
                  <a:lumOff val="50000"/>
                </a:schemeClr>
              </a:solidFill>
              <a:ea typeface="+mj-ea"/>
              <a:cs typeface="+mj-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9"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1000"/>
                                        <p:tgtEl>
                                          <p:spTgt spid="14"/>
                                        </p:tgtEl>
                                      </p:cBhvr>
                                    </p:animEffect>
                                  </p:childTnLst>
                                </p:cTn>
                              </p:par>
                            </p:childTnLst>
                          </p:cTn>
                        </p:par>
                        <p:par>
                          <p:cTn id="13" fill="hold">
                            <p:stCondLst>
                              <p:cond delay="2000"/>
                            </p:stCondLst>
                            <p:childTnLst>
                              <p:par>
                                <p:cTn id="14" presetID="9" presetClass="entr" presetSubtype="0" fill="hold" nodeType="afterEffect">
                                  <p:stCondLst>
                                    <p:cond delay="0"/>
                                  </p:stCondLst>
                                  <p:childTnLst>
                                    <p:set>
                                      <p:cBhvr>
                                        <p:cTn id="15" dur="1" fill="hold">
                                          <p:stCondLst>
                                            <p:cond delay="0"/>
                                          </p:stCondLst>
                                        </p:cTn>
                                        <p:tgtEl>
                                          <p:spTgt spid="348170"/>
                                        </p:tgtEl>
                                        <p:attrNameLst>
                                          <p:attrName>style.visibility</p:attrName>
                                        </p:attrNameLst>
                                      </p:cBhvr>
                                      <p:to>
                                        <p:strVal val="visible"/>
                                      </p:to>
                                    </p:set>
                                    <p:animEffect transition="in" filter="dissolve">
                                      <p:cBhvr>
                                        <p:cTn id="16" dur="1000"/>
                                        <p:tgtEl>
                                          <p:spTgt spid="348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lum bright="12000" contrast="18000"/>
          </a:blip>
          <a:srcRect/>
          <a:stretch>
            <a:fillRect/>
          </a:stretch>
        </p:blipFill>
        <p:spPr bwMode="auto">
          <a:xfrm>
            <a:off x="0" y="0"/>
            <a:ext cx="9144000" cy="6858000"/>
          </a:xfrm>
          <a:prstGeom prst="rect">
            <a:avLst/>
          </a:prstGeom>
          <a:noFill/>
          <a:ln w="9525">
            <a:noFill/>
            <a:miter lim="800000"/>
            <a:headEnd/>
            <a:tailEnd/>
          </a:ln>
        </p:spPr>
      </p:pic>
      <p:sp>
        <p:nvSpPr>
          <p:cNvPr id="25603" name="AutoShape 3"/>
          <p:cNvSpPr>
            <a:spLocks noChangeArrowheads="1"/>
          </p:cNvSpPr>
          <p:nvPr/>
        </p:nvSpPr>
        <p:spPr bwMode="auto">
          <a:xfrm rot="-1205056">
            <a:off x="-1063625" y="-631825"/>
            <a:ext cx="5513388" cy="2362200"/>
          </a:xfrm>
          <a:prstGeom prst="roundRect">
            <a:avLst>
              <a:gd name="adj" fmla="val 16667"/>
            </a:avLst>
          </a:prstGeom>
          <a:solidFill>
            <a:srgbClr val="AEAFB2"/>
          </a:solidFill>
          <a:ln w="9525">
            <a:noFill/>
            <a:round/>
            <a:headEnd/>
            <a:tailEnd/>
          </a:ln>
        </p:spPr>
        <p:txBody>
          <a:bodyPr wrap="none" anchor="ctr"/>
          <a:lstStyle/>
          <a:p>
            <a:pPr algn="ctr"/>
            <a:endParaRPr lang="en-GB" sz="4400">
              <a:latin typeface="Arial" pitchFamily="34" charset="0"/>
            </a:endParaRPr>
          </a:p>
        </p:txBody>
      </p:sp>
      <p:sp>
        <p:nvSpPr>
          <p:cNvPr id="25604" name="Text Box 4"/>
          <p:cNvSpPr txBox="1">
            <a:spLocks noChangeArrowheads="1"/>
          </p:cNvSpPr>
          <p:nvPr/>
        </p:nvSpPr>
        <p:spPr bwMode="auto">
          <a:xfrm>
            <a:off x="71406" y="21379"/>
            <a:ext cx="4846638" cy="978729"/>
          </a:xfrm>
          <a:prstGeom prst="rect">
            <a:avLst/>
          </a:prstGeom>
          <a:noFill/>
          <a:ln w="9525">
            <a:noFill/>
            <a:miter lim="800000"/>
            <a:headEnd/>
            <a:tailEnd/>
          </a:ln>
        </p:spPr>
        <p:txBody>
          <a:bodyPr>
            <a:spAutoFit/>
          </a:bodyPr>
          <a:lstStyle/>
          <a:p>
            <a:pPr>
              <a:lnSpc>
                <a:spcPct val="90000"/>
              </a:lnSpc>
            </a:pPr>
            <a:r>
              <a:rPr lang="en-GB" sz="3200" dirty="0" smtClean="0">
                <a:solidFill>
                  <a:schemeClr val="bg1"/>
                </a:solidFill>
              </a:rPr>
              <a:t>2009-2010 </a:t>
            </a:r>
          </a:p>
          <a:p>
            <a:pPr>
              <a:lnSpc>
                <a:spcPct val="90000"/>
              </a:lnSpc>
            </a:pPr>
            <a:r>
              <a:rPr lang="en-GB" sz="3200" dirty="0" smtClean="0">
                <a:solidFill>
                  <a:schemeClr val="bg1"/>
                </a:solidFill>
              </a:rPr>
              <a:t>Opening </a:t>
            </a:r>
            <a:r>
              <a:rPr lang="en-GB" sz="3200" dirty="0" err="1" smtClean="0">
                <a:solidFill>
                  <a:schemeClr val="bg1"/>
                </a:solidFill>
              </a:rPr>
              <a:t>Chilver</a:t>
            </a:r>
            <a:r>
              <a:rPr lang="en-GB" sz="3200" dirty="0" smtClean="0">
                <a:solidFill>
                  <a:schemeClr val="bg1"/>
                </a:solidFill>
              </a:rPr>
              <a:t> Hall</a:t>
            </a:r>
            <a:endParaRPr lang="en-GB" sz="3200" dirty="0">
              <a:solidFill>
                <a:schemeClr val="bg1"/>
              </a:solidFill>
            </a:endParaRPr>
          </a:p>
        </p:txBody>
      </p:sp>
      <p:grpSp>
        <p:nvGrpSpPr>
          <p:cNvPr id="2" name="Group 5"/>
          <p:cNvGrpSpPr>
            <a:grpSpLocks/>
          </p:cNvGrpSpPr>
          <p:nvPr/>
        </p:nvGrpSpPr>
        <p:grpSpPr bwMode="auto">
          <a:xfrm>
            <a:off x="5108575" y="2120900"/>
            <a:ext cx="3033713" cy="1857375"/>
            <a:chOff x="3182" y="969"/>
            <a:chExt cx="1911" cy="1170"/>
          </a:xfrm>
        </p:grpSpPr>
        <p:sp>
          <p:nvSpPr>
            <p:cNvPr id="25607" name="AutoShape 6"/>
            <p:cNvSpPr>
              <a:spLocks noChangeArrowheads="1"/>
            </p:cNvSpPr>
            <p:nvPr/>
          </p:nvSpPr>
          <p:spPr bwMode="auto">
            <a:xfrm flipH="1">
              <a:off x="3182" y="969"/>
              <a:ext cx="1911" cy="1170"/>
            </a:xfrm>
            <a:prstGeom prst="wedgeRoundRectCallout">
              <a:avLst>
                <a:gd name="adj1" fmla="val -83806"/>
                <a:gd name="adj2" fmla="val -32481"/>
                <a:gd name="adj3" fmla="val 16667"/>
              </a:avLst>
            </a:prstGeom>
            <a:solidFill>
              <a:schemeClr val="accent1"/>
            </a:solidFill>
            <a:ln w="9525">
              <a:solidFill>
                <a:schemeClr val="tx1"/>
              </a:solidFill>
              <a:miter lim="800000"/>
              <a:headEnd/>
              <a:tailEnd/>
            </a:ln>
          </p:spPr>
          <p:txBody>
            <a:bodyPr/>
            <a:lstStyle/>
            <a:p>
              <a:pPr algn="ctr"/>
              <a:endParaRPr lang="en-GB" sz="2400">
                <a:latin typeface="DefusedLight" pitchFamily="2" charset="0"/>
              </a:endParaRPr>
            </a:p>
          </p:txBody>
        </p:sp>
        <p:pic>
          <p:nvPicPr>
            <p:cNvPr id="25608" name="Picture 7"/>
            <p:cNvPicPr>
              <a:picLocks noChangeAspect="1" noChangeArrowheads="1"/>
            </p:cNvPicPr>
            <p:nvPr/>
          </p:nvPicPr>
          <p:blipFill>
            <a:blip r:embed="rId3"/>
            <a:srcRect/>
            <a:stretch>
              <a:fillRect/>
            </a:stretch>
          </p:blipFill>
          <p:spPr bwMode="auto">
            <a:xfrm>
              <a:off x="3260" y="1084"/>
              <a:ext cx="614" cy="926"/>
            </a:xfrm>
            <a:prstGeom prst="rect">
              <a:avLst/>
            </a:prstGeom>
            <a:noFill/>
            <a:ln w="9525">
              <a:noFill/>
              <a:miter lim="800000"/>
              <a:headEnd/>
              <a:tailEnd/>
            </a:ln>
          </p:spPr>
        </p:pic>
        <p:sp>
          <p:nvSpPr>
            <p:cNvPr id="25609" name="Text Box 8"/>
            <p:cNvSpPr txBox="1">
              <a:spLocks noChangeArrowheads="1"/>
            </p:cNvSpPr>
            <p:nvPr/>
          </p:nvSpPr>
          <p:spPr bwMode="auto">
            <a:xfrm>
              <a:off x="3864" y="1153"/>
              <a:ext cx="1220" cy="865"/>
            </a:xfrm>
            <a:prstGeom prst="rect">
              <a:avLst/>
            </a:prstGeom>
            <a:noFill/>
            <a:ln w="9525">
              <a:noFill/>
              <a:miter lim="800000"/>
              <a:headEnd/>
              <a:tailEnd/>
            </a:ln>
          </p:spPr>
          <p:txBody>
            <a:bodyPr wrap="none">
              <a:spAutoFit/>
            </a:bodyPr>
            <a:lstStyle/>
            <a:p>
              <a:r>
                <a:rPr lang="en-GB" sz="2800"/>
                <a:t>Chilver Hall</a:t>
              </a:r>
            </a:p>
            <a:p>
              <a:r>
                <a:rPr lang="en-GB" sz="2800"/>
                <a:t>October</a:t>
              </a:r>
            </a:p>
            <a:p>
              <a:r>
                <a:rPr lang="en-GB" sz="2800"/>
                <a:t>2009</a:t>
              </a:r>
            </a:p>
          </p:txBody>
        </p:sp>
      </p:grpSp>
      <p:pic>
        <p:nvPicPr>
          <p:cNvPr id="347145" name="Picture 9"/>
          <p:cNvPicPr>
            <a:picLocks noChangeAspect="1" noChangeArrowheads="1"/>
          </p:cNvPicPr>
          <p:nvPr/>
        </p:nvPicPr>
        <p:blipFill>
          <a:blip r:embed="rId4"/>
          <a:srcRect/>
          <a:stretch>
            <a:fillRect/>
          </a:stretch>
        </p:blipFill>
        <p:spPr bwMode="auto">
          <a:xfrm>
            <a:off x="1524000" y="2184400"/>
            <a:ext cx="3657600" cy="4445000"/>
          </a:xfrm>
          <a:prstGeom prst="rect">
            <a:avLst/>
          </a:prstGeom>
          <a:noFill/>
          <a:ln w="9525">
            <a:solidFill>
              <a:schemeClr val="bg2"/>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ppt_w/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 calcmode="lin" valueType="num">
                                      <p:cBhvr>
                                        <p:cTn id="9" dur="1000" fill="hold"/>
                                        <p:tgtEl>
                                          <p:spTgt spid="2"/>
                                        </p:tgtEl>
                                        <p:attrNameLst>
                                          <p:attrName>ppt_w</p:attrName>
                                        </p:attrNameLst>
                                      </p:cBhvr>
                                      <p:tavLst>
                                        <p:tav tm="0">
                                          <p:val>
                                            <p:fltVal val="0"/>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childTnLst>
                                </p:cTn>
                              </p:par>
                            </p:childTnLst>
                          </p:cTn>
                        </p:par>
                        <p:par>
                          <p:cTn id="11" fill="hold">
                            <p:stCondLst>
                              <p:cond delay="1000"/>
                            </p:stCondLst>
                            <p:childTnLst>
                              <p:par>
                                <p:cTn id="12" presetID="9" presetClass="entr" presetSubtype="0" fill="hold" nodeType="afterEffect">
                                  <p:stCondLst>
                                    <p:cond delay="0"/>
                                  </p:stCondLst>
                                  <p:childTnLst>
                                    <p:set>
                                      <p:cBhvr>
                                        <p:cTn id="13" dur="1" fill="hold">
                                          <p:stCondLst>
                                            <p:cond delay="0"/>
                                          </p:stCondLst>
                                        </p:cTn>
                                        <p:tgtEl>
                                          <p:spTgt spid="347145"/>
                                        </p:tgtEl>
                                        <p:attrNameLst>
                                          <p:attrName>style.visibility</p:attrName>
                                        </p:attrNameLst>
                                      </p:cBhvr>
                                      <p:to>
                                        <p:strVal val="visible"/>
                                      </p:to>
                                    </p:set>
                                    <p:animEffect transition="in" filter="dissolve">
                                      <p:cBhvr>
                                        <p:cTn id="14" dur="1000"/>
                                        <p:tgtEl>
                                          <p:spTgt spid="347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6147" name="Picture 3"/>
          <p:cNvPicPr>
            <a:picLocks noChangeAspect="1" noChangeArrowheads="1"/>
          </p:cNvPicPr>
          <p:nvPr/>
        </p:nvPicPr>
        <p:blipFill>
          <a:blip r:embed="rId3"/>
          <a:srcRect/>
          <a:stretch>
            <a:fillRect/>
          </a:stretch>
        </p:blipFill>
        <p:spPr bwMode="auto">
          <a:xfrm>
            <a:off x="2228850" y="1501775"/>
            <a:ext cx="5391150" cy="4422775"/>
          </a:xfrm>
          <a:prstGeom prst="rect">
            <a:avLst/>
          </a:prstGeom>
          <a:noFill/>
          <a:ln w="9525">
            <a:noFill/>
            <a:miter lim="800000"/>
            <a:headEnd/>
            <a:tailEnd/>
          </a:ln>
        </p:spPr>
      </p:pic>
      <p:sp>
        <p:nvSpPr>
          <p:cNvPr id="6148" name="Rectangle 4"/>
          <p:cNvSpPr>
            <a:spLocks noGrp="1" noChangeArrowheads="1"/>
          </p:cNvSpPr>
          <p:nvPr>
            <p:ph type="title"/>
          </p:nvPr>
        </p:nvSpPr>
        <p:spPr>
          <a:xfrm>
            <a:off x="85725" y="325438"/>
            <a:ext cx="4456113" cy="739775"/>
          </a:xfrm>
        </p:spPr>
        <p:txBody>
          <a:bodyPr>
            <a:normAutofit fontScale="90000"/>
          </a:bodyPr>
          <a:lstStyle/>
          <a:p>
            <a:pPr algn="l" eaLnBrk="1" hangingPunct="1"/>
            <a:r>
              <a:rPr lang="en-GB" sz="3000" smtClean="0">
                <a:solidFill>
                  <a:schemeClr val="bg1"/>
                </a:solidFill>
                <a:latin typeface="DefusedRegular" pitchFamily="2" charset="0"/>
              </a:rPr>
              <a:t>Cranfield today:</a:t>
            </a:r>
            <a:br>
              <a:rPr lang="en-GB" sz="3000" smtClean="0">
                <a:solidFill>
                  <a:schemeClr val="bg1"/>
                </a:solidFill>
                <a:latin typeface="DefusedRegular" pitchFamily="2" charset="0"/>
              </a:rPr>
            </a:br>
            <a:r>
              <a:rPr lang="en-GB" sz="3000" smtClean="0">
                <a:solidFill>
                  <a:schemeClr val="bg1"/>
                </a:solidFill>
                <a:latin typeface="DefusedRegular" pitchFamily="2" charset="0"/>
              </a:rPr>
              <a:t>a wholly Postgraduate STEM University</a:t>
            </a:r>
            <a:r>
              <a:rPr lang="en-GB" sz="3000" b="1" i="1" smtClean="0">
                <a:solidFill>
                  <a:schemeClr val="bg1"/>
                </a:solidFill>
                <a:latin typeface="DefusedRegular" pitchFamily="2" charset="0"/>
              </a:rPr>
              <a:t> </a:t>
            </a:r>
          </a:p>
        </p:txBody>
      </p:sp>
      <p:grpSp>
        <p:nvGrpSpPr>
          <p:cNvPr id="2" name="Group 5"/>
          <p:cNvGrpSpPr>
            <a:grpSpLocks/>
          </p:cNvGrpSpPr>
          <p:nvPr/>
        </p:nvGrpSpPr>
        <p:grpSpPr bwMode="auto">
          <a:xfrm>
            <a:off x="2597150" y="2960688"/>
            <a:ext cx="436563" cy="509587"/>
            <a:chOff x="1673" y="1480"/>
            <a:chExt cx="1500" cy="1574"/>
          </a:xfrm>
        </p:grpSpPr>
        <p:grpSp>
          <p:nvGrpSpPr>
            <p:cNvPr id="3" name="Group 6"/>
            <p:cNvGrpSpPr>
              <a:grpSpLocks/>
            </p:cNvGrpSpPr>
            <p:nvPr/>
          </p:nvGrpSpPr>
          <p:grpSpPr bwMode="auto">
            <a:xfrm>
              <a:off x="1673" y="1480"/>
              <a:ext cx="1500" cy="1574"/>
              <a:chOff x="1253" y="1179"/>
              <a:chExt cx="2797" cy="3018"/>
            </a:xfrm>
          </p:grpSpPr>
          <p:sp>
            <p:nvSpPr>
              <p:cNvPr id="6171" name="Line 7"/>
              <p:cNvSpPr>
                <a:spLocks noChangeShapeType="1"/>
              </p:cNvSpPr>
              <p:nvPr/>
            </p:nvSpPr>
            <p:spPr bwMode="auto">
              <a:xfrm flipV="1">
                <a:off x="1280" y="3255"/>
                <a:ext cx="165" cy="128"/>
              </a:xfrm>
              <a:prstGeom prst="line">
                <a:avLst/>
              </a:prstGeom>
              <a:noFill/>
              <a:ln w="76200">
                <a:noFill/>
                <a:round/>
                <a:headEnd/>
                <a:tailEnd/>
              </a:ln>
            </p:spPr>
            <p:txBody>
              <a:bodyPr/>
              <a:lstStyle/>
              <a:p>
                <a:endParaRPr lang="en-GB"/>
              </a:p>
            </p:txBody>
          </p:sp>
          <p:sp>
            <p:nvSpPr>
              <p:cNvPr id="6172" name="Line 8"/>
              <p:cNvSpPr>
                <a:spLocks noChangeShapeType="1"/>
              </p:cNvSpPr>
              <p:nvPr/>
            </p:nvSpPr>
            <p:spPr bwMode="auto">
              <a:xfrm>
                <a:off x="1445" y="3246"/>
                <a:ext cx="192" cy="64"/>
              </a:xfrm>
              <a:prstGeom prst="line">
                <a:avLst/>
              </a:prstGeom>
              <a:noFill/>
              <a:ln w="76200">
                <a:noFill/>
                <a:round/>
                <a:headEnd/>
                <a:tailEnd/>
              </a:ln>
            </p:spPr>
            <p:txBody>
              <a:bodyPr/>
              <a:lstStyle/>
              <a:p>
                <a:endParaRPr lang="en-GB"/>
              </a:p>
            </p:txBody>
          </p:sp>
          <p:sp>
            <p:nvSpPr>
              <p:cNvPr id="6173" name="Line 9"/>
              <p:cNvSpPr>
                <a:spLocks noChangeShapeType="1"/>
              </p:cNvSpPr>
              <p:nvPr/>
            </p:nvSpPr>
            <p:spPr bwMode="auto">
              <a:xfrm flipH="1" flipV="1">
                <a:off x="1573" y="3200"/>
                <a:ext cx="73" cy="119"/>
              </a:xfrm>
              <a:prstGeom prst="line">
                <a:avLst/>
              </a:prstGeom>
              <a:noFill/>
              <a:ln w="76200">
                <a:noFill/>
                <a:round/>
                <a:headEnd/>
                <a:tailEnd/>
              </a:ln>
            </p:spPr>
            <p:txBody>
              <a:bodyPr/>
              <a:lstStyle/>
              <a:p>
                <a:endParaRPr lang="en-GB"/>
              </a:p>
            </p:txBody>
          </p:sp>
          <p:sp>
            <p:nvSpPr>
              <p:cNvPr id="6174" name="Line 10"/>
              <p:cNvSpPr>
                <a:spLocks noChangeShapeType="1"/>
              </p:cNvSpPr>
              <p:nvPr/>
            </p:nvSpPr>
            <p:spPr bwMode="auto">
              <a:xfrm flipV="1">
                <a:off x="1563" y="3072"/>
                <a:ext cx="192" cy="137"/>
              </a:xfrm>
              <a:prstGeom prst="line">
                <a:avLst/>
              </a:prstGeom>
              <a:noFill/>
              <a:ln w="76200">
                <a:noFill/>
                <a:round/>
                <a:headEnd/>
                <a:tailEnd/>
              </a:ln>
            </p:spPr>
            <p:txBody>
              <a:bodyPr/>
              <a:lstStyle/>
              <a:p>
                <a:endParaRPr lang="en-GB"/>
              </a:p>
            </p:txBody>
          </p:sp>
          <p:sp>
            <p:nvSpPr>
              <p:cNvPr id="6175" name="Line 11"/>
              <p:cNvSpPr>
                <a:spLocks noChangeShapeType="1"/>
              </p:cNvSpPr>
              <p:nvPr/>
            </p:nvSpPr>
            <p:spPr bwMode="auto">
              <a:xfrm flipH="1" flipV="1">
                <a:off x="1609" y="3054"/>
                <a:ext cx="146" cy="9"/>
              </a:xfrm>
              <a:prstGeom prst="line">
                <a:avLst/>
              </a:prstGeom>
              <a:noFill/>
              <a:ln w="76200">
                <a:noFill/>
                <a:round/>
                <a:headEnd/>
                <a:tailEnd/>
              </a:ln>
            </p:spPr>
            <p:txBody>
              <a:bodyPr/>
              <a:lstStyle/>
              <a:p>
                <a:endParaRPr lang="en-GB"/>
              </a:p>
            </p:txBody>
          </p:sp>
          <p:sp>
            <p:nvSpPr>
              <p:cNvPr id="6176" name="Line 12"/>
              <p:cNvSpPr>
                <a:spLocks noChangeShapeType="1"/>
              </p:cNvSpPr>
              <p:nvPr/>
            </p:nvSpPr>
            <p:spPr bwMode="auto">
              <a:xfrm flipV="1">
                <a:off x="1609" y="2825"/>
                <a:ext cx="183" cy="229"/>
              </a:xfrm>
              <a:prstGeom prst="line">
                <a:avLst/>
              </a:prstGeom>
              <a:noFill/>
              <a:ln w="76200">
                <a:noFill/>
                <a:round/>
                <a:headEnd/>
                <a:tailEnd/>
              </a:ln>
            </p:spPr>
            <p:txBody>
              <a:bodyPr/>
              <a:lstStyle/>
              <a:p>
                <a:endParaRPr lang="en-GB"/>
              </a:p>
            </p:txBody>
          </p:sp>
          <p:sp>
            <p:nvSpPr>
              <p:cNvPr id="6177" name="Line 13"/>
              <p:cNvSpPr>
                <a:spLocks noChangeShapeType="1"/>
              </p:cNvSpPr>
              <p:nvPr/>
            </p:nvSpPr>
            <p:spPr bwMode="auto">
              <a:xfrm flipV="1">
                <a:off x="1801" y="2789"/>
                <a:ext cx="137" cy="54"/>
              </a:xfrm>
              <a:prstGeom prst="line">
                <a:avLst/>
              </a:prstGeom>
              <a:noFill/>
              <a:ln w="76200">
                <a:noFill/>
                <a:round/>
                <a:headEnd/>
                <a:tailEnd/>
              </a:ln>
            </p:spPr>
            <p:txBody>
              <a:bodyPr/>
              <a:lstStyle/>
              <a:p>
                <a:endParaRPr lang="en-GB"/>
              </a:p>
            </p:txBody>
          </p:sp>
          <p:sp>
            <p:nvSpPr>
              <p:cNvPr id="6178" name="Line 14"/>
              <p:cNvSpPr>
                <a:spLocks noChangeShapeType="1"/>
              </p:cNvSpPr>
              <p:nvPr/>
            </p:nvSpPr>
            <p:spPr bwMode="auto">
              <a:xfrm flipH="1" flipV="1">
                <a:off x="1893" y="2688"/>
                <a:ext cx="54" cy="101"/>
              </a:xfrm>
              <a:prstGeom prst="line">
                <a:avLst/>
              </a:prstGeom>
              <a:noFill/>
              <a:ln w="76200">
                <a:noFill/>
                <a:round/>
                <a:headEnd/>
                <a:tailEnd/>
              </a:ln>
            </p:spPr>
            <p:txBody>
              <a:bodyPr/>
              <a:lstStyle/>
              <a:p>
                <a:endParaRPr lang="en-GB"/>
              </a:p>
            </p:txBody>
          </p:sp>
          <p:sp>
            <p:nvSpPr>
              <p:cNvPr id="6179" name="Line 15"/>
              <p:cNvSpPr>
                <a:spLocks noChangeShapeType="1"/>
              </p:cNvSpPr>
              <p:nvPr/>
            </p:nvSpPr>
            <p:spPr bwMode="auto">
              <a:xfrm flipV="1">
                <a:off x="1893" y="2432"/>
                <a:ext cx="109" cy="256"/>
              </a:xfrm>
              <a:prstGeom prst="line">
                <a:avLst/>
              </a:prstGeom>
              <a:noFill/>
              <a:ln w="76200">
                <a:noFill/>
                <a:round/>
                <a:headEnd/>
                <a:tailEnd/>
              </a:ln>
            </p:spPr>
            <p:txBody>
              <a:bodyPr/>
              <a:lstStyle/>
              <a:p>
                <a:endParaRPr lang="en-GB"/>
              </a:p>
            </p:txBody>
          </p:sp>
          <p:sp>
            <p:nvSpPr>
              <p:cNvPr id="6180" name="Line 16"/>
              <p:cNvSpPr>
                <a:spLocks noChangeShapeType="1"/>
              </p:cNvSpPr>
              <p:nvPr/>
            </p:nvSpPr>
            <p:spPr bwMode="auto">
              <a:xfrm flipH="1">
                <a:off x="1865" y="2432"/>
                <a:ext cx="119" cy="18"/>
              </a:xfrm>
              <a:prstGeom prst="line">
                <a:avLst/>
              </a:prstGeom>
              <a:noFill/>
              <a:ln w="76200">
                <a:noFill/>
                <a:round/>
                <a:headEnd/>
                <a:tailEnd/>
              </a:ln>
            </p:spPr>
            <p:txBody>
              <a:bodyPr/>
              <a:lstStyle/>
              <a:p>
                <a:endParaRPr lang="en-GB"/>
              </a:p>
            </p:txBody>
          </p:sp>
          <p:sp>
            <p:nvSpPr>
              <p:cNvPr id="6181" name="Line 17"/>
              <p:cNvSpPr>
                <a:spLocks noChangeShapeType="1"/>
              </p:cNvSpPr>
              <p:nvPr/>
            </p:nvSpPr>
            <p:spPr bwMode="auto">
              <a:xfrm flipH="1" flipV="1">
                <a:off x="1509" y="2185"/>
                <a:ext cx="347" cy="265"/>
              </a:xfrm>
              <a:prstGeom prst="line">
                <a:avLst/>
              </a:prstGeom>
              <a:noFill/>
              <a:ln w="76200">
                <a:noFill/>
                <a:round/>
                <a:headEnd/>
                <a:tailEnd/>
              </a:ln>
            </p:spPr>
            <p:txBody>
              <a:bodyPr/>
              <a:lstStyle/>
              <a:p>
                <a:endParaRPr lang="en-GB"/>
              </a:p>
            </p:txBody>
          </p:sp>
          <p:sp>
            <p:nvSpPr>
              <p:cNvPr id="6182" name="Line 18"/>
              <p:cNvSpPr>
                <a:spLocks noChangeShapeType="1"/>
              </p:cNvSpPr>
              <p:nvPr/>
            </p:nvSpPr>
            <p:spPr bwMode="auto">
              <a:xfrm flipV="1">
                <a:off x="1518" y="1920"/>
                <a:ext cx="183" cy="274"/>
              </a:xfrm>
              <a:prstGeom prst="line">
                <a:avLst/>
              </a:prstGeom>
              <a:noFill/>
              <a:ln w="76200">
                <a:noFill/>
                <a:round/>
                <a:headEnd/>
                <a:tailEnd/>
              </a:ln>
            </p:spPr>
            <p:txBody>
              <a:bodyPr/>
              <a:lstStyle/>
              <a:p>
                <a:endParaRPr lang="en-GB"/>
              </a:p>
            </p:txBody>
          </p:sp>
          <p:sp>
            <p:nvSpPr>
              <p:cNvPr id="6183" name="Line 19"/>
              <p:cNvSpPr>
                <a:spLocks noChangeShapeType="1"/>
              </p:cNvSpPr>
              <p:nvPr/>
            </p:nvSpPr>
            <p:spPr bwMode="auto">
              <a:xfrm flipV="1">
                <a:off x="1701" y="1518"/>
                <a:ext cx="9" cy="393"/>
              </a:xfrm>
              <a:prstGeom prst="line">
                <a:avLst/>
              </a:prstGeom>
              <a:noFill/>
              <a:ln w="76200">
                <a:noFill/>
                <a:round/>
                <a:headEnd/>
                <a:tailEnd/>
              </a:ln>
            </p:spPr>
            <p:txBody>
              <a:bodyPr/>
              <a:lstStyle/>
              <a:p>
                <a:endParaRPr lang="en-GB"/>
              </a:p>
            </p:txBody>
          </p:sp>
          <p:sp>
            <p:nvSpPr>
              <p:cNvPr id="6184" name="Line 20"/>
              <p:cNvSpPr>
                <a:spLocks noChangeShapeType="1"/>
              </p:cNvSpPr>
              <p:nvPr/>
            </p:nvSpPr>
            <p:spPr bwMode="auto">
              <a:xfrm flipH="1" flipV="1">
                <a:off x="1573" y="1481"/>
                <a:ext cx="137" cy="28"/>
              </a:xfrm>
              <a:prstGeom prst="line">
                <a:avLst/>
              </a:prstGeom>
              <a:noFill/>
              <a:ln w="76200">
                <a:noFill/>
                <a:round/>
                <a:headEnd/>
                <a:tailEnd/>
              </a:ln>
            </p:spPr>
            <p:txBody>
              <a:bodyPr/>
              <a:lstStyle/>
              <a:p>
                <a:endParaRPr lang="en-GB"/>
              </a:p>
            </p:txBody>
          </p:sp>
          <p:sp>
            <p:nvSpPr>
              <p:cNvPr id="6185" name="Line 21"/>
              <p:cNvSpPr>
                <a:spLocks noChangeShapeType="1"/>
              </p:cNvSpPr>
              <p:nvPr/>
            </p:nvSpPr>
            <p:spPr bwMode="auto">
              <a:xfrm flipV="1">
                <a:off x="1573" y="1298"/>
                <a:ext cx="128" cy="183"/>
              </a:xfrm>
              <a:prstGeom prst="line">
                <a:avLst/>
              </a:prstGeom>
              <a:noFill/>
              <a:ln w="76200">
                <a:noFill/>
                <a:round/>
                <a:headEnd/>
                <a:tailEnd/>
              </a:ln>
            </p:spPr>
            <p:txBody>
              <a:bodyPr/>
              <a:lstStyle/>
              <a:p>
                <a:endParaRPr lang="en-GB"/>
              </a:p>
            </p:txBody>
          </p:sp>
          <p:sp>
            <p:nvSpPr>
              <p:cNvPr id="6186" name="Line 22"/>
              <p:cNvSpPr>
                <a:spLocks noChangeShapeType="1"/>
              </p:cNvSpPr>
              <p:nvPr/>
            </p:nvSpPr>
            <p:spPr bwMode="auto">
              <a:xfrm flipV="1">
                <a:off x="1728" y="1262"/>
                <a:ext cx="101" cy="36"/>
              </a:xfrm>
              <a:prstGeom prst="line">
                <a:avLst/>
              </a:prstGeom>
              <a:noFill/>
              <a:ln w="76200">
                <a:noFill/>
                <a:round/>
                <a:headEnd/>
                <a:tailEnd/>
              </a:ln>
            </p:spPr>
            <p:txBody>
              <a:bodyPr/>
              <a:lstStyle/>
              <a:p>
                <a:endParaRPr lang="en-GB"/>
              </a:p>
            </p:txBody>
          </p:sp>
          <p:sp>
            <p:nvSpPr>
              <p:cNvPr id="6187" name="Line 23"/>
              <p:cNvSpPr>
                <a:spLocks noChangeShapeType="1"/>
              </p:cNvSpPr>
              <p:nvPr/>
            </p:nvSpPr>
            <p:spPr bwMode="auto">
              <a:xfrm>
                <a:off x="1838" y="1253"/>
                <a:ext cx="384" cy="100"/>
              </a:xfrm>
              <a:prstGeom prst="line">
                <a:avLst/>
              </a:prstGeom>
              <a:noFill/>
              <a:ln w="76200">
                <a:noFill/>
                <a:round/>
                <a:headEnd/>
                <a:tailEnd/>
              </a:ln>
            </p:spPr>
            <p:txBody>
              <a:bodyPr/>
              <a:lstStyle/>
              <a:p>
                <a:endParaRPr lang="en-GB"/>
              </a:p>
            </p:txBody>
          </p:sp>
          <p:sp>
            <p:nvSpPr>
              <p:cNvPr id="6188" name="Line 24"/>
              <p:cNvSpPr>
                <a:spLocks noChangeShapeType="1"/>
              </p:cNvSpPr>
              <p:nvPr/>
            </p:nvSpPr>
            <p:spPr bwMode="auto">
              <a:xfrm flipV="1">
                <a:off x="2240" y="1298"/>
                <a:ext cx="91" cy="55"/>
              </a:xfrm>
              <a:prstGeom prst="line">
                <a:avLst/>
              </a:prstGeom>
              <a:noFill/>
              <a:ln w="76200">
                <a:noFill/>
                <a:round/>
                <a:headEnd/>
                <a:tailEnd/>
              </a:ln>
            </p:spPr>
            <p:txBody>
              <a:bodyPr/>
              <a:lstStyle/>
              <a:p>
                <a:endParaRPr lang="en-GB"/>
              </a:p>
            </p:txBody>
          </p:sp>
          <p:sp>
            <p:nvSpPr>
              <p:cNvPr id="6189" name="Line 25"/>
              <p:cNvSpPr>
                <a:spLocks noChangeShapeType="1"/>
              </p:cNvSpPr>
              <p:nvPr/>
            </p:nvSpPr>
            <p:spPr bwMode="auto">
              <a:xfrm>
                <a:off x="2341" y="1307"/>
                <a:ext cx="100" cy="92"/>
              </a:xfrm>
              <a:prstGeom prst="line">
                <a:avLst/>
              </a:prstGeom>
              <a:noFill/>
              <a:ln w="76200">
                <a:noFill/>
                <a:round/>
                <a:headEnd/>
                <a:tailEnd/>
              </a:ln>
            </p:spPr>
            <p:txBody>
              <a:bodyPr/>
              <a:lstStyle/>
              <a:p>
                <a:endParaRPr lang="en-GB"/>
              </a:p>
            </p:txBody>
          </p:sp>
          <p:sp>
            <p:nvSpPr>
              <p:cNvPr id="6190" name="Line 26"/>
              <p:cNvSpPr>
                <a:spLocks noChangeShapeType="1"/>
              </p:cNvSpPr>
              <p:nvPr/>
            </p:nvSpPr>
            <p:spPr bwMode="auto">
              <a:xfrm flipV="1">
                <a:off x="2432" y="1189"/>
                <a:ext cx="311" cy="219"/>
              </a:xfrm>
              <a:prstGeom prst="line">
                <a:avLst/>
              </a:prstGeom>
              <a:noFill/>
              <a:ln w="76200">
                <a:noFill/>
                <a:round/>
                <a:headEnd/>
                <a:tailEnd/>
              </a:ln>
            </p:spPr>
            <p:txBody>
              <a:bodyPr/>
              <a:lstStyle/>
              <a:p>
                <a:endParaRPr lang="en-GB"/>
              </a:p>
            </p:txBody>
          </p:sp>
          <p:sp>
            <p:nvSpPr>
              <p:cNvPr id="6191" name="Line 27"/>
              <p:cNvSpPr>
                <a:spLocks noChangeShapeType="1"/>
              </p:cNvSpPr>
              <p:nvPr/>
            </p:nvSpPr>
            <p:spPr bwMode="auto">
              <a:xfrm>
                <a:off x="2752" y="1179"/>
                <a:ext cx="475" cy="357"/>
              </a:xfrm>
              <a:prstGeom prst="line">
                <a:avLst/>
              </a:prstGeom>
              <a:noFill/>
              <a:ln w="76200">
                <a:noFill/>
                <a:round/>
                <a:headEnd/>
                <a:tailEnd/>
              </a:ln>
            </p:spPr>
            <p:txBody>
              <a:bodyPr/>
              <a:lstStyle/>
              <a:p>
                <a:endParaRPr lang="en-GB"/>
              </a:p>
            </p:txBody>
          </p:sp>
          <p:sp>
            <p:nvSpPr>
              <p:cNvPr id="6192" name="Line 28"/>
              <p:cNvSpPr>
                <a:spLocks noChangeShapeType="1"/>
              </p:cNvSpPr>
              <p:nvPr/>
            </p:nvSpPr>
            <p:spPr bwMode="auto">
              <a:xfrm>
                <a:off x="3274" y="1536"/>
                <a:ext cx="375" cy="0"/>
              </a:xfrm>
              <a:prstGeom prst="line">
                <a:avLst/>
              </a:prstGeom>
              <a:noFill/>
              <a:ln w="76200">
                <a:noFill/>
                <a:round/>
                <a:headEnd/>
                <a:tailEnd/>
              </a:ln>
            </p:spPr>
            <p:txBody>
              <a:bodyPr/>
              <a:lstStyle/>
              <a:p>
                <a:endParaRPr lang="en-GB"/>
              </a:p>
            </p:txBody>
          </p:sp>
          <p:sp>
            <p:nvSpPr>
              <p:cNvPr id="6193" name="Line 29"/>
              <p:cNvSpPr>
                <a:spLocks noChangeShapeType="1"/>
              </p:cNvSpPr>
              <p:nvPr/>
            </p:nvSpPr>
            <p:spPr bwMode="auto">
              <a:xfrm>
                <a:off x="3657" y="1536"/>
                <a:ext cx="375" cy="201"/>
              </a:xfrm>
              <a:prstGeom prst="line">
                <a:avLst/>
              </a:prstGeom>
              <a:noFill/>
              <a:ln w="76200">
                <a:noFill/>
                <a:round/>
                <a:headEnd/>
                <a:tailEnd/>
              </a:ln>
            </p:spPr>
            <p:txBody>
              <a:bodyPr/>
              <a:lstStyle/>
              <a:p>
                <a:endParaRPr lang="en-GB"/>
              </a:p>
            </p:txBody>
          </p:sp>
          <p:sp>
            <p:nvSpPr>
              <p:cNvPr id="6194" name="Line 30"/>
              <p:cNvSpPr>
                <a:spLocks noChangeShapeType="1"/>
              </p:cNvSpPr>
              <p:nvPr/>
            </p:nvSpPr>
            <p:spPr bwMode="auto">
              <a:xfrm flipH="1">
                <a:off x="3931" y="1737"/>
                <a:ext cx="119" cy="137"/>
              </a:xfrm>
              <a:prstGeom prst="line">
                <a:avLst/>
              </a:prstGeom>
              <a:noFill/>
              <a:ln w="76200">
                <a:noFill/>
                <a:round/>
                <a:headEnd/>
                <a:tailEnd/>
              </a:ln>
            </p:spPr>
            <p:txBody>
              <a:bodyPr/>
              <a:lstStyle/>
              <a:p>
                <a:endParaRPr lang="en-GB"/>
              </a:p>
            </p:txBody>
          </p:sp>
          <p:sp>
            <p:nvSpPr>
              <p:cNvPr id="6195" name="Line 31"/>
              <p:cNvSpPr>
                <a:spLocks noChangeShapeType="1"/>
              </p:cNvSpPr>
              <p:nvPr/>
            </p:nvSpPr>
            <p:spPr bwMode="auto">
              <a:xfrm>
                <a:off x="3922" y="1883"/>
                <a:ext cx="83" cy="494"/>
              </a:xfrm>
              <a:prstGeom prst="line">
                <a:avLst/>
              </a:prstGeom>
              <a:noFill/>
              <a:ln w="76200">
                <a:noFill/>
                <a:round/>
                <a:headEnd/>
                <a:tailEnd/>
              </a:ln>
            </p:spPr>
            <p:txBody>
              <a:bodyPr/>
              <a:lstStyle/>
              <a:p>
                <a:endParaRPr lang="en-GB"/>
              </a:p>
            </p:txBody>
          </p:sp>
          <p:sp>
            <p:nvSpPr>
              <p:cNvPr id="6196" name="Line 32"/>
              <p:cNvSpPr>
                <a:spLocks noChangeShapeType="1"/>
              </p:cNvSpPr>
              <p:nvPr/>
            </p:nvSpPr>
            <p:spPr bwMode="auto">
              <a:xfrm flipH="1">
                <a:off x="3904" y="2368"/>
                <a:ext cx="91" cy="55"/>
              </a:xfrm>
              <a:prstGeom prst="line">
                <a:avLst/>
              </a:prstGeom>
              <a:noFill/>
              <a:ln w="76200">
                <a:noFill/>
                <a:round/>
                <a:headEnd/>
                <a:tailEnd/>
              </a:ln>
            </p:spPr>
            <p:txBody>
              <a:bodyPr/>
              <a:lstStyle/>
              <a:p>
                <a:endParaRPr lang="en-GB"/>
              </a:p>
            </p:txBody>
          </p:sp>
          <p:sp>
            <p:nvSpPr>
              <p:cNvPr id="6197" name="Line 33"/>
              <p:cNvSpPr>
                <a:spLocks noChangeShapeType="1"/>
              </p:cNvSpPr>
              <p:nvPr/>
            </p:nvSpPr>
            <p:spPr bwMode="auto">
              <a:xfrm>
                <a:off x="3904" y="2423"/>
                <a:ext cx="110" cy="274"/>
              </a:xfrm>
              <a:prstGeom prst="line">
                <a:avLst/>
              </a:prstGeom>
              <a:noFill/>
              <a:ln w="76200">
                <a:noFill/>
                <a:round/>
                <a:headEnd/>
                <a:tailEnd/>
              </a:ln>
            </p:spPr>
            <p:txBody>
              <a:bodyPr/>
              <a:lstStyle/>
              <a:p>
                <a:endParaRPr lang="en-GB"/>
              </a:p>
            </p:txBody>
          </p:sp>
          <p:sp>
            <p:nvSpPr>
              <p:cNvPr id="6198" name="Line 34"/>
              <p:cNvSpPr>
                <a:spLocks noChangeShapeType="1"/>
              </p:cNvSpPr>
              <p:nvPr/>
            </p:nvSpPr>
            <p:spPr bwMode="auto">
              <a:xfrm flipH="1">
                <a:off x="3950" y="2715"/>
                <a:ext cx="73" cy="375"/>
              </a:xfrm>
              <a:prstGeom prst="line">
                <a:avLst/>
              </a:prstGeom>
              <a:noFill/>
              <a:ln w="76200">
                <a:noFill/>
                <a:round/>
                <a:headEnd/>
                <a:tailEnd/>
              </a:ln>
            </p:spPr>
            <p:txBody>
              <a:bodyPr/>
              <a:lstStyle/>
              <a:p>
                <a:endParaRPr lang="en-GB"/>
              </a:p>
            </p:txBody>
          </p:sp>
          <p:sp>
            <p:nvSpPr>
              <p:cNvPr id="6199" name="Line 35"/>
              <p:cNvSpPr>
                <a:spLocks noChangeShapeType="1"/>
              </p:cNvSpPr>
              <p:nvPr/>
            </p:nvSpPr>
            <p:spPr bwMode="auto">
              <a:xfrm flipH="1">
                <a:off x="3931" y="3118"/>
                <a:ext cx="19" cy="100"/>
              </a:xfrm>
              <a:prstGeom prst="line">
                <a:avLst/>
              </a:prstGeom>
              <a:noFill/>
              <a:ln w="76200">
                <a:noFill/>
                <a:round/>
                <a:headEnd/>
                <a:tailEnd/>
              </a:ln>
            </p:spPr>
            <p:txBody>
              <a:bodyPr/>
              <a:lstStyle/>
              <a:p>
                <a:endParaRPr lang="en-GB"/>
              </a:p>
            </p:txBody>
          </p:sp>
          <p:sp>
            <p:nvSpPr>
              <p:cNvPr id="6200" name="Line 36"/>
              <p:cNvSpPr>
                <a:spLocks noChangeShapeType="1"/>
              </p:cNvSpPr>
              <p:nvPr/>
            </p:nvSpPr>
            <p:spPr bwMode="auto">
              <a:xfrm flipH="1">
                <a:off x="3776" y="3218"/>
                <a:ext cx="146" cy="192"/>
              </a:xfrm>
              <a:prstGeom prst="line">
                <a:avLst/>
              </a:prstGeom>
              <a:noFill/>
              <a:ln w="76200">
                <a:noFill/>
                <a:round/>
                <a:headEnd/>
                <a:tailEnd/>
              </a:ln>
            </p:spPr>
            <p:txBody>
              <a:bodyPr/>
              <a:lstStyle/>
              <a:p>
                <a:endParaRPr lang="en-GB"/>
              </a:p>
            </p:txBody>
          </p:sp>
          <p:sp>
            <p:nvSpPr>
              <p:cNvPr id="6201" name="Line 37"/>
              <p:cNvSpPr>
                <a:spLocks noChangeShapeType="1"/>
              </p:cNvSpPr>
              <p:nvPr/>
            </p:nvSpPr>
            <p:spPr bwMode="auto">
              <a:xfrm>
                <a:off x="3785" y="3419"/>
                <a:ext cx="28" cy="192"/>
              </a:xfrm>
              <a:prstGeom prst="line">
                <a:avLst/>
              </a:prstGeom>
              <a:noFill/>
              <a:ln w="76200">
                <a:noFill/>
                <a:round/>
                <a:headEnd/>
                <a:tailEnd/>
              </a:ln>
            </p:spPr>
            <p:txBody>
              <a:bodyPr/>
              <a:lstStyle/>
              <a:p>
                <a:endParaRPr lang="en-GB"/>
              </a:p>
            </p:txBody>
          </p:sp>
          <p:sp>
            <p:nvSpPr>
              <p:cNvPr id="6202" name="Line 38"/>
              <p:cNvSpPr>
                <a:spLocks noChangeShapeType="1"/>
              </p:cNvSpPr>
              <p:nvPr/>
            </p:nvSpPr>
            <p:spPr bwMode="auto">
              <a:xfrm flipH="1" flipV="1">
                <a:off x="3566" y="3529"/>
                <a:ext cx="247" cy="101"/>
              </a:xfrm>
              <a:prstGeom prst="line">
                <a:avLst/>
              </a:prstGeom>
              <a:noFill/>
              <a:ln w="76200">
                <a:noFill/>
                <a:round/>
                <a:headEnd/>
                <a:tailEnd/>
              </a:ln>
            </p:spPr>
            <p:txBody>
              <a:bodyPr/>
              <a:lstStyle/>
              <a:p>
                <a:endParaRPr lang="en-GB"/>
              </a:p>
            </p:txBody>
          </p:sp>
          <p:sp>
            <p:nvSpPr>
              <p:cNvPr id="6203" name="Line 39"/>
              <p:cNvSpPr>
                <a:spLocks noChangeShapeType="1"/>
              </p:cNvSpPr>
              <p:nvPr/>
            </p:nvSpPr>
            <p:spPr bwMode="auto">
              <a:xfrm flipH="1">
                <a:off x="3493" y="3529"/>
                <a:ext cx="82" cy="73"/>
              </a:xfrm>
              <a:prstGeom prst="line">
                <a:avLst/>
              </a:prstGeom>
              <a:noFill/>
              <a:ln w="76200">
                <a:noFill/>
                <a:round/>
                <a:headEnd/>
                <a:tailEnd/>
              </a:ln>
            </p:spPr>
            <p:txBody>
              <a:bodyPr/>
              <a:lstStyle/>
              <a:p>
                <a:endParaRPr lang="en-GB"/>
              </a:p>
            </p:txBody>
          </p:sp>
          <p:sp>
            <p:nvSpPr>
              <p:cNvPr id="6204" name="Line 40"/>
              <p:cNvSpPr>
                <a:spLocks noChangeShapeType="1"/>
              </p:cNvSpPr>
              <p:nvPr/>
            </p:nvSpPr>
            <p:spPr bwMode="auto">
              <a:xfrm flipH="1">
                <a:off x="3136" y="3602"/>
                <a:ext cx="357" cy="9"/>
              </a:xfrm>
              <a:prstGeom prst="line">
                <a:avLst/>
              </a:prstGeom>
              <a:noFill/>
              <a:ln w="76200">
                <a:noFill/>
                <a:round/>
                <a:headEnd/>
                <a:tailEnd/>
              </a:ln>
            </p:spPr>
            <p:txBody>
              <a:bodyPr/>
              <a:lstStyle/>
              <a:p>
                <a:endParaRPr lang="en-GB"/>
              </a:p>
            </p:txBody>
          </p:sp>
          <p:sp>
            <p:nvSpPr>
              <p:cNvPr id="6205" name="Line 41"/>
              <p:cNvSpPr>
                <a:spLocks noChangeShapeType="1"/>
              </p:cNvSpPr>
              <p:nvPr/>
            </p:nvSpPr>
            <p:spPr bwMode="auto">
              <a:xfrm flipH="1">
                <a:off x="3063" y="3611"/>
                <a:ext cx="91" cy="147"/>
              </a:xfrm>
              <a:prstGeom prst="line">
                <a:avLst/>
              </a:prstGeom>
              <a:noFill/>
              <a:ln w="76200">
                <a:noFill/>
                <a:round/>
                <a:headEnd/>
                <a:tailEnd/>
              </a:ln>
            </p:spPr>
            <p:txBody>
              <a:bodyPr/>
              <a:lstStyle/>
              <a:p>
                <a:endParaRPr lang="en-GB"/>
              </a:p>
            </p:txBody>
          </p:sp>
          <p:sp>
            <p:nvSpPr>
              <p:cNvPr id="6206" name="Line 42"/>
              <p:cNvSpPr>
                <a:spLocks noChangeShapeType="1"/>
              </p:cNvSpPr>
              <p:nvPr/>
            </p:nvSpPr>
            <p:spPr bwMode="auto">
              <a:xfrm flipH="1">
                <a:off x="2880" y="3758"/>
                <a:ext cx="192" cy="18"/>
              </a:xfrm>
              <a:prstGeom prst="line">
                <a:avLst/>
              </a:prstGeom>
              <a:noFill/>
              <a:ln w="76200">
                <a:noFill/>
                <a:round/>
                <a:headEnd/>
                <a:tailEnd/>
              </a:ln>
            </p:spPr>
            <p:txBody>
              <a:bodyPr/>
              <a:lstStyle/>
              <a:p>
                <a:endParaRPr lang="en-GB"/>
              </a:p>
            </p:txBody>
          </p:sp>
          <p:sp>
            <p:nvSpPr>
              <p:cNvPr id="6207" name="Line 43"/>
              <p:cNvSpPr>
                <a:spLocks noChangeShapeType="1"/>
              </p:cNvSpPr>
              <p:nvPr/>
            </p:nvSpPr>
            <p:spPr bwMode="auto">
              <a:xfrm>
                <a:off x="2889" y="3776"/>
                <a:ext cx="0" cy="73"/>
              </a:xfrm>
              <a:prstGeom prst="line">
                <a:avLst/>
              </a:prstGeom>
              <a:noFill/>
              <a:ln w="76200">
                <a:noFill/>
                <a:round/>
                <a:headEnd/>
                <a:tailEnd/>
              </a:ln>
            </p:spPr>
            <p:txBody>
              <a:bodyPr/>
              <a:lstStyle/>
              <a:p>
                <a:endParaRPr lang="en-GB"/>
              </a:p>
            </p:txBody>
          </p:sp>
          <p:sp>
            <p:nvSpPr>
              <p:cNvPr id="6208" name="Line 44"/>
              <p:cNvSpPr>
                <a:spLocks noChangeShapeType="1"/>
              </p:cNvSpPr>
              <p:nvPr/>
            </p:nvSpPr>
            <p:spPr bwMode="auto">
              <a:xfrm flipH="1">
                <a:off x="2597" y="3849"/>
                <a:ext cx="292" cy="110"/>
              </a:xfrm>
              <a:prstGeom prst="line">
                <a:avLst/>
              </a:prstGeom>
              <a:noFill/>
              <a:ln w="76200">
                <a:noFill/>
                <a:round/>
                <a:headEnd/>
                <a:tailEnd/>
              </a:ln>
            </p:spPr>
            <p:txBody>
              <a:bodyPr/>
              <a:lstStyle/>
              <a:p>
                <a:endParaRPr lang="en-GB"/>
              </a:p>
            </p:txBody>
          </p:sp>
          <p:sp>
            <p:nvSpPr>
              <p:cNvPr id="6209" name="Line 45"/>
              <p:cNvSpPr>
                <a:spLocks noChangeShapeType="1"/>
              </p:cNvSpPr>
              <p:nvPr/>
            </p:nvSpPr>
            <p:spPr bwMode="auto">
              <a:xfrm flipH="1" flipV="1">
                <a:off x="2551" y="3931"/>
                <a:ext cx="36" cy="28"/>
              </a:xfrm>
              <a:prstGeom prst="line">
                <a:avLst/>
              </a:prstGeom>
              <a:noFill/>
              <a:ln w="76200">
                <a:noFill/>
                <a:round/>
                <a:headEnd/>
                <a:tailEnd/>
              </a:ln>
            </p:spPr>
            <p:txBody>
              <a:bodyPr/>
              <a:lstStyle/>
              <a:p>
                <a:endParaRPr lang="en-GB"/>
              </a:p>
            </p:txBody>
          </p:sp>
          <p:sp>
            <p:nvSpPr>
              <p:cNvPr id="6210" name="Line 46"/>
              <p:cNvSpPr>
                <a:spLocks noChangeShapeType="1"/>
              </p:cNvSpPr>
              <p:nvPr/>
            </p:nvSpPr>
            <p:spPr bwMode="auto">
              <a:xfrm flipH="1">
                <a:off x="2496" y="3904"/>
                <a:ext cx="27" cy="183"/>
              </a:xfrm>
              <a:prstGeom prst="line">
                <a:avLst/>
              </a:prstGeom>
              <a:noFill/>
              <a:ln w="76200">
                <a:noFill/>
                <a:round/>
                <a:headEnd/>
                <a:tailEnd/>
              </a:ln>
            </p:spPr>
            <p:txBody>
              <a:bodyPr/>
              <a:lstStyle/>
              <a:p>
                <a:endParaRPr lang="en-GB"/>
              </a:p>
            </p:txBody>
          </p:sp>
          <p:sp>
            <p:nvSpPr>
              <p:cNvPr id="6211" name="Line 47"/>
              <p:cNvSpPr>
                <a:spLocks noChangeShapeType="1"/>
              </p:cNvSpPr>
              <p:nvPr/>
            </p:nvSpPr>
            <p:spPr bwMode="auto">
              <a:xfrm flipH="1" flipV="1">
                <a:off x="2341" y="4069"/>
                <a:ext cx="146" cy="45"/>
              </a:xfrm>
              <a:prstGeom prst="line">
                <a:avLst/>
              </a:prstGeom>
              <a:noFill/>
              <a:ln w="76200">
                <a:noFill/>
                <a:round/>
                <a:headEnd/>
                <a:tailEnd/>
              </a:ln>
            </p:spPr>
            <p:txBody>
              <a:bodyPr/>
              <a:lstStyle/>
              <a:p>
                <a:endParaRPr lang="en-GB"/>
              </a:p>
            </p:txBody>
          </p:sp>
          <p:sp>
            <p:nvSpPr>
              <p:cNvPr id="6212" name="Line 48"/>
              <p:cNvSpPr>
                <a:spLocks noChangeShapeType="1"/>
              </p:cNvSpPr>
              <p:nvPr/>
            </p:nvSpPr>
            <p:spPr bwMode="auto">
              <a:xfrm flipH="1">
                <a:off x="2112" y="4069"/>
                <a:ext cx="238" cy="100"/>
              </a:xfrm>
              <a:prstGeom prst="line">
                <a:avLst/>
              </a:prstGeom>
              <a:noFill/>
              <a:ln w="76200">
                <a:noFill/>
                <a:round/>
                <a:headEnd/>
                <a:tailEnd/>
              </a:ln>
            </p:spPr>
            <p:txBody>
              <a:bodyPr/>
              <a:lstStyle/>
              <a:p>
                <a:endParaRPr lang="en-GB"/>
              </a:p>
            </p:txBody>
          </p:sp>
          <p:sp>
            <p:nvSpPr>
              <p:cNvPr id="6213" name="Line 49"/>
              <p:cNvSpPr>
                <a:spLocks noChangeShapeType="1"/>
              </p:cNvSpPr>
              <p:nvPr/>
            </p:nvSpPr>
            <p:spPr bwMode="auto">
              <a:xfrm flipH="1" flipV="1">
                <a:off x="1883" y="4105"/>
                <a:ext cx="220" cy="64"/>
              </a:xfrm>
              <a:prstGeom prst="line">
                <a:avLst/>
              </a:prstGeom>
              <a:noFill/>
              <a:ln w="76200">
                <a:noFill/>
                <a:round/>
                <a:headEnd/>
                <a:tailEnd/>
              </a:ln>
            </p:spPr>
            <p:txBody>
              <a:bodyPr/>
              <a:lstStyle/>
              <a:p>
                <a:endParaRPr lang="en-GB"/>
              </a:p>
            </p:txBody>
          </p:sp>
          <p:sp>
            <p:nvSpPr>
              <p:cNvPr id="6214" name="Line 50"/>
              <p:cNvSpPr>
                <a:spLocks noChangeShapeType="1"/>
              </p:cNvSpPr>
              <p:nvPr/>
            </p:nvSpPr>
            <p:spPr bwMode="auto">
              <a:xfrm flipH="1">
                <a:off x="1591" y="4096"/>
                <a:ext cx="302" cy="91"/>
              </a:xfrm>
              <a:prstGeom prst="line">
                <a:avLst/>
              </a:prstGeom>
              <a:noFill/>
              <a:ln w="76200">
                <a:noFill/>
                <a:round/>
                <a:headEnd/>
                <a:tailEnd/>
              </a:ln>
            </p:spPr>
            <p:txBody>
              <a:bodyPr/>
              <a:lstStyle/>
              <a:p>
                <a:endParaRPr lang="en-GB"/>
              </a:p>
            </p:txBody>
          </p:sp>
          <p:sp>
            <p:nvSpPr>
              <p:cNvPr id="6215" name="Line 51"/>
              <p:cNvSpPr>
                <a:spLocks noChangeShapeType="1"/>
              </p:cNvSpPr>
              <p:nvPr/>
            </p:nvSpPr>
            <p:spPr bwMode="auto">
              <a:xfrm flipV="1">
                <a:off x="1591" y="3995"/>
                <a:ext cx="36" cy="202"/>
              </a:xfrm>
              <a:prstGeom prst="line">
                <a:avLst/>
              </a:prstGeom>
              <a:noFill/>
              <a:ln w="76200">
                <a:noFill/>
                <a:round/>
                <a:headEnd/>
                <a:tailEnd/>
              </a:ln>
            </p:spPr>
            <p:txBody>
              <a:bodyPr/>
              <a:lstStyle/>
              <a:p>
                <a:endParaRPr lang="en-GB"/>
              </a:p>
            </p:txBody>
          </p:sp>
          <p:sp>
            <p:nvSpPr>
              <p:cNvPr id="6216" name="Line 52"/>
              <p:cNvSpPr>
                <a:spLocks noChangeShapeType="1"/>
              </p:cNvSpPr>
              <p:nvPr/>
            </p:nvSpPr>
            <p:spPr bwMode="auto">
              <a:xfrm flipH="1">
                <a:off x="1445" y="3995"/>
                <a:ext cx="182" cy="0"/>
              </a:xfrm>
              <a:prstGeom prst="line">
                <a:avLst/>
              </a:prstGeom>
              <a:noFill/>
              <a:ln w="76200">
                <a:noFill/>
                <a:round/>
                <a:headEnd/>
                <a:tailEnd/>
              </a:ln>
            </p:spPr>
            <p:txBody>
              <a:bodyPr/>
              <a:lstStyle/>
              <a:p>
                <a:endParaRPr lang="en-GB"/>
              </a:p>
            </p:txBody>
          </p:sp>
          <p:sp>
            <p:nvSpPr>
              <p:cNvPr id="6217" name="Line 53"/>
              <p:cNvSpPr>
                <a:spLocks noChangeShapeType="1"/>
              </p:cNvSpPr>
              <p:nvPr/>
            </p:nvSpPr>
            <p:spPr bwMode="auto">
              <a:xfrm flipV="1">
                <a:off x="1463" y="3867"/>
                <a:ext cx="18" cy="138"/>
              </a:xfrm>
              <a:prstGeom prst="line">
                <a:avLst/>
              </a:prstGeom>
              <a:noFill/>
              <a:ln w="76200">
                <a:noFill/>
                <a:round/>
                <a:headEnd/>
                <a:tailEnd/>
              </a:ln>
            </p:spPr>
            <p:txBody>
              <a:bodyPr/>
              <a:lstStyle/>
              <a:p>
                <a:endParaRPr lang="en-GB"/>
              </a:p>
            </p:txBody>
          </p:sp>
          <p:sp>
            <p:nvSpPr>
              <p:cNvPr id="6218" name="Line 54"/>
              <p:cNvSpPr>
                <a:spLocks noChangeShapeType="1"/>
              </p:cNvSpPr>
              <p:nvPr/>
            </p:nvSpPr>
            <p:spPr bwMode="auto">
              <a:xfrm flipH="1">
                <a:off x="1335" y="3867"/>
                <a:ext cx="137" cy="0"/>
              </a:xfrm>
              <a:prstGeom prst="line">
                <a:avLst/>
              </a:prstGeom>
              <a:noFill/>
              <a:ln w="76200">
                <a:noFill/>
                <a:round/>
                <a:headEnd/>
                <a:tailEnd/>
              </a:ln>
            </p:spPr>
            <p:txBody>
              <a:bodyPr/>
              <a:lstStyle/>
              <a:p>
                <a:endParaRPr lang="en-GB"/>
              </a:p>
            </p:txBody>
          </p:sp>
          <p:sp>
            <p:nvSpPr>
              <p:cNvPr id="6219" name="Line 55"/>
              <p:cNvSpPr>
                <a:spLocks noChangeShapeType="1"/>
              </p:cNvSpPr>
              <p:nvPr/>
            </p:nvSpPr>
            <p:spPr bwMode="auto">
              <a:xfrm flipH="1" flipV="1">
                <a:off x="1271" y="3721"/>
                <a:ext cx="55" cy="146"/>
              </a:xfrm>
              <a:prstGeom prst="line">
                <a:avLst/>
              </a:prstGeom>
              <a:noFill/>
              <a:ln w="76200">
                <a:noFill/>
                <a:round/>
                <a:headEnd/>
                <a:tailEnd/>
              </a:ln>
            </p:spPr>
            <p:txBody>
              <a:bodyPr/>
              <a:lstStyle/>
              <a:p>
                <a:endParaRPr lang="en-GB"/>
              </a:p>
            </p:txBody>
          </p:sp>
          <p:sp>
            <p:nvSpPr>
              <p:cNvPr id="6220" name="Line 56"/>
              <p:cNvSpPr>
                <a:spLocks noChangeShapeType="1"/>
              </p:cNvSpPr>
              <p:nvPr/>
            </p:nvSpPr>
            <p:spPr bwMode="auto">
              <a:xfrm flipV="1">
                <a:off x="1271" y="3566"/>
                <a:ext cx="192" cy="164"/>
              </a:xfrm>
              <a:prstGeom prst="line">
                <a:avLst/>
              </a:prstGeom>
              <a:noFill/>
              <a:ln w="76200">
                <a:noFill/>
                <a:round/>
                <a:headEnd/>
                <a:tailEnd/>
              </a:ln>
            </p:spPr>
            <p:txBody>
              <a:bodyPr/>
              <a:lstStyle/>
              <a:p>
                <a:endParaRPr lang="en-GB"/>
              </a:p>
            </p:txBody>
          </p:sp>
          <p:sp>
            <p:nvSpPr>
              <p:cNvPr id="6221" name="Line 57"/>
              <p:cNvSpPr>
                <a:spLocks noChangeShapeType="1"/>
              </p:cNvSpPr>
              <p:nvPr/>
            </p:nvSpPr>
            <p:spPr bwMode="auto">
              <a:xfrm flipH="1" flipV="1">
                <a:off x="1253" y="3538"/>
                <a:ext cx="201" cy="46"/>
              </a:xfrm>
              <a:prstGeom prst="line">
                <a:avLst/>
              </a:prstGeom>
              <a:noFill/>
              <a:ln w="76200">
                <a:noFill/>
                <a:round/>
                <a:headEnd/>
                <a:tailEnd/>
              </a:ln>
            </p:spPr>
            <p:txBody>
              <a:bodyPr/>
              <a:lstStyle/>
              <a:p>
                <a:endParaRPr lang="en-GB"/>
              </a:p>
            </p:txBody>
          </p:sp>
          <p:sp>
            <p:nvSpPr>
              <p:cNvPr id="6222" name="Line 58"/>
              <p:cNvSpPr>
                <a:spLocks noChangeShapeType="1"/>
              </p:cNvSpPr>
              <p:nvPr/>
            </p:nvSpPr>
            <p:spPr bwMode="auto">
              <a:xfrm flipV="1">
                <a:off x="1262" y="3392"/>
                <a:ext cx="9" cy="165"/>
              </a:xfrm>
              <a:prstGeom prst="line">
                <a:avLst/>
              </a:prstGeom>
              <a:noFill/>
              <a:ln w="76200">
                <a:noFill/>
                <a:round/>
                <a:headEnd/>
                <a:tailEnd/>
              </a:ln>
            </p:spPr>
            <p:txBody>
              <a:bodyPr/>
              <a:lstStyle/>
              <a:p>
                <a:endParaRPr lang="en-GB"/>
              </a:p>
            </p:txBody>
          </p:sp>
        </p:grpSp>
        <p:sp>
          <p:nvSpPr>
            <p:cNvPr id="6157" name="AutoShape 59"/>
            <p:cNvSpPr>
              <a:spLocks noChangeArrowheads="1"/>
            </p:cNvSpPr>
            <p:nvPr/>
          </p:nvSpPr>
          <p:spPr bwMode="auto">
            <a:xfrm>
              <a:off x="2190" y="1482"/>
              <a:ext cx="576" cy="576"/>
            </a:xfrm>
            <a:prstGeom prst="pentagon">
              <a:avLst/>
            </a:prstGeom>
            <a:solidFill>
              <a:srgbClr val="666699"/>
            </a:solidFill>
            <a:ln w="9525">
              <a:noFill/>
              <a:miter lim="800000"/>
              <a:headEnd/>
              <a:tailEnd/>
            </a:ln>
          </p:spPr>
          <p:txBody>
            <a:bodyPr wrap="none" anchor="ctr"/>
            <a:lstStyle/>
            <a:p>
              <a:endParaRPr lang="en-GB"/>
            </a:p>
          </p:txBody>
        </p:sp>
        <p:sp>
          <p:nvSpPr>
            <p:cNvPr id="6158" name="AutoShape 60"/>
            <p:cNvSpPr>
              <a:spLocks noChangeArrowheads="1"/>
            </p:cNvSpPr>
            <p:nvPr/>
          </p:nvSpPr>
          <p:spPr bwMode="auto">
            <a:xfrm rot="3199742">
              <a:off x="1947" y="1500"/>
              <a:ext cx="576" cy="576"/>
            </a:xfrm>
            <a:prstGeom prst="pentagon">
              <a:avLst/>
            </a:prstGeom>
            <a:solidFill>
              <a:srgbClr val="666699"/>
            </a:solidFill>
            <a:ln w="9525">
              <a:noFill/>
              <a:miter lim="800000"/>
              <a:headEnd/>
              <a:tailEnd/>
            </a:ln>
          </p:spPr>
          <p:txBody>
            <a:bodyPr wrap="none" anchor="ctr"/>
            <a:lstStyle/>
            <a:p>
              <a:endParaRPr lang="en-GB"/>
            </a:p>
          </p:txBody>
        </p:sp>
        <p:sp>
          <p:nvSpPr>
            <p:cNvPr id="6159" name="AutoShape 61"/>
            <p:cNvSpPr>
              <a:spLocks noChangeArrowheads="1"/>
            </p:cNvSpPr>
            <p:nvPr/>
          </p:nvSpPr>
          <p:spPr bwMode="auto">
            <a:xfrm rot="-8150561">
              <a:off x="1808" y="1584"/>
              <a:ext cx="576" cy="389"/>
            </a:xfrm>
            <a:prstGeom prst="pentagon">
              <a:avLst/>
            </a:prstGeom>
            <a:solidFill>
              <a:srgbClr val="666699"/>
            </a:solidFill>
            <a:ln w="9525">
              <a:noFill/>
              <a:miter lim="800000"/>
              <a:headEnd/>
              <a:tailEnd/>
            </a:ln>
          </p:spPr>
          <p:txBody>
            <a:bodyPr wrap="none" anchor="ctr"/>
            <a:lstStyle/>
            <a:p>
              <a:endParaRPr lang="en-GB"/>
            </a:p>
          </p:txBody>
        </p:sp>
        <p:sp>
          <p:nvSpPr>
            <p:cNvPr id="6160" name="AutoShape 62"/>
            <p:cNvSpPr>
              <a:spLocks noChangeArrowheads="1"/>
            </p:cNvSpPr>
            <p:nvPr/>
          </p:nvSpPr>
          <p:spPr bwMode="auto">
            <a:xfrm>
              <a:off x="2583" y="2067"/>
              <a:ext cx="576" cy="576"/>
            </a:xfrm>
            <a:prstGeom prst="pentagon">
              <a:avLst/>
            </a:prstGeom>
            <a:solidFill>
              <a:srgbClr val="666699"/>
            </a:solidFill>
            <a:ln w="9525">
              <a:noFill/>
              <a:miter lim="800000"/>
              <a:headEnd/>
              <a:tailEnd/>
            </a:ln>
          </p:spPr>
          <p:txBody>
            <a:bodyPr wrap="none" anchor="ctr"/>
            <a:lstStyle/>
            <a:p>
              <a:endParaRPr lang="en-GB"/>
            </a:p>
          </p:txBody>
        </p:sp>
        <p:sp>
          <p:nvSpPr>
            <p:cNvPr id="6161" name="AutoShape 63"/>
            <p:cNvSpPr>
              <a:spLocks noChangeArrowheads="1"/>
            </p:cNvSpPr>
            <p:nvPr/>
          </p:nvSpPr>
          <p:spPr bwMode="auto">
            <a:xfrm>
              <a:off x="1696" y="2432"/>
              <a:ext cx="576" cy="576"/>
            </a:xfrm>
            <a:prstGeom prst="pentagon">
              <a:avLst/>
            </a:prstGeom>
            <a:solidFill>
              <a:srgbClr val="666699"/>
            </a:solidFill>
            <a:ln w="9525">
              <a:noFill/>
              <a:miter lim="800000"/>
              <a:headEnd/>
              <a:tailEnd/>
            </a:ln>
          </p:spPr>
          <p:txBody>
            <a:bodyPr wrap="none" anchor="ctr"/>
            <a:lstStyle/>
            <a:p>
              <a:endParaRPr lang="en-GB"/>
            </a:p>
          </p:txBody>
        </p:sp>
        <p:sp>
          <p:nvSpPr>
            <p:cNvPr id="6162" name="AutoShape 64"/>
            <p:cNvSpPr>
              <a:spLocks noChangeArrowheads="1"/>
            </p:cNvSpPr>
            <p:nvPr/>
          </p:nvSpPr>
          <p:spPr bwMode="auto">
            <a:xfrm>
              <a:off x="1934" y="2175"/>
              <a:ext cx="576" cy="576"/>
            </a:xfrm>
            <a:prstGeom prst="pentagon">
              <a:avLst/>
            </a:prstGeom>
            <a:solidFill>
              <a:srgbClr val="666699"/>
            </a:solidFill>
            <a:ln w="9525">
              <a:noFill/>
              <a:miter lim="800000"/>
              <a:headEnd/>
              <a:tailEnd/>
            </a:ln>
          </p:spPr>
          <p:txBody>
            <a:bodyPr wrap="none" anchor="ctr"/>
            <a:lstStyle/>
            <a:p>
              <a:endParaRPr lang="en-GB"/>
            </a:p>
          </p:txBody>
        </p:sp>
        <p:sp>
          <p:nvSpPr>
            <p:cNvPr id="6163" name="AutoShape 65"/>
            <p:cNvSpPr>
              <a:spLocks noChangeArrowheads="1"/>
            </p:cNvSpPr>
            <p:nvPr/>
          </p:nvSpPr>
          <p:spPr bwMode="auto">
            <a:xfrm rot="-1773631">
              <a:off x="2582" y="1591"/>
              <a:ext cx="576" cy="576"/>
            </a:xfrm>
            <a:prstGeom prst="pentagon">
              <a:avLst/>
            </a:prstGeom>
            <a:solidFill>
              <a:srgbClr val="666699"/>
            </a:solidFill>
            <a:ln w="9525">
              <a:noFill/>
              <a:miter lim="800000"/>
              <a:headEnd/>
              <a:tailEnd/>
            </a:ln>
          </p:spPr>
          <p:txBody>
            <a:bodyPr wrap="none" anchor="ctr"/>
            <a:lstStyle/>
            <a:p>
              <a:endParaRPr lang="en-GB"/>
            </a:p>
          </p:txBody>
        </p:sp>
        <p:sp>
          <p:nvSpPr>
            <p:cNvPr id="6164" name="AutoShape 66"/>
            <p:cNvSpPr>
              <a:spLocks noChangeArrowheads="1"/>
            </p:cNvSpPr>
            <p:nvPr/>
          </p:nvSpPr>
          <p:spPr bwMode="auto">
            <a:xfrm rot="-2468914">
              <a:off x="2554" y="1901"/>
              <a:ext cx="576" cy="576"/>
            </a:xfrm>
            <a:prstGeom prst="pentagon">
              <a:avLst/>
            </a:prstGeom>
            <a:solidFill>
              <a:srgbClr val="666699"/>
            </a:solidFill>
            <a:ln w="9525">
              <a:noFill/>
              <a:miter lim="800000"/>
              <a:headEnd/>
              <a:tailEnd/>
            </a:ln>
          </p:spPr>
          <p:txBody>
            <a:bodyPr wrap="none" anchor="ctr"/>
            <a:lstStyle/>
            <a:p>
              <a:endParaRPr lang="en-GB"/>
            </a:p>
          </p:txBody>
        </p:sp>
        <p:sp>
          <p:nvSpPr>
            <p:cNvPr id="6165" name="AutoShape 67"/>
            <p:cNvSpPr>
              <a:spLocks noChangeArrowheads="1"/>
            </p:cNvSpPr>
            <p:nvPr/>
          </p:nvSpPr>
          <p:spPr bwMode="auto">
            <a:xfrm rot="2752258">
              <a:off x="1996" y="2422"/>
              <a:ext cx="576" cy="576"/>
            </a:xfrm>
            <a:prstGeom prst="pentagon">
              <a:avLst/>
            </a:prstGeom>
            <a:solidFill>
              <a:srgbClr val="666699"/>
            </a:solidFill>
            <a:ln w="9525">
              <a:noFill/>
              <a:miter lim="800000"/>
              <a:headEnd/>
              <a:tailEnd/>
            </a:ln>
          </p:spPr>
          <p:txBody>
            <a:bodyPr wrap="none" anchor="ctr"/>
            <a:lstStyle/>
            <a:p>
              <a:endParaRPr lang="en-GB"/>
            </a:p>
          </p:txBody>
        </p:sp>
        <p:sp>
          <p:nvSpPr>
            <p:cNvPr id="6166" name="AutoShape 68"/>
            <p:cNvSpPr>
              <a:spLocks noChangeArrowheads="1"/>
            </p:cNvSpPr>
            <p:nvPr/>
          </p:nvSpPr>
          <p:spPr bwMode="auto">
            <a:xfrm rot="2752258">
              <a:off x="2252" y="2257"/>
              <a:ext cx="576" cy="576"/>
            </a:xfrm>
            <a:prstGeom prst="pentagon">
              <a:avLst/>
            </a:prstGeom>
            <a:solidFill>
              <a:srgbClr val="666699"/>
            </a:solidFill>
            <a:ln w="9525">
              <a:noFill/>
              <a:miter lim="800000"/>
              <a:headEnd/>
              <a:tailEnd/>
            </a:ln>
          </p:spPr>
          <p:txBody>
            <a:bodyPr wrap="none" anchor="ctr"/>
            <a:lstStyle/>
            <a:p>
              <a:endParaRPr lang="en-GB"/>
            </a:p>
          </p:txBody>
        </p:sp>
        <p:sp>
          <p:nvSpPr>
            <p:cNvPr id="6167" name="AutoShape 69"/>
            <p:cNvSpPr>
              <a:spLocks noChangeArrowheads="1"/>
            </p:cNvSpPr>
            <p:nvPr/>
          </p:nvSpPr>
          <p:spPr bwMode="auto">
            <a:xfrm rot="3797784">
              <a:off x="2562" y="2193"/>
              <a:ext cx="576" cy="576"/>
            </a:xfrm>
            <a:prstGeom prst="pentagon">
              <a:avLst/>
            </a:prstGeom>
            <a:solidFill>
              <a:srgbClr val="666699"/>
            </a:solidFill>
            <a:ln w="9525">
              <a:noFill/>
              <a:miter lim="800000"/>
              <a:headEnd/>
              <a:tailEnd/>
            </a:ln>
          </p:spPr>
          <p:txBody>
            <a:bodyPr wrap="none" anchor="ctr"/>
            <a:lstStyle/>
            <a:p>
              <a:endParaRPr lang="en-GB"/>
            </a:p>
          </p:txBody>
        </p:sp>
        <p:sp>
          <p:nvSpPr>
            <p:cNvPr id="6168" name="AutoShape 70"/>
            <p:cNvSpPr>
              <a:spLocks noChangeArrowheads="1"/>
            </p:cNvSpPr>
            <p:nvPr/>
          </p:nvSpPr>
          <p:spPr bwMode="auto">
            <a:xfrm rot="3013625">
              <a:off x="1875" y="1644"/>
              <a:ext cx="576" cy="576"/>
            </a:xfrm>
            <a:prstGeom prst="pentagon">
              <a:avLst/>
            </a:prstGeom>
            <a:solidFill>
              <a:srgbClr val="666699"/>
            </a:solidFill>
            <a:ln w="9525">
              <a:noFill/>
              <a:miter lim="800000"/>
              <a:headEnd/>
              <a:tailEnd/>
            </a:ln>
          </p:spPr>
          <p:txBody>
            <a:bodyPr wrap="none" anchor="ctr"/>
            <a:lstStyle/>
            <a:p>
              <a:endParaRPr lang="en-GB"/>
            </a:p>
          </p:txBody>
        </p:sp>
        <p:sp>
          <p:nvSpPr>
            <p:cNvPr id="6169" name="AutoShape 71"/>
            <p:cNvSpPr>
              <a:spLocks noChangeArrowheads="1"/>
            </p:cNvSpPr>
            <p:nvPr/>
          </p:nvSpPr>
          <p:spPr bwMode="auto">
            <a:xfrm rot="3013625">
              <a:off x="2066" y="1963"/>
              <a:ext cx="576" cy="576"/>
            </a:xfrm>
            <a:prstGeom prst="pentagon">
              <a:avLst/>
            </a:prstGeom>
            <a:solidFill>
              <a:srgbClr val="666699"/>
            </a:solidFill>
            <a:ln w="9525">
              <a:noFill/>
              <a:miter lim="800000"/>
              <a:headEnd/>
              <a:tailEnd/>
            </a:ln>
          </p:spPr>
          <p:txBody>
            <a:bodyPr wrap="none" anchor="ctr"/>
            <a:lstStyle/>
            <a:p>
              <a:endParaRPr lang="en-GB"/>
            </a:p>
          </p:txBody>
        </p:sp>
        <p:sp>
          <p:nvSpPr>
            <p:cNvPr id="6170" name="AutoShape 72"/>
            <p:cNvSpPr>
              <a:spLocks noChangeArrowheads="1"/>
            </p:cNvSpPr>
            <p:nvPr/>
          </p:nvSpPr>
          <p:spPr bwMode="auto">
            <a:xfrm rot="3013625">
              <a:off x="2294" y="1890"/>
              <a:ext cx="576" cy="576"/>
            </a:xfrm>
            <a:prstGeom prst="pentagon">
              <a:avLst/>
            </a:prstGeom>
            <a:solidFill>
              <a:srgbClr val="666699"/>
            </a:solidFill>
            <a:ln w="9525">
              <a:noFill/>
              <a:miter lim="800000"/>
              <a:headEnd/>
              <a:tailEnd/>
            </a:ln>
          </p:spPr>
          <p:txBody>
            <a:bodyPr wrap="none" anchor="ctr"/>
            <a:lstStyle/>
            <a:p>
              <a:endParaRPr lang="en-GB"/>
            </a:p>
          </p:txBody>
        </p:sp>
      </p:grpSp>
      <p:sp>
        <p:nvSpPr>
          <p:cNvPr id="6150" name="Text Box 73"/>
          <p:cNvSpPr txBox="1">
            <a:spLocks noChangeArrowheads="1"/>
          </p:cNvSpPr>
          <p:nvPr/>
        </p:nvSpPr>
        <p:spPr bwMode="auto">
          <a:xfrm>
            <a:off x="4891088" y="1425575"/>
            <a:ext cx="2797175" cy="876300"/>
          </a:xfrm>
          <a:prstGeom prst="rect">
            <a:avLst/>
          </a:prstGeom>
          <a:solidFill>
            <a:srgbClr val="CCECFF"/>
          </a:solidFill>
          <a:ln w="3175">
            <a:solidFill>
              <a:schemeClr val="accent2"/>
            </a:solidFill>
            <a:miter lim="800000"/>
            <a:headEnd/>
            <a:tailEnd/>
          </a:ln>
        </p:spPr>
        <p:txBody>
          <a:bodyPr>
            <a:spAutoFit/>
          </a:bodyPr>
          <a:lstStyle/>
          <a:p>
            <a:pPr>
              <a:lnSpc>
                <a:spcPct val="80000"/>
              </a:lnSpc>
            </a:pPr>
            <a:r>
              <a:rPr lang="en-GB" sz="3200">
                <a:solidFill>
                  <a:srgbClr val="003399"/>
                </a:solidFill>
                <a:latin typeface="DefusedLight" pitchFamily="2" charset="0"/>
              </a:rPr>
              <a:t>Students from 105 countries</a:t>
            </a:r>
          </a:p>
        </p:txBody>
      </p:sp>
      <p:sp>
        <p:nvSpPr>
          <p:cNvPr id="6151" name="Text Box 74"/>
          <p:cNvSpPr txBox="1">
            <a:spLocks noChangeArrowheads="1"/>
          </p:cNvSpPr>
          <p:nvPr/>
        </p:nvSpPr>
        <p:spPr bwMode="auto">
          <a:xfrm>
            <a:off x="-417513" y="2593975"/>
            <a:ext cx="3519488" cy="523875"/>
          </a:xfrm>
          <a:prstGeom prst="rect">
            <a:avLst/>
          </a:prstGeom>
          <a:solidFill>
            <a:srgbClr val="CCECFF"/>
          </a:solidFill>
          <a:ln w="9525">
            <a:solidFill>
              <a:schemeClr val="accent2"/>
            </a:solidFill>
            <a:miter lim="800000"/>
            <a:headEnd/>
            <a:tailEnd/>
          </a:ln>
        </p:spPr>
        <p:txBody>
          <a:bodyPr wrap="none">
            <a:spAutoFit/>
          </a:bodyPr>
          <a:lstStyle/>
          <a:p>
            <a:r>
              <a:rPr lang="en-GB" sz="2800">
                <a:solidFill>
                  <a:srgbClr val="003399"/>
                </a:solidFill>
                <a:latin typeface="DefusedLight" pitchFamily="2" charset="0"/>
              </a:rPr>
              <a:t>750 Doctoral Students</a:t>
            </a:r>
          </a:p>
        </p:txBody>
      </p:sp>
      <p:sp>
        <p:nvSpPr>
          <p:cNvPr id="6152" name="Text Box 75"/>
          <p:cNvSpPr txBox="1">
            <a:spLocks noChangeArrowheads="1"/>
          </p:cNvSpPr>
          <p:nvPr/>
        </p:nvSpPr>
        <p:spPr bwMode="auto">
          <a:xfrm>
            <a:off x="7078663" y="2922588"/>
            <a:ext cx="1811337" cy="1125537"/>
          </a:xfrm>
          <a:prstGeom prst="rect">
            <a:avLst/>
          </a:prstGeom>
          <a:solidFill>
            <a:schemeClr val="accent1"/>
          </a:solidFill>
          <a:ln w="9525">
            <a:solidFill>
              <a:schemeClr val="accent2"/>
            </a:solidFill>
            <a:miter lim="800000"/>
            <a:headEnd/>
            <a:tailEnd/>
          </a:ln>
        </p:spPr>
        <p:txBody>
          <a:bodyPr>
            <a:spAutoFit/>
          </a:bodyPr>
          <a:lstStyle/>
          <a:p>
            <a:pPr algn="ctr">
              <a:lnSpc>
                <a:spcPct val="80000"/>
              </a:lnSpc>
            </a:pPr>
            <a:r>
              <a:rPr lang="en-GB" sz="2800">
                <a:solidFill>
                  <a:srgbClr val="003399"/>
                </a:solidFill>
                <a:latin typeface="DefusedLight" pitchFamily="2" charset="0"/>
              </a:rPr>
              <a:t>2000 Masters students</a:t>
            </a:r>
          </a:p>
        </p:txBody>
      </p:sp>
      <p:sp>
        <p:nvSpPr>
          <p:cNvPr id="6153" name="Text Box 76"/>
          <p:cNvSpPr txBox="1">
            <a:spLocks noChangeArrowheads="1"/>
          </p:cNvSpPr>
          <p:nvPr/>
        </p:nvSpPr>
        <p:spPr bwMode="auto">
          <a:xfrm>
            <a:off x="5384800" y="4306888"/>
            <a:ext cx="3441700" cy="1196975"/>
          </a:xfrm>
          <a:prstGeom prst="rect">
            <a:avLst/>
          </a:prstGeom>
          <a:solidFill>
            <a:srgbClr val="CCECFF"/>
          </a:solidFill>
          <a:ln w="9525">
            <a:solidFill>
              <a:schemeClr val="accent2"/>
            </a:solidFill>
            <a:miter lim="800000"/>
            <a:headEnd/>
            <a:tailEnd/>
          </a:ln>
        </p:spPr>
        <p:txBody>
          <a:bodyPr>
            <a:spAutoFit/>
          </a:bodyPr>
          <a:lstStyle/>
          <a:p>
            <a:r>
              <a:rPr lang="en-GB" sz="2400">
                <a:solidFill>
                  <a:srgbClr val="003399"/>
                </a:solidFill>
                <a:latin typeface="DefusedLight" pitchFamily="2" charset="0"/>
              </a:rPr>
              <a:t>Cranfield graduates 75% of the UK’s aerospace PG students</a:t>
            </a:r>
          </a:p>
        </p:txBody>
      </p:sp>
      <p:sp>
        <p:nvSpPr>
          <p:cNvPr id="6154" name="Text Box 78"/>
          <p:cNvSpPr txBox="1">
            <a:spLocks noChangeArrowheads="1"/>
          </p:cNvSpPr>
          <p:nvPr/>
        </p:nvSpPr>
        <p:spPr bwMode="auto">
          <a:xfrm>
            <a:off x="254000" y="3803650"/>
            <a:ext cx="3014663" cy="679450"/>
          </a:xfrm>
          <a:prstGeom prst="rect">
            <a:avLst/>
          </a:prstGeom>
          <a:solidFill>
            <a:srgbClr val="CCECFF"/>
          </a:solidFill>
          <a:ln w="3175">
            <a:solidFill>
              <a:schemeClr val="accent2"/>
            </a:solidFill>
            <a:miter lim="800000"/>
            <a:headEnd/>
            <a:tailEnd/>
          </a:ln>
        </p:spPr>
        <p:txBody>
          <a:bodyPr>
            <a:spAutoFit/>
          </a:bodyPr>
          <a:lstStyle/>
          <a:p>
            <a:pPr>
              <a:lnSpc>
                <a:spcPct val="80000"/>
              </a:lnSpc>
            </a:pPr>
            <a:r>
              <a:rPr lang="en-GB" sz="2400">
                <a:solidFill>
                  <a:srgbClr val="003399"/>
                </a:solidFill>
                <a:latin typeface="DefusedLight" pitchFamily="2" charset="0"/>
              </a:rPr>
              <a:t>10% Engineering PGs in UK are at Cranfield</a:t>
            </a:r>
          </a:p>
        </p:txBody>
      </p:sp>
      <p:sp>
        <p:nvSpPr>
          <p:cNvPr id="6155" name="Text Box 78"/>
          <p:cNvSpPr txBox="1">
            <a:spLocks noChangeArrowheads="1"/>
          </p:cNvSpPr>
          <p:nvPr/>
        </p:nvSpPr>
        <p:spPr bwMode="auto">
          <a:xfrm>
            <a:off x="784225" y="5043488"/>
            <a:ext cx="3014663" cy="1274762"/>
          </a:xfrm>
          <a:prstGeom prst="rect">
            <a:avLst/>
          </a:prstGeom>
          <a:solidFill>
            <a:srgbClr val="CCECFF"/>
          </a:solidFill>
          <a:ln w="3175">
            <a:solidFill>
              <a:schemeClr val="accent2"/>
            </a:solidFill>
            <a:miter lim="800000"/>
            <a:headEnd/>
            <a:tailEnd/>
          </a:ln>
        </p:spPr>
        <p:txBody>
          <a:bodyPr>
            <a:spAutoFit/>
          </a:bodyPr>
          <a:lstStyle/>
          <a:p>
            <a:pPr>
              <a:lnSpc>
                <a:spcPct val="80000"/>
              </a:lnSpc>
            </a:pPr>
            <a:r>
              <a:rPr lang="en-GB" sz="2400">
                <a:solidFill>
                  <a:srgbClr val="003399"/>
                </a:solidFill>
                <a:latin typeface="DefusedLight" pitchFamily="2" charset="0"/>
              </a:rPr>
              <a:t>Produces more Agriculture PGs than any other UK university</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171" name="Rectangle 3"/>
          <p:cNvSpPr>
            <a:spLocks noGrp="1" noChangeArrowheads="1"/>
          </p:cNvSpPr>
          <p:nvPr>
            <p:ph type="title"/>
          </p:nvPr>
        </p:nvSpPr>
        <p:spPr>
          <a:xfrm>
            <a:off x="120650" y="201613"/>
            <a:ext cx="4449763" cy="890587"/>
          </a:xfrm>
        </p:spPr>
        <p:txBody>
          <a:bodyPr>
            <a:normAutofit fontScale="90000"/>
          </a:bodyPr>
          <a:lstStyle/>
          <a:p>
            <a:pPr algn="l" eaLnBrk="1" hangingPunct="1"/>
            <a:r>
              <a:rPr lang="en-GB" smtClean="0">
                <a:solidFill>
                  <a:schemeClr val="bg1"/>
                </a:solidFill>
                <a:latin typeface="DefusedRegular" pitchFamily="2" charset="0"/>
              </a:rPr>
              <a:t>Research Intensive</a:t>
            </a:r>
          </a:p>
        </p:txBody>
      </p:sp>
      <p:sp>
        <p:nvSpPr>
          <p:cNvPr id="7172" name="Rectangle 4"/>
          <p:cNvSpPr>
            <a:spLocks noGrp="1" noChangeArrowheads="1"/>
          </p:cNvSpPr>
          <p:nvPr>
            <p:ph type="body" sz="half" idx="1"/>
          </p:nvPr>
        </p:nvSpPr>
        <p:spPr>
          <a:xfrm>
            <a:off x="790575" y="2066925"/>
            <a:ext cx="7759700" cy="1006475"/>
          </a:xfrm>
        </p:spPr>
        <p:txBody>
          <a:bodyPr/>
          <a:lstStyle/>
          <a:p>
            <a:pPr marL="0" indent="0" eaLnBrk="1" hangingPunct="1">
              <a:spcBef>
                <a:spcPct val="50000"/>
              </a:spcBef>
              <a:buFontTx/>
              <a:buNone/>
            </a:pPr>
            <a:r>
              <a:rPr lang="en-GB" sz="2800" smtClean="0">
                <a:solidFill>
                  <a:srgbClr val="5F5F5F"/>
                </a:solidFill>
                <a:latin typeface="DefusedLight" pitchFamily="2" charset="0"/>
              </a:rPr>
              <a:t>One the top five UK research intensive universities (with Oxford, Cambridge, Imperial and UCL)</a:t>
            </a:r>
          </a:p>
        </p:txBody>
      </p:sp>
      <p:pic>
        <p:nvPicPr>
          <p:cNvPr id="7173" name="Picture 5" descr="slide-167-lookingundermicroscope"/>
          <p:cNvPicPr>
            <a:picLocks noGrp="1" noChangeAspect="1" noChangeArrowheads="1"/>
          </p:cNvPicPr>
          <p:nvPr>
            <p:ph sz="half" idx="2"/>
          </p:nvPr>
        </p:nvPicPr>
        <p:blipFill>
          <a:blip r:embed="rId3"/>
          <a:srcRect/>
          <a:stretch>
            <a:fillRect/>
          </a:stretch>
        </p:blipFill>
        <p:spPr>
          <a:xfrm>
            <a:off x="754063" y="3187700"/>
            <a:ext cx="7597775" cy="3328988"/>
          </a:xfr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2" descr="bg_standard"/>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053" name="Rectangle 3"/>
          <p:cNvSpPr>
            <a:spLocks noGrp="1" noChangeArrowheads="1"/>
          </p:cNvSpPr>
          <p:nvPr>
            <p:ph type="body" sz="half" idx="1"/>
          </p:nvPr>
        </p:nvSpPr>
        <p:spPr>
          <a:xfrm>
            <a:off x="26988" y="155575"/>
            <a:ext cx="4579937" cy="1760538"/>
          </a:xfrm>
        </p:spPr>
        <p:txBody>
          <a:bodyPr/>
          <a:lstStyle/>
          <a:p>
            <a:pPr marL="0" indent="0" eaLnBrk="1" hangingPunct="1">
              <a:buFontTx/>
              <a:buNone/>
            </a:pPr>
            <a:r>
              <a:rPr lang="en-GB" smtClean="0">
                <a:solidFill>
                  <a:schemeClr val="bg1"/>
                </a:solidFill>
                <a:latin typeface="DefusedRegular" pitchFamily="2" charset="0"/>
              </a:rPr>
              <a:t>Clear leader in research </a:t>
            </a:r>
          </a:p>
          <a:p>
            <a:pPr marL="0" indent="0" eaLnBrk="1" hangingPunct="1">
              <a:buFontTx/>
              <a:buNone/>
            </a:pPr>
            <a:r>
              <a:rPr lang="en-GB" smtClean="0">
                <a:solidFill>
                  <a:schemeClr val="bg1"/>
                </a:solidFill>
                <a:latin typeface="DefusedRegular" pitchFamily="2" charset="0"/>
              </a:rPr>
              <a:t>with UK industry</a:t>
            </a:r>
          </a:p>
        </p:txBody>
      </p:sp>
      <p:graphicFrame>
        <p:nvGraphicFramePr>
          <p:cNvPr id="2050" name="Object 4"/>
          <p:cNvGraphicFramePr>
            <a:graphicFrameLocks noChangeAspect="1"/>
          </p:cNvGraphicFramePr>
          <p:nvPr>
            <p:ph sz="quarter" idx="2"/>
          </p:nvPr>
        </p:nvGraphicFramePr>
        <p:xfrm>
          <a:off x="2051050" y="1557338"/>
          <a:ext cx="6411913" cy="4686300"/>
        </p:xfrm>
        <a:graphic>
          <a:graphicData uri="http://schemas.openxmlformats.org/presentationml/2006/ole">
            <p:oleObj spid="_x0000_s2050" name="Chart" r:id="rId4" imgW="9315549" imgH="6819774" progId="MSGraph.Chart.8">
              <p:embed followColorScheme="full"/>
            </p:oleObj>
          </a:graphicData>
        </a:graphic>
      </p:graphicFrame>
      <p:graphicFrame>
        <p:nvGraphicFramePr>
          <p:cNvPr id="2051" name="Object 5"/>
          <p:cNvGraphicFramePr>
            <a:graphicFrameLocks noChangeAspect="1"/>
          </p:cNvGraphicFramePr>
          <p:nvPr>
            <p:ph sz="quarter" idx="3"/>
          </p:nvPr>
        </p:nvGraphicFramePr>
        <p:xfrm>
          <a:off x="4521200" y="5545138"/>
          <a:ext cx="393700" cy="368300"/>
        </p:xfrm>
        <a:graphic>
          <a:graphicData uri="http://schemas.openxmlformats.org/presentationml/2006/ole">
            <p:oleObj spid="_x0000_s2051" name="Chart" r:id="rId5" imgW="2905138" imgH="904790" progId="MSGraph.Chart.8">
              <p:embed followColorScheme="full"/>
            </p:oleObj>
          </a:graphicData>
        </a:graphic>
      </p:graphicFrame>
      <p:sp>
        <p:nvSpPr>
          <p:cNvPr id="2054" name="Rectangle 6"/>
          <p:cNvSpPr>
            <a:spLocks noChangeArrowheads="1"/>
          </p:cNvSpPr>
          <p:nvPr/>
        </p:nvSpPr>
        <p:spPr bwMode="auto">
          <a:xfrm>
            <a:off x="1363663" y="5881688"/>
            <a:ext cx="6767512" cy="860425"/>
          </a:xfrm>
          <a:prstGeom prst="rect">
            <a:avLst/>
          </a:prstGeom>
          <a:noFill/>
          <a:ln w="9525">
            <a:noFill/>
            <a:miter lim="800000"/>
            <a:headEnd/>
            <a:tailEnd/>
          </a:ln>
        </p:spPr>
        <p:txBody>
          <a:bodyPr>
            <a:spAutoFit/>
          </a:bodyPr>
          <a:lstStyle/>
          <a:p>
            <a:pPr>
              <a:lnSpc>
                <a:spcPct val="90000"/>
              </a:lnSpc>
            </a:pPr>
            <a:r>
              <a:rPr lang="en-GB" sz="2800">
                <a:solidFill>
                  <a:srgbClr val="5F5F5F"/>
                </a:solidFill>
                <a:latin typeface="DefusedLight" pitchFamily="2" charset="0"/>
                <a:cs typeface="Times New Roman" pitchFamily="18" charset="0"/>
              </a:rPr>
              <a:t>Research income earned from UK industry as a proportion of total income.</a:t>
            </a:r>
          </a:p>
        </p:txBody>
      </p:sp>
      <p:sp>
        <p:nvSpPr>
          <p:cNvPr id="2055" name="Text Box 7"/>
          <p:cNvSpPr txBox="1">
            <a:spLocks noChangeArrowheads="1"/>
          </p:cNvSpPr>
          <p:nvPr/>
        </p:nvSpPr>
        <p:spPr bwMode="auto">
          <a:xfrm rot="10800000" flipH="1" flipV="1">
            <a:off x="3563938" y="1693863"/>
            <a:ext cx="1754187" cy="519112"/>
          </a:xfrm>
          <a:prstGeom prst="rect">
            <a:avLst/>
          </a:prstGeom>
          <a:noFill/>
          <a:ln w="9525">
            <a:noFill/>
            <a:miter lim="800000"/>
            <a:headEnd/>
            <a:tailEnd/>
          </a:ln>
        </p:spPr>
        <p:txBody>
          <a:bodyPr>
            <a:spAutoFit/>
          </a:bodyPr>
          <a:lstStyle/>
          <a:p>
            <a:pPr>
              <a:spcBef>
                <a:spcPct val="50000"/>
              </a:spcBef>
            </a:pPr>
            <a:r>
              <a:rPr lang="en-GB" sz="2800" b="1">
                <a:solidFill>
                  <a:srgbClr val="5F5F5F"/>
                </a:solidFill>
                <a:cs typeface="Times New Roman" pitchFamily="18" charset="0"/>
              </a:rPr>
              <a:t>Cranfield</a:t>
            </a:r>
          </a:p>
        </p:txBody>
      </p:sp>
      <p:sp>
        <p:nvSpPr>
          <p:cNvPr id="2056" name="Freeform 8"/>
          <p:cNvSpPr>
            <a:spLocks/>
          </p:cNvSpPr>
          <p:nvPr/>
        </p:nvSpPr>
        <p:spPr bwMode="auto">
          <a:xfrm>
            <a:off x="3059113" y="1987550"/>
            <a:ext cx="504825" cy="358775"/>
          </a:xfrm>
          <a:custGeom>
            <a:avLst/>
            <a:gdLst>
              <a:gd name="T0" fmla="*/ 0 w 318"/>
              <a:gd name="T1" fmla="*/ 2147483647 h 226"/>
              <a:gd name="T2" fmla="*/ 2147483647 w 318"/>
              <a:gd name="T3" fmla="*/ 0 h 226"/>
              <a:gd name="T4" fmla="*/ 2147483647 w 318"/>
              <a:gd name="T5" fmla="*/ 0 h 226"/>
              <a:gd name="T6" fmla="*/ 0 60000 65536"/>
              <a:gd name="T7" fmla="*/ 0 60000 65536"/>
              <a:gd name="T8" fmla="*/ 0 60000 65536"/>
              <a:gd name="T9" fmla="*/ 0 w 318"/>
              <a:gd name="T10" fmla="*/ 0 h 226"/>
              <a:gd name="T11" fmla="*/ 318 w 318"/>
              <a:gd name="T12" fmla="*/ 226 h 226"/>
            </a:gdLst>
            <a:ahLst/>
            <a:cxnLst>
              <a:cxn ang="T6">
                <a:pos x="T0" y="T1"/>
              </a:cxn>
              <a:cxn ang="T7">
                <a:pos x="T2" y="T3"/>
              </a:cxn>
              <a:cxn ang="T8">
                <a:pos x="T4" y="T5"/>
              </a:cxn>
            </a:cxnLst>
            <a:rect l="T9" t="T10" r="T11" b="T12"/>
            <a:pathLst>
              <a:path w="318" h="226">
                <a:moveTo>
                  <a:pt x="0" y="226"/>
                </a:moveTo>
                <a:lnTo>
                  <a:pt x="182" y="0"/>
                </a:lnTo>
                <a:lnTo>
                  <a:pt x="318" y="0"/>
                </a:lnTo>
              </a:path>
            </a:pathLst>
          </a:custGeom>
          <a:noFill/>
          <a:ln w="9525">
            <a:solidFill>
              <a:schemeClr val="tx1"/>
            </a:solidFill>
            <a:round/>
            <a:headEnd/>
            <a:tailEnd/>
          </a:ln>
        </p:spPr>
        <p:txBody>
          <a:bodyPr/>
          <a:lstStyle/>
          <a:p>
            <a:endParaRPr lang="en-GB"/>
          </a:p>
        </p:txBody>
      </p:sp>
      <p:sp>
        <p:nvSpPr>
          <p:cNvPr id="2057" name="Rectangle 10"/>
          <p:cNvSpPr>
            <a:spLocks noChangeArrowheads="1"/>
          </p:cNvSpPr>
          <p:nvPr/>
        </p:nvSpPr>
        <p:spPr bwMode="auto">
          <a:xfrm>
            <a:off x="2540000" y="2293938"/>
            <a:ext cx="465138" cy="319087"/>
          </a:xfrm>
          <a:prstGeom prst="rect">
            <a:avLst/>
          </a:prstGeom>
          <a:solidFill>
            <a:schemeClr val="accent2"/>
          </a:solidFill>
          <a:ln w="9525">
            <a:noFill/>
            <a:miter lim="800000"/>
            <a:headEnd/>
            <a:tailEnd/>
          </a:ln>
        </p:spPr>
        <p:txBody>
          <a:bodyPr wrap="none" anchor="ctr"/>
          <a:lstStyle/>
          <a:p>
            <a:endParaRPr lang="en-GB"/>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195" name="Rectangle 3"/>
          <p:cNvSpPr>
            <a:spLocks noGrp="1" noChangeArrowheads="1"/>
          </p:cNvSpPr>
          <p:nvPr>
            <p:ph type="title"/>
          </p:nvPr>
        </p:nvSpPr>
        <p:spPr>
          <a:xfrm>
            <a:off x="142875" y="0"/>
            <a:ext cx="4429125" cy="981075"/>
          </a:xfrm>
        </p:spPr>
        <p:txBody>
          <a:bodyPr/>
          <a:lstStyle/>
          <a:p>
            <a:pPr algn="l" eaLnBrk="1" hangingPunct="1"/>
            <a:r>
              <a:rPr lang="en-GB" smtClean="0">
                <a:solidFill>
                  <a:schemeClr val="bg1"/>
                </a:solidFill>
                <a:latin typeface="DefusedRegular" pitchFamily="2" charset="0"/>
              </a:rPr>
              <a:t>Major Sectors</a:t>
            </a:r>
          </a:p>
        </p:txBody>
      </p:sp>
      <p:sp>
        <p:nvSpPr>
          <p:cNvPr id="8196" name="Rectangle 4"/>
          <p:cNvSpPr>
            <a:spLocks noGrp="1" noChangeArrowheads="1"/>
          </p:cNvSpPr>
          <p:nvPr>
            <p:ph type="body" idx="1"/>
          </p:nvPr>
        </p:nvSpPr>
        <p:spPr>
          <a:xfrm>
            <a:off x="2843213" y="1860550"/>
            <a:ext cx="4051300" cy="4230688"/>
          </a:xfrm>
        </p:spPr>
        <p:txBody>
          <a:bodyPr/>
          <a:lstStyle/>
          <a:p>
            <a:pPr eaLnBrk="1" hangingPunct="1">
              <a:lnSpc>
                <a:spcPct val="90000"/>
              </a:lnSpc>
            </a:pPr>
            <a:r>
              <a:rPr lang="en-GB" smtClean="0">
                <a:latin typeface="DefusedLight" pitchFamily="2" charset="0"/>
              </a:rPr>
              <a:t>Aerospace</a:t>
            </a:r>
          </a:p>
          <a:p>
            <a:pPr eaLnBrk="1" hangingPunct="1">
              <a:lnSpc>
                <a:spcPct val="90000"/>
              </a:lnSpc>
            </a:pPr>
            <a:r>
              <a:rPr lang="en-GB" smtClean="0">
                <a:latin typeface="DefusedLight" pitchFamily="2" charset="0"/>
              </a:rPr>
              <a:t>Automotive</a:t>
            </a:r>
          </a:p>
          <a:p>
            <a:pPr eaLnBrk="1" hangingPunct="1">
              <a:lnSpc>
                <a:spcPct val="90000"/>
              </a:lnSpc>
            </a:pPr>
            <a:r>
              <a:rPr lang="en-GB" smtClean="0">
                <a:latin typeface="DefusedLight" pitchFamily="2" charset="0"/>
              </a:rPr>
              <a:t>Energy</a:t>
            </a:r>
          </a:p>
          <a:p>
            <a:pPr eaLnBrk="1" hangingPunct="1">
              <a:lnSpc>
                <a:spcPct val="90000"/>
              </a:lnSpc>
            </a:pPr>
            <a:r>
              <a:rPr lang="en-GB" smtClean="0">
                <a:latin typeface="DefusedLight" pitchFamily="2" charset="0"/>
              </a:rPr>
              <a:t>Environment</a:t>
            </a:r>
          </a:p>
          <a:p>
            <a:pPr eaLnBrk="1" hangingPunct="1">
              <a:lnSpc>
                <a:spcPct val="90000"/>
              </a:lnSpc>
            </a:pPr>
            <a:r>
              <a:rPr lang="en-GB" smtClean="0">
                <a:latin typeface="DefusedLight" pitchFamily="2" charset="0"/>
              </a:rPr>
              <a:t>Health </a:t>
            </a:r>
          </a:p>
          <a:p>
            <a:pPr eaLnBrk="1" hangingPunct="1">
              <a:lnSpc>
                <a:spcPct val="90000"/>
              </a:lnSpc>
            </a:pPr>
            <a:r>
              <a:rPr lang="en-GB" smtClean="0">
                <a:latin typeface="DefusedLight" pitchFamily="2" charset="0"/>
              </a:rPr>
              <a:t>Manufacturing</a:t>
            </a:r>
          </a:p>
          <a:p>
            <a:pPr eaLnBrk="1" hangingPunct="1">
              <a:lnSpc>
                <a:spcPct val="90000"/>
              </a:lnSpc>
            </a:pPr>
            <a:r>
              <a:rPr lang="en-GB" smtClean="0">
                <a:latin typeface="DefusedLight" pitchFamily="2" charset="0"/>
              </a:rPr>
              <a:t>Defence &amp; Security</a:t>
            </a:r>
          </a:p>
        </p:txBody>
      </p:sp>
      <p:sp>
        <p:nvSpPr>
          <p:cNvPr id="360453" name="Text Box 5"/>
          <p:cNvSpPr txBox="1">
            <a:spLocks noChangeArrowheads="1"/>
          </p:cNvSpPr>
          <p:nvPr/>
        </p:nvSpPr>
        <p:spPr bwMode="auto">
          <a:xfrm rot="-1749714">
            <a:off x="285750" y="3330575"/>
            <a:ext cx="8339138" cy="711200"/>
          </a:xfrm>
          <a:prstGeom prst="rect">
            <a:avLst/>
          </a:prstGeom>
          <a:solidFill>
            <a:srgbClr val="0033CC">
              <a:alpha val="65881"/>
            </a:srgbClr>
          </a:solidFill>
          <a:ln w="9525">
            <a:solidFill>
              <a:srgbClr val="FFFF00"/>
            </a:solidFill>
            <a:miter lim="800000"/>
            <a:headEnd/>
            <a:tailEnd/>
          </a:ln>
        </p:spPr>
        <p:txBody>
          <a:bodyPr wrap="none">
            <a:spAutoFit/>
          </a:bodyPr>
          <a:lstStyle/>
          <a:p>
            <a:r>
              <a:rPr lang="en-GB" sz="4000">
                <a:solidFill>
                  <a:srgbClr val="FFFF00"/>
                </a:solidFill>
                <a:latin typeface="DefusedLight" pitchFamily="2" charset="0"/>
                <a:cs typeface="Times New Roman" pitchFamily="18" charset="0"/>
              </a:rPr>
              <a:t>Management &amp; Strategic Leadership</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60453"/>
                                        </p:tgtEl>
                                        <p:attrNameLst>
                                          <p:attrName>style.visibility</p:attrName>
                                        </p:attrNameLst>
                                      </p:cBhvr>
                                      <p:to>
                                        <p:strVal val="visible"/>
                                      </p:to>
                                    </p:set>
                                    <p:anim calcmode="lin" valueType="num">
                                      <p:cBhvr>
                                        <p:cTn id="7" dur="500" fill="hold"/>
                                        <p:tgtEl>
                                          <p:spTgt spid="360453"/>
                                        </p:tgtEl>
                                        <p:attrNameLst>
                                          <p:attrName>ppt_w</p:attrName>
                                        </p:attrNameLst>
                                      </p:cBhvr>
                                      <p:tavLst>
                                        <p:tav tm="0">
                                          <p:val>
                                            <p:fltVal val="0"/>
                                          </p:val>
                                        </p:tav>
                                        <p:tav tm="100000">
                                          <p:val>
                                            <p:strVal val="#ppt_w"/>
                                          </p:val>
                                        </p:tav>
                                      </p:tavLst>
                                    </p:anim>
                                    <p:anim calcmode="lin" valueType="num">
                                      <p:cBhvr>
                                        <p:cTn id="8" dur="500" fill="hold"/>
                                        <p:tgtEl>
                                          <p:spTgt spid="36045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045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9219" name="Rectangle 3"/>
          <p:cNvSpPr>
            <a:spLocks noChangeArrowheads="1"/>
          </p:cNvSpPr>
          <p:nvPr/>
        </p:nvSpPr>
        <p:spPr bwMode="auto">
          <a:xfrm>
            <a:off x="26988" y="155575"/>
            <a:ext cx="4579937" cy="744538"/>
          </a:xfrm>
          <a:prstGeom prst="rect">
            <a:avLst/>
          </a:prstGeom>
          <a:noFill/>
          <a:ln w="9525">
            <a:noFill/>
            <a:miter lim="800000"/>
            <a:headEnd/>
            <a:tailEnd/>
          </a:ln>
        </p:spPr>
        <p:txBody>
          <a:bodyPr/>
          <a:lstStyle/>
          <a:p>
            <a:pPr>
              <a:spcBef>
                <a:spcPct val="20000"/>
              </a:spcBef>
            </a:pPr>
            <a:r>
              <a:rPr lang="en-GB" sz="3200">
                <a:solidFill>
                  <a:schemeClr val="bg1"/>
                </a:solidFill>
              </a:rPr>
              <a:t>Innovation in Action</a:t>
            </a:r>
          </a:p>
          <a:p>
            <a:pPr>
              <a:spcBef>
                <a:spcPct val="20000"/>
              </a:spcBef>
            </a:pPr>
            <a:r>
              <a:rPr lang="en-GB" sz="3200">
                <a:solidFill>
                  <a:schemeClr val="bg1"/>
                </a:solidFill>
              </a:rPr>
              <a:t> 22 June 2009</a:t>
            </a:r>
          </a:p>
        </p:txBody>
      </p:sp>
      <p:pic>
        <p:nvPicPr>
          <p:cNvPr id="9220" name="Picture 4" descr="Soiree 22 June 09"/>
          <p:cNvPicPr>
            <a:picLocks noChangeAspect="1" noChangeArrowheads="1"/>
          </p:cNvPicPr>
          <p:nvPr/>
        </p:nvPicPr>
        <p:blipFill>
          <a:blip r:embed="rId3"/>
          <a:srcRect/>
          <a:stretch>
            <a:fillRect/>
          </a:stretch>
        </p:blipFill>
        <p:spPr bwMode="auto">
          <a:xfrm rot="-335750">
            <a:off x="2152650" y="1525588"/>
            <a:ext cx="5026025" cy="504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bg_standar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0243" name="Rectangle 3"/>
          <p:cNvSpPr>
            <a:spLocks noChangeArrowheads="1"/>
          </p:cNvSpPr>
          <p:nvPr/>
        </p:nvSpPr>
        <p:spPr bwMode="auto">
          <a:xfrm>
            <a:off x="12700" y="12700"/>
            <a:ext cx="4579938" cy="744538"/>
          </a:xfrm>
          <a:prstGeom prst="rect">
            <a:avLst/>
          </a:prstGeom>
          <a:noFill/>
          <a:ln w="9525">
            <a:noFill/>
            <a:miter lim="800000"/>
            <a:headEnd/>
            <a:tailEnd/>
          </a:ln>
        </p:spPr>
        <p:txBody>
          <a:bodyPr/>
          <a:lstStyle/>
          <a:p>
            <a:pPr>
              <a:lnSpc>
                <a:spcPct val="80000"/>
              </a:lnSpc>
              <a:spcBef>
                <a:spcPct val="20000"/>
              </a:spcBef>
            </a:pPr>
            <a:r>
              <a:rPr lang="en-GB" sz="3200">
                <a:solidFill>
                  <a:schemeClr val="bg1"/>
                </a:solidFill>
              </a:rPr>
              <a:t>Innovation in Action</a:t>
            </a:r>
          </a:p>
          <a:p>
            <a:pPr>
              <a:lnSpc>
                <a:spcPct val="80000"/>
              </a:lnSpc>
              <a:spcBef>
                <a:spcPct val="20000"/>
              </a:spcBef>
            </a:pPr>
            <a:r>
              <a:rPr lang="en-GB" sz="2800">
                <a:solidFill>
                  <a:schemeClr val="bg1"/>
                </a:solidFill>
              </a:rPr>
              <a:t>Royal Academy of Engineering Soiree</a:t>
            </a:r>
          </a:p>
          <a:p>
            <a:pPr>
              <a:lnSpc>
                <a:spcPct val="80000"/>
              </a:lnSpc>
              <a:spcBef>
                <a:spcPct val="20000"/>
              </a:spcBef>
            </a:pPr>
            <a:r>
              <a:rPr lang="en-GB" sz="2800">
                <a:solidFill>
                  <a:schemeClr val="bg1"/>
                </a:solidFill>
              </a:rPr>
              <a:t>22 June 2009</a:t>
            </a:r>
          </a:p>
        </p:txBody>
      </p:sp>
      <p:pic>
        <p:nvPicPr>
          <p:cNvPr id="10244" name="Picture 4"/>
          <p:cNvPicPr>
            <a:picLocks noChangeAspect="1" noChangeArrowheads="1"/>
          </p:cNvPicPr>
          <p:nvPr/>
        </p:nvPicPr>
        <p:blipFill>
          <a:blip r:embed="rId3"/>
          <a:srcRect/>
          <a:stretch>
            <a:fillRect/>
          </a:stretch>
        </p:blipFill>
        <p:spPr bwMode="auto">
          <a:xfrm>
            <a:off x="7110413" y="739775"/>
            <a:ext cx="2033587" cy="3038475"/>
          </a:xfrm>
          <a:prstGeom prst="rect">
            <a:avLst/>
          </a:prstGeom>
          <a:noFill/>
          <a:ln w="9525">
            <a:noFill/>
            <a:miter lim="800000"/>
            <a:headEnd/>
            <a:tailEnd/>
          </a:ln>
        </p:spPr>
      </p:pic>
      <p:pic>
        <p:nvPicPr>
          <p:cNvPr id="10245" name="Picture 5"/>
          <p:cNvPicPr>
            <a:picLocks noChangeAspect="1" noChangeArrowheads="1"/>
          </p:cNvPicPr>
          <p:nvPr/>
        </p:nvPicPr>
        <p:blipFill>
          <a:blip r:embed="rId4"/>
          <a:srcRect/>
          <a:stretch>
            <a:fillRect/>
          </a:stretch>
        </p:blipFill>
        <p:spPr bwMode="auto">
          <a:xfrm>
            <a:off x="1958975" y="1719263"/>
            <a:ext cx="3121025" cy="2054225"/>
          </a:xfrm>
          <a:prstGeom prst="rect">
            <a:avLst/>
          </a:prstGeom>
          <a:noFill/>
          <a:ln w="9525">
            <a:noFill/>
            <a:miter lim="800000"/>
            <a:headEnd/>
            <a:tailEnd/>
          </a:ln>
        </p:spPr>
      </p:pic>
      <p:pic>
        <p:nvPicPr>
          <p:cNvPr id="10246" name="Picture 6"/>
          <p:cNvPicPr>
            <a:picLocks noChangeAspect="1" noChangeArrowheads="1"/>
          </p:cNvPicPr>
          <p:nvPr/>
        </p:nvPicPr>
        <p:blipFill>
          <a:blip r:embed="rId5"/>
          <a:srcRect/>
          <a:stretch>
            <a:fillRect/>
          </a:stretch>
        </p:blipFill>
        <p:spPr bwMode="auto">
          <a:xfrm>
            <a:off x="5075238" y="746125"/>
            <a:ext cx="2035175" cy="3040063"/>
          </a:xfrm>
          <a:prstGeom prst="rect">
            <a:avLst/>
          </a:prstGeom>
          <a:noFill/>
          <a:ln w="9525">
            <a:noFill/>
            <a:miter lim="800000"/>
            <a:headEnd/>
            <a:tailEnd/>
          </a:ln>
        </p:spPr>
      </p:pic>
      <p:pic>
        <p:nvPicPr>
          <p:cNvPr id="10247" name="Picture 7"/>
          <p:cNvPicPr>
            <a:picLocks noChangeAspect="1" noChangeArrowheads="1"/>
          </p:cNvPicPr>
          <p:nvPr/>
        </p:nvPicPr>
        <p:blipFill>
          <a:blip r:embed="rId6"/>
          <a:srcRect/>
          <a:stretch>
            <a:fillRect/>
          </a:stretch>
        </p:blipFill>
        <p:spPr bwMode="auto">
          <a:xfrm>
            <a:off x="4538663" y="3776663"/>
            <a:ext cx="4605337" cy="3081337"/>
          </a:xfrm>
          <a:prstGeom prst="rect">
            <a:avLst/>
          </a:prstGeom>
          <a:noFill/>
          <a:ln w="9525">
            <a:noFill/>
            <a:miter lim="800000"/>
            <a:headEnd/>
            <a:tailEnd/>
          </a:ln>
        </p:spPr>
      </p:pic>
      <p:pic>
        <p:nvPicPr>
          <p:cNvPr id="10248" name="Picture 8"/>
          <p:cNvPicPr>
            <a:picLocks noChangeAspect="1" noChangeArrowheads="1"/>
          </p:cNvPicPr>
          <p:nvPr/>
        </p:nvPicPr>
        <p:blipFill>
          <a:blip r:embed="rId7"/>
          <a:srcRect/>
          <a:stretch>
            <a:fillRect/>
          </a:stretch>
        </p:blipFill>
        <p:spPr bwMode="auto">
          <a:xfrm>
            <a:off x="0" y="3768725"/>
            <a:ext cx="4618038" cy="3089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TotalTime>
  <Words>631</Words>
  <Application>Microsoft Office PowerPoint</Application>
  <PresentationFormat>On-screen Show (4:3)</PresentationFormat>
  <Paragraphs>123</Paragraphs>
  <Slides>31</Slides>
  <Notes>3</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31</vt:i4>
      </vt:variant>
    </vt:vector>
  </HeadingPairs>
  <TitlesOfParts>
    <vt:vector size="34" baseType="lpstr">
      <vt:lpstr>Office Theme</vt:lpstr>
      <vt:lpstr>Photo Editor Photo</vt:lpstr>
      <vt:lpstr>Chart</vt:lpstr>
      <vt:lpstr>Slide 1</vt:lpstr>
      <vt:lpstr>Slide 2</vt:lpstr>
      <vt:lpstr>‘Our’ Mission</vt:lpstr>
      <vt:lpstr>Cranfield today: a wholly Postgraduate STEM University </vt:lpstr>
      <vt:lpstr>Research Intensive</vt:lpstr>
      <vt:lpstr>Slide 6</vt:lpstr>
      <vt:lpstr>Major Sectors</vt:lpstr>
      <vt:lpstr>Slide 8</vt:lpstr>
      <vt:lpstr>Slide 9</vt:lpstr>
      <vt:lpstr>Slide 10</vt:lpstr>
      <vt:lpstr>Vision for Cranfield Campus  </vt:lpstr>
      <vt:lpstr>Our Carbon Footprint –  Cranfield Green</vt:lpstr>
      <vt:lpstr>Cranfield’s Carbon Brainprint</vt:lpstr>
      <vt:lpstr>Winglets and tip sails</vt:lpstr>
      <vt:lpstr>Slide 15</vt:lpstr>
      <vt:lpstr>Cranfield Aerospace Blended Wing-Body X-48B</vt:lpstr>
      <vt:lpstr>Slide 17</vt:lpstr>
      <vt:lpstr>Chair in Aerostructures Design </vt:lpstr>
      <vt:lpstr>Slide 19</vt:lpstr>
      <vt:lpstr>Slide 20</vt:lpstr>
      <vt:lpstr>Slide 21</vt:lpstr>
      <vt:lpstr>Academic Developments - Example</vt:lpstr>
      <vt:lpstr>Developments – Princess Royal Opens CMRI</vt:lpstr>
      <vt:lpstr>Philanthropy and Development Examples</vt:lpstr>
      <vt:lpstr>Philanthropy and Development Examples</vt:lpstr>
      <vt:lpstr>£200 Million Matched Funding Scheme</vt:lpstr>
      <vt:lpstr>Slide 27</vt:lpstr>
      <vt:lpstr>40th Anniversary Royal Charter Cranfield 2009/10</vt:lpstr>
      <vt:lpstr>Slide 29</vt:lpstr>
      <vt:lpstr>Slide 30</vt:lpstr>
      <vt:lpstr>Slide 31</vt:lpstr>
    </vt:vector>
  </TitlesOfParts>
  <Company>Cranfield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v5494</dc:creator>
  <cp:lastModifiedBy>v5494</cp:lastModifiedBy>
  <cp:revision>3</cp:revision>
  <dcterms:created xsi:type="dcterms:W3CDTF">2009-12-02T09:11:36Z</dcterms:created>
  <dcterms:modified xsi:type="dcterms:W3CDTF">2009-12-02T09:49:01Z</dcterms:modified>
</cp:coreProperties>
</file>