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tiff" ContentType="image/tif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6" r:id="rId1"/>
    <p:sldMasterId id="2147483658" r:id="rId2"/>
  </p:sldMasterIdLst>
  <p:notesMasterIdLst>
    <p:notesMasterId r:id="rId72"/>
  </p:notesMasterIdLst>
  <p:handoutMasterIdLst>
    <p:handoutMasterId r:id="rId73"/>
  </p:handoutMasterIdLst>
  <p:sldIdLst>
    <p:sldId id="269" r:id="rId3"/>
    <p:sldId id="312" r:id="rId4"/>
    <p:sldId id="314" r:id="rId5"/>
    <p:sldId id="313" r:id="rId6"/>
    <p:sldId id="315" r:id="rId7"/>
    <p:sldId id="316" r:id="rId8"/>
    <p:sldId id="317" r:id="rId9"/>
    <p:sldId id="318" r:id="rId10"/>
    <p:sldId id="320" r:id="rId11"/>
    <p:sldId id="321" r:id="rId12"/>
    <p:sldId id="299" r:id="rId13"/>
    <p:sldId id="310" r:id="rId14"/>
    <p:sldId id="300" r:id="rId15"/>
    <p:sldId id="301" r:id="rId16"/>
    <p:sldId id="302" r:id="rId17"/>
    <p:sldId id="322" r:id="rId18"/>
    <p:sldId id="323" r:id="rId19"/>
    <p:sldId id="325" r:id="rId20"/>
    <p:sldId id="287" r:id="rId21"/>
    <p:sldId id="326" r:id="rId22"/>
    <p:sldId id="273" r:id="rId23"/>
    <p:sldId id="303" r:id="rId24"/>
    <p:sldId id="327" r:id="rId25"/>
    <p:sldId id="328" r:id="rId26"/>
    <p:sldId id="276" r:id="rId27"/>
    <p:sldId id="305" r:id="rId28"/>
    <p:sldId id="306" r:id="rId29"/>
    <p:sldId id="291" r:id="rId30"/>
    <p:sldId id="364" r:id="rId31"/>
    <p:sldId id="362" r:id="rId32"/>
    <p:sldId id="307" r:id="rId33"/>
    <p:sldId id="308" r:id="rId34"/>
    <p:sldId id="293" r:id="rId35"/>
    <p:sldId id="296" r:id="rId36"/>
    <p:sldId id="294" r:id="rId37"/>
    <p:sldId id="329" r:id="rId38"/>
    <p:sldId id="359" r:id="rId39"/>
    <p:sldId id="330" r:id="rId40"/>
    <p:sldId id="331" r:id="rId41"/>
    <p:sldId id="332" r:id="rId42"/>
    <p:sldId id="365" r:id="rId43"/>
    <p:sldId id="360" r:id="rId44"/>
    <p:sldId id="361" r:id="rId45"/>
    <p:sldId id="333" r:id="rId46"/>
    <p:sldId id="334" r:id="rId47"/>
    <p:sldId id="335" r:id="rId48"/>
    <p:sldId id="336" r:id="rId49"/>
    <p:sldId id="337" r:id="rId50"/>
    <p:sldId id="338" r:id="rId51"/>
    <p:sldId id="339" r:id="rId52"/>
    <p:sldId id="340" r:id="rId53"/>
    <p:sldId id="341" r:id="rId54"/>
    <p:sldId id="342" r:id="rId55"/>
    <p:sldId id="343" r:id="rId56"/>
    <p:sldId id="344" r:id="rId57"/>
    <p:sldId id="345" r:id="rId58"/>
    <p:sldId id="346" r:id="rId59"/>
    <p:sldId id="347" r:id="rId60"/>
    <p:sldId id="348" r:id="rId61"/>
    <p:sldId id="349" r:id="rId62"/>
    <p:sldId id="350" r:id="rId63"/>
    <p:sldId id="351" r:id="rId64"/>
    <p:sldId id="352" r:id="rId65"/>
    <p:sldId id="353" r:id="rId66"/>
    <p:sldId id="354" r:id="rId67"/>
    <p:sldId id="355" r:id="rId68"/>
    <p:sldId id="356" r:id="rId69"/>
    <p:sldId id="357" r:id="rId70"/>
    <p:sldId id="358" r:id="rId71"/>
  </p:sldIdLst>
  <p:sldSz cx="11522075" cy="8640763"/>
  <p:notesSz cx="6797675" cy="9928225"/>
  <p:embeddedFontLst>
    <p:embeddedFont>
      <p:font typeface="DefusedLight" pitchFamily="2" charset="0"/>
      <p:regular r:id="rId74"/>
    </p:embeddedFont>
    <p:embeddedFont>
      <p:font typeface="DefusedRegular" pitchFamily="2" charset="0"/>
      <p:regular r:id="rId75"/>
    </p:embeddedFont>
    <p:embeddedFont>
      <p:font typeface="ＭＳ Ｐゴシック" pitchFamily="34" charset="-128"/>
      <p:regular r:id="rId76"/>
    </p:embeddedFont>
    <p:embeddedFont>
      <p:font typeface="Helvetica" pitchFamily="34" charset="0"/>
      <p:regular r:id="rId77"/>
      <p:bold r:id="rId78"/>
      <p:italic r:id="rId79"/>
      <p:boldItalic r:id="rId80"/>
    </p:embeddedFont>
    <p:embeddedFont>
      <p:font typeface="Cambria" pitchFamily="18" charset="0"/>
      <p:regular r:id="rId81"/>
      <p:bold r:id="rId82"/>
      <p:italic r:id="rId83"/>
      <p:boldItalic r:id="rId84"/>
    </p:embeddedFont>
    <p:embeddedFont>
      <p:font typeface="Calibri" pitchFamily="34" charset="0"/>
      <p:regular r:id="rId85"/>
      <p:bold r:id="rId86"/>
      <p:italic r:id="rId87"/>
      <p:boldItalic r:id="rId88"/>
    </p:embeddedFont>
  </p:embeddedFont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3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3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3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3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3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800000"/>
    <a:srgbClr val="6496B4"/>
    <a:srgbClr val="FF0000"/>
    <a:srgbClr val="C87D19"/>
    <a:srgbClr val="50C83C"/>
    <a:srgbClr val="50DC3C"/>
    <a:srgbClr val="0033CC"/>
    <a:srgbClr val="969696"/>
    <a:srgbClr val="7777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56" autoAdjust="0"/>
    <p:restoredTop sz="91870" autoAdjust="0"/>
  </p:normalViewPr>
  <p:slideViewPr>
    <p:cSldViewPr snapToGrid="0">
      <p:cViewPr varScale="1">
        <p:scale>
          <a:sx n="82" d="100"/>
          <a:sy n="82" d="100"/>
        </p:scale>
        <p:origin x="-1656" y="-90"/>
      </p:cViewPr>
      <p:guideLst>
        <p:guide orient="horz" pos="2722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font" Target="fonts/font3.fntdata"/><Relationship Id="rId84" Type="http://schemas.openxmlformats.org/officeDocument/2006/relationships/font" Target="fonts/font11.fntdata"/><Relationship Id="rId89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font" Target="fonts/font1.fntdata"/><Relationship Id="rId79" Type="http://schemas.openxmlformats.org/officeDocument/2006/relationships/font" Target="fonts/font6.fntdata"/><Relationship Id="rId87" Type="http://schemas.openxmlformats.org/officeDocument/2006/relationships/font" Target="fonts/font14.fntdata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font" Target="fonts/font9.fntdata"/><Relationship Id="rId90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font" Target="fonts/font4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notesMaster" Target="notesMasters/notesMaster1.xml"/><Relationship Id="rId80" Type="http://schemas.openxmlformats.org/officeDocument/2006/relationships/font" Target="fonts/font7.fntdata"/><Relationship Id="rId85" Type="http://schemas.openxmlformats.org/officeDocument/2006/relationships/font" Target="fonts/font12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font" Target="fonts/font2.fntdata"/><Relationship Id="rId83" Type="http://schemas.openxmlformats.org/officeDocument/2006/relationships/font" Target="fonts/font10.fntdata"/><Relationship Id="rId88" Type="http://schemas.openxmlformats.org/officeDocument/2006/relationships/font" Target="fonts/font15.fntdata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handoutMaster" Target="handoutMasters/handoutMaster1.xml"/><Relationship Id="rId78" Type="http://schemas.openxmlformats.org/officeDocument/2006/relationships/font" Target="fonts/font5.fntdata"/><Relationship Id="rId81" Type="http://schemas.openxmlformats.org/officeDocument/2006/relationships/font" Target="fonts/font8.fntdata"/><Relationship Id="rId86" Type="http://schemas.openxmlformats.org/officeDocument/2006/relationships/font" Target="fonts/font13.fntdata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 defTabSz="955830">
              <a:defRPr sz="1300"/>
            </a:lvl1pPr>
          </a:lstStyle>
          <a:p>
            <a:endParaRPr lang="en-GB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 algn="r" defTabSz="955830">
              <a:defRPr sz="1300"/>
            </a:lvl1pPr>
          </a:lstStyle>
          <a:p>
            <a:endParaRPr lang="en-GB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 defTabSz="955830">
              <a:defRPr sz="1300"/>
            </a:lvl1pPr>
          </a:lstStyle>
          <a:p>
            <a:endParaRPr lang="en-GB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 algn="r" defTabSz="955830">
              <a:defRPr sz="1300"/>
            </a:lvl1pPr>
          </a:lstStyle>
          <a:p>
            <a:fld id="{EB6DB5D4-A93E-43E1-B568-10095D6B734A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 defTabSz="955830">
              <a:defRPr sz="1300"/>
            </a:lvl1pPr>
          </a:lstStyle>
          <a:p>
            <a:endParaRPr lang="en-GB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>
            <a:lvl1pPr algn="r" defTabSz="955830">
              <a:defRPr sz="1300"/>
            </a:lvl1pPr>
          </a:lstStyle>
          <a:p>
            <a:endParaRPr lang="en-GB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64" y="4715406"/>
            <a:ext cx="5438748" cy="446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1" tIns="47786" rIns="95571" bIns="477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 defTabSz="955830">
              <a:defRPr sz="1300"/>
            </a:lvl1pPr>
          </a:lstStyle>
          <a:p>
            <a:endParaRPr lang="en-GB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71" tIns="47786" rIns="95571" bIns="47786" numCol="1" anchor="b" anchorCtr="0" compatLnSpc="1">
            <a:prstTxWarp prst="textNoShape">
              <a:avLst/>
            </a:prstTxWarp>
          </a:bodyPr>
          <a:lstStyle>
            <a:lvl1pPr algn="r" defTabSz="955830">
              <a:defRPr sz="1300"/>
            </a:lvl1pPr>
          </a:lstStyle>
          <a:p>
            <a:fld id="{D66F9C5F-9105-4A59-877A-749801D119DF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7780BD-7333-4716-BAF9-5E3E99413A96}" type="slidenum">
              <a:rPr lang="en-GB"/>
              <a:pPr/>
              <a:t>1</a:t>
            </a:fld>
            <a:endParaRPr lang="en-GB"/>
          </a:p>
        </p:txBody>
      </p:sp>
      <p:sp>
        <p:nvSpPr>
          <p:cNvPr id="338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59350" cy="3721100"/>
          </a:xfrm>
          <a:ln/>
        </p:spPr>
      </p:sp>
      <p:sp>
        <p:nvSpPr>
          <p:cNvPr id="33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136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1469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146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1674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167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177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8962" y="745671"/>
            <a:ext cx="5499751" cy="3722426"/>
          </a:xfrm>
          <a:ln/>
        </p:spPr>
      </p:sp>
      <p:sp>
        <p:nvSpPr>
          <p:cNvPr id="1177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177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8962" y="745671"/>
            <a:ext cx="5499751" cy="3722426"/>
          </a:xfrm>
          <a:ln/>
        </p:spPr>
      </p:sp>
      <p:sp>
        <p:nvSpPr>
          <p:cNvPr id="1177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208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2186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218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228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239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2493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249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F9C5F-9105-4A59-877A-749801D119DF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25956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259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269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280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8962" y="745671"/>
            <a:ext cx="5499751" cy="3722426"/>
          </a:xfrm>
          <a:ln/>
        </p:spPr>
      </p:sp>
      <p:sp>
        <p:nvSpPr>
          <p:cNvPr id="1280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2902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290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300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3210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321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331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3414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341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351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361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F9C5F-9105-4A59-877A-749801D119DF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372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8962" y="745671"/>
            <a:ext cx="5499751" cy="3722426"/>
          </a:xfrm>
          <a:ln/>
        </p:spPr>
      </p:sp>
      <p:sp>
        <p:nvSpPr>
          <p:cNvPr id="1372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382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6125"/>
            <a:ext cx="4962525" cy="3722688"/>
          </a:xfrm>
          <a:ln/>
        </p:spPr>
      </p:sp>
      <p:sp>
        <p:nvSpPr>
          <p:cNvPr id="1382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392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41316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413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8962" y="745671"/>
            <a:ext cx="5499751" cy="3722426"/>
          </a:xfrm>
          <a:ln/>
        </p:spPr>
      </p:sp>
      <p:sp>
        <p:nvSpPr>
          <p:cNvPr id="1413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0C1CC2-CA9D-467F-8819-890122E46837}" type="slidenum">
              <a:rPr lang="en-GB"/>
              <a:pPr/>
              <a:t>19</a:t>
            </a:fld>
            <a:endParaRPr lang="en-GB"/>
          </a:p>
        </p:txBody>
      </p:sp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7913" y="865188"/>
            <a:ext cx="4638675" cy="3479800"/>
          </a:xfrm>
          <a:ln/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472" y="4716947"/>
            <a:ext cx="4981212" cy="4184114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1775D1-55D3-4BC7-84BB-D8C793F80151}" type="slidenum">
              <a:rPr lang="en-GB"/>
              <a:pPr/>
              <a:t>25</a:t>
            </a:fld>
            <a:endParaRPr lang="en-GB"/>
          </a:p>
        </p:txBody>
      </p:sp>
      <p:sp>
        <p:nvSpPr>
          <p:cNvPr id="25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7913" y="865188"/>
            <a:ext cx="4638675" cy="3479800"/>
          </a:xfrm>
          <a:ln/>
        </p:spPr>
      </p:sp>
      <p:sp>
        <p:nvSpPr>
          <p:cNvPr id="254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472" y="4716947"/>
            <a:ext cx="4981212" cy="4184114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CC803B-46FE-4820-863E-D22B0182B7DA}" type="slidenum">
              <a:rPr lang="en-GB"/>
              <a:pPr/>
              <a:t>26</a:t>
            </a:fld>
            <a:endParaRPr lang="en-GB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7913" y="865188"/>
            <a:ext cx="4638675" cy="3479800"/>
          </a:xfrm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472" y="4716947"/>
            <a:ext cx="4981212" cy="4184114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0E49A9-C9D5-49DE-9553-5063BBD420FE}" type="slidenum">
              <a:rPr lang="en-GB"/>
              <a:pPr/>
              <a:t>27</a:t>
            </a:fld>
            <a:endParaRPr lang="en-GB"/>
          </a:p>
        </p:txBody>
      </p:sp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7913" y="865188"/>
            <a:ext cx="4638675" cy="3479800"/>
          </a:xfrm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472" y="4716947"/>
            <a:ext cx="4981212" cy="4184114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11620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116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Precision Machine Design - Case Studies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20-24 November 2006</a:t>
            </a:r>
          </a:p>
        </p:txBody>
      </p:sp>
      <p:sp>
        <p:nvSpPr>
          <p:cNvPr id="112644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Paul Morantz/Paul Shore - Cranfield University</a:t>
            </a:r>
          </a:p>
        </p:txBody>
      </p:sp>
      <p:sp>
        <p:nvSpPr>
          <p:cNvPr id="1126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5425" y="325438"/>
            <a:ext cx="5265738" cy="2176462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2250" y="4852988"/>
            <a:ext cx="6289675" cy="2209800"/>
          </a:xfrm>
        </p:spPr>
        <p:txBody>
          <a:bodyPr/>
          <a:lstStyle>
            <a:lvl1pPr marL="0" indent="0">
              <a:buFontTx/>
              <a:buNone/>
              <a:defRPr sz="3100">
                <a:latin typeface="DefusedLight" pitchFamily="2" charset="0"/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73738" name="Freeform 10"/>
          <p:cNvSpPr>
            <a:spLocks/>
          </p:cNvSpPr>
          <p:nvPr/>
        </p:nvSpPr>
        <p:spPr bwMode="auto">
          <a:xfrm>
            <a:off x="-4763" y="1984375"/>
            <a:ext cx="8437563" cy="6656388"/>
          </a:xfrm>
          <a:custGeom>
            <a:avLst/>
            <a:gdLst/>
            <a:ahLst/>
            <a:cxnLst>
              <a:cxn ang="0">
                <a:pos x="4218" y="3328"/>
              </a:cxn>
              <a:cxn ang="0">
                <a:pos x="3072" y="182"/>
              </a:cxn>
              <a:cxn ang="0">
                <a:pos x="2780" y="41"/>
              </a:cxn>
              <a:cxn ang="0">
                <a:pos x="1" y="1054"/>
              </a:cxn>
              <a:cxn ang="0">
                <a:pos x="0" y="3328"/>
              </a:cxn>
              <a:cxn ang="0">
                <a:pos x="4218" y="3328"/>
              </a:cxn>
            </a:cxnLst>
            <a:rect l="0" t="0" r="r" b="b"/>
            <a:pathLst>
              <a:path w="4218" h="3328">
                <a:moveTo>
                  <a:pt x="4218" y="3328"/>
                </a:moveTo>
                <a:lnTo>
                  <a:pt x="3072" y="182"/>
                </a:lnTo>
                <a:cubicBezTo>
                  <a:pt x="3024" y="52"/>
                  <a:pt x="2883" y="0"/>
                  <a:pt x="2780" y="41"/>
                </a:cubicBezTo>
                <a:lnTo>
                  <a:pt x="1" y="1054"/>
                </a:lnTo>
                <a:lnTo>
                  <a:pt x="0" y="3328"/>
                </a:lnTo>
                <a:lnTo>
                  <a:pt x="4218" y="33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73739" name="Freeform 11"/>
          <p:cNvSpPr>
            <a:spLocks/>
          </p:cNvSpPr>
          <p:nvPr/>
        </p:nvSpPr>
        <p:spPr bwMode="auto">
          <a:xfrm>
            <a:off x="-1588" y="1990725"/>
            <a:ext cx="8434388" cy="6650038"/>
          </a:xfrm>
          <a:custGeom>
            <a:avLst/>
            <a:gdLst/>
            <a:ahLst/>
            <a:cxnLst>
              <a:cxn ang="0">
                <a:pos x="4217" y="3325"/>
              </a:cxn>
              <a:cxn ang="0">
                <a:pos x="3072" y="179"/>
              </a:cxn>
              <a:cxn ang="0">
                <a:pos x="2780" y="39"/>
              </a:cxn>
              <a:cxn ang="0">
                <a:pos x="0" y="1051"/>
              </a:cxn>
            </a:cxnLst>
            <a:rect l="0" t="0" r="r" b="b"/>
            <a:pathLst>
              <a:path w="4217" h="3325">
                <a:moveTo>
                  <a:pt x="4217" y="3325"/>
                </a:moveTo>
                <a:lnTo>
                  <a:pt x="3072" y="179"/>
                </a:lnTo>
                <a:cubicBezTo>
                  <a:pt x="3024" y="49"/>
                  <a:pt x="2887" y="0"/>
                  <a:pt x="2780" y="39"/>
                </a:cubicBezTo>
                <a:cubicBezTo>
                  <a:pt x="1399" y="542"/>
                  <a:pt x="0" y="1051"/>
                  <a:pt x="0" y="1051"/>
                </a:cubicBezTo>
              </a:path>
            </a:pathLst>
          </a:custGeom>
          <a:noFill/>
          <a:ln w="15875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73740" name="Freeform 12"/>
          <p:cNvSpPr>
            <a:spLocks/>
          </p:cNvSpPr>
          <p:nvPr/>
        </p:nvSpPr>
        <p:spPr bwMode="auto">
          <a:xfrm>
            <a:off x="-1588" y="-1588"/>
            <a:ext cx="5818188" cy="3910013"/>
          </a:xfrm>
          <a:custGeom>
            <a:avLst/>
            <a:gdLst/>
            <a:ahLst/>
            <a:cxnLst>
              <a:cxn ang="0">
                <a:pos x="1" y="1955"/>
              </a:cxn>
              <a:cxn ang="0">
                <a:pos x="2712" y="966"/>
              </a:cxn>
              <a:cxn ang="0">
                <a:pos x="2852" y="657"/>
              </a:cxn>
              <a:cxn ang="0">
                <a:pos x="2609" y="0"/>
              </a:cxn>
              <a:cxn ang="0">
                <a:pos x="0" y="0"/>
              </a:cxn>
              <a:cxn ang="0">
                <a:pos x="1" y="1955"/>
              </a:cxn>
            </a:cxnLst>
            <a:rect l="0" t="0" r="r" b="b"/>
            <a:pathLst>
              <a:path w="2909" h="1955">
                <a:moveTo>
                  <a:pt x="1" y="1955"/>
                </a:moveTo>
                <a:lnTo>
                  <a:pt x="2712" y="966"/>
                </a:lnTo>
                <a:cubicBezTo>
                  <a:pt x="2835" y="917"/>
                  <a:pt x="2909" y="810"/>
                  <a:pt x="2852" y="657"/>
                </a:cubicBezTo>
                <a:lnTo>
                  <a:pt x="2609" y="0"/>
                </a:lnTo>
                <a:lnTo>
                  <a:pt x="0" y="0"/>
                </a:lnTo>
                <a:lnTo>
                  <a:pt x="1" y="1955"/>
                </a:lnTo>
                <a:close/>
              </a:path>
            </a:pathLst>
          </a:custGeom>
          <a:gradFill rotWithShape="1">
            <a:gsLst>
              <a:gs pos="0">
                <a:srgbClr val="AFB4B5"/>
              </a:gs>
              <a:gs pos="100000">
                <a:srgbClr val="7F8889">
                  <a:alpha val="94000"/>
                </a:srgb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73743" name="Text Box 15"/>
          <p:cNvSpPr txBox="1">
            <a:spLocks noChangeArrowheads="1"/>
          </p:cNvSpPr>
          <p:nvPr/>
        </p:nvSpPr>
        <p:spPr bwMode="auto">
          <a:xfrm>
            <a:off x="9005888" y="8128000"/>
            <a:ext cx="2514600" cy="511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115203" tIns="57601" rIns="115203" bIns="57601"/>
          <a:lstStyle/>
          <a:p>
            <a:pPr algn="ctr" defTabSz="1150938">
              <a:spcBef>
                <a:spcPct val="50000"/>
              </a:spcBef>
            </a:pPr>
            <a:r>
              <a:rPr lang="en-GB" sz="1800">
                <a:solidFill>
                  <a:srgbClr val="777777"/>
                </a:solidFill>
                <a:latin typeface="DefusedRegular" pitchFamily="2" charset="0"/>
              </a:rPr>
              <a:t>www.cranfield.ac.uk</a:t>
            </a:r>
          </a:p>
        </p:txBody>
      </p:sp>
      <p:pic>
        <p:nvPicPr>
          <p:cNvPr id="73744" name="Picture 16" descr="newcran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6425" y="0"/>
            <a:ext cx="4565650" cy="135731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62963" y="166688"/>
            <a:ext cx="2759075" cy="7812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4150" y="166688"/>
            <a:ext cx="8126413" cy="7812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150" y="166688"/>
            <a:ext cx="5300663" cy="14382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2263" y="2725738"/>
            <a:ext cx="10899775" cy="2549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2263" y="5427663"/>
            <a:ext cx="10899775" cy="2551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3600" y="2684463"/>
            <a:ext cx="9794875" cy="18526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8788" y="4895850"/>
            <a:ext cx="8064500" cy="220821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38" y="5553075"/>
            <a:ext cx="9794875" cy="171608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9638" y="3662363"/>
            <a:ext cx="9794875" cy="18907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2263" y="1154113"/>
            <a:ext cx="5373687" cy="6824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48350" y="1154113"/>
            <a:ext cx="5373688" cy="6824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263" y="346075"/>
            <a:ext cx="10369550" cy="143986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6263" y="1933575"/>
            <a:ext cx="5091112" cy="806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6263" y="2740025"/>
            <a:ext cx="5091112" cy="4978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53113" y="1933575"/>
            <a:ext cx="5092700" cy="806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53113" y="2740025"/>
            <a:ext cx="5092700" cy="4978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263" y="344488"/>
            <a:ext cx="3790950" cy="14636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5325" y="344488"/>
            <a:ext cx="6440488" cy="73739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6263" y="1808163"/>
            <a:ext cx="3790950" cy="59102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9013" y="6048375"/>
            <a:ext cx="6911975" cy="714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59013" y="771525"/>
            <a:ext cx="6911975" cy="5184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59013" y="6762750"/>
            <a:ext cx="6911975" cy="1014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62963" y="166688"/>
            <a:ext cx="2759075" cy="7812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4150" y="166688"/>
            <a:ext cx="8126413" cy="7812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150" y="166688"/>
            <a:ext cx="8829675" cy="8524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2263" y="1154113"/>
            <a:ext cx="5373687" cy="682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48350" y="1154113"/>
            <a:ext cx="5373688" cy="682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4406900" y="8040688"/>
            <a:ext cx="2689225" cy="6000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E93039B-06EA-4F70-9680-46BD023CCD15}" type="slidenum">
              <a:rPr lang="en-GB"/>
              <a:pPr/>
              <a:t>‹#›</a:t>
            </a:fld>
            <a:r>
              <a:rPr lang="en-GB"/>
              <a:t>/26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638" y="5553075"/>
            <a:ext cx="9794875" cy="171608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9638" y="3662363"/>
            <a:ext cx="9794875" cy="18907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2263" y="2725738"/>
            <a:ext cx="5373687" cy="5253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48350" y="2725738"/>
            <a:ext cx="5373688" cy="5253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263" y="346075"/>
            <a:ext cx="10369550" cy="143986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6263" y="1933575"/>
            <a:ext cx="5091112" cy="806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6263" y="2740025"/>
            <a:ext cx="5091112" cy="4978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53113" y="1933575"/>
            <a:ext cx="5092700" cy="806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53113" y="2740025"/>
            <a:ext cx="5092700" cy="4978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263" y="344488"/>
            <a:ext cx="3790950" cy="14636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5325" y="344488"/>
            <a:ext cx="6440488" cy="73739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6263" y="1808163"/>
            <a:ext cx="3790950" cy="59102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9013" y="6048375"/>
            <a:ext cx="6911975" cy="714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59013" y="771525"/>
            <a:ext cx="6911975" cy="5184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59013" y="6762750"/>
            <a:ext cx="6911975" cy="1014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4150" y="166688"/>
            <a:ext cx="5300663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5203" tIns="57601" rIns="115203" bIns="5760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2263" y="2725738"/>
            <a:ext cx="10899775" cy="525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5203" tIns="57601" rIns="115203" bIns="576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Click to edit Master text styles</a:t>
            </a:r>
          </a:p>
          <a:p>
            <a:pPr lvl="2"/>
            <a:r>
              <a:rPr lang="en-GB" smtClean="0"/>
              <a:t>Click to edit Master text styles</a:t>
            </a:r>
          </a:p>
          <a:p>
            <a:pPr lvl="3"/>
            <a:r>
              <a:rPr lang="en-GB" smtClean="0"/>
              <a:t>Click to edit Master text styles</a:t>
            </a:r>
          </a:p>
          <a:p>
            <a:pPr lvl="4"/>
            <a:r>
              <a:rPr lang="en-GB" smtClean="0"/>
              <a:t>Click to edit Master text styles</a:t>
            </a:r>
          </a:p>
        </p:txBody>
      </p:sp>
      <p:sp>
        <p:nvSpPr>
          <p:cNvPr id="36880" name="Freeform 16"/>
          <p:cNvSpPr>
            <a:spLocks/>
          </p:cNvSpPr>
          <p:nvPr/>
        </p:nvSpPr>
        <p:spPr bwMode="auto">
          <a:xfrm>
            <a:off x="0" y="0"/>
            <a:ext cx="5816600" cy="3008313"/>
          </a:xfrm>
          <a:custGeom>
            <a:avLst/>
            <a:gdLst/>
            <a:ahLst/>
            <a:cxnLst>
              <a:cxn ang="0">
                <a:pos x="0" y="1504"/>
              </a:cxn>
              <a:cxn ang="0">
                <a:pos x="2711" y="515"/>
              </a:cxn>
              <a:cxn ang="0">
                <a:pos x="2851" y="206"/>
              </a:cxn>
              <a:cxn ang="0">
                <a:pos x="2779" y="0"/>
              </a:cxn>
              <a:cxn ang="0">
                <a:pos x="0" y="0"/>
              </a:cxn>
              <a:cxn ang="0">
                <a:pos x="0" y="1504"/>
              </a:cxn>
            </a:cxnLst>
            <a:rect l="0" t="0" r="r" b="b"/>
            <a:pathLst>
              <a:path w="2908" h="1504">
                <a:moveTo>
                  <a:pt x="0" y="1504"/>
                </a:moveTo>
                <a:lnTo>
                  <a:pt x="2711" y="515"/>
                </a:lnTo>
                <a:cubicBezTo>
                  <a:pt x="2834" y="466"/>
                  <a:pt x="2908" y="359"/>
                  <a:pt x="2851" y="206"/>
                </a:cubicBezTo>
                <a:lnTo>
                  <a:pt x="2779" y="0"/>
                </a:lnTo>
                <a:lnTo>
                  <a:pt x="0" y="0"/>
                </a:lnTo>
                <a:lnTo>
                  <a:pt x="0" y="1504"/>
                </a:lnTo>
                <a:close/>
              </a:path>
            </a:pathLst>
          </a:custGeom>
          <a:gradFill rotWithShape="1">
            <a:gsLst>
              <a:gs pos="0">
                <a:srgbClr val="AFB4B5"/>
              </a:gs>
              <a:gs pos="100000">
                <a:srgbClr val="7F8889">
                  <a:alpha val="94000"/>
                </a:srgb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pic>
        <p:nvPicPr>
          <p:cNvPr id="36886" name="Picture 22" descr="newcran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988425" y="258763"/>
            <a:ext cx="2322513" cy="690562"/>
          </a:xfrm>
          <a:prstGeom prst="rect">
            <a:avLst/>
          </a:prstGeom>
          <a:noFill/>
        </p:spPr>
      </p:pic>
      <p:sp>
        <p:nvSpPr>
          <p:cNvPr id="36887" name="Text Box 23"/>
          <p:cNvSpPr txBox="1">
            <a:spLocks noChangeArrowheads="1"/>
          </p:cNvSpPr>
          <p:nvPr userDrawn="1"/>
        </p:nvSpPr>
        <p:spPr bwMode="auto">
          <a:xfrm>
            <a:off x="9005888" y="8128000"/>
            <a:ext cx="2514600" cy="511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115203" tIns="57601" rIns="115203" bIns="57601"/>
          <a:lstStyle/>
          <a:p>
            <a:pPr algn="ctr" defTabSz="1150938">
              <a:spcBef>
                <a:spcPct val="50000"/>
              </a:spcBef>
            </a:pPr>
            <a:r>
              <a:rPr lang="en-GB" sz="1800">
                <a:solidFill>
                  <a:srgbClr val="777777"/>
                </a:solidFill>
                <a:latin typeface="DefusedRegular" pitchFamily="2" charset="0"/>
              </a:rPr>
              <a:t>www.cranfield.ac.uk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80" r:id="rId12"/>
  </p:sldLayoutIdLst>
  <p:timing>
    <p:tnLst>
      <p:par>
        <p:cTn id="1" dur="indefinite" restart="never" nodeType="tmRoot"/>
      </p:par>
    </p:tnLst>
  </p:timing>
  <p:txStyles>
    <p:titleStyle>
      <a:lvl1pPr algn="l" defTabSz="1150938" rtl="0" fontAlgn="base">
        <a:spcBef>
          <a:spcPct val="0"/>
        </a:spcBef>
        <a:spcAft>
          <a:spcPct val="0"/>
        </a:spcAft>
        <a:defRPr sz="3800">
          <a:solidFill>
            <a:schemeClr val="bg1"/>
          </a:solidFill>
          <a:latin typeface="+mj-lt"/>
          <a:ea typeface="+mj-ea"/>
          <a:cs typeface="+mj-cs"/>
        </a:defRPr>
      </a:lvl1pPr>
      <a:lvl2pPr algn="l" defTabSz="1150938" rtl="0" fontAlgn="base">
        <a:spcBef>
          <a:spcPct val="0"/>
        </a:spcBef>
        <a:spcAft>
          <a:spcPct val="0"/>
        </a:spcAft>
        <a:defRPr sz="3800">
          <a:solidFill>
            <a:schemeClr val="bg1"/>
          </a:solidFill>
          <a:latin typeface="DefusedLight" pitchFamily="2" charset="0"/>
        </a:defRPr>
      </a:lvl2pPr>
      <a:lvl3pPr algn="l" defTabSz="1150938" rtl="0" fontAlgn="base">
        <a:spcBef>
          <a:spcPct val="0"/>
        </a:spcBef>
        <a:spcAft>
          <a:spcPct val="0"/>
        </a:spcAft>
        <a:defRPr sz="3800">
          <a:solidFill>
            <a:schemeClr val="bg1"/>
          </a:solidFill>
          <a:latin typeface="DefusedLight" pitchFamily="2" charset="0"/>
        </a:defRPr>
      </a:lvl3pPr>
      <a:lvl4pPr algn="l" defTabSz="1150938" rtl="0" fontAlgn="base">
        <a:spcBef>
          <a:spcPct val="0"/>
        </a:spcBef>
        <a:spcAft>
          <a:spcPct val="0"/>
        </a:spcAft>
        <a:defRPr sz="3800">
          <a:solidFill>
            <a:schemeClr val="bg1"/>
          </a:solidFill>
          <a:latin typeface="DefusedLight" pitchFamily="2" charset="0"/>
        </a:defRPr>
      </a:lvl4pPr>
      <a:lvl5pPr algn="l" defTabSz="1150938" rtl="0" fontAlgn="base">
        <a:spcBef>
          <a:spcPct val="0"/>
        </a:spcBef>
        <a:spcAft>
          <a:spcPct val="0"/>
        </a:spcAft>
        <a:defRPr sz="3800">
          <a:solidFill>
            <a:schemeClr val="bg1"/>
          </a:solidFill>
          <a:latin typeface="DefusedLight" pitchFamily="2" charset="0"/>
        </a:defRPr>
      </a:lvl5pPr>
      <a:lvl6pPr marL="457200" algn="l" defTabSz="1150938" rtl="0" fontAlgn="base">
        <a:spcBef>
          <a:spcPct val="0"/>
        </a:spcBef>
        <a:spcAft>
          <a:spcPct val="0"/>
        </a:spcAft>
        <a:defRPr sz="3800">
          <a:solidFill>
            <a:schemeClr val="bg1"/>
          </a:solidFill>
          <a:latin typeface="DefusedLight" pitchFamily="2" charset="0"/>
        </a:defRPr>
      </a:lvl6pPr>
      <a:lvl7pPr marL="914400" algn="l" defTabSz="1150938" rtl="0" fontAlgn="base">
        <a:spcBef>
          <a:spcPct val="0"/>
        </a:spcBef>
        <a:spcAft>
          <a:spcPct val="0"/>
        </a:spcAft>
        <a:defRPr sz="3800">
          <a:solidFill>
            <a:schemeClr val="bg1"/>
          </a:solidFill>
          <a:latin typeface="DefusedLight" pitchFamily="2" charset="0"/>
        </a:defRPr>
      </a:lvl7pPr>
      <a:lvl8pPr marL="1371600" algn="l" defTabSz="1150938" rtl="0" fontAlgn="base">
        <a:spcBef>
          <a:spcPct val="0"/>
        </a:spcBef>
        <a:spcAft>
          <a:spcPct val="0"/>
        </a:spcAft>
        <a:defRPr sz="3800">
          <a:solidFill>
            <a:schemeClr val="bg1"/>
          </a:solidFill>
          <a:latin typeface="DefusedLight" pitchFamily="2" charset="0"/>
        </a:defRPr>
      </a:lvl8pPr>
      <a:lvl9pPr marL="1828800" algn="l" defTabSz="1150938" rtl="0" fontAlgn="base">
        <a:spcBef>
          <a:spcPct val="0"/>
        </a:spcBef>
        <a:spcAft>
          <a:spcPct val="0"/>
        </a:spcAft>
        <a:defRPr sz="3800">
          <a:solidFill>
            <a:schemeClr val="bg1"/>
          </a:solidFill>
          <a:latin typeface="DefusedLight" pitchFamily="2" charset="0"/>
        </a:defRPr>
      </a:lvl9pPr>
    </p:titleStyle>
    <p:bodyStyle>
      <a:lvl1pPr marL="339725" indent="-339725" algn="l" defTabSz="1150938" rtl="0" fontAlgn="base">
        <a:spcBef>
          <a:spcPct val="20000"/>
        </a:spcBef>
        <a:spcAft>
          <a:spcPct val="0"/>
        </a:spcAft>
        <a:buChar char="•"/>
        <a:defRPr sz="3300">
          <a:solidFill>
            <a:srgbClr val="777777"/>
          </a:solidFill>
          <a:latin typeface="+mn-lt"/>
          <a:ea typeface="+mn-ea"/>
          <a:cs typeface="+mn-cs"/>
        </a:defRPr>
      </a:lvl1pPr>
      <a:lvl2pPr marL="1039813" indent="-360363" algn="l" defTabSz="1150938" rtl="0" fontAlgn="base">
        <a:spcBef>
          <a:spcPct val="20000"/>
        </a:spcBef>
        <a:spcAft>
          <a:spcPct val="0"/>
        </a:spcAft>
        <a:buChar char="•"/>
        <a:defRPr sz="3300">
          <a:solidFill>
            <a:srgbClr val="777777"/>
          </a:solidFill>
          <a:latin typeface="+mn-lt"/>
        </a:defRPr>
      </a:lvl2pPr>
      <a:lvl3pPr marL="1554163" indent="-288925" algn="l" defTabSz="1150938" rtl="0" fontAlgn="base">
        <a:spcBef>
          <a:spcPct val="20000"/>
        </a:spcBef>
        <a:spcAft>
          <a:spcPct val="0"/>
        </a:spcAft>
        <a:buChar char="•"/>
        <a:defRPr sz="3000">
          <a:solidFill>
            <a:srgbClr val="777777"/>
          </a:solidFill>
          <a:latin typeface="+mn-lt"/>
        </a:defRPr>
      </a:lvl3pPr>
      <a:lvl4pPr marL="2068513" indent="-287338" algn="l" defTabSz="1150938" rtl="0" fontAlgn="base">
        <a:spcBef>
          <a:spcPct val="20000"/>
        </a:spcBef>
        <a:spcAft>
          <a:spcPct val="0"/>
        </a:spcAft>
        <a:buChar char="–"/>
        <a:defRPr sz="2500">
          <a:solidFill>
            <a:srgbClr val="777777"/>
          </a:solidFill>
          <a:latin typeface="+mn-lt"/>
        </a:defRPr>
      </a:lvl4pPr>
      <a:lvl5pPr marL="2592388" indent="-288925" algn="l" defTabSz="1150938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777777"/>
          </a:solidFill>
          <a:latin typeface="+mn-lt"/>
        </a:defRPr>
      </a:lvl5pPr>
      <a:lvl6pPr marL="3049588" indent="-288925" algn="l" defTabSz="1150938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777777"/>
          </a:solidFill>
          <a:latin typeface="+mn-lt"/>
        </a:defRPr>
      </a:lvl6pPr>
      <a:lvl7pPr marL="3506788" indent="-288925" algn="l" defTabSz="1150938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777777"/>
          </a:solidFill>
          <a:latin typeface="+mn-lt"/>
        </a:defRPr>
      </a:lvl7pPr>
      <a:lvl8pPr marL="3963988" indent="-288925" algn="l" defTabSz="1150938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777777"/>
          </a:solidFill>
          <a:latin typeface="+mn-lt"/>
        </a:defRPr>
      </a:lvl8pPr>
      <a:lvl9pPr marL="4421188" indent="-288925" algn="l" defTabSz="1150938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777777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4150" y="166688"/>
            <a:ext cx="8829675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5203" tIns="57601" rIns="115203" bIns="5760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2263" y="1154113"/>
            <a:ext cx="10899775" cy="682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5203" tIns="57601" rIns="115203" bIns="576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Click to edit Master text styles</a:t>
            </a:r>
          </a:p>
          <a:p>
            <a:pPr lvl="2"/>
            <a:r>
              <a:rPr lang="en-GB" smtClean="0"/>
              <a:t>Click to edit Master text styles</a:t>
            </a:r>
          </a:p>
          <a:p>
            <a:pPr lvl="3"/>
            <a:r>
              <a:rPr lang="en-GB" smtClean="0"/>
              <a:t>Click to edit Master text styles</a:t>
            </a:r>
          </a:p>
          <a:p>
            <a:pPr lvl="4"/>
            <a:r>
              <a:rPr lang="en-GB" smtClean="0"/>
              <a:t>Click to edit Master text styles</a:t>
            </a:r>
          </a:p>
        </p:txBody>
      </p:sp>
      <p:pic>
        <p:nvPicPr>
          <p:cNvPr id="234501" name="Picture 5" descr="newcran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988425" y="258763"/>
            <a:ext cx="2322513" cy="690562"/>
          </a:xfrm>
          <a:prstGeom prst="rect">
            <a:avLst/>
          </a:prstGeom>
          <a:noFill/>
        </p:spPr>
      </p:pic>
      <p:sp>
        <p:nvSpPr>
          <p:cNvPr id="234502" name="Text Box 6"/>
          <p:cNvSpPr txBox="1">
            <a:spLocks noChangeArrowheads="1"/>
          </p:cNvSpPr>
          <p:nvPr userDrawn="1"/>
        </p:nvSpPr>
        <p:spPr bwMode="auto">
          <a:xfrm>
            <a:off x="9005888" y="8128000"/>
            <a:ext cx="2514600" cy="511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115203" tIns="57601" rIns="115203" bIns="57601"/>
          <a:lstStyle/>
          <a:p>
            <a:pPr algn="ctr" defTabSz="1150938">
              <a:spcBef>
                <a:spcPct val="50000"/>
              </a:spcBef>
            </a:pPr>
            <a:r>
              <a:rPr lang="en-GB" sz="1800">
                <a:solidFill>
                  <a:srgbClr val="777777"/>
                </a:solidFill>
                <a:latin typeface="DefusedRegular" pitchFamily="2" charset="0"/>
              </a:rPr>
              <a:t>www.cranfield.ac.uk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1" r:id="rId12"/>
  </p:sldLayoutIdLst>
  <p:timing>
    <p:tnLst>
      <p:par>
        <p:cTn id="1" dur="indefinite" restart="never" nodeType="tmRoot"/>
      </p:par>
    </p:tnLst>
  </p:timing>
  <p:txStyles>
    <p:titleStyle>
      <a:lvl1pPr algn="l" defTabSz="1150938" rtl="0" fontAlgn="base">
        <a:spcBef>
          <a:spcPct val="0"/>
        </a:spcBef>
        <a:spcAft>
          <a:spcPct val="0"/>
        </a:spcAft>
        <a:defRPr sz="3800" b="1">
          <a:solidFill>
            <a:srgbClr val="777777"/>
          </a:solidFill>
          <a:latin typeface="+mj-lt"/>
          <a:ea typeface="+mj-ea"/>
          <a:cs typeface="+mj-cs"/>
        </a:defRPr>
      </a:lvl1pPr>
      <a:lvl2pPr algn="l" defTabSz="1150938" rtl="0" fontAlgn="base">
        <a:spcBef>
          <a:spcPct val="0"/>
        </a:spcBef>
        <a:spcAft>
          <a:spcPct val="0"/>
        </a:spcAft>
        <a:defRPr sz="3800" b="1">
          <a:solidFill>
            <a:srgbClr val="777777"/>
          </a:solidFill>
          <a:latin typeface="DefusedRegular" pitchFamily="2" charset="0"/>
        </a:defRPr>
      </a:lvl2pPr>
      <a:lvl3pPr algn="l" defTabSz="1150938" rtl="0" fontAlgn="base">
        <a:spcBef>
          <a:spcPct val="0"/>
        </a:spcBef>
        <a:spcAft>
          <a:spcPct val="0"/>
        </a:spcAft>
        <a:defRPr sz="3800" b="1">
          <a:solidFill>
            <a:srgbClr val="777777"/>
          </a:solidFill>
          <a:latin typeface="DefusedRegular" pitchFamily="2" charset="0"/>
        </a:defRPr>
      </a:lvl3pPr>
      <a:lvl4pPr algn="l" defTabSz="1150938" rtl="0" fontAlgn="base">
        <a:spcBef>
          <a:spcPct val="0"/>
        </a:spcBef>
        <a:spcAft>
          <a:spcPct val="0"/>
        </a:spcAft>
        <a:defRPr sz="3800" b="1">
          <a:solidFill>
            <a:srgbClr val="777777"/>
          </a:solidFill>
          <a:latin typeface="DefusedRegular" pitchFamily="2" charset="0"/>
        </a:defRPr>
      </a:lvl4pPr>
      <a:lvl5pPr algn="l" defTabSz="1150938" rtl="0" fontAlgn="base">
        <a:spcBef>
          <a:spcPct val="0"/>
        </a:spcBef>
        <a:spcAft>
          <a:spcPct val="0"/>
        </a:spcAft>
        <a:defRPr sz="3800" b="1">
          <a:solidFill>
            <a:srgbClr val="777777"/>
          </a:solidFill>
          <a:latin typeface="DefusedRegular" pitchFamily="2" charset="0"/>
        </a:defRPr>
      </a:lvl5pPr>
      <a:lvl6pPr marL="457200" algn="l" defTabSz="1150938" rtl="0" fontAlgn="base">
        <a:spcBef>
          <a:spcPct val="0"/>
        </a:spcBef>
        <a:spcAft>
          <a:spcPct val="0"/>
        </a:spcAft>
        <a:defRPr sz="3800" b="1">
          <a:solidFill>
            <a:srgbClr val="777777"/>
          </a:solidFill>
          <a:latin typeface="DefusedRegular" pitchFamily="2" charset="0"/>
        </a:defRPr>
      </a:lvl6pPr>
      <a:lvl7pPr marL="914400" algn="l" defTabSz="1150938" rtl="0" fontAlgn="base">
        <a:spcBef>
          <a:spcPct val="0"/>
        </a:spcBef>
        <a:spcAft>
          <a:spcPct val="0"/>
        </a:spcAft>
        <a:defRPr sz="3800" b="1">
          <a:solidFill>
            <a:srgbClr val="777777"/>
          </a:solidFill>
          <a:latin typeface="DefusedRegular" pitchFamily="2" charset="0"/>
        </a:defRPr>
      </a:lvl7pPr>
      <a:lvl8pPr marL="1371600" algn="l" defTabSz="1150938" rtl="0" fontAlgn="base">
        <a:spcBef>
          <a:spcPct val="0"/>
        </a:spcBef>
        <a:spcAft>
          <a:spcPct val="0"/>
        </a:spcAft>
        <a:defRPr sz="3800" b="1">
          <a:solidFill>
            <a:srgbClr val="777777"/>
          </a:solidFill>
          <a:latin typeface="DefusedRegular" pitchFamily="2" charset="0"/>
        </a:defRPr>
      </a:lvl8pPr>
      <a:lvl9pPr marL="1828800" algn="l" defTabSz="1150938" rtl="0" fontAlgn="base">
        <a:spcBef>
          <a:spcPct val="0"/>
        </a:spcBef>
        <a:spcAft>
          <a:spcPct val="0"/>
        </a:spcAft>
        <a:defRPr sz="3800" b="1">
          <a:solidFill>
            <a:srgbClr val="777777"/>
          </a:solidFill>
          <a:latin typeface="DefusedRegular" pitchFamily="2" charset="0"/>
        </a:defRPr>
      </a:lvl9pPr>
    </p:titleStyle>
    <p:bodyStyle>
      <a:lvl1pPr marL="339725" indent="-339725" algn="l" defTabSz="1150938" rtl="0" fontAlgn="base">
        <a:spcBef>
          <a:spcPct val="20000"/>
        </a:spcBef>
        <a:spcAft>
          <a:spcPct val="0"/>
        </a:spcAft>
        <a:buChar char="•"/>
        <a:defRPr sz="3300">
          <a:solidFill>
            <a:srgbClr val="777777"/>
          </a:solidFill>
          <a:latin typeface="+mn-lt"/>
          <a:ea typeface="+mn-ea"/>
          <a:cs typeface="+mn-cs"/>
        </a:defRPr>
      </a:lvl1pPr>
      <a:lvl2pPr marL="1039813" indent="-360363" algn="l" defTabSz="1150938" rtl="0" fontAlgn="base">
        <a:spcBef>
          <a:spcPct val="20000"/>
        </a:spcBef>
        <a:spcAft>
          <a:spcPct val="0"/>
        </a:spcAft>
        <a:buChar char="•"/>
        <a:defRPr sz="3300">
          <a:solidFill>
            <a:srgbClr val="777777"/>
          </a:solidFill>
          <a:latin typeface="+mn-lt"/>
        </a:defRPr>
      </a:lvl2pPr>
      <a:lvl3pPr marL="1554163" indent="-288925" algn="l" defTabSz="1150938" rtl="0" fontAlgn="base">
        <a:spcBef>
          <a:spcPct val="20000"/>
        </a:spcBef>
        <a:spcAft>
          <a:spcPct val="0"/>
        </a:spcAft>
        <a:buChar char="•"/>
        <a:defRPr sz="3000">
          <a:solidFill>
            <a:srgbClr val="777777"/>
          </a:solidFill>
          <a:latin typeface="+mn-lt"/>
        </a:defRPr>
      </a:lvl3pPr>
      <a:lvl4pPr marL="2068513" indent="-287338" algn="l" defTabSz="1150938" rtl="0" fontAlgn="base">
        <a:spcBef>
          <a:spcPct val="20000"/>
        </a:spcBef>
        <a:spcAft>
          <a:spcPct val="0"/>
        </a:spcAft>
        <a:buChar char="–"/>
        <a:defRPr sz="2500">
          <a:solidFill>
            <a:srgbClr val="777777"/>
          </a:solidFill>
          <a:latin typeface="+mn-lt"/>
        </a:defRPr>
      </a:lvl4pPr>
      <a:lvl5pPr marL="2592388" indent="-288925" algn="l" defTabSz="1150938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777777"/>
          </a:solidFill>
          <a:latin typeface="+mn-lt"/>
        </a:defRPr>
      </a:lvl5pPr>
      <a:lvl6pPr marL="3049588" indent="-288925" algn="l" defTabSz="1150938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777777"/>
          </a:solidFill>
          <a:latin typeface="+mn-lt"/>
        </a:defRPr>
      </a:lvl6pPr>
      <a:lvl7pPr marL="3506788" indent="-288925" algn="l" defTabSz="1150938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777777"/>
          </a:solidFill>
          <a:latin typeface="+mn-lt"/>
        </a:defRPr>
      </a:lvl7pPr>
      <a:lvl8pPr marL="3963988" indent="-288925" algn="l" defTabSz="1150938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777777"/>
          </a:solidFill>
          <a:latin typeface="+mn-lt"/>
        </a:defRPr>
      </a:lvl8pPr>
      <a:lvl9pPr marL="4421188" indent="-288925" algn="l" defTabSz="1150938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777777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video" Target="file:///D:\Work\Project%20Files\BT%20contract\IKC%20seminar\grind-1.wmv" TargetMode="Externa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14.xml"/><Relationship Id="rId1" Type="http://schemas.openxmlformats.org/officeDocument/2006/relationships/video" Target="file:///D:\Work\Conferences\Riken\MVI_0464.AVI" TargetMode="External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.png"/><Relationship Id="rId4" Type="http://schemas.openxmlformats.org/officeDocument/2006/relationships/image" Target="../media/image13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6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6.png"/><Relationship Id="rId4" Type="http://schemas.openxmlformats.org/officeDocument/2006/relationships/oleObject" Target="../embeddings/oleObject3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Work\Project%20Files\BT%20contract\Box%20General%20Pres\2m%20box.avi" TargetMode="External"/><Relationship Id="rId4" Type="http://schemas.openxmlformats.org/officeDocument/2006/relationships/image" Target="../media/image9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5453" y="3773103"/>
            <a:ext cx="4089737" cy="130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rike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33861" y="5277611"/>
            <a:ext cx="1948129" cy="2494429"/>
          </a:xfrm>
          <a:prstGeom prst="rect">
            <a:avLst/>
          </a:prstGeom>
        </p:spPr>
      </p:pic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91512"/>
            <a:ext cx="5264150" cy="1793875"/>
          </a:xfrm>
        </p:spPr>
        <p:txBody>
          <a:bodyPr/>
          <a:lstStyle/>
          <a:p>
            <a:r>
              <a:rPr lang="en-GB" sz="3600" dirty="0" smtClean="0"/>
              <a:t>High-precision grinding of optics for astronomical applications</a:t>
            </a:r>
            <a:endParaRPr lang="en-GB" sz="3600" b="1" dirty="0"/>
          </a:p>
        </p:txBody>
      </p:sp>
      <p:sp>
        <p:nvSpPr>
          <p:cNvPr id="133123" name="Freeform 3"/>
          <p:cNvSpPr>
            <a:spLocks/>
          </p:cNvSpPr>
          <p:nvPr/>
        </p:nvSpPr>
        <p:spPr bwMode="auto">
          <a:xfrm>
            <a:off x="0" y="1984375"/>
            <a:ext cx="8437563" cy="6656388"/>
          </a:xfrm>
          <a:custGeom>
            <a:avLst/>
            <a:gdLst/>
            <a:ahLst/>
            <a:cxnLst>
              <a:cxn ang="0">
                <a:pos x="4218" y="3328"/>
              </a:cxn>
              <a:cxn ang="0">
                <a:pos x="3072" y="182"/>
              </a:cxn>
              <a:cxn ang="0">
                <a:pos x="2780" y="41"/>
              </a:cxn>
              <a:cxn ang="0">
                <a:pos x="1" y="1054"/>
              </a:cxn>
              <a:cxn ang="0">
                <a:pos x="0" y="3328"/>
              </a:cxn>
              <a:cxn ang="0">
                <a:pos x="4218" y="3328"/>
              </a:cxn>
            </a:cxnLst>
            <a:rect l="0" t="0" r="r" b="b"/>
            <a:pathLst>
              <a:path w="4218" h="3328">
                <a:moveTo>
                  <a:pt x="4218" y="3328"/>
                </a:moveTo>
                <a:lnTo>
                  <a:pt x="3072" y="182"/>
                </a:lnTo>
                <a:cubicBezTo>
                  <a:pt x="3024" y="52"/>
                  <a:pt x="2883" y="0"/>
                  <a:pt x="2780" y="41"/>
                </a:cubicBezTo>
                <a:lnTo>
                  <a:pt x="1" y="1054"/>
                </a:lnTo>
                <a:lnTo>
                  <a:pt x="0" y="3328"/>
                </a:lnTo>
                <a:lnTo>
                  <a:pt x="4218" y="3328"/>
                </a:lnTo>
                <a:close/>
              </a:path>
            </a:pathLst>
          </a:cu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GB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550025" y="1312863"/>
            <a:ext cx="4972050" cy="2182812"/>
          </a:xfrm>
        </p:spPr>
        <p:txBody>
          <a:bodyPr/>
          <a:lstStyle/>
          <a:p>
            <a:r>
              <a:rPr lang="en-GB" sz="2800" dirty="0" smtClean="0">
                <a:solidFill>
                  <a:schemeClr val="tx1"/>
                </a:solidFill>
                <a:latin typeface="DefusedRegular"/>
              </a:rPr>
              <a:t>A RIKEN/UPS</a:t>
            </a:r>
            <a:r>
              <a:rPr lang="en-GB" sz="2800" baseline="30000" dirty="0" smtClean="0">
                <a:solidFill>
                  <a:schemeClr val="tx1"/>
                </a:solidFill>
                <a:latin typeface="DefusedRegular"/>
              </a:rPr>
              <a:t>2</a:t>
            </a:r>
            <a:r>
              <a:rPr lang="en-GB" sz="2800" dirty="0" smtClean="0">
                <a:solidFill>
                  <a:schemeClr val="tx1"/>
                </a:solidFill>
                <a:latin typeface="DefusedRegular"/>
              </a:rPr>
              <a:t> International Workshop on Ultra-Precision Processes and Systems</a:t>
            </a:r>
          </a:p>
          <a:p>
            <a:endParaRPr lang="en-GB" sz="2400" dirty="0" smtClean="0">
              <a:solidFill>
                <a:schemeClr val="tx1"/>
              </a:solidFill>
              <a:latin typeface="DefusedRegular"/>
            </a:endParaRPr>
          </a:p>
          <a:p>
            <a:pPr algn="ctr">
              <a:lnSpc>
                <a:spcPct val="80000"/>
              </a:lnSpc>
            </a:pPr>
            <a:r>
              <a:rPr lang="en-GB" sz="2400" dirty="0" smtClean="0">
                <a:solidFill>
                  <a:schemeClr val="tx1"/>
                </a:solidFill>
                <a:latin typeface="DefusedRegular" pitchFamily="2" charset="0"/>
              </a:rPr>
              <a:t>Paul Morantz – </a:t>
            </a:r>
            <a:r>
              <a:rPr lang="en-GB" sz="2400" dirty="0" err="1" smtClean="0">
                <a:solidFill>
                  <a:schemeClr val="tx1"/>
                </a:solidFill>
                <a:latin typeface="DefusedRegular" pitchFamily="2" charset="0"/>
              </a:rPr>
              <a:t>Cranfield</a:t>
            </a:r>
            <a:r>
              <a:rPr lang="en-GB" sz="2400" dirty="0" smtClean="0">
                <a:solidFill>
                  <a:schemeClr val="tx1"/>
                </a:solidFill>
                <a:latin typeface="DefusedRegular" pitchFamily="2" charset="0"/>
              </a:rPr>
              <a:t> University</a:t>
            </a:r>
            <a:endParaRPr lang="en-GB" sz="2400" dirty="0">
              <a:solidFill>
                <a:schemeClr val="tx1"/>
              </a:solidFill>
              <a:latin typeface="DefusedRegular" pitchFamily="2" charset="0"/>
            </a:endParaRPr>
          </a:p>
        </p:txBody>
      </p:sp>
      <p:sp>
        <p:nvSpPr>
          <p:cNvPr id="133125" name="Freeform 5"/>
          <p:cNvSpPr>
            <a:spLocks/>
          </p:cNvSpPr>
          <p:nvPr/>
        </p:nvSpPr>
        <p:spPr bwMode="auto">
          <a:xfrm>
            <a:off x="-1588" y="1990725"/>
            <a:ext cx="8434388" cy="6650038"/>
          </a:xfrm>
          <a:custGeom>
            <a:avLst/>
            <a:gdLst/>
            <a:ahLst/>
            <a:cxnLst>
              <a:cxn ang="0">
                <a:pos x="4217" y="3325"/>
              </a:cxn>
              <a:cxn ang="0">
                <a:pos x="3072" y="179"/>
              </a:cxn>
              <a:cxn ang="0">
                <a:pos x="2780" y="39"/>
              </a:cxn>
              <a:cxn ang="0">
                <a:pos x="0" y="1051"/>
              </a:cxn>
            </a:cxnLst>
            <a:rect l="0" t="0" r="r" b="b"/>
            <a:pathLst>
              <a:path w="4217" h="3325">
                <a:moveTo>
                  <a:pt x="4217" y="3325"/>
                </a:moveTo>
                <a:lnTo>
                  <a:pt x="3072" y="179"/>
                </a:lnTo>
                <a:cubicBezTo>
                  <a:pt x="3024" y="49"/>
                  <a:pt x="2887" y="0"/>
                  <a:pt x="2780" y="39"/>
                </a:cubicBezTo>
                <a:cubicBezTo>
                  <a:pt x="1399" y="542"/>
                  <a:pt x="0" y="1051"/>
                  <a:pt x="0" y="1051"/>
                </a:cubicBezTo>
              </a:path>
            </a:pathLst>
          </a:custGeom>
          <a:noFill/>
          <a:ln w="15875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Next generation of large telescopes</a:t>
            </a:r>
            <a:endParaRPr lang="en-GB" dirty="0"/>
          </a:p>
        </p:txBody>
      </p:sp>
      <p:grpSp>
        <p:nvGrpSpPr>
          <p:cNvPr id="35" name="Group 34"/>
          <p:cNvGrpSpPr/>
          <p:nvPr/>
        </p:nvGrpSpPr>
        <p:grpSpPr>
          <a:xfrm>
            <a:off x="372260" y="3478698"/>
            <a:ext cx="925253" cy="1170057"/>
            <a:chOff x="372260" y="3478698"/>
            <a:chExt cx="925253" cy="1170057"/>
          </a:xfrm>
        </p:grpSpPr>
        <p:sp>
          <p:nvSpPr>
            <p:cNvPr id="27" name="Oval 26"/>
            <p:cNvSpPr/>
            <p:nvPr/>
          </p:nvSpPr>
          <p:spPr bwMode="auto">
            <a:xfrm>
              <a:off x="636104" y="3478698"/>
              <a:ext cx="397565" cy="397565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09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72260" y="3940869"/>
              <a:ext cx="9252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/>
                <a:t>Hale</a:t>
              </a:r>
            </a:p>
            <a:p>
              <a:pPr algn="ctr"/>
              <a:r>
                <a:rPr lang="en-GB" sz="2000" dirty="0" smtClean="0"/>
                <a:t>(1948)</a:t>
              </a:r>
              <a:endParaRPr lang="en-GB" sz="2000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657720" y="2299253"/>
            <a:ext cx="925253" cy="2349502"/>
            <a:chOff x="1657720" y="2299253"/>
            <a:chExt cx="925253" cy="2349502"/>
          </a:xfrm>
        </p:grpSpPr>
        <p:grpSp>
          <p:nvGrpSpPr>
            <p:cNvPr id="28" name="Group 27"/>
            <p:cNvGrpSpPr/>
            <p:nvPr/>
          </p:nvGrpSpPr>
          <p:grpSpPr>
            <a:xfrm>
              <a:off x="1731123" y="2299253"/>
              <a:ext cx="778447" cy="1613344"/>
              <a:chOff x="2117154" y="3442251"/>
              <a:chExt cx="778447" cy="1613344"/>
            </a:xfrm>
          </p:grpSpPr>
          <p:pic>
            <p:nvPicPr>
              <p:cNvPr id="25" name="Picture 24" descr="Keck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7154" y="4253948"/>
                <a:ext cx="775134" cy="801647"/>
              </a:xfrm>
              <a:prstGeom prst="rect">
                <a:avLst/>
              </a:prstGeom>
            </p:spPr>
          </p:pic>
          <p:pic>
            <p:nvPicPr>
              <p:cNvPr id="26" name="Picture 25" descr="Keck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20467" y="3442251"/>
                <a:ext cx="775134" cy="801647"/>
              </a:xfrm>
              <a:prstGeom prst="rect">
                <a:avLst/>
              </a:prstGeom>
            </p:spPr>
          </p:pic>
        </p:grpSp>
        <p:sp>
          <p:nvSpPr>
            <p:cNvPr id="30" name="TextBox 29"/>
            <p:cNvSpPr txBox="1"/>
            <p:nvPr/>
          </p:nvSpPr>
          <p:spPr>
            <a:xfrm>
              <a:off x="1657720" y="3940869"/>
              <a:ext cx="9252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/>
                <a:t>Keck</a:t>
              </a:r>
            </a:p>
            <a:p>
              <a:pPr algn="ctr"/>
              <a:r>
                <a:rPr lang="en-GB" sz="2000" dirty="0" smtClean="0"/>
                <a:t>(1993)</a:t>
              </a:r>
              <a:endParaRPr lang="en-GB" sz="2000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216971" y="2092187"/>
            <a:ext cx="1634987" cy="2556568"/>
            <a:chOff x="3216971" y="2092187"/>
            <a:chExt cx="1634987" cy="2556568"/>
          </a:xfrm>
        </p:grpSpPr>
        <p:grpSp>
          <p:nvGrpSpPr>
            <p:cNvPr id="24" name="Group 23"/>
            <p:cNvGrpSpPr/>
            <p:nvPr/>
          </p:nvGrpSpPr>
          <p:grpSpPr>
            <a:xfrm>
              <a:off x="3216971" y="2092187"/>
              <a:ext cx="1634987" cy="1787387"/>
              <a:chOff x="2441714" y="3235185"/>
              <a:chExt cx="1634987" cy="1787387"/>
            </a:xfrm>
          </p:grpSpPr>
          <p:sp>
            <p:nvSpPr>
              <p:cNvPr id="16" name="Oval 15"/>
              <p:cNvSpPr/>
              <p:nvPr/>
            </p:nvSpPr>
            <p:spPr bwMode="auto">
              <a:xfrm>
                <a:off x="2973458" y="3843130"/>
                <a:ext cx="571498" cy="571498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11509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 bwMode="auto">
              <a:xfrm>
                <a:off x="2973458" y="4451074"/>
                <a:ext cx="571498" cy="571498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11509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Oval 17"/>
              <p:cNvSpPr/>
              <p:nvPr/>
            </p:nvSpPr>
            <p:spPr bwMode="auto">
              <a:xfrm>
                <a:off x="3505203" y="4142962"/>
                <a:ext cx="571498" cy="571498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11509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Oval 18"/>
              <p:cNvSpPr/>
              <p:nvPr/>
            </p:nvSpPr>
            <p:spPr bwMode="auto">
              <a:xfrm>
                <a:off x="2441714" y="4142962"/>
                <a:ext cx="571498" cy="571498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11509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 bwMode="auto">
              <a:xfrm>
                <a:off x="2441714" y="3538330"/>
                <a:ext cx="571498" cy="571498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11509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 bwMode="auto">
              <a:xfrm>
                <a:off x="3505203" y="3538330"/>
                <a:ext cx="571498" cy="571498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11509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2" name="Oval 21"/>
              <p:cNvSpPr/>
              <p:nvPr/>
            </p:nvSpPr>
            <p:spPr bwMode="auto">
              <a:xfrm>
                <a:off x="2973458" y="3235185"/>
                <a:ext cx="571498" cy="571498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11509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3" name="Oval 22"/>
              <p:cNvSpPr/>
              <p:nvPr/>
            </p:nvSpPr>
            <p:spPr bwMode="auto">
              <a:xfrm>
                <a:off x="3159816" y="4029488"/>
                <a:ext cx="198783" cy="198783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11509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3571838" y="3940869"/>
              <a:ext cx="9252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/>
                <a:t>GMT</a:t>
              </a:r>
            </a:p>
            <a:p>
              <a:pPr algn="ctr"/>
              <a:r>
                <a:rPr lang="en-GB" sz="2000" dirty="0" smtClean="0"/>
                <a:t>(2018)</a:t>
              </a:r>
              <a:endParaRPr lang="en-GB" sz="2000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376555" y="1686116"/>
            <a:ext cx="2514566" cy="2962639"/>
            <a:chOff x="5376555" y="1686116"/>
            <a:chExt cx="2514566" cy="2962639"/>
          </a:xfrm>
        </p:grpSpPr>
        <p:pic>
          <p:nvPicPr>
            <p:cNvPr id="14" name="Picture 13" descr="tn-0612-fig1.gif"/>
            <p:cNvPicPr>
              <a:picLocks noChangeAspect="1"/>
            </p:cNvPicPr>
            <p:nvPr/>
          </p:nvPicPr>
          <p:blipFill>
            <a:blip r:embed="rId4" cstate="print"/>
            <a:srcRect t="6183"/>
            <a:stretch>
              <a:fillRect/>
            </a:stretch>
          </p:blipFill>
          <p:spPr>
            <a:xfrm>
              <a:off x="5376555" y="1686116"/>
              <a:ext cx="2514566" cy="2359079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6171212" y="3940869"/>
              <a:ext cx="9252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/>
                <a:t>TMT</a:t>
              </a:r>
            </a:p>
            <a:p>
              <a:pPr algn="ctr"/>
              <a:r>
                <a:rPr lang="en-GB" sz="2000" dirty="0" smtClean="0"/>
                <a:t>(2018)</a:t>
              </a:r>
              <a:endParaRPr lang="en-GB" sz="2000" dirty="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115891" y="871213"/>
            <a:ext cx="3147771" cy="3777542"/>
            <a:chOff x="8115891" y="871213"/>
            <a:chExt cx="3147771" cy="3777542"/>
          </a:xfrm>
        </p:grpSpPr>
        <p:pic>
          <p:nvPicPr>
            <p:cNvPr id="13" name="Picture 12" descr="The_E-ELT_Primary_Mirror.jpg"/>
            <p:cNvPicPr>
              <a:picLocks noChangeAspect="1"/>
            </p:cNvPicPr>
            <p:nvPr/>
          </p:nvPicPr>
          <p:blipFill>
            <a:blip r:embed="rId5" cstate="print"/>
            <a:srcRect l="17717" t="2953" r="17717"/>
            <a:stretch>
              <a:fillRect/>
            </a:stretch>
          </p:blipFill>
          <p:spPr>
            <a:xfrm>
              <a:off x="8115891" y="871213"/>
              <a:ext cx="3147771" cy="3154138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9227150" y="3940869"/>
              <a:ext cx="9252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/>
                <a:t>E-ELT</a:t>
              </a:r>
            </a:p>
            <a:p>
              <a:pPr algn="ctr"/>
              <a:r>
                <a:rPr lang="en-GB" sz="2000" dirty="0" smtClean="0"/>
                <a:t>(2018)</a:t>
              </a:r>
              <a:endParaRPr lang="en-GB" sz="2000" dirty="0"/>
            </a:p>
          </p:txBody>
        </p:sp>
      </p:grpSp>
      <p:pic>
        <p:nvPicPr>
          <p:cNvPr id="34" name="Picture 33" descr="elt_8_cc.jpg"/>
          <p:cNvPicPr>
            <a:picLocks noChangeAspect="1"/>
          </p:cNvPicPr>
          <p:nvPr/>
        </p:nvPicPr>
        <p:blipFill>
          <a:blip r:embed="rId6" cstate="print"/>
          <a:srcRect t="28716" b="16409"/>
          <a:stretch>
            <a:fillRect/>
          </a:stretch>
        </p:blipFill>
        <p:spPr>
          <a:xfrm>
            <a:off x="0" y="4795548"/>
            <a:ext cx="11522075" cy="3413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ig B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2995" y="1419788"/>
            <a:ext cx="10848466" cy="64108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Nextgen</a:t>
            </a:r>
            <a:r>
              <a:rPr lang="en-GB" dirty="0" smtClean="0"/>
              <a:t> ground-based </a:t>
            </a:r>
            <a:r>
              <a:rPr lang="en-GB" dirty="0"/>
              <a:t>t</a:t>
            </a:r>
            <a:r>
              <a:rPr lang="en-GB" dirty="0" smtClean="0"/>
              <a:t>elescope - size</a:t>
            </a:r>
            <a:endParaRPr lang="en-GB" dirty="0"/>
          </a:p>
        </p:txBody>
      </p:sp>
      <p:pic>
        <p:nvPicPr>
          <p:cNvPr id="16" name="Picture 15" descr="just el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7368" y="2345635"/>
            <a:ext cx="9003954" cy="575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Nextgen</a:t>
            </a:r>
            <a:r>
              <a:rPr lang="en-GB" dirty="0" smtClean="0"/>
              <a:t> ground-based </a:t>
            </a:r>
            <a:r>
              <a:rPr lang="en-GB" dirty="0"/>
              <a:t>t</a:t>
            </a:r>
            <a:r>
              <a:rPr lang="en-GB" dirty="0" smtClean="0"/>
              <a:t>elescope - size</a:t>
            </a:r>
            <a:endParaRPr lang="en-GB" dirty="0"/>
          </a:p>
        </p:txBody>
      </p:sp>
      <p:pic>
        <p:nvPicPr>
          <p:cNvPr id="10" name="Picture 9" descr="2009_042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2526" y="1037805"/>
            <a:ext cx="9363456" cy="7022592"/>
          </a:xfrm>
          <a:prstGeom prst="rect">
            <a:avLst/>
          </a:prstGeom>
        </p:spPr>
      </p:pic>
      <p:pic>
        <p:nvPicPr>
          <p:cNvPr id="11" name="Picture 10" descr="telescop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4631" y="4195380"/>
            <a:ext cx="2379217" cy="1234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he_E-ELT_Primary_Mirror.jpg"/>
          <p:cNvPicPr>
            <a:picLocks noChangeAspect="1"/>
          </p:cNvPicPr>
          <p:nvPr/>
        </p:nvPicPr>
        <p:blipFill>
          <a:blip r:embed="rId2" cstate="print"/>
          <a:srcRect l="17717" r="17717"/>
          <a:stretch>
            <a:fillRect/>
          </a:stretch>
        </p:blipFill>
        <p:spPr>
          <a:xfrm>
            <a:off x="0" y="959380"/>
            <a:ext cx="7439546" cy="768138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Primary mirror</a:t>
            </a:r>
            <a:endParaRPr lang="en-GB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6708913" y="1113184"/>
            <a:ext cx="4813162" cy="1709530"/>
          </a:xfrm>
          <a:prstGeom prst="rect">
            <a:avLst/>
          </a:prstGeom>
        </p:spPr>
        <p:txBody>
          <a:bodyPr/>
          <a:lstStyle/>
          <a:p>
            <a:pPr marL="339725" marR="0" lvl="0" indent="-339725" algn="l" defTabSz="1150938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42m diameter</a:t>
            </a:r>
          </a:p>
          <a:p>
            <a:pPr marL="339725" marR="0" lvl="0" indent="-339725" algn="l" defTabSz="1150938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GB" sz="2800" kern="0" dirty="0" smtClean="0">
                <a:solidFill>
                  <a:srgbClr val="777777"/>
                </a:solidFill>
                <a:latin typeface="+mn-lt"/>
              </a:rPr>
              <a:t>Far off-axis e</a:t>
            </a: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llipsoidal</a:t>
            </a:r>
            <a:r>
              <a:rPr kumimoji="0" lang="en-GB" sz="2800" b="0" i="0" u="none" strike="noStrike" kern="0" cap="none" spc="0" normalizeH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form</a:t>
            </a:r>
          </a:p>
          <a:p>
            <a:pPr marL="339725" marR="0" lvl="0" indent="-339725" algn="l" defTabSz="1150938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984 segments @1.45m</a:t>
            </a:r>
          </a:p>
        </p:txBody>
      </p:sp>
      <p:sp>
        <p:nvSpPr>
          <p:cNvPr id="8" name="Line Callout 2 7"/>
          <p:cNvSpPr/>
          <p:nvPr/>
        </p:nvSpPr>
        <p:spPr bwMode="auto">
          <a:xfrm>
            <a:off x="8507896" y="6003235"/>
            <a:ext cx="2527162" cy="1302026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88264"/>
              <a:gd name="adj6" fmla="val -56861"/>
            </a:avLst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lg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1509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7 Prototype Segments from peripheral region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Surface geometry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023361" y="1638083"/>
            <a:ext cx="7237179" cy="1759635"/>
          </a:xfrm>
        </p:spPr>
        <p:txBody>
          <a:bodyPr/>
          <a:lstStyle/>
          <a:p>
            <a:r>
              <a:rPr lang="en-GB" dirty="0" smtClean="0"/>
              <a:t>Upto1.45m across corners</a:t>
            </a:r>
          </a:p>
          <a:p>
            <a:r>
              <a:rPr lang="en-GB" dirty="0" smtClean="0"/>
              <a:t>Sag </a:t>
            </a:r>
            <a:r>
              <a:rPr lang="en-GB" dirty="0" err="1" smtClean="0"/>
              <a:t>upto</a:t>
            </a:r>
            <a:r>
              <a:rPr lang="en-GB" dirty="0" smtClean="0"/>
              <a:t> 3mm</a:t>
            </a:r>
          </a:p>
          <a:p>
            <a:r>
              <a:rPr lang="en-GB" dirty="0" smtClean="0"/>
              <a:t>Departure from spherical ~ 0.15mm</a:t>
            </a:r>
            <a:endParaRPr lang="en-GB" dirty="0"/>
          </a:p>
        </p:txBody>
      </p:sp>
      <p:pic>
        <p:nvPicPr>
          <p:cNvPr id="355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" y="3848929"/>
            <a:ext cx="11522059" cy="4310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Surface geometry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023361" y="1638083"/>
            <a:ext cx="7237179" cy="1759635"/>
          </a:xfrm>
        </p:spPr>
        <p:txBody>
          <a:bodyPr/>
          <a:lstStyle/>
          <a:p>
            <a:r>
              <a:rPr lang="en-GB" dirty="0" smtClean="0"/>
              <a:t>Upto1.45m across corners</a:t>
            </a:r>
          </a:p>
          <a:p>
            <a:r>
              <a:rPr lang="en-GB" dirty="0" smtClean="0"/>
              <a:t>Sag </a:t>
            </a:r>
            <a:r>
              <a:rPr lang="en-GB" dirty="0" err="1" smtClean="0"/>
              <a:t>upto</a:t>
            </a:r>
            <a:r>
              <a:rPr lang="en-GB" dirty="0" smtClean="0"/>
              <a:t> 3mm</a:t>
            </a:r>
          </a:p>
          <a:p>
            <a:r>
              <a:rPr lang="en-GB" dirty="0" smtClean="0"/>
              <a:t>Departure from spherical ~ 0.15mm</a:t>
            </a:r>
            <a:endParaRPr lang="en-GB" dirty="0"/>
          </a:p>
        </p:txBody>
      </p:sp>
      <p:pic>
        <p:nvPicPr>
          <p:cNvPr id="356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08439"/>
            <a:ext cx="11522075" cy="4620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large optics process chains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Aspheric grinding, followed by stressed lap polishing, Arizona (e.g. LBT)</a:t>
            </a:r>
            <a:endParaRPr lang="en-GB" sz="2400" dirty="0"/>
          </a:p>
        </p:txBody>
      </p:sp>
      <p:pic>
        <p:nvPicPr>
          <p:cNvPr id="8" name="Picture 7" descr="LBT_2_DSCN18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37991" y="1669775"/>
            <a:ext cx="8708770" cy="653157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49957" y="7882197"/>
            <a:ext cx="2446684" cy="261610"/>
          </a:xfrm>
          <a:prstGeom prst="rect">
            <a:avLst/>
          </a:prstGeom>
          <a:solidFill>
            <a:srgbClr val="663300">
              <a:alpha val="63922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</a:rPr>
              <a:t>Image credit: University of Arizona</a:t>
            </a:r>
            <a:endParaRPr lang="en-GB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large optics process chains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Aspheric grinding, followed by polishing robot, followed by ion-beam figuring</a:t>
            </a:r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r>
              <a:rPr lang="en-GB" sz="2400" dirty="0" smtClean="0"/>
              <a:t>Polish to 300nm RMS before final Ion Beam Figuring</a:t>
            </a:r>
          </a:p>
          <a:p>
            <a:r>
              <a:rPr lang="en-GB" sz="2400" dirty="0" smtClean="0"/>
              <a:t>e.g. REOSC (</a:t>
            </a:r>
            <a:r>
              <a:rPr lang="en-GB" sz="2400" dirty="0" err="1" smtClean="0"/>
              <a:t>Sagem</a:t>
            </a:r>
            <a:r>
              <a:rPr lang="en-GB" sz="2400" dirty="0" smtClean="0"/>
              <a:t>)  - factory capable of 1 segment every 2 weeks (relies on parallel processing)</a:t>
            </a:r>
            <a:endParaRPr lang="en-GB" sz="24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5619749" y="1914122"/>
            <a:ext cx="5362575" cy="4234472"/>
            <a:chOff x="5619749" y="1914122"/>
            <a:chExt cx="5362575" cy="423447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19749" y="1914122"/>
              <a:ext cx="5362575" cy="4234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8417532" y="5786697"/>
              <a:ext cx="2446684" cy="261610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GB" sz="1100" dirty="0" smtClean="0"/>
                <a:t>Image credit: http://www.insu.cnrs.fr</a:t>
              </a:r>
              <a:endParaRPr lang="en-GB" sz="11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15701" y="1914122"/>
            <a:ext cx="4761124" cy="3353895"/>
            <a:chOff x="182351" y="2266950"/>
            <a:chExt cx="4761124" cy="335389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351" y="2266950"/>
              <a:ext cx="4761124" cy="3353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2378682" y="2367222"/>
              <a:ext cx="2446684" cy="261610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GB" sz="1100" dirty="0" smtClean="0"/>
                <a:t>Image credit: http://www.insu.cnrs.fr</a:t>
              </a:r>
              <a:endParaRPr lang="en-GB" sz="11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Precision Optical Machining Technologies</a:t>
            </a:r>
            <a:endParaRPr lang="en-GB" sz="3200" dirty="0"/>
          </a:p>
        </p:txBody>
      </p:sp>
      <p:grpSp>
        <p:nvGrpSpPr>
          <p:cNvPr id="48" name="Group 47"/>
          <p:cNvGrpSpPr/>
          <p:nvPr/>
        </p:nvGrpSpPr>
        <p:grpSpPr>
          <a:xfrm>
            <a:off x="395064" y="1631949"/>
            <a:ext cx="10715849" cy="6318440"/>
            <a:chOff x="395064" y="1631949"/>
            <a:chExt cx="10715849" cy="6318440"/>
          </a:xfrm>
        </p:grpSpPr>
        <p:sp>
          <p:nvSpPr>
            <p:cNvPr id="12" name="Text Box 34"/>
            <p:cNvSpPr txBox="1">
              <a:spLocks noChangeArrowheads="1"/>
            </p:cNvSpPr>
            <p:nvPr/>
          </p:nvSpPr>
          <p:spPr bwMode="auto">
            <a:xfrm>
              <a:off x="2883310" y="7504113"/>
              <a:ext cx="5122043" cy="446276"/>
            </a:xfrm>
            <a:prstGeom prst="rect">
              <a:avLst/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GB" altLang="ja-JP" b="1" dirty="0">
                  <a:latin typeface="+mj-lt"/>
                  <a:ea typeface="ＭＳ Ｐゴシック" pitchFamily="34" charset="-128"/>
                </a:rPr>
                <a:t>Material Removal Rate [mm</a:t>
              </a:r>
              <a:r>
                <a:rPr lang="en-GB" altLang="ja-JP" b="1" baseline="30000" dirty="0">
                  <a:latin typeface="+mj-lt"/>
                  <a:ea typeface="ＭＳ Ｐゴシック" pitchFamily="34" charset="-128"/>
                </a:rPr>
                <a:t>3</a:t>
              </a:r>
              <a:r>
                <a:rPr lang="en-GB" altLang="ja-JP" b="1" dirty="0">
                  <a:latin typeface="+mj-lt"/>
                  <a:ea typeface="ＭＳ Ｐゴシック" pitchFamily="34" charset="-128"/>
                </a:rPr>
                <a:t>/minute</a:t>
              </a:r>
              <a:r>
                <a:rPr lang="en-GB" altLang="ja-JP" b="1" dirty="0" smtClean="0">
                  <a:latin typeface="+mj-lt"/>
                  <a:ea typeface="ＭＳ Ｐゴシック" pitchFamily="34" charset="-128"/>
                </a:rPr>
                <a:t>]</a:t>
              </a:r>
              <a:endParaRPr lang="en-GB" sz="2400" dirty="0">
                <a:latin typeface="+mj-lt"/>
              </a:endParaRPr>
            </a:p>
          </p:txBody>
        </p:sp>
        <p:sp>
          <p:nvSpPr>
            <p:cNvPr id="13" name="Text Box 35"/>
            <p:cNvSpPr txBox="1">
              <a:spLocks noChangeArrowheads="1"/>
            </p:cNvSpPr>
            <p:nvPr/>
          </p:nvSpPr>
          <p:spPr bwMode="auto">
            <a:xfrm rot="10800000">
              <a:off x="395064" y="2520851"/>
              <a:ext cx="538609" cy="2876750"/>
            </a:xfrm>
            <a:prstGeom prst="rect">
              <a:avLst/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</p:spPr>
          <p:txBody>
            <a:bodyPr vert="eaVert" wrap="none">
              <a:spAutoFit/>
            </a:bodyPr>
            <a:lstStyle/>
            <a:p>
              <a:pPr algn="just" eaLnBrk="0" hangingPunct="0"/>
              <a:r>
                <a:rPr lang="en-GB" altLang="ja-JP" b="1" dirty="0">
                  <a:latin typeface="+mj-lt"/>
                  <a:ea typeface="ＭＳ Ｐゴシック" pitchFamily="34" charset="-128"/>
                </a:rPr>
                <a:t>Roughness [nm] RMS</a:t>
              </a:r>
              <a:endParaRPr lang="en-GB" b="1" dirty="0">
                <a:latin typeface="+mj-lt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895349" y="1631949"/>
              <a:ext cx="10215564" cy="5854701"/>
              <a:chOff x="985154" y="1765300"/>
              <a:chExt cx="7192059" cy="4094378"/>
            </a:xfrm>
          </p:grpSpPr>
          <p:sp>
            <p:nvSpPr>
              <p:cNvPr id="15" name="Oval 2"/>
              <p:cNvSpPr>
                <a:spLocks noChangeArrowheads="1"/>
              </p:cNvSpPr>
              <p:nvPr/>
            </p:nvSpPr>
            <p:spPr bwMode="auto">
              <a:xfrm rot="20824024">
                <a:off x="4129088" y="3603625"/>
                <a:ext cx="3024187" cy="523875"/>
              </a:xfrm>
              <a:prstGeom prst="ellipse">
                <a:avLst/>
              </a:prstGeom>
              <a:solidFill>
                <a:srgbClr val="808080">
                  <a:alpha val="98822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Text Box 5"/>
              <p:cNvSpPr txBox="1">
                <a:spLocks noChangeArrowheads="1"/>
              </p:cNvSpPr>
              <p:nvPr/>
            </p:nvSpPr>
            <p:spPr bwMode="auto">
              <a:xfrm>
                <a:off x="2049463" y="3094038"/>
                <a:ext cx="1595437" cy="709612"/>
              </a:xfrm>
              <a:prstGeom prst="rect">
                <a:avLst/>
              </a:prstGeom>
              <a:solidFill>
                <a:srgbClr val="F8F8F8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en-GB" altLang="ja-JP" sz="1200">
                    <a:latin typeface="Times New Roman" pitchFamily="18" charset="0"/>
                    <a:ea typeface="ＭＳ Ｐゴシック" pitchFamily="34" charset="-128"/>
                  </a:rPr>
                  <a:t>“ductile” mode grinding</a:t>
                </a:r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Oval 6"/>
              <p:cNvSpPr>
                <a:spLocks noChangeArrowheads="1"/>
              </p:cNvSpPr>
              <p:nvPr/>
            </p:nvSpPr>
            <p:spPr bwMode="auto">
              <a:xfrm rot="19575360">
                <a:off x="2989263" y="3375025"/>
                <a:ext cx="1608137" cy="444500"/>
              </a:xfrm>
              <a:prstGeom prst="ellipse">
                <a:avLst/>
              </a:prstGeom>
              <a:solidFill>
                <a:srgbClr val="C0C0C0"/>
              </a:solidFill>
              <a:ln w="9525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7"/>
              <p:cNvSpPr>
                <a:spLocks noChangeShapeType="1"/>
              </p:cNvSpPr>
              <p:nvPr/>
            </p:nvSpPr>
            <p:spPr bwMode="auto">
              <a:xfrm>
                <a:off x="1430338" y="5311775"/>
                <a:ext cx="620236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" name="Line 8"/>
              <p:cNvSpPr>
                <a:spLocks noChangeShapeType="1"/>
              </p:cNvSpPr>
              <p:nvPr/>
            </p:nvSpPr>
            <p:spPr bwMode="auto">
              <a:xfrm>
                <a:off x="2227263" y="5318436"/>
                <a:ext cx="1587" cy="176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" name="Line 9"/>
              <p:cNvSpPr>
                <a:spLocks noChangeShapeType="1"/>
              </p:cNvSpPr>
              <p:nvPr/>
            </p:nvSpPr>
            <p:spPr bwMode="auto">
              <a:xfrm>
                <a:off x="3309303" y="5318436"/>
                <a:ext cx="0" cy="1762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" name="Line 10"/>
              <p:cNvSpPr>
                <a:spLocks noChangeShapeType="1"/>
              </p:cNvSpPr>
              <p:nvPr/>
            </p:nvSpPr>
            <p:spPr bwMode="auto">
              <a:xfrm>
                <a:off x="4389755" y="5318436"/>
                <a:ext cx="0" cy="1762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" name="Line 11"/>
              <p:cNvSpPr>
                <a:spLocks noChangeShapeType="1"/>
              </p:cNvSpPr>
              <p:nvPr/>
            </p:nvSpPr>
            <p:spPr bwMode="auto">
              <a:xfrm>
                <a:off x="5470207" y="5318436"/>
                <a:ext cx="0" cy="1762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" name="Line 12"/>
              <p:cNvSpPr>
                <a:spLocks noChangeShapeType="1"/>
              </p:cNvSpPr>
              <p:nvPr/>
            </p:nvSpPr>
            <p:spPr bwMode="auto">
              <a:xfrm>
                <a:off x="6550660" y="5318436"/>
                <a:ext cx="1588" cy="1762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" name="Text Box 13"/>
              <p:cNvSpPr txBox="1">
                <a:spLocks noChangeArrowheads="1"/>
              </p:cNvSpPr>
              <p:nvPr/>
            </p:nvSpPr>
            <p:spPr bwMode="auto">
              <a:xfrm>
                <a:off x="2002387" y="5505666"/>
                <a:ext cx="5782533" cy="354012"/>
              </a:xfrm>
              <a:prstGeom prst="rect">
                <a:avLst/>
              </a:prstGeom>
              <a:solidFill>
                <a:srgbClr val="F8F8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en-GB" altLang="ja-JP" sz="1200" dirty="0">
                    <a:latin typeface="+mn-lt"/>
                    <a:ea typeface="ＭＳ Ｐゴシック" pitchFamily="34" charset="-128"/>
                  </a:rPr>
                  <a:t>0.01                     </a:t>
                </a:r>
                <a:r>
                  <a:rPr lang="en-GB" altLang="ja-JP" sz="1200" dirty="0" smtClean="0">
                    <a:latin typeface="+mn-lt"/>
                    <a:ea typeface="ＭＳ Ｐゴシック" pitchFamily="34" charset="-128"/>
                  </a:rPr>
                  <a:t>           0.1                                1                                 </a:t>
                </a:r>
                <a:r>
                  <a:rPr lang="en-GB" altLang="ja-JP" sz="1200" dirty="0">
                    <a:latin typeface="+mn-lt"/>
                    <a:ea typeface="ＭＳ Ｐゴシック" pitchFamily="34" charset="-128"/>
                  </a:rPr>
                  <a:t>10                         </a:t>
                </a:r>
                <a:r>
                  <a:rPr lang="en-GB" altLang="ja-JP" sz="1200" dirty="0" smtClean="0">
                    <a:latin typeface="+mn-lt"/>
                    <a:ea typeface="ＭＳ Ｐゴシック" pitchFamily="34" charset="-128"/>
                  </a:rPr>
                  <a:t>     100                           </a:t>
                </a:r>
                <a:r>
                  <a:rPr lang="en-GB" altLang="ja-JP" sz="1200" dirty="0">
                    <a:latin typeface="+mn-lt"/>
                    <a:ea typeface="ＭＳ Ｐゴシック" pitchFamily="34" charset="-128"/>
                  </a:rPr>
                  <a:t>1000</a:t>
                </a:r>
                <a:endParaRPr lang="en-GB" sz="2400" dirty="0">
                  <a:latin typeface="+mn-lt"/>
                </a:endParaRPr>
              </a:p>
            </p:txBody>
          </p:sp>
          <p:sp>
            <p:nvSpPr>
              <p:cNvPr id="25" name="Line 14"/>
              <p:cNvSpPr>
                <a:spLocks noChangeShapeType="1"/>
              </p:cNvSpPr>
              <p:nvPr/>
            </p:nvSpPr>
            <p:spPr bwMode="auto">
              <a:xfrm>
                <a:off x="7632700" y="5318436"/>
                <a:ext cx="1588" cy="1762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" name="Line 15"/>
              <p:cNvSpPr>
                <a:spLocks noChangeShapeType="1"/>
              </p:cNvSpPr>
              <p:nvPr/>
            </p:nvSpPr>
            <p:spPr bwMode="auto">
              <a:xfrm flipH="1">
                <a:off x="1341438" y="3627438"/>
                <a:ext cx="17621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" name="Line 16"/>
              <p:cNvSpPr>
                <a:spLocks noChangeShapeType="1"/>
              </p:cNvSpPr>
              <p:nvPr/>
            </p:nvSpPr>
            <p:spPr bwMode="auto">
              <a:xfrm flipH="1">
                <a:off x="1341438" y="3006725"/>
                <a:ext cx="17621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" name="Line 17"/>
              <p:cNvSpPr>
                <a:spLocks noChangeShapeType="1"/>
              </p:cNvSpPr>
              <p:nvPr/>
            </p:nvSpPr>
            <p:spPr bwMode="auto">
              <a:xfrm flipH="1">
                <a:off x="1341438" y="2386013"/>
                <a:ext cx="176212" cy="15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" name="Line 18"/>
              <p:cNvSpPr>
                <a:spLocks noChangeShapeType="1"/>
              </p:cNvSpPr>
              <p:nvPr/>
            </p:nvSpPr>
            <p:spPr bwMode="auto">
              <a:xfrm flipH="1">
                <a:off x="1341438" y="4246563"/>
                <a:ext cx="176212" cy="15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" name="Line 19"/>
              <p:cNvSpPr>
                <a:spLocks noChangeShapeType="1"/>
              </p:cNvSpPr>
              <p:nvPr/>
            </p:nvSpPr>
            <p:spPr bwMode="auto">
              <a:xfrm flipH="1">
                <a:off x="1341438" y="4867275"/>
                <a:ext cx="17621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" name="Line 20"/>
              <p:cNvSpPr>
                <a:spLocks noChangeShapeType="1"/>
              </p:cNvSpPr>
              <p:nvPr/>
            </p:nvSpPr>
            <p:spPr bwMode="auto">
              <a:xfrm>
                <a:off x="1428750" y="1765300"/>
                <a:ext cx="1588" cy="35464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2" name="Oval 21"/>
              <p:cNvSpPr>
                <a:spLocks noChangeArrowheads="1"/>
              </p:cNvSpPr>
              <p:nvPr/>
            </p:nvSpPr>
            <p:spPr bwMode="auto">
              <a:xfrm rot="21085499">
                <a:off x="3113088" y="1943100"/>
                <a:ext cx="4443412" cy="1328738"/>
              </a:xfrm>
              <a:prstGeom prst="ellipse">
                <a:avLst/>
              </a:prstGeom>
              <a:solidFill>
                <a:srgbClr val="FFFFCC">
                  <a:alpha val="63136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Oval 22"/>
              <p:cNvSpPr>
                <a:spLocks noChangeArrowheads="1"/>
              </p:cNvSpPr>
              <p:nvPr/>
            </p:nvSpPr>
            <p:spPr bwMode="auto">
              <a:xfrm>
                <a:off x="2746375" y="3859213"/>
                <a:ext cx="709613" cy="974725"/>
              </a:xfrm>
              <a:prstGeom prst="ellipse">
                <a:avLst/>
              </a:prstGeom>
              <a:solidFill>
                <a:srgbClr val="CCFFCC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Oval 23"/>
              <p:cNvSpPr>
                <a:spLocks noChangeArrowheads="1"/>
              </p:cNvSpPr>
              <p:nvPr/>
            </p:nvSpPr>
            <p:spPr bwMode="auto">
              <a:xfrm rot="2531301">
                <a:off x="3741738" y="3754438"/>
                <a:ext cx="620712" cy="1082675"/>
              </a:xfrm>
              <a:prstGeom prst="ellipse">
                <a:avLst/>
              </a:prstGeom>
              <a:solidFill>
                <a:srgbClr val="99CCFF">
                  <a:alpha val="54901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Oval 24"/>
              <p:cNvSpPr>
                <a:spLocks noChangeArrowheads="1"/>
              </p:cNvSpPr>
              <p:nvPr/>
            </p:nvSpPr>
            <p:spPr bwMode="auto">
              <a:xfrm rot="20135758">
                <a:off x="4011613" y="2994025"/>
                <a:ext cx="3178175" cy="1328738"/>
              </a:xfrm>
              <a:prstGeom prst="ellipse">
                <a:avLst/>
              </a:prstGeom>
              <a:solidFill>
                <a:srgbClr val="FFCC99">
                  <a:alpha val="72156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Oval 25"/>
              <p:cNvSpPr>
                <a:spLocks noChangeArrowheads="1"/>
              </p:cNvSpPr>
              <p:nvPr/>
            </p:nvSpPr>
            <p:spPr bwMode="auto">
              <a:xfrm rot="21086548">
                <a:off x="4000500" y="3943350"/>
                <a:ext cx="2214563" cy="619125"/>
              </a:xfrm>
              <a:prstGeom prst="ellipse">
                <a:avLst/>
              </a:prstGeom>
              <a:solidFill>
                <a:srgbClr val="CCFFFF">
                  <a:alpha val="79999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Text Box 26"/>
              <p:cNvSpPr txBox="1">
                <a:spLocks noChangeArrowheads="1"/>
              </p:cNvSpPr>
              <p:nvPr/>
            </p:nvSpPr>
            <p:spPr bwMode="auto">
              <a:xfrm>
                <a:off x="2873375" y="4306888"/>
                <a:ext cx="531813" cy="3540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en-GB" altLang="ja-JP" sz="1200">
                    <a:latin typeface="Times New Roman" pitchFamily="18" charset="0"/>
                    <a:ea typeface="ＭＳ Ｐゴシック" pitchFamily="34" charset="-128"/>
                  </a:rPr>
                  <a:t>IBF</a:t>
                </a:r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38" name="Text Box 27"/>
              <p:cNvSpPr txBox="1">
                <a:spLocks noChangeArrowheads="1"/>
              </p:cNvSpPr>
              <p:nvPr/>
            </p:nvSpPr>
            <p:spPr bwMode="auto">
              <a:xfrm>
                <a:off x="4708525" y="4246563"/>
                <a:ext cx="798513" cy="35560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en-GB" altLang="ja-JP" sz="1200" dirty="0">
                    <a:latin typeface="Times New Roman" pitchFamily="18" charset="0"/>
                    <a:ea typeface="ＭＳ Ｐゴシック" pitchFamily="34" charset="-128"/>
                  </a:rPr>
                  <a:t>RAPT</a:t>
                </a:r>
                <a:endParaRPr lang="en-GB" sz="2400" dirty="0">
                  <a:latin typeface="Times New Roman" pitchFamily="18" charset="0"/>
                </a:endParaRPr>
              </a:p>
            </p:txBody>
          </p:sp>
          <p:sp>
            <p:nvSpPr>
              <p:cNvPr id="39" name="Text Box 28"/>
              <p:cNvSpPr txBox="1">
                <a:spLocks noChangeArrowheads="1"/>
              </p:cNvSpPr>
              <p:nvPr/>
            </p:nvSpPr>
            <p:spPr bwMode="auto">
              <a:xfrm>
                <a:off x="4797425" y="2266950"/>
                <a:ext cx="1506538" cy="6508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en-GB" altLang="ja-JP" sz="1200">
                    <a:latin typeface="Times New Roman" pitchFamily="18" charset="0"/>
                    <a:ea typeface="ＭＳ Ｐゴシック" pitchFamily="34" charset="-128"/>
                  </a:rPr>
                  <a:t>Fixed abrasive</a:t>
                </a:r>
              </a:p>
              <a:p>
                <a:pPr eaLnBrk="0" hangingPunct="0"/>
                <a:r>
                  <a:rPr lang="en-GB" altLang="ja-JP" sz="1200">
                    <a:latin typeface="Times New Roman" pitchFamily="18" charset="0"/>
                    <a:ea typeface="ＭＳ Ｐゴシック" pitchFamily="34" charset="-128"/>
                  </a:rPr>
                  <a:t>grinding</a:t>
                </a:r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40" name="Text Box 29"/>
              <p:cNvSpPr txBox="1">
                <a:spLocks noChangeArrowheads="1"/>
              </p:cNvSpPr>
              <p:nvPr/>
            </p:nvSpPr>
            <p:spPr bwMode="auto">
              <a:xfrm>
                <a:off x="5240338" y="3095625"/>
                <a:ext cx="1130300" cy="7969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en-GB" altLang="ja-JP" sz="1200">
                    <a:latin typeface="Times New Roman" pitchFamily="18" charset="0"/>
                    <a:ea typeface="ＭＳ Ｐゴシック" pitchFamily="34" charset="-128"/>
                  </a:rPr>
                  <a:t>Computer</a:t>
                </a:r>
              </a:p>
              <a:p>
                <a:pPr eaLnBrk="0" hangingPunct="0"/>
                <a:r>
                  <a:rPr lang="en-GB" altLang="ja-JP" sz="1200">
                    <a:latin typeface="Times New Roman" pitchFamily="18" charset="0"/>
                    <a:ea typeface="ＭＳ Ｐゴシック" pitchFamily="34" charset="-128"/>
                  </a:rPr>
                  <a:t>controlled</a:t>
                </a:r>
              </a:p>
              <a:p>
                <a:pPr eaLnBrk="0" hangingPunct="0"/>
                <a:r>
                  <a:rPr lang="en-GB" altLang="ja-JP" sz="1200">
                    <a:latin typeface="Times New Roman" pitchFamily="18" charset="0"/>
                    <a:ea typeface="ＭＳ Ｐゴシック" pitchFamily="34" charset="-128"/>
                  </a:rPr>
                  <a:t>polishing</a:t>
                </a:r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41" name="Text Box 30"/>
              <p:cNvSpPr txBox="1">
                <a:spLocks noChangeArrowheads="1"/>
              </p:cNvSpPr>
              <p:nvPr/>
            </p:nvSpPr>
            <p:spPr bwMode="auto">
              <a:xfrm>
                <a:off x="3113088" y="4867275"/>
                <a:ext cx="709612" cy="35401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en-GB" altLang="ja-JP" sz="1200">
                    <a:latin typeface="Times New Roman" pitchFamily="18" charset="0"/>
                    <a:ea typeface="ＭＳ Ｐゴシック" pitchFamily="34" charset="-128"/>
                  </a:rPr>
                  <a:t>MRF</a:t>
                </a:r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42" name="Line 31"/>
              <p:cNvSpPr>
                <a:spLocks noChangeShapeType="1"/>
              </p:cNvSpPr>
              <p:nvPr/>
            </p:nvSpPr>
            <p:spPr bwMode="auto">
              <a:xfrm flipV="1">
                <a:off x="3551238" y="4513263"/>
                <a:ext cx="360362" cy="3540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" name="Line 32"/>
              <p:cNvSpPr>
                <a:spLocks noChangeShapeType="1"/>
              </p:cNvSpPr>
              <p:nvPr/>
            </p:nvSpPr>
            <p:spPr bwMode="auto">
              <a:xfrm>
                <a:off x="2936875" y="3448050"/>
                <a:ext cx="631825" cy="1793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4" name="Text Box 33"/>
              <p:cNvSpPr txBox="1">
                <a:spLocks noChangeArrowheads="1"/>
              </p:cNvSpPr>
              <p:nvPr/>
            </p:nvSpPr>
            <p:spPr bwMode="auto">
              <a:xfrm>
                <a:off x="985154" y="2287836"/>
                <a:ext cx="642937" cy="3190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r>
                  <a:rPr lang="en-GB" altLang="ja-JP" sz="1200" dirty="0">
                    <a:latin typeface="+mn-lt"/>
                    <a:ea typeface="ＭＳ Ｐゴシック" pitchFamily="34" charset="-128"/>
                  </a:rPr>
                  <a:t>1000</a:t>
                </a: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 smtClean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r>
                  <a:rPr lang="en-GB" altLang="ja-JP" sz="1200" dirty="0">
                    <a:latin typeface="+mn-lt"/>
                    <a:ea typeface="ＭＳ Ｐゴシック" pitchFamily="34" charset="-128"/>
                  </a:rPr>
                  <a:t>100</a:t>
                </a: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 smtClean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 smtClean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r>
                  <a:rPr lang="en-GB" altLang="ja-JP" sz="1200" dirty="0">
                    <a:latin typeface="+mn-lt"/>
                    <a:ea typeface="ＭＳ Ｐゴシック" pitchFamily="34" charset="-128"/>
                  </a:rPr>
                  <a:t>10</a:t>
                </a: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 smtClean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 smtClean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r>
                  <a:rPr lang="en-GB" altLang="ja-JP" sz="1200" dirty="0">
                    <a:latin typeface="+mn-lt"/>
                    <a:ea typeface="ＭＳ Ｐゴシック" pitchFamily="34" charset="-128"/>
                  </a:rPr>
                  <a:t>1</a:t>
                </a: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 smtClean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endParaRPr lang="en-GB" altLang="ja-JP" sz="1200" dirty="0">
                  <a:latin typeface="+mn-lt"/>
                  <a:ea typeface="ＭＳ Ｐゴシック" pitchFamily="34" charset="-128"/>
                </a:endParaRPr>
              </a:p>
              <a:p>
                <a:pPr eaLnBrk="0" hangingPunct="0">
                  <a:lnSpc>
                    <a:spcPts val="1400"/>
                  </a:lnSpc>
                  <a:spcAft>
                    <a:spcPts val="0"/>
                  </a:spcAft>
                </a:pPr>
                <a:r>
                  <a:rPr lang="en-GB" altLang="ja-JP" sz="1200" dirty="0">
                    <a:latin typeface="+mn-lt"/>
                    <a:ea typeface="ＭＳ Ｐゴシック" pitchFamily="34" charset="-128"/>
                  </a:rPr>
                  <a:t>0.1</a:t>
                </a:r>
                <a:endParaRPr lang="en-GB" sz="1200" dirty="0">
                  <a:latin typeface="+mn-lt"/>
                </a:endParaRPr>
              </a:p>
            </p:txBody>
          </p:sp>
          <p:sp>
            <p:nvSpPr>
              <p:cNvPr id="45" name="Line 36"/>
              <p:cNvSpPr>
                <a:spLocks noChangeShapeType="1"/>
              </p:cNvSpPr>
              <p:nvPr/>
            </p:nvSpPr>
            <p:spPr bwMode="auto">
              <a:xfrm flipH="1" flipV="1">
                <a:off x="6723063" y="3833813"/>
                <a:ext cx="403225" cy="40163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6" name="Text Box 37"/>
              <p:cNvSpPr txBox="1">
                <a:spLocks noChangeArrowheads="1"/>
              </p:cNvSpPr>
              <p:nvPr/>
            </p:nvSpPr>
            <p:spPr bwMode="auto">
              <a:xfrm>
                <a:off x="6756400" y="4197350"/>
                <a:ext cx="1420813" cy="400050"/>
              </a:xfrm>
              <a:prstGeom prst="rect">
                <a:avLst/>
              </a:prstGeom>
              <a:solidFill>
                <a:srgbClr val="F8F8F8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en-GB" altLang="ja-JP" sz="1200">
                    <a:latin typeface="Times New Roman" pitchFamily="18" charset="0"/>
                    <a:ea typeface="ＭＳ Ｐゴシック" pitchFamily="34" charset="-128"/>
                  </a:rPr>
                  <a:t>diamond turning </a:t>
                </a:r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47" name="Freeform 38"/>
              <p:cNvSpPr>
                <a:spLocks/>
              </p:cNvSpPr>
              <p:nvPr/>
            </p:nvSpPr>
            <p:spPr bwMode="auto">
              <a:xfrm>
                <a:off x="4300538" y="2330450"/>
                <a:ext cx="3265487" cy="2436813"/>
              </a:xfrm>
              <a:custGeom>
                <a:avLst/>
                <a:gdLst>
                  <a:gd name="T0" fmla="*/ 2147483647 w 2265"/>
                  <a:gd name="T1" fmla="*/ 0 h 1767"/>
                  <a:gd name="T2" fmla="*/ 2147483647 w 2265"/>
                  <a:gd name="T3" fmla="*/ 2147483647 h 1767"/>
                  <a:gd name="T4" fmla="*/ 2147483647 w 2265"/>
                  <a:gd name="T5" fmla="*/ 2147483647 h 1767"/>
                  <a:gd name="T6" fmla="*/ 0 w 2265"/>
                  <a:gd name="T7" fmla="*/ 2147483647 h 176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65"/>
                  <a:gd name="T13" fmla="*/ 0 h 1767"/>
                  <a:gd name="T14" fmla="*/ 2265 w 2265"/>
                  <a:gd name="T15" fmla="*/ 1767 h 176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65" h="1767">
                    <a:moveTo>
                      <a:pt x="2265" y="0"/>
                    </a:moveTo>
                    <a:cubicBezTo>
                      <a:pt x="2011" y="31"/>
                      <a:pt x="1758" y="63"/>
                      <a:pt x="1428" y="307"/>
                    </a:cubicBezTo>
                    <a:cubicBezTo>
                      <a:pt x="1098" y="551"/>
                      <a:pt x="522" y="1224"/>
                      <a:pt x="284" y="1467"/>
                    </a:cubicBezTo>
                    <a:cubicBezTo>
                      <a:pt x="46" y="1710"/>
                      <a:pt x="46" y="1717"/>
                      <a:pt x="0" y="1767"/>
                    </a:cubicBezTo>
                  </a:path>
                </a:pathLst>
              </a:custGeom>
              <a:noFill/>
              <a:ln w="38100" cap="flat">
                <a:solidFill>
                  <a:srgbClr val="FF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84150" y="166688"/>
            <a:ext cx="5299075" cy="1436687"/>
          </a:xfrm>
        </p:spPr>
        <p:txBody>
          <a:bodyPr/>
          <a:lstStyle/>
          <a:p>
            <a:r>
              <a:rPr lang="en-GB"/>
              <a:t>New process chain for large optics</a:t>
            </a:r>
          </a:p>
        </p:txBody>
      </p:sp>
      <p:sp>
        <p:nvSpPr>
          <p:cNvPr id="305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8097" y="3864527"/>
            <a:ext cx="11004550" cy="3987386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ct val="20000"/>
              </a:spcAft>
              <a:buFontTx/>
              <a:buNone/>
            </a:pPr>
            <a:r>
              <a:rPr lang="en-GB" sz="2400" dirty="0"/>
              <a:t>Major new UK-based research initiative*</a:t>
            </a:r>
          </a:p>
          <a:p>
            <a:pPr>
              <a:lnSpc>
                <a:spcPct val="90000"/>
              </a:lnSpc>
              <a:spcAft>
                <a:spcPct val="20000"/>
              </a:spcAft>
            </a:pPr>
            <a:r>
              <a:rPr lang="en-GB" sz="2400" dirty="0"/>
              <a:t>processing time for large (1+ metre scale) </a:t>
            </a:r>
            <a:r>
              <a:rPr lang="en-GB" sz="2400" i="1" dirty="0"/>
              <a:t>freeform</a:t>
            </a:r>
            <a:r>
              <a:rPr lang="en-GB" sz="2400" dirty="0"/>
              <a:t> optical surfaces reduced from &gt;100 hours to 10 hours</a:t>
            </a:r>
          </a:p>
          <a:p>
            <a:pPr>
              <a:lnSpc>
                <a:spcPct val="90000"/>
              </a:lnSpc>
              <a:spcAft>
                <a:spcPct val="20000"/>
              </a:spcAft>
            </a:pPr>
            <a:r>
              <a:rPr lang="en-GB" sz="2400" dirty="0"/>
              <a:t>3 step process chain</a:t>
            </a:r>
          </a:p>
          <a:p>
            <a:pPr>
              <a:lnSpc>
                <a:spcPct val="90000"/>
              </a:lnSpc>
              <a:spcAft>
                <a:spcPct val="20000"/>
              </a:spcAft>
            </a:pPr>
            <a:r>
              <a:rPr lang="en-GB" sz="2400" dirty="0"/>
              <a:t>first step, fixed abrasive grinding, </a:t>
            </a:r>
            <a:r>
              <a:rPr lang="en-GB" sz="2400" dirty="0" smtClean="0"/>
              <a:t>~1</a:t>
            </a:r>
            <a:r>
              <a:rPr lang="el-GR" sz="2400" dirty="0">
                <a:cs typeface="Arial" charset="0"/>
              </a:rPr>
              <a:t>μ</a:t>
            </a:r>
            <a:r>
              <a:rPr lang="en-GB" sz="2400" dirty="0">
                <a:cs typeface="Arial" charset="0"/>
              </a:rPr>
              <a:t>m form accuracy (1 part in 10</a:t>
            </a:r>
            <a:r>
              <a:rPr lang="en-GB" sz="2400" baseline="30000" dirty="0">
                <a:cs typeface="Arial" charset="0"/>
              </a:rPr>
              <a:t>6 </a:t>
            </a:r>
            <a:r>
              <a:rPr lang="en-GB" sz="2400" dirty="0">
                <a:cs typeface="Arial" charset="0"/>
              </a:rPr>
              <a:t>)</a:t>
            </a:r>
          </a:p>
          <a:p>
            <a:pPr>
              <a:lnSpc>
                <a:spcPct val="90000"/>
              </a:lnSpc>
              <a:spcAft>
                <a:spcPct val="20000"/>
              </a:spcAft>
            </a:pPr>
            <a:r>
              <a:rPr lang="en-GB" sz="2400" dirty="0">
                <a:cs typeface="Arial" charset="0"/>
              </a:rPr>
              <a:t>Reduces production time by factor of &gt;10 to approx. 10 hrs per 1 metre part</a:t>
            </a:r>
          </a:p>
          <a:p>
            <a:pPr>
              <a:lnSpc>
                <a:spcPct val="90000"/>
              </a:lnSpc>
              <a:spcAft>
                <a:spcPct val="20000"/>
              </a:spcAft>
            </a:pPr>
            <a:r>
              <a:rPr lang="en-GB" sz="2400" dirty="0">
                <a:solidFill>
                  <a:srgbClr val="C87D19"/>
                </a:solidFill>
                <a:cs typeface="Arial" charset="0"/>
              </a:rPr>
              <a:t>A consortium based on this initiative </a:t>
            </a:r>
            <a:r>
              <a:rPr lang="en-GB" sz="2400" dirty="0" smtClean="0">
                <a:solidFill>
                  <a:srgbClr val="C87D19"/>
                </a:solidFill>
                <a:cs typeface="Arial" charset="0"/>
              </a:rPr>
              <a:t>successfully </a:t>
            </a:r>
            <a:r>
              <a:rPr lang="en-GB" sz="2400" dirty="0">
                <a:solidFill>
                  <a:srgbClr val="C87D19"/>
                </a:solidFill>
                <a:cs typeface="Arial" charset="0"/>
              </a:rPr>
              <a:t>bid for the ESO pilot </a:t>
            </a:r>
            <a:r>
              <a:rPr lang="en-GB" sz="2400" dirty="0" smtClean="0">
                <a:solidFill>
                  <a:srgbClr val="C87D19"/>
                </a:solidFill>
                <a:cs typeface="Arial" charset="0"/>
              </a:rPr>
              <a:t>E-ELT </a:t>
            </a:r>
            <a:r>
              <a:rPr lang="en-GB" sz="2400" dirty="0">
                <a:solidFill>
                  <a:srgbClr val="C87D19"/>
                </a:solidFill>
                <a:cs typeface="Arial" charset="0"/>
              </a:rPr>
              <a:t>mirror segment </a:t>
            </a:r>
            <a:r>
              <a:rPr lang="en-GB" sz="2400" dirty="0" smtClean="0">
                <a:solidFill>
                  <a:srgbClr val="C87D19"/>
                </a:solidFill>
                <a:cs typeface="Arial" charset="0"/>
              </a:rPr>
              <a:t>contract</a:t>
            </a:r>
          </a:p>
          <a:p>
            <a:pPr>
              <a:lnSpc>
                <a:spcPct val="90000"/>
              </a:lnSpc>
              <a:spcAft>
                <a:spcPct val="20000"/>
              </a:spcAft>
            </a:pPr>
            <a:r>
              <a:rPr lang="en-GB" sz="2400" dirty="0" smtClean="0">
                <a:solidFill>
                  <a:srgbClr val="C87D19"/>
                </a:solidFill>
                <a:cs typeface="Arial" charset="0"/>
              </a:rPr>
              <a:t>A bid from REOSC (</a:t>
            </a:r>
            <a:r>
              <a:rPr lang="en-GB" sz="2400" dirty="0" err="1" smtClean="0">
                <a:solidFill>
                  <a:srgbClr val="C87D19"/>
                </a:solidFill>
                <a:cs typeface="Arial" charset="0"/>
              </a:rPr>
              <a:t>Sagem</a:t>
            </a:r>
            <a:r>
              <a:rPr lang="en-GB" sz="2400" dirty="0" smtClean="0">
                <a:solidFill>
                  <a:srgbClr val="C87D19"/>
                </a:solidFill>
                <a:cs typeface="Arial" charset="0"/>
              </a:rPr>
              <a:t>) was also successful</a:t>
            </a:r>
            <a:endParaRPr lang="el-GR" sz="2400" dirty="0">
              <a:solidFill>
                <a:srgbClr val="C87D19"/>
              </a:solidFill>
              <a:cs typeface="Arial" charset="0"/>
            </a:endParaRPr>
          </a:p>
        </p:txBody>
      </p:sp>
      <p:grpSp>
        <p:nvGrpSpPr>
          <p:cNvPr id="305189" name="Group 37"/>
          <p:cNvGrpSpPr>
            <a:grpSpLocks/>
          </p:cNvGrpSpPr>
          <p:nvPr/>
        </p:nvGrpSpPr>
        <p:grpSpPr bwMode="auto">
          <a:xfrm>
            <a:off x="221422" y="1432825"/>
            <a:ext cx="11044239" cy="2374902"/>
            <a:chOff x="152" y="1357"/>
            <a:chExt cx="6957" cy="1496"/>
          </a:xfrm>
        </p:grpSpPr>
        <p:grpSp>
          <p:nvGrpSpPr>
            <p:cNvPr id="305156" name="Group 4"/>
            <p:cNvGrpSpPr>
              <a:grpSpLocks noChangeAspect="1"/>
            </p:cNvGrpSpPr>
            <p:nvPr/>
          </p:nvGrpSpPr>
          <p:grpSpPr bwMode="auto">
            <a:xfrm>
              <a:off x="152" y="1571"/>
              <a:ext cx="792" cy="522"/>
              <a:chOff x="662" y="1961"/>
              <a:chExt cx="981" cy="598"/>
            </a:xfrm>
          </p:grpSpPr>
          <p:sp>
            <p:nvSpPr>
              <p:cNvPr id="305157" name="Rectangle 5"/>
              <p:cNvSpPr>
                <a:spLocks noChangeAspect="1" noChangeArrowheads="1"/>
              </p:cNvSpPr>
              <p:nvPr/>
            </p:nvSpPr>
            <p:spPr bwMode="auto">
              <a:xfrm>
                <a:off x="908" y="2337"/>
                <a:ext cx="490" cy="222"/>
              </a:xfrm>
              <a:prstGeom prst="rect">
                <a:avLst/>
              </a:prstGeom>
              <a:solidFill>
                <a:srgbClr val="969696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  <p:sp>
            <p:nvSpPr>
              <p:cNvPr id="305158" name="AutoShape 6"/>
              <p:cNvSpPr>
                <a:spLocks noChangeAspect="1" noChangeArrowheads="1"/>
              </p:cNvSpPr>
              <p:nvPr/>
            </p:nvSpPr>
            <p:spPr bwMode="auto">
              <a:xfrm rot="5400000">
                <a:off x="581" y="2230"/>
                <a:ext cx="408" cy="246"/>
              </a:xfrm>
              <a:prstGeom prst="parallelogram">
                <a:avLst>
                  <a:gd name="adj" fmla="val 76746"/>
                </a:avLst>
              </a:prstGeom>
              <a:solidFill>
                <a:srgbClr val="DDDDDD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  <p:sp>
            <p:nvSpPr>
              <p:cNvPr id="305159" name="AutoShape 7"/>
              <p:cNvSpPr>
                <a:spLocks noChangeAspect="1" noChangeArrowheads="1"/>
              </p:cNvSpPr>
              <p:nvPr/>
            </p:nvSpPr>
            <p:spPr bwMode="auto">
              <a:xfrm>
                <a:off x="662" y="1961"/>
                <a:ext cx="981" cy="376"/>
              </a:xfrm>
              <a:prstGeom prst="hexagon">
                <a:avLst>
                  <a:gd name="adj" fmla="val 66494"/>
                  <a:gd name="vf" fmla="val 115470"/>
                </a:avLst>
              </a:prstGeom>
              <a:solidFill>
                <a:srgbClr val="C0C0C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  <p:sp>
            <p:nvSpPr>
              <p:cNvPr id="305160" name="AutoShape 8"/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1316" y="2232"/>
                <a:ext cx="408" cy="246"/>
              </a:xfrm>
              <a:prstGeom prst="parallelogram">
                <a:avLst>
                  <a:gd name="adj" fmla="val 76746"/>
                </a:avLst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</p:grpSp>
        <p:grpSp>
          <p:nvGrpSpPr>
            <p:cNvPr id="305161" name="Group 9"/>
            <p:cNvGrpSpPr>
              <a:grpSpLocks noChangeAspect="1"/>
            </p:cNvGrpSpPr>
            <p:nvPr/>
          </p:nvGrpSpPr>
          <p:grpSpPr bwMode="auto">
            <a:xfrm>
              <a:off x="2653" y="1566"/>
              <a:ext cx="791" cy="522"/>
              <a:chOff x="2396" y="1963"/>
              <a:chExt cx="981" cy="598"/>
            </a:xfrm>
          </p:grpSpPr>
          <p:sp>
            <p:nvSpPr>
              <p:cNvPr id="305162" name="Rectangle 10"/>
              <p:cNvSpPr>
                <a:spLocks noChangeAspect="1" noChangeArrowheads="1"/>
              </p:cNvSpPr>
              <p:nvPr/>
            </p:nvSpPr>
            <p:spPr bwMode="auto">
              <a:xfrm>
                <a:off x="2642" y="2339"/>
                <a:ext cx="490" cy="222"/>
              </a:xfrm>
              <a:prstGeom prst="rect">
                <a:avLst/>
              </a:prstGeom>
              <a:solidFill>
                <a:srgbClr val="969696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  <p:sp>
            <p:nvSpPr>
              <p:cNvPr id="305163" name="AutoShape 11"/>
              <p:cNvSpPr>
                <a:spLocks noChangeAspect="1" noChangeArrowheads="1"/>
              </p:cNvSpPr>
              <p:nvPr/>
            </p:nvSpPr>
            <p:spPr bwMode="auto">
              <a:xfrm rot="5400000">
                <a:off x="2315" y="2232"/>
                <a:ext cx="408" cy="246"/>
              </a:xfrm>
              <a:prstGeom prst="parallelogram">
                <a:avLst>
                  <a:gd name="adj" fmla="val 76746"/>
                </a:avLst>
              </a:prstGeom>
              <a:solidFill>
                <a:srgbClr val="DDDDDD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  <p:sp>
            <p:nvSpPr>
              <p:cNvPr id="305164" name="AutoShape 12"/>
              <p:cNvSpPr>
                <a:spLocks noChangeAspect="1" noChangeArrowheads="1"/>
              </p:cNvSpPr>
              <p:nvPr/>
            </p:nvSpPr>
            <p:spPr bwMode="auto">
              <a:xfrm>
                <a:off x="2396" y="1963"/>
                <a:ext cx="981" cy="376"/>
              </a:xfrm>
              <a:prstGeom prst="hexagon">
                <a:avLst>
                  <a:gd name="adj" fmla="val 66494"/>
                  <a:gd name="vf" fmla="val 115470"/>
                </a:avLst>
              </a:prstGeom>
              <a:gradFill rotWithShape="1">
                <a:gsLst>
                  <a:gs pos="0">
                    <a:srgbClr val="969696"/>
                  </a:gs>
                  <a:gs pos="50000">
                    <a:srgbClr val="DDDDDD"/>
                  </a:gs>
                  <a:gs pos="100000">
                    <a:srgbClr val="969696"/>
                  </a:gs>
                </a:gsLst>
                <a:lin ang="270000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  <p:sp>
            <p:nvSpPr>
              <p:cNvPr id="305165" name="AutoShape 13"/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3050" y="2234"/>
                <a:ext cx="408" cy="246"/>
              </a:xfrm>
              <a:prstGeom prst="parallelogram">
                <a:avLst>
                  <a:gd name="adj" fmla="val 76746"/>
                </a:avLst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</p:grpSp>
        <p:grpSp>
          <p:nvGrpSpPr>
            <p:cNvPr id="305166" name="Group 14"/>
            <p:cNvGrpSpPr>
              <a:grpSpLocks noChangeAspect="1"/>
            </p:cNvGrpSpPr>
            <p:nvPr/>
          </p:nvGrpSpPr>
          <p:grpSpPr bwMode="auto">
            <a:xfrm>
              <a:off x="6318" y="1567"/>
              <a:ext cx="791" cy="522"/>
              <a:chOff x="4566" y="1963"/>
              <a:chExt cx="981" cy="598"/>
            </a:xfrm>
          </p:grpSpPr>
          <p:sp>
            <p:nvSpPr>
              <p:cNvPr id="305167" name="Rectangle 15"/>
              <p:cNvSpPr>
                <a:spLocks noChangeAspect="1" noChangeArrowheads="1"/>
              </p:cNvSpPr>
              <p:nvPr/>
            </p:nvSpPr>
            <p:spPr bwMode="auto">
              <a:xfrm>
                <a:off x="4812" y="2339"/>
                <a:ext cx="490" cy="222"/>
              </a:xfrm>
              <a:prstGeom prst="rect">
                <a:avLst/>
              </a:prstGeom>
              <a:solidFill>
                <a:srgbClr val="969696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  <p:sp>
            <p:nvSpPr>
              <p:cNvPr id="305168" name="AutoShape 16"/>
              <p:cNvSpPr>
                <a:spLocks noChangeAspect="1" noChangeArrowheads="1"/>
              </p:cNvSpPr>
              <p:nvPr/>
            </p:nvSpPr>
            <p:spPr bwMode="auto">
              <a:xfrm rot="5400000">
                <a:off x="4485" y="2232"/>
                <a:ext cx="408" cy="246"/>
              </a:xfrm>
              <a:prstGeom prst="parallelogram">
                <a:avLst>
                  <a:gd name="adj" fmla="val 76746"/>
                </a:avLst>
              </a:prstGeom>
              <a:solidFill>
                <a:srgbClr val="DDDDDD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  <p:sp>
            <p:nvSpPr>
              <p:cNvPr id="305169" name="AutoShape 17"/>
              <p:cNvSpPr>
                <a:spLocks noChangeAspect="1" noChangeArrowheads="1"/>
              </p:cNvSpPr>
              <p:nvPr/>
            </p:nvSpPr>
            <p:spPr bwMode="auto">
              <a:xfrm>
                <a:off x="4566" y="1963"/>
                <a:ext cx="981" cy="376"/>
              </a:xfrm>
              <a:prstGeom prst="hexagon">
                <a:avLst>
                  <a:gd name="adj" fmla="val 66494"/>
                  <a:gd name="vf" fmla="val 115470"/>
                </a:avLst>
              </a:prstGeom>
              <a:gradFill rotWithShape="1">
                <a:gsLst>
                  <a:gs pos="0">
                    <a:srgbClr val="B2B2B2"/>
                  </a:gs>
                  <a:gs pos="50000">
                    <a:schemeClr val="bg1"/>
                  </a:gs>
                  <a:gs pos="100000">
                    <a:srgbClr val="B2B2B2"/>
                  </a:gs>
                </a:gsLst>
                <a:lin ang="270000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  <p:sp>
            <p:nvSpPr>
              <p:cNvPr id="305170" name="AutoShape 18"/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5220" y="2234"/>
                <a:ext cx="408" cy="246"/>
              </a:xfrm>
              <a:prstGeom prst="parallelogram">
                <a:avLst>
                  <a:gd name="adj" fmla="val 76746"/>
                </a:avLst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</p:grpSp>
        <p:sp>
          <p:nvSpPr>
            <p:cNvPr id="305171" name="AutoShape 19"/>
            <p:cNvSpPr>
              <a:spLocks noChangeArrowheads="1"/>
            </p:cNvSpPr>
            <p:nvPr/>
          </p:nvSpPr>
          <p:spPr bwMode="auto">
            <a:xfrm>
              <a:off x="1207" y="1591"/>
              <a:ext cx="1231" cy="397"/>
            </a:xfrm>
            <a:prstGeom prst="rightArrow">
              <a:avLst>
                <a:gd name="adj1" fmla="val 24444"/>
                <a:gd name="adj2" fmla="val 47186"/>
              </a:avLst>
            </a:prstGeom>
            <a:solidFill>
              <a:srgbClr val="FF9900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endParaRPr lang="en-GB"/>
            </a:p>
          </p:txBody>
        </p:sp>
        <p:sp>
          <p:nvSpPr>
            <p:cNvPr id="305172" name="Text Box 20"/>
            <p:cNvSpPr txBox="1">
              <a:spLocks noChangeArrowheads="1"/>
            </p:cNvSpPr>
            <p:nvPr/>
          </p:nvSpPr>
          <p:spPr bwMode="auto">
            <a:xfrm>
              <a:off x="1399" y="1497"/>
              <a:ext cx="652" cy="233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lIns="110757" tIns="55379" rIns="110757" bIns="55379">
              <a:spAutoFit/>
            </a:bodyPr>
            <a:lstStyle/>
            <a:p>
              <a:pPr algn="ctr" defTabSz="1100138" eaLnBrk="0" hangingPunct="0">
                <a:spcBef>
                  <a:spcPct val="50000"/>
                </a:spcBef>
              </a:pPr>
              <a:r>
                <a:rPr lang="en-GB" sz="1700" b="1"/>
                <a:t>Stage 1</a:t>
              </a:r>
            </a:p>
          </p:txBody>
        </p:sp>
        <p:sp>
          <p:nvSpPr>
            <p:cNvPr id="305173" name="Text Box 21"/>
            <p:cNvSpPr txBox="1">
              <a:spLocks noChangeArrowheads="1"/>
            </p:cNvSpPr>
            <p:nvPr/>
          </p:nvSpPr>
          <p:spPr bwMode="auto">
            <a:xfrm>
              <a:off x="1073" y="1904"/>
              <a:ext cx="1292" cy="396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lIns="110757" tIns="55379" rIns="110757" bIns="55379">
              <a:spAutoFit/>
            </a:bodyPr>
            <a:lstStyle/>
            <a:p>
              <a:pPr algn="ctr" defTabSz="1100138" eaLnBrk="0" hangingPunct="0">
                <a:spcBef>
                  <a:spcPct val="50000"/>
                </a:spcBef>
              </a:pPr>
              <a:r>
                <a:rPr lang="en-GB" sz="1700" b="1"/>
                <a:t>Fixed abrasive Grinding</a:t>
              </a:r>
            </a:p>
          </p:txBody>
        </p:sp>
        <p:grpSp>
          <p:nvGrpSpPr>
            <p:cNvPr id="305174" name="Group 22"/>
            <p:cNvGrpSpPr>
              <a:grpSpLocks noChangeAspect="1"/>
            </p:cNvGrpSpPr>
            <p:nvPr/>
          </p:nvGrpSpPr>
          <p:grpSpPr bwMode="auto">
            <a:xfrm>
              <a:off x="4463" y="1569"/>
              <a:ext cx="791" cy="521"/>
              <a:chOff x="2396" y="1963"/>
              <a:chExt cx="981" cy="598"/>
            </a:xfrm>
          </p:grpSpPr>
          <p:sp>
            <p:nvSpPr>
              <p:cNvPr id="305175" name="Rectangle 23"/>
              <p:cNvSpPr>
                <a:spLocks noChangeAspect="1" noChangeArrowheads="1"/>
              </p:cNvSpPr>
              <p:nvPr/>
            </p:nvSpPr>
            <p:spPr bwMode="auto">
              <a:xfrm>
                <a:off x="2642" y="2339"/>
                <a:ext cx="490" cy="222"/>
              </a:xfrm>
              <a:prstGeom prst="rect">
                <a:avLst/>
              </a:prstGeom>
              <a:solidFill>
                <a:srgbClr val="969696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  <p:sp>
            <p:nvSpPr>
              <p:cNvPr id="305176" name="AutoShape 24"/>
              <p:cNvSpPr>
                <a:spLocks noChangeAspect="1" noChangeArrowheads="1"/>
              </p:cNvSpPr>
              <p:nvPr/>
            </p:nvSpPr>
            <p:spPr bwMode="auto">
              <a:xfrm rot="5400000">
                <a:off x="2315" y="2232"/>
                <a:ext cx="408" cy="246"/>
              </a:xfrm>
              <a:prstGeom prst="parallelogram">
                <a:avLst>
                  <a:gd name="adj" fmla="val 76746"/>
                </a:avLst>
              </a:prstGeom>
              <a:solidFill>
                <a:srgbClr val="DDDDDD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  <p:sp>
            <p:nvSpPr>
              <p:cNvPr id="305177" name="AutoShape 25"/>
              <p:cNvSpPr>
                <a:spLocks noChangeAspect="1" noChangeArrowheads="1"/>
              </p:cNvSpPr>
              <p:nvPr/>
            </p:nvSpPr>
            <p:spPr bwMode="auto">
              <a:xfrm>
                <a:off x="2396" y="1963"/>
                <a:ext cx="981" cy="376"/>
              </a:xfrm>
              <a:prstGeom prst="hexagon">
                <a:avLst>
                  <a:gd name="adj" fmla="val 66494"/>
                  <a:gd name="vf" fmla="val 115470"/>
                </a:avLst>
              </a:prstGeom>
              <a:gradFill rotWithShape="1">
                <a:gsLst>
                  <a:gs pos="0">
                    <a:srgbClr val="969696"/>
                  </a:gs>
                  <a:gs pos="50000">
                    <a:srgbClr val="DDDDDD"/>
                  </a:gs>
                  <a:gs pos="100000">
                    <a:srgbClr val="969696"/>
                  </a:gs>
                </a:gsLst>
                <a:lin ang="270000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  <p:sp>
            <p:nvSpPr>
              <p:cNvPr id="305178" name="AutoShape 26"/>
              <p:cNvSpPr>
                <a:spLocks noChangeAspect="1" noChangeArrowheads="1"/>
              </p:cNvSpPr>
              <p:nvPr/>
            </p:nvSpPr>
            <p:spPr bwMode="auto">
              <a:xfrm rot="16200000" flipH="1">
                <a:off x="3050" y="2234"/>
                <a:ext cx="408" cy="246"/>
              </a:xfrm>
              <a:prstGeom prst="parallelogram">
                <a:avLst>
                  <a:gd name="adj" fmla="val 76746"/>
                </a:avLst>
              </a:prstGeom>
              <a:solidFill>
                <a:srgbClr val="80808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 anchor="ctr"/>
              <a:lstStyle/>
              <a:p>
                <a:endParaRPr lang="en-GB"/>
              </a:p>
            </p:txBody>
          </p:sp>
        </p:grpSp>
        <p:sp>
          <p:nvSpPr>
            <p:cNvPr id="305179" name="AutoShape 27"/>
            <p:cNvSpPr>
              <a:spLocks noChangeArrowheads="1"/>
            </p:cNvSpPr>
            <p:nvPr/>
          </p:nvSpPr>
          <p:spPr bwMode="auto">
            <a:xfrm>
              <a:off x="5466" y="1591"/>
              <a:ext cx="653" cy="397"/>
            </a:xfrm>
            <a:prstGeom prst="rightArrow">
              <a:avLst>
                <a:gd name="adj1" fmla="val 24444"/>
                <a:gd name="adj2" fmla="val 46908"/>
              </a:avLst>
            </a:prstGeom>
            <a:solidFill>
              <a:srgbClr val="FF9900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endParaRPr lang="en-GB"/>
            </a:p>
          </p:txBody>
        </p:sp>
        <p:sp>
          <p:nvSpPr>
            <p:cNvPr id="305180" name="Text Box 28"/>
            <p:cNvSpPr txBox="1">
              <a:spLocks noChangeArrowheads="1"/>
            </p:cNvSpPr>
            <p:nvPr/>
          </p:nvSpPr>
          <p:spPr bwMode="auto">
            <a:xfrm>
              <a:off x="5466" y="1357"/>
              <a:ext cx="653" cy="233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lIns="110757" tIns="55379" rIns="110757" bIns="55379">
              <a:spAutoFit/>
            </a:bodyPr>
            <a:lstStyle/>
            <a:p>
              <a:pPr algn="ctr" defTabSz="1100138" eaLnBrk="0" hangingPunct="0">
                <a:spcBef>
                  <a:spcPct val="50000"/>
                </a:spcBef>
              </a:pPr>
              <a:r>
                <a:rPr lang="en-GB" sz="1700" b="1"/>
                <a:t>Stage 3</a:t>
              </a:r>
            </a:p>
          </p:txBody>
        </p:sp>
        <p:sp>
          <p:nvSpPr>
            <p:cNvPr id="305182" name="Text Box 30"/>
            <p:cNvSpPr txBox="1">
              <a:spLocks noChangeArrowheads="1"/>
            </p:cNvSpPr>
            <p:nvPr/>
          </p:nvSpPr>
          <p:spPr bwMode="auto">
            <a:xfrm>
              <a:off x="152" y="2294"/>
              <a:ext cx="808" cy="559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lIns="110757" tIns="55379" rIns="110757" bIns="55379">
              <a:spAutoFit/>
            </a:bodyPr>
            <a:lstStyle/>
            <a:p>
              <a:pPr algn="ctr" defTabSz="1100138" eaLnBrk="0" hangingPunct="0">
                <a:spcBef>
                  <a:spcPct val="50000"/>
                </a:spcBef>
              </a:pPr>
              <a:r>
                <a:rPr lang="en-GB" sz="1700" b="1"/>
                <a:t>1 mm form accuracy</a:t>
              </a:r>
            </a:p>
          </p:txBody>
        </p:sp>
        <p:sp>
          <p:nvSpPr>
            <p:cNvPr id="305183" name="Text Box 31"/>
            <p:cNvSpPr txBox="1">
              <a:spLocks noChangeArrowheads="1"/>
            </p:cNvSpPr>
            <p:nvPr/>
          </p:nvSpPr>
          <p:spPr bwMode="auto">
            <a:xfrm>
              <a:off x="2637" y="2275"/>
              <a:ext cx="807" cy="396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lIns="110757" tIns="55379" rIns="110757" bIns="55379">
              <a:spAutoFit/>
            </a:bodyPr>
            <a:lstStyle/>
            <a:p>
              <a:pPr algn="ctr" defTabSz="1100138" eaLnBrk="0" hangingPunct="0">
                <a:spcBef>
                  <a:spcPct val="50000"/>
                </a:spcBef>
              </a:pPr>
              <a:r>
                <a:rPr lang="en-GB" sz="1700" b="1"/>
                <a:t>1 </a:t>
              </a:r>
              <a:r>
                <a:rPr lang="el-GR" sz="1700" b="1">
                  <a:cs typeface="Arial" charset="0"/>
                </a:rPr>
                <a:t>μ</a:t>
              </a:r>
              <a:r>
                <a:rPr lang="en-GB" sz="1700" b="1"/>
                <a:t>m form accuracy</a:t>
              </a:r>
            </a:p>
          </p:txBody>
        </p:sp>
        <p:sp>
          <p:nvSpPr>
            <p:cNvPr id="305184" name="Text Box 32"/>
            <p:cNvSpPr txBox="1">
              <a:spLocks noChangeArrowheads="1"/>
            </p:cNvSpPr>
            <p:nvPr/>
          </p:nvSpPr>
          <p:spPr bwMode="auto">
            <a:xfrm>
              <a:off x="6229" y="2294"/>
              <a:ext cx="880" cy="396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lIns="110757" tIns="55379" rIns="110757" bIns="55379">
              <a:spAutoFit/>
            </a:bodyPr>
            <a:lstStyle/>
            <a:p>
              <a:pPr algn="ctr" defTabSz="1100138" eaLnBrk="0" hangingPunct="0">
                <a:spcBef>
                  <a:spcPct val="50000"/>
                </a:spcBef>
              </a:pPr>
              <a:r>
                <a:rPr lang="en-GB" sz="1700" b="1"/>
                <a:t>10 </a:t>
              </a:r>
              <a:r>
                <a:rPr lang="en-GB" sz="1700" b="1">
                  <a:cs typeface="Arial" charset="0"/>
                </a:rPr>
                <a:t>n</a:t>
              </a:r>
              <a:r>
                <a:rPr lang="en-GB" sz="1700" b="1"/>
                <a:t>m form accuracy</a:t>
              </a:r>
            </a:p>
          </p:txBody>
        </p:sp>
        <p:sp>
          <p:nvSpPr>
            <p:cNvPr id="305185" name="AutoShape 33"/>
            <p:cNvSpPr>
              <a:spLocks noChangeArrowheads="1"/>
            </p:cNvSpPr>
            <p:nvPr/>
          </p:nvSpPr>
          <p:spPr bwMode="auto">
            <a:xfrm>
              <a:off x="3620" y="1610"/>
              <a:ext cx="652" cy="397"/>
            </a:xfrm>
            <a:prstGeom prst="rightArrow">
              <a:avLst>
                <a:gd name="adj1" fmla="val 24444"/>
                <a:gd name="adj2" fmla="val 46836"/>
              </a:avLst>
            </a:prstGeom>
            <a:solidFill>
              <a:srgbClr val="FF9900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endParaRPr lang="en-GB"/>
            </a:p>
          </p:txBody>
        </p:sp>
        <p:sp>
          <p:nvSpPr>
            <p:cNvPr id="305186" name="Text Box 34"/>
            <p:cNvSpPr txBox="1">
              <a:spLocks noChangeArrowheads="1"/>
            </p:cNvSpPr>
            <p:nvPr/>
          </p:nvSpPr>
          <p:spPr bwMode="auto">
            <a:xfrm>
              <a:off x="3620" y="1376"/>
              <a:ext cx="652" cy="233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lIns="110757" tIns="55379" rIns="110757" bIns="55379">
              <a:spAutoFit/>
            </a:bodyPr>
            <a:lstStyle/>
            <a:p>
              <a:pPr algn="ctr" defTabSz="1100138" eaLnBrk="0" hangingPunct="0">
                <a:spcBef>
                  <a:spcPct val="50000"/>
                </a:spcBef>
              </a:pPr>
              <a:r>
                <a:rPr lang="en-GB" sz="1700" b="1"/>
                <a:t>Stage 2</a:t>
              </a:r>
            </a:p>
          </p:txBody>
        </p:sp>
        <p:sp>
          <p:nvSpPr>
            <p:cNvPr id="305187" name="Text Box 35"/>
            <p:cNvSpPr txBox="1">
              <a:spLocks noChangeArrowheads="1"/>
            </p:cNvSpPr>
            <p:nvPr/>
          </p:nvSpPr>
          <p:spPr bwMode="auto">
            <a:xfrm>
              <a:off x="3450" y="1990"/>
              <a:ext cx="1019" cy="400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wrap="square" lIns="110757" tIns="55379" rIns="110757" bIns="55379">
              <a:spAutoFit/>
            </a:bodyPr>
            <a:lstStyle/>
            <a:p>
              <a:pPr algn="ctr" defTabSz="1100138" eaLnBrk="0" hangingPunct="0">
                <a:spcBef>
                  <a:spcPct val="50000"/>
                </a:spcBef>
              </a:pPr>
              <a:r>
                <a:rPr lang="en-GB" sz="1700" b="1" dirty="0" smtClean="0"/>
                <a:t>Sub-aperture figure correct</a:t>
              </a:r>
              <a:endParaRPr lang="en-GB" sz="1700" b="1" dirty="0"/>
            </a:p>
          </p:txBody>
        </p:sp>
      </p:grpSp>
      <p:sp>
        <p:nvSpPr>
          <p:cNvPr id="305188" name="Text Box 36"/>
          <p:cNvSpPr txBox="1">
            <a:spLocks noChangeArrowheads="1"/>
          </p:cNvSpPr>
          <p:nvPr/>
        </p:nvSpPr>
        <p:spPr bwMode="auto">
          <a:xfrm>
            <a:off x="3163888" y="7796213"/>
            <a:ext cx="8358187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1652" tIns="21652" rIns="21652" bIns="21652">
            <a:spAutoFit/>
          </a:bodyPr>
          <a:lstStyle/>
          <a:p>
            <a:pPr algn="r" defTabSz="1100138" eaLnBrk="0" hangingPunct="0"/>
            <a:r>
              <a:rPr lang="en-GB" sz="1900"/>
              <a:t>* Ultra Precision Surfaces: A New Paradigm – Cranfield/UCL collaboration</a:t>
            </a:r>
          </a:p>
        </p:txBody>
      </p:sp>
      <p:sp>
        <p:nvSpPr>
          <p:cNvPr id="38" name="Text Box 35"/>
          <p:cNvSpPr txBox="1">
            <a:spLocks noChangeArrowheads="1"/>
          </p:cNvSpPr>
          <p:nvPr/>
        </p:nvSpPr>
        <p:spPr bwMode="auto">
          <a:xfrm>
            <a:off x="8324251" y="2416374"/>
            <a:ext cx="1617044" cy="63506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/>
        </p:spPr>
        <p:txBody>
          <a:bodyPr wrap="square" lIns="110757" tIns="55379" rIns="110757" bIns="55379">
            <a:spAutoFit/>
          </a:bodyPr>
          <a:lstStyle/>
          <a:p>
            <a:pPr algn="ctr" defTabSz="1100138" eaLnBrk="0" hangingPunct="0">
              <a:spcBef>
                <a:spcPct val="50000"/>
              </a:spcBef>
            </a:pPr>
            <a:r>
              <a:rPr lang="en-GB" sz="1700" b="1" dirty="0" smtClean="0"/>
              <a:t>Sub-aperture figure correct</a:t>
            </a:r>
            <a:endParaRPr lang="en-GB" sz="17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5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5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Limits to the performance of telescopes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263" y="1154113"/>
            <a:ext cx="11077257" cy="6824662"/>
          </a:xfrm>
        </p:spPr>
        <p:txBody>
          <a:bodyPr/>
          <a:lstStyle/>
          <a:p>
            <a:r>
              <a:rPr lang="en-GB" sz="2800" dirty="0" smtClean="0"/>
              <a:t>Hale Telescope, Mount Palomar 200 inch (5m) reflector</a:t>
            </a:r>
          </a:p>
          <a:p>
            <a:pPr lvl="1"/>
            <a:r>
              <a:rPr lang="en-GB" sz="2800" dirty="0" smtClean="0"/>
              <a:t>Benchmark, set the standard for optical telescopes for nearly 50 years from 1948</a:t>
            </a:r>
          </a:p>
          <a:p>
            <a:pPr lvl="1"/>
            <a:endParaRPr lang="en-GB" sz="2800" dirty="0" smtClean="0"/>
          </a:p>
          <a:p>
            <a:pPr lvl="1"/>
            <a:endParaRPr lang="en-GB" sz="2800" dirty="0" smtClean="0"/>
          </a:p>
          <a:p>
            <a:pPr lvl="1"/>
            <a:endParaRPr lang="en-GB" sz="2800" dirty="0" smtClean="0"/>
          </a:p>
          <a:p>
            <a:pPr lvl="1"/>
            <a:endParaRPr lang="en-GB" sz="2800" dirty="0" smtClean="0"/>
          </a:p>
          <a:p>
            <a:pPr lvl="1"/>
            <a:endParaRPr lang="en-GB" sz="2800" dirty="0" smtClean="0"/>
          </a:p>
          <a:p>
            <a:pPr lvl="1"/>
            <a:endParaRPr lang="en-GB" sz="2800" dirty="0" smtClean="0"/>
          </a:p>
          <a:p>
            <a:r>
              <a:rPr lang="en-GB" sz="2800" b="1" i="1" dirty="0" smtClean="0"/>
              <a:t>Simplified</a:t>
            </a:r>
            <a:r>
              <a:rPr lang="en-GB" sz="2800" dirty="0" smtClean="0"/>
              <a:t> general limits to telescope optical performance include:</a:t>
            </a:r>
          </a:p>
          <a:p>
            <a:pPr lvl="1"/>
            <a:r>
              <a:rPr lang="en-GB" sz="2800" dirty="0" smtClean="0"/>
              <a:t>Quality (design &amp; accuracy/alignment of optics) </a:t>
            </a:r>
          </a:p>
          <a:p>
            <a:pPr lvl="1"/>
            <a:r>
              <a:rPr lang="en-GB" sz="2800" dirty="0" smtClean="0"/>
              <a:t>Atmospheric disturbance (intervening material)</a:t>
            </a:r>
          </a:p>
          <a:p>
            <a:pPr lvl="1"/>
            <a:r>
              <a:rPr lang="en-GB" sz="2800" dirty="0" smtClean="0"/>
              <a:t>Diffraction limit (size)</a:t>
            </a:r>
          </a:p>
          <a:p>
            <a:pPr lvl="1"/>
            <a:r>
              <a:rPr lang="en-GB" sz="2800" dirty="0" smtClean="0"/>
              <a:t>Light gathering power (size)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0" y="2702363"/>
            <a:ext cx="3685171" cy="2880000"/>
            <a:chOff x="0" y="5293163"/>
            <a:chExt cx="3685171" cy="2880000"/>
          </a:xfrm>
        </p:grpSpPr>
        <p:pic>
          <p:nvPicPr>
            <p:cNvPr id="4" name="Picture 3" descr="Pti_aerial_photo_B.jpg"/>
            <p:cNvPicPr>
              <a:picLocks noChangeAspect="1"/>
            </p:cNvPicPr>
            <p:nvPr/>
          </p:nvPicPr>
          <p:blipFill>
            <a:blip r:embed="rId2" cstate="print"/>
            <a:srcRect l="47721" t="31522" b="14500"/>
            <a:stretch>
              <a:fillRect/>
            </a:stretch>
          </p:blipFill>
          <p:spPr>
            <a:xfrm>
              <a:off x="0" y="5293163"/>
              <a:ext cx="3685171" cy="288000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826260" y="7845743"/>
              <a:ext cx="180369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</a:rPr>
                <a:t>Image credit: G. van Belle</a:t>
              </a:r>
              <a:endParaRPr lang="en-GB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871595" y="2702363"/>
            <a:ext cx="3650480" cy="2880000"/>
            <a:chOff x="7871595" y="5293163"/>
            <a:chExt cx="3650480" cy="2880000"/>
          </a:xfrm>
        </p:grpSpPr>
        <p:pic>
          <p:nvPicPr>
            <p:cNvPr id="7" name="Picture 6" descr="halechair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1595" y="5293163"/>
              <a:ext cx="3650480" cy="28800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9812020" y="7845743"/>
              <a:ext cx="1584088" cy="26161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GB" sz="1100" dirty="0" smtClean="0"/>
                <a:t>Image credit J. French</a:t>
              </a:r>
              <a:endParaRPr lang="en-GB" sz="11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73424" y="2702363"/>
            <a:ext cx="3609917" cy="2880000"/>
            <a:chOff x="3973424" y="5293163"/>
            <a:chExt cx="3609917" cy="2880000"/>
          </a:xfrm>
        </p:grpSpPr>
        <p:pic>
          <p:nvPicPr>
            <p:cNvPr id="6" name="Picture 5" descr="hale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73424" y="5293163"/>
              <a:ext cx="3609917" cy="288000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5930900" y="7845743"/>
              <a:ext cx="1584088" cy="26161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GB" sz="1100" dirty="0" smtClean="0"/>
                <a:t>Image credit J. French</a:t>
              </a:r>
              <a:endParaRPr lang="en-GB" sz="11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Ultra Precision Surfaces Machines</a:t>
            </a:r>
            <a:endParaRPr lang="en-GB" dirty="0"/>
          </a:p>
        </p:txBody>
      </p:sp>
      <p:pic>
        <p:nvPicPr>
          <p:cNvPr id="6" name="Picture 9" descr="100-0050_IMG"/>
          <p:cNvPicPr>
            <a:picLocks noChangeAspect="1" noChangeArrowheads="1"/>
          </p:cNvPicPr>
          <p:nvPr/>
        </p:nvPicPr>
        <p:blipFill>
          <a:blip r:embed="rId2" cstate="print"/>
          <a:srcRect l="2445" r="2445"/>
          <a:stretch>
            <a:fillRect/>
          </a:stretch>
        </p:blipFill>
        <p:spPr bwMode="auto">
          <a:xfrm>
            <a:off x="3964544" y="1188244"/>
            <a:ext cx="365016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D19903"/>
          <p:cNvPicPr>
            <a:picLocks noChangeAspect="1" noChangeArrowheads="1"/>
          </p:cNvPicPr>
          <p:nvPr/>
        </p:nvPicPr>
        <p:blipFill>
          <a:blip r:embed="rId3" cstate="print"/>
          <a:srcRect l="1185" r="1316"/>
          <a:stretch>
            <a:fillRect/>
          </a:stretch>
        </p:blipFill>
        <p:spPr bwMode="auto">
          <a:xfrm>
            <a:off x="120872" y="1188254"/>
            <a:ext cx="364592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03186" y="4152901"/>
            <a:ext cx="3081293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 err="1"/>
              <a:t>BoX</a:t>
            </a:r>
            <a:r>
              <a:rPr lang="en-US" baseline="30000" dirty="0">
                <a:cs typeface="Arial" pitchFamily="34" charset="0"/>
              </a:rPr>
              <a:t>® </a:t>
            </a:r>
            <a:r>
              <a:rPr lang="en-GB" dirty="0"/>
              <a:t>- Ultra Precision</a:t>
            </a:r>
          </a:p>
          <a:p>
            <a:r>
              <a:rPr lang="en-GB" dirty="0"/>
              <a:t>Grinding &amp; measuring</a:t>
            </a:r>
          </a:p>
          <a:p>
            <a:r>
              <a:rPr lang="en-GB" dirty="0"/>
              <a:t>System, </a:t>
            </a:r>
            <a:r>
              <a:rPr lang="en-GB" dirty="0" err="1"/>
              <a:t>Cranfield</a:t>
            </a:r>
            <a:r>
              <a:rPr lang="en-GB" dirty="0"/>
              <a:t> and</a:t>
            </a:r>
          </a:p>
          <a:p>
            <a:r>
              <a:rPr lang="en-GB" dirty="0" err="1"/>
              <a:t>Cranfield</a:t>
            </a:r>
            <a:r>
              <a:rPr lang="en-GB" dirty="0"/>
              <a:t> Precision</a:t>
            </a: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4002917" y="4152901"/>
            <a:ext cx="357341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dirty="0"/>
              <a:t>IRP1200 – Ultra Precision</a:t>
            </a:r>
          </a:p>
          <a:p>
            <a:r>
              <a:rPr lang="en-GB" dirty="0"/>
              <a:t>7 axes free abrasive</a:t>
            </a:r>
          </a:p>
          <a:p>
            <a:r>
              <a:rPr lang="en-GB" dirty="0"/>
              <a:t>polishing </a:t>
            </a:r>
            <a:r>
              <a:rPr lang="en-GB" dirty="0" smtClean="0"/>
              <a:t>system</a:t>
            </a:r>
          </a:p>
          <a:p>
            <a:r>
              <a:rPr lang="en-GB" dirty="0" smtClean="0"/>
              <a:t>UCL &amp; </a:t>
            </a:r>
            <a:r>
              <a:rPr lang="en-GB" dirty="0" err="1" smtClean="0"/>
              <a:t>Zeeko</a:t>
            </a:r>
            <a:r>
              <a:rPr lang="en-GB" dirty="0" smtClean="0"/>
              <a:t> </a:t>
            </a:r>
            <a:r>
              <a:rPr lang="en-GB" dirty="0"/>
              <a:t>Ltd </a:t>
            </a:r>
            <a:endParaRPr lang="en-US" dirty="0"/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7952915" y="4152901"/>
            <a:ext cx="335756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dirty="0"/>
              <a:t>RAP – Re-active atom</a:t>
            </a:r>
          </a:p>
          <a:p>
            <a:r>
              <a:rPr lang="en-GB" dirty="0"/>
              <a:t>plasma surface figuring </a:t>
            </a:r>
          </a:p>
          <a:p>
            <a:r>
              <a:rPr lang="en-GB" dirty="0"/>
              <a:t>system, </a:t>
            </a:r>
            <a:r>
              <a:rPr lang="en-GB" dirty="0" err="1"/>
              <a:t>Cranfield</a:t>
            </a:r>
            <a:r>
              <a:rPr lang="en-GB" dirty="0"/>
              <a:t> and</a:t>
            </a:r>
          </a:p>
          <a:p>
            <a:r>
              <a:rPr lang="en-GB" dirty="0"/>
              <a:t>RAPT Industries</a:t>
            </a:r>
            <a:endParaRPr lang="en-US" dirty="0"/>
          </a:p>
        </p:txBody>
      </p:sp>
      <p:pic>
        <p:nvPicPr>
          <p:cNvPr id="11" name="Picture 20" descr="RAP1"/>
          <p:cNvPicPr>
            <a:picLocks noChangeAspect="1" noChangeArrowheads="1"/>
          </p:cNvPicPr>
          <p:nvPr/>
        </p:nvPicPr>
        <p:blipFill>
          <a:blip r:embed="rId4" cstate="print"/>
          <a:srcRect l="2633" r="2633"/>
          <a:stretch>
            <a:fillRect/>
          </a:stretch>
        </p:blipFill>
        <p:spPr bwMode="auto">
          <a:xfrm>
            <a:off x="7812456" y="1197769"/>
            <a:ext cx="363848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03186" y="5886450"/>
            <a:ext cx="329565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200 mm</a:t>
            </a:r>
            <a:r>
              <a:rPr lang="en-GB" baseline="30000" dirty="0" smtClean="0"/>
              <a:t>3</a:t>
            </a:r>
            <a:r>
              <a:rPr lang="en-GB" dirty="0" smtClean="0"/>
              <a:t>/sec</a:t>
            </a:r>
          </a:p>
          <a:p>
            <a:r>
              <a:rPr lang="en-GB" dirty="0" smtClean="0"/>
              <a:t>1.5m Ø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smtClean="0"/>
              <a:t>mirror, better than 1 µm RMS in 20 hours</a:t>
            </a:r>
          </a:p>
          <a:p>
            <a:endParaRPr lang="en-GB" dirty="0" smtClean="0"/>
          </a:p>
          <a:p>
            <a:r>
              <a:rPr lang="en-GB" dirty="0" smtClean="0"/>
              <a:t>M1 ESO segment ground</a:t>
            </a:r>
            <a:endParaRPr lang="en-GB" dirty="0"/>
          </a:p>
        </p:txBody>
      </p:sp>
      <p:cxnSp>
        <p:nvCxnSpPr>
          <p:cNvPr id="14" name="Straight Connector 13"/>
          <p:cNvCxnSpPr/>
          <p:nvPr/>
        </p:nvCxnSpPr>
        <p:spPr bwMode="auto">
          <a:xfrm rot="5400000">
            <a:off x="152400" y="4762500"/>
            <a:ext cx="7404100" cy="1270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5" name="Picture 2" descr="Robot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6633" y="5808072"/>
            <a:ext cx="4402267" cy="283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Straight Connector 15"/>
          <p:cNvCxnSpPr/>
          <p:nvPr/>
        </p:nvCxnSpPr>
        <p:spPr bwMode="auto">
          <a:xfrm rot="10800000">
            <a:off x="3860801" y="5638800"/>
            <a:ext cx="7661279" cy="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Box®</a:t>
            </a:r>
            <a:r>
              <a:rPr lang="fr-FR"/>
              <a:t> Grinding M</a:t>
            </a:r>
            <a:r>
              <a:rPr lang="en-GB"/>
              <a:t>otion</a:t>
            </a:r>
          </a:p>
        </p:txBody>
      </p:sp>
      <p:grpSp>
        <p:nvGrpSpPr>
          <p:cNvPr id="247814" name="Group 6"/>
          <p:cNvGrpSpPr>
            <a:grpSpLocks/>
          </p:cNvGrpSpPr>
          <p:nvPr/>
        </p:nvGrpSpPr>
        <p:grpSpPr bwMode="auto">
          <a:xfrm>
            <a:off x="239713" y="3165475"/>
            <a:ext cx="4987925" cy="4083050"/>
            <a:chOff x="848" y="711"/>
            <a:chExt cx="3059" cy="2741"/>
          </a:xfrm>
        </p:grpSpPr>
        <p:pic>
          <p:nvPicPr>
            <p:cNvPr id="247815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 t="7018" b="8186"/>
            <a:stretch>
              <a:fillRect/>
            </a:stretch>
          </p:blipFill>
          <p:spPr bwMode="auto">
            <a:xfrm>
              <a:off x="848" y="711"/>
              <a:ext cx="3059" cy="27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7816" name="AutoShape 8"/>
            <p:cNvSpPr>
              <a:spLocks noChangeArrowheads="1"/>
            </p:cNvSpPr>
            <p:nvPr/>
          </p:nvSpPr>
          <p:spPr bwMode="auto">
            <a:xfrm flipH="1">
              <a:off x="2240" y="1933"/>
              <a:ext cx="397" cy="199"/>
            </a:xfrm>
            <a:prstGeom prst="curvedRightArrow">
              <a:avLst>
                <a:gd name="adj1" fmla="val 20000"/>
                <a:gd name="adj2" fmla="val 40000"/>
                <a:gd name="adj3" fmla="val 66499"/>
              </a:avLst>
            </a:prstGeom>
            <a:solidFill>
              <a:schemeClr val="bg1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endParaRPr lang="en-GB"/>
            </a:p>
          </p:txBody>
        </p:sp>
        <p:sp>
          <p:nvSpPr>
            <p:cNvPr id="247817" name="AutoShape 9"/>
            <p:cNvSpPr>
              <a:spLocks noChangeArrowheads="1"/>
            </p:cNvSpPr>
            <p:nvPr/>
          </p:nvSpPr>
          <p:spPr bwMode="auto">
            <a:xfrm rot="-359501">
              <a:off x="2013" y="1480"/>
              <a:ext cx="879" cy="170"/>
            </a:xfrm>
            <a:prstGeom prst="leftRightArrow">
              <a:avLst>
                <a:gd name="adj1" fmla="val 50000"/>
                <a:gd name="adj2" fmla="val 103412"/>
              </a:avLst>
            </a:prstGeom>
            <a:solidFill>
              <a:schemeClr val="bg1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endParaRPr lang="en-GB"/>
            </a:p>
          </p:txBody>
        </p:sp>
        <p:sp>
          <p:nvSpPr>
            <p:cNvPr id="247818" name="AutoShape 10"/>
            <p:cNvSpPr>
              <a:spLocks noChangeArrowheads="1"/>
            </p:cNvSpPr>
            <p:nvPr/>
          </p:nvSpPr>
          <p:spPr bwMode="auto">
            <a:xfrm>
              <a:off x="2354" y="998"/>
              <a:ext cx="141" cy="482"/>
            </a:xfrm>
            <a:prstGeom prst="upDownArrow">
              <a:avLst>
                <a:gd name="adj1" fmla="val 50000"/>
                <a:gd name="adj2" fmla="val 68369"/>
              </a:avLst>
            </a:prstGeom>
            <a:solidFill>
              <a:schemeClr val="bg1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endParaRPr lang="en-GB"/>
            </a:p>
          </p:txBody>
        </p:sp>
        <p:sp>
          <p:nvSpPr>
            <p:cNvPr id="247819" name="Text Box 11"/>
            <p:cNvSpPr txBox="1">
              <a:spLocks noChangeArrowheads="1"/>
            </p:cNvSpPr>
            <p:nvPr/>
          </p:nvSpPr>
          <p:spPr bwMode="auto">
            <a:xfrm>
              <a:off x="2891" y="1366"/>
              <a:ext cx="170" cy="237"/>
            </a:xfrm>
            <a:prstGeom prst="rect">
              <a:avLst/>
            </a:prstGeom>
            <a:solidFill>
              <a:schemeClr val="bg1"/>
            </a:solidFill>
            <a:ln w="15875">
              <a:noFill/>
              <a:miter lim="800000"/>
              <a:headEnd/>
              <a:tailEnd/>
            </a:ln>
            <a:effectLst/>
          </p:spPr>
          <p:txBody>
            <a:bodyPr lIns="45355" tIns="0" rIns="45355" bIns="0">
              <a:spAutoFit/>
            </a:bodyPr>
            <a:lstStyle/>
            <a:p>
              <a:pPr algn="ctr" defTabSz="1150938" eaLnBrk="0" hangingPunct="0">
                <a:spcBef>
                  <a:spcPct val="50000"/>
                </a:spcBef>
              </a:pPr>
              <a:r>
                <a:rPr lang="en-GB" b="1"/>
                <a:t>X</a:t>
              </a:r>
            </a:p>
          </p:txBody>
        </p:sp>
        <p:sp>
          <p:nvSpPr>
            <p:cNvPr id="247820" name="Text Box 12"/>
            <p:cNvSpPr txBox="1">
              <a:spLocks noChangeArrowheads="1"/>
            </p:cNvSpPr>
            <p:nvPr/>
          </p:nvSpPr>
          <p:spPr bwMode="auto">
            <a:xfrm>
              <a:off x="2182" y="798"/>
              <a:ext cx="171" cy="237"/>
            </a:xfrm>
            <a:prstGeom prst="rect">
              <a:avLst/>
            </a:prstGeom>
            <a:solidFill>
              <a:schemeClr val="bg1"/>
            </a:solidFill>
            <a:ln w="15875">
              <a:noFill/>
              <a:miter lim="800000"/>
              <a:headEnd/>
              <a:tailEnd/>
            </a:ln>
            <a:effectLst/>
          </p:spPr>
          <p:txBody>
            <a:bodyPr lIns="45355" tIns="0" rIns="45355" bIns="0">
              <a:spAutoFit/>
            </a:bodyPr>
            <a:lstStyle/>
            <a:p>
              <a:pPr algn="ctr" defTabSz="1150938" eaLnBrk="0" hangingPunct="0">
                <a:spcBef>
                  <a:spcPct val="50000"/>
                </a:spcBef>
              </a:pPr>
              <a:r>
                <a:rPr lang="en-GB" b="1"/>
                <a:t>Z</a:t>
              </a:r>
            </a:p>
          </p:txBody>
        </p:sp>
        <p:sp>
          <p:nvSpPr>
            <p:cNvPr id="247821" name="Text Box 13"/>
            <p:cNvSpPr txBox="1">
              <a:spLocks noChangeArrowheads="1"/>
            </p:cNvSpPr>
            <p:nvPr/>
          </p:nvSpPr>
          <p:spPr bwMode="auto">
            <a:xfrm>
              <a:off x="2467" y="2132"/>
              <a:ext cx="171" cy="235"/>
            </a:xfrm>
            <a:prstGeom prst="rect">
              <a:avLst/>
            </a:prstGeom>
            <a:solidFill>
              <a:schemeClr val="bg1"/>
            </a:solidFill>
            <a:ln w="15875">
              <a:noFill/>
              <a:miter lim="800000"/>
              <a:headEnd/>
              <a:tailEnd/>
            </a:ln>
            <a:effectLst/>
          </p:spPr>
          <p:txBody>
            <a:bodyPr lIns="45355" tIns="0" rIns="45355" bIns="0">
              <a:spAutoFit/>
            </a:bodyPr>
            <a:lstStyle/>
            <a:p>
              <a:pPr algn="ctr" defTabSz="1150938" eaLnBrk="0" hangingPunct="0">
                <a:spcBef>
                  <a:spcPct val="50000"/>
                </a:spcBef>
              </a:pPr>
              <a:r>
                <a:rPr lang="en-GB" b="1"/>
                <a:t>C</a:t>
              </a:r>
            </a:p>
          </p:txBody>
        </p:sp>
      </p:grpSp>
      <p:grpSp>
        <p:nvGrpSpPr>
          <p:cNvPr id="247822" name="Group 14"/>
          <p:cNvGrpSpPr>
            <a:grpSpLocks/>
          </p:cNvGrpSpPr>
          <p:nvPr/>
        </p:nvGrpSpPr>
        <p:grpSpPr bwMode="auto">
          <a:xfrm>
            <a:off x="5176838" y="4649788"/>
            <a:ext cx="6345237" cy="2817812"/>
            <a:chOff x="1645" y="2361"/>
            <a:chExt cx="3322" cy="1655"/>
          </a:xfrm>
        </p:grpSpPr>
        <p:grpSp>
          <p:nvGrpSpPr>
            <p:cNvPr id="247823" name="Group 15"/>
            <p:cNvGrpSpPr>
              <a:grpSpLocks/>
            </p:cNvGrpSpPr>
            <p:nvPr/>
          </p:nvGrpSpPr>
          <p:grpSpPr bwMode="auto">
            <a:xfrm>
              <a:off x="3261" y="3769"/>
              <a:ext cx="412" cy="189"/>
              <a:chOff x="3943" y="1789"/>
              <a:chExt cx="350" cy="226"/>
            </a:xfrm>
          </p:grpSpPr>
          <p:sp>
            <p:nvSpPr>
              <p:cNvPr id="247824" name="Freeform 16"/>
              <p:cNvSpPr>
                <a:spLocks/>
              </p:cNvSpPr>
              <p:nvPr/>
            </p:nvSpPr>
            <p:spPr bwMode="auto">
              <a:xfrm>
                <a:off x="3943" y="1789"/>
                <a:ext cx="350" cy="226"/>
              </a:xfrm>
              <a:custGeom>
                <a:avLst/>
                <a:gdLst/>
                <a:ahLst/>
                <a:cxnLst>
                  <a:cxn ang="0">
                    <a:pos x="5167" y="847"/>
                  </a:cxn>
                  <a:cxn ang="0">
                    <a:pos x="1243" y="2506"/>
                  </a:cxn>
                  <a:cxn ang="0">
                    <a:pos x="7031" y="4270"/>
                  </a:cxn>
                  <a:cxn ang="0">
                    <a:pos x="6995" y="4639"/>
                  </a:cxn>
                  <a:cxn ang="0">
                    <a:pos x="0" y="2506"/>
                  </a:cxn>
                  <a:cxn ang="0">
                    <a:pos x="4743" y="501"/>
                  </a:cxn>
                  <a:cxn ang="0">
                    <a:pos x="4129" y="0"/>
                  </a:cxn>
                  <a:cxn ang="0">
                    <a:pos x="7231" y="429"/>
                  </a:cxn>
                  <a:cxn ang="0">
                    <a:pos x="5781" y="1349"/>
                  </a:cxn>
                  <a:cxn ang="0">
                    <a:pos x="5167" y="847"/>
                  </a:cxn>
                </a:cxnLst>
                <a:rect l="0" t="0" r="r" b="b"/>
                <a:pathLst>
                  <a:path w="7231" h="4639">
                    <a:moveTo>
                      <a:pt x="5167" y="847"/>
                    </a:moveTo>
                    <a:cubicBezTo>
                      <a:pt x="2812" y="1101"/>
                      <a:pt x="1243" y="1764"/>
                      <a:pt x="1243" y="2506"/>
                    </a:cubicBezTo>
                    <a:cubicBezTo>
                      <a:pt x="1243" y="3461"/>
                      <a:pt x="3809" y="4243"/>
                      <a:pt x="7031" y="4270"/>
                    </a:cubicBezTo>
                    <a:lnTo>
                      <a:pt x="6995" y="4639"/>
                    </a:lnTo>
                    <a:cubicBezTo>
                      <a:pt x="3101" y="4606"/>
                      <a:pt x="0" y="3661"/>
                      <a:pt x="0" y="2506"/>
                    </a:cubicBezTo>
                    <a:cubicBezTo>
                      <a:pt x="0" y="1609"/>
                      <a:pt x="1896" y="807"/>
                      <a:pt x="4743" y="501"/>
                    </a:cubicBezTo>
                    <a:lnTo>
                      <a:pt x="4129" y="0"/>
                    </a:lnTo>
                    <a:lnTo>
                      <a:pt x="7231" y="429"/>
                    </a:lnTo>
                    <a:lnTo>
                      <a:pt x="5781" y="1349"/>
                    </a:lnTo>
                    <a:lnTo>
                      <a:pt x="5167" y="847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7825" name="Freeform 17"/>
              <p:cNvSpPr>
                <a:spLocks/>
              </p:cNvSpPr>
              <p:nvPr/>
            </p:nvSpPr>
            <p:spPr bwMode="auto">
              <a:xfrm>
                <a:off x="3943" y="1789"/>
                <a:ext cx="350" cy="226"/>
              </a:xfrm>
              <a:custGeom>
                <a:avLst/>
                <a:gdLst/>
                <a:ahLst/>
                <a:cxnLst>
                  <a:cxn ang="0">
                    <a:pos x="5167" y="847"/>
                  </a:cxn>
                  <a:cxn ang="0">
                    <a:pos x="1243" y="2506"/>
                  </a:cxn>
                  <a:cxn ang="0">
                    <a:pos x="7031" y="4270"/>
                  </a:cxn>
                  <a:cxn ang="0">
                    <a:pos x="6995" y="4639"/>
                  </a:cxn>
                  <a:cxn ang="0">
                    <a:pos x="0" y="2506"/>
                  </a:cxn>
                  <a:cxn ang="0">
                    <a:pos x="4743" y="501"/>
                  </a:cxn>
                  <a:cxn ang="0">
                    <a:pos x="4129" y="0"/>
                  </a:cxn>
                  <a:cxn ang="0">
                    <a:pos x="7231" y="429"/>
                  </a:cxn>
                  <a:cxn ang="0">
                    <a:pos x="5781" y="1349"/>
                  </a:cxn>
                  <a:cxn ang="0">
                    <a:pos x="5167" y="847"/>
                  </a:cxn>
                </a:cxnLst>
                <a:rect l="0" t="0" r="r" b="b"/>
                <a:pathLst>
                  <a:path w="7231" h="4639">
                    <a:moveTo>
                      <a:pt x="5167" y="847"/>
                    </a:moveTo>
                    <a:cubicBezTo>
                      <a:pt x="2812" y="1101"/>
                      <a:pt x="1243" y="1764"/>
                      <a:pt x="1243" y="2506"/>
                    </a:cubicBezTo>
                    <a:cubicBezTo>
                      <a:pt x="1243" y="3461"/>
                      <a:pt x="3809" y="4243"/>
                      <a:pt x="7031" y="4270"/>
                    </a:cubicBezTo>
                    <a:lnTo>
                      <a:pt x="6995" y="4639"/>
                    </a:lnTo>
                    <a:cubicBezTo>
                      <a:pt x="3101" y="4606"/>
                      <a:pt x="0" y="3661"/>
                      <a:pt x="0" y="2506"/>
                    </a:cubicBezTo>
                    <a:cubicBezTo>
                      <a:pt x="0" y="1609"/>
                      <a:pt x="1896" y="807"/>
                      <a:pt x="4743" y="501"/>
                    </a:cubicBezTo>
                    <a:lnTo>
                      <a:pt x="4129" y="0"/>
                    </a:lnTo>
                    <a:lnTo>
                      <a:pt x="7231" y="429"/>
                    </a:lnTo>
                    <a:lnTo>
                      <a:pt x="5781" y="1349"/>
                    </a:lnTo>
                    <a:lnTo>
                      <a:pt x="5167" y="84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247826" name="Group 18"/>
            <p:cNvGrpSpPr>
              <a:grpSpLocks/>
            </p:cNvGrpSpPr>
            <p:nvPr/>
          </p:nvGrpSpPr>
          <p:grpSpPr bwMode="auto">
            <a:xfrm>
              <a:off x="3601" y="2537"/>
              <a:ext cx="376" cy="279"/>
              <a:chOff x="4741" y="1617"/>
              <a:chExt cx="290" cy="233"/>
            </a:xfrm>
          </p:grpSpPr>
          <p:sp>
            <p:nvSpPr>
              <p:cNvPr id="247827" name="Freeform 19"/>
              <p:cNvSpPr>
                <a:spLocks/>
              </p:cNvSpPr>
              <p:nvPr/>
            </p:nvSpPr>
            <p:spPr bwMode="auto">
              <a:xfrm>
                <a:off x="4741" y="1617"/>
                <a:ext cx="290" cy="233"/>
              </a:xfrm>
              <a:custGeom>
                <a:avLst/>
                <a:gdLst/>
                <a:ahLst/>
                <a:cxnLst>
                  <a:cxn ang="0">
                    <a:pos x="1177" y="1832"/>
                  </a:cxn>
                  <a:cxn ang="0">
                    <a:pos x="2259" y="665"/>
                  </a:cxn>
                  <a:cxn ang="0">
                    <a:pos x="32" y="1045"/>
                  </a:cxn>
                  <a:cxn ang="0">
                    <a:pos x="0" y="866"/>
                  </a:cxn>
                  <a:cxn ang="0">
                    <a:pos x="2853" y="379"/>
                  </a:cxn>
                  <a:cxn ang="0">
                    <a:pos x="1466" y="1874"/>
                  </a:cxn>
                  <a:cxn ang="0">
                    <a:pos x="1795" y="1923"/>
                  </a:cxn>
                  <a:cxn ang="0">
                    <a:pos x="463" y="2384"/>
                  </a:cxn>
                  <a:cxn ang="0">
                    <a:pos x="848" y="1783"/>
                  </a:cxn>
                  <a:cxn ang="0">
                    <a:pos x="1177" y="1832"/>
                  </a:cxn>
                </a:cxnLst>
                <a:rect l="0" t="0" r="r" b="b"/>
                <a:pathLst>
                  <a:path w="2995" h="2384">
                    <a:moveTo>
                      <a:pt x="1177" y="1832"/>
                    </a:moveTo>
                    <a:cubicBezTo>
                      <a:pt x="1942" y="1359"/>
                      <a:pt x="2371" y="896"/>
                      <a:pt x="2259" y="665"/>
                    </a:cubicBezTo>
                    <a:cubicBezTo>
                      <a:pt x="2117" y="369"/>
                      <a:pt x="1145" y="535"/>
                      <a:pt x="32" y="1045"/>
                    </a:cubicBezTo>
                    <a:lnTo>
                      <a:pt x="0" y="866"/>
                    </a:lnTo>
                    <a:cubicBezTo>
                      <a:pt x="1426" y="213"/>
                      <a:pt x="2670" y="0"/>
                      <a:pt x="2853" y="379"/>
                    </a:cubicBezTo>
                    <a:cubicBezTo>
                      <a:pt x="2995" y="675"/>
                      <a:pt x="2445" y="1268"/>
                      <a:pt x="1466" y="1874"/>
                    </a:cubicBezTo>
                    <a:lnTo>
                      <a:pt x="1795" y="1923"/>
                    </a:lnTo>
                    <a:lnTo>
                      <a:pt x="463" y="2384"/>
                    </a:lnTo>
                    <a:lnTo>
                      <a:pt x="848" y="1783"/>
                    </a:lnTo>
                    <a:lnTo>
                      <a:pt x="1177" y="1832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7828" name="Freeform 20"/>
              <p:cNvSpPr>
                <a:spLocks/>
              </p:cNvSpPr>
              <p:nvPr/>
            </p:nvSpPr>
            <p:spPr bwMode="auto">
              <a:xfrm>
                <a:off x="4741" y="1617"/>
                <a:ext cx="290" cy="233"/>
              </a:xfrm>
              <a:custGeom>
                <a:avLst/>
                <a:gdLst/>
                <a:ahLst/>
                <a:cxnLst>
                  <a:cxn ang="0">
                    <a:pos x="1177" y="1832"/>
                  </a:cxn>
                  <a:cxn ang="0">
                    <a:pos x="2259" y="665"/>
                  </a:cxn>
                  <a:cxn ang="0">
                    <a:pos x="32" y="1045"/>
                  </a:cxn>
                  <a:cxn ang="0">
                    <a:pos x="0" y="866"/>
                  </a:cxn>
                  <a:cxn ang="0">
                    <a:pos x="2853" y="379"/>
                  </a:cxn>
                  <a:cxn ang="0">
                    <a:pos x="1466" y="1874"/>
                  </a:cxn>
                  <a:cxn ang="0">
                    <a:pos x="1795" y="1923"/>
                  </a:cxn>
                  <a:cxn ang="0">
                    <a:pos x="463" y="2384"/>
                  </a:cxn>
                  <a:cxn ang="0">
                    <a:pos x="848" y="1783"/>
                  </a:cxn>
                  <a:cxn ang="0">
                    <a:pos x="1177" y="1832"/>
                  </a:cxn>
                </a:cxnLst>
                <a:rect l="0" t="0" r="r" b="b"/>
                <a:pathLst>
                  <a:path w="2995" h="2384">
                    <a:moveTo>
                      <a:pt x="1177" y="1832"/>
                    </a:moveTo>
                    <a:cubicBezTo>
                      <a:pt x="1942" y="1359"/>
                      <a:pt x="2371" y="896"/>
                      <a:pt x="2259" y="665"/>
                    </a:cubicBezTo>
                    <a:cubicBezTo>
                      <a:pt x="2117" y="369"/>
                      <a:pt x="1145" y="535"/>
                      <a:pt x="32" y="1045"/>
                    </a:cubicBezTo>
                    <a:lnTo>
                      <a:pt x="0" y="866"/>
                    </a:lnTo>
                    <a:cubicBezTo>
                      <a:pt x="1426" y="213"/>
                      <a:pt x="2670" y="0"/>
                      <a:pt x="2853" y="379"/>
                    </a:cubicBezTo>
                    <a:cubicBezTo>
                      <a:pt x="2995" y="675"/>
                      <a:pt x="2445" y="1268"/>
                      <a:pt x="1466" y="1874"/>
                    </a:cubicBezTo>
                    <a:lnTo>
                      <a:pt x="1795" y="1923"/>
                    </a:lnTo>
                    <a:lnTo>
                      <a:pt x="463" y="2384"/>
                    </a:lnTo>
                    <a:lnTo>
                      <a:pt x="848" y="1783"/>
                    </a:lnTo>
                    <a:lnTo>
                      <a:pt x="1177" y="1832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47829" name="Line 21"/>
            <p:cNvSpPr>
              <a:spLocks noChangeShapeType="1"/>
            </p:cNvSpPr>
            <p:nvPr/>
          </p:nvSpPr>
          <p:spPr bwMode="auto">
            <a:xfrm>
              <a:off x="3768" y="2510"/>
              <a:ext cx="250" cy="86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lgDashDot"/>
              <a:round/>
              <a:headEnd/>
              <a:tailEnd/>
            </a:ln>
            <a:effectLst/>
          </p:spPr>
          <p:txBody>
            <a:bodyPr lIns="93600" tIns="46800" rIns="93600" bIns="46800">
              <a:spAutoFit/>
            </a:bodyPr>
            <a:lstStyle/>
            <a:p>
              <a:endParaRPr lang="en-GB"/>
            </a:p>
          </p:txBody>
        </p:sp>
        <p:sp>
          <p:nvSpPr>
            <p:cNvPr id="247830" name="Line 22"/>
            <p:cNvSpPr>
              <a:spLocks noChangeShapeType="1"/>
            </p:cNvSpPr>
            <p:nvPr/>
          </p:nvSpPr>
          <p:spPr bwMode="auto">
            <a:xfrm>
              <a:off x="3478" y="2858"/>
              <a:ext cx="1" cy="115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lgDashDot"/>
              <a:round/>
              <a:headEnd/>
              <a:tailEnd/>
            </a:ln>
            <a:effectLst/>
          </p:spPr>
          <p:txBody>
            <a:bodyPr lIns="93600" tIns="46800" rIns="93600" bIns="46800">
              <a:spAutoFit/>
            </a:bodyPr>
            <a:lstStyle/>
            <a:p>
              <a:endParaRPr lang="en-GB"/>
            </a:p>
          </p:txBody>
        </p:sp>
        <p:sp>
          <p:nvSpPr>
            <p:cNvPr id="247831" name="Line 23"/>
            <p:cNvSpPr>
              <a:spLocks noChangeShapeType="1"/>
            </p:cNvSpPr>
            <p:nvPr/>
          </p:nvSpPr>
          <p:spPr bwMode="auto">
            <a:xfrm>
              <a:off x="4067" y="2471"/>
              <a:ext cx="1" cy="94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dash"/>
              <a:round/>
              <a:headEnd/>
              <a:tailEnd/>
            </a:ln>
            <a:effectLst/>
          </p:spPr>
          <p:txBody>
            <a:bodyPr lIns="93600" tIns="46800" rIns="93600" bIns="46800">
              <a:spAutoFit/>
            </a:bodyPr>
            <a:lstStyle/>
            <a:p>
              <a:endParaRPr lang="en-GB"/>
            </a:p>
          </p:txBody>
        </p:sp>
        <p:sp>
          <p:nvSpPr>
            <p:cNvPr id="247832" name="Text Box 24"/>
            <p:cNvSpPr txBox="1">
              <a:spLocks noChangeArrowheads="1"/>
            </p:cNvSpPr>
            <p:nvPr/>
          </p:nvSpPr>
          <p:spPr bwMode="auto">
            <a:xfrm>
              <a:off x="3749" y="2361"/>
              <a:ext cx="312" cy="223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ctr" defTabSz="1150938" eaLnBrk="0" hangingPunct="0">
                <a:spcBef>
                  <a:spcPct val="50000"/>
                </a:spcBef>
              </a:pPr>
              <a:r>
                <a:rPr lang="en-GB" sz="2500" b="1"/>
                <a:t>20</a:t>
              </a:r>
              <a:r>
                <a:rPr lang="en-US" sz="2500" b="1">
                  <a:cs typeface="Arial" charset="0"/>
                </a:rPr>
                <a:t>°</a:t>
              </a:r>
            </a:p>
          </p:txBody>
        </p:sp>
        <p:pic>
          <p:nvPicPr>
            <p:cNvPr id="247833" name="Picture 25" descr="mirror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957" t="31055" r="5525" b="31502"/>
            <a:stretch>
              <a:fillRect/>
            </a:stretch>
          </p:blipFill>
          <p:spPr bwMode="auto">
            <a:xfrm>
              <a:off x="1645" y="2493"/>
              <a:ext cx="3322" cy="1466"/>
            </a:xfrm>
            <a:prstGeom prst="rect">
              <a:avLst/>
            </a:prstGeom>
            <a:noFill/>
          </p:spPr>
        </p:pic>
      </p:grpSp>
      <p:grpSp>
        <p:nvGrpSpPr>
          <p:cNvPr id="247834" name="Group 26"/>
          <p:cNvGrpSpPr>
            <a:grpSpLocks/>
          </p:cNvGrpSpPr>
          <p:nvPr/>
        </p:nvGrpSpPr>
        <p:grpSpPr bwMode="auto">
          <a:xfrm>
            <a:off x="6116638" y="1427163"/>
            <a:ext cx="5405437" cy="3135312"/>
            <a:chOff x="3119" y="629"/>
            <a:chExt cx="2702" cy="1568"/>
          </a:xfrm>
        </p:grpSpPr>
        <p:pic>
          <p:nvPicPr>
            <p:cNvPr id="247835" name="Picture 27" descr="mirror9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818" t="22716" r="6425" b="13663"/>
            <a:stretch>
              <a:fillRect/>
            </a:stretch>
          </p:blipFill>
          <p:spPr bwMode="auto">
            <a:xfrm>
              <a:off x="3119" y="821"/>
              <a:ext cx="2702" cy="1376"/>
            </a:xfrm>
            <a:prstGeom prst="rect">
              <a:avLst/>
            </a:prstGeom>
            <a:noFill/>
          </p:spPr>
        </p:pic>
        <p:grpSp>
          <p:nvGrpSpPr>
            <p:cNvPr id="247836" name="Group 28"/>
            <p:cNvGrpSpPr>
              <a:grpSpLocks/>
            </p:cNvGrpSpPr>
            <p:nvPr/>
          </p:nvGrpSpPr>
          <p:grpSpPr bwMode="auto">
            <a:xfrm>
              <a:off x="3961" y="1080"/>
              <a:ext cx="542" cy="323"/>
              <a:chOff x="3943" y="1789"/>
              <a:chExt cx="350" cy="226"/>
            </a:xfrm>
          </p:grpSpPr>
          <p:sp>
            <p:nvSpPr>
              <p:cNvPr id="247837" name="Freeform 29"/>
              <p:cNvSpPr>
                <a:spLocks/>
              </p:cNvSpPr>
              <p:nvPr/>
            </p:nvSpPr>
            <p:spPr bwMode="auto">
              <a:xfrm>
                <a:off x="3943" y="1789"/>
                <a:ext cx="350" cy="226"/>
              </a:xfrm>
              <a:custGeom>
                <a:avLst/>
                <a:gdLst/>
                <a:ahLst/>
                <a:cxnLst>
                  <a:cxn ang="0">
                    <a:pos x="5167" y="847"/>
                  </a:cxn>
                  <a:cxn ang="0">
                    <a:pos x="1243" y="2506"/>
                  </a:cxn>
                  <a:cxn ang="0">
                    <a:pos x="7031" y="4270"/>
                  </a:cxn>
                  <a:cxn ang="0">
                    <a:pos x="6995" y="4639"/>
                  </a:cxn>
                  <a:cxn ang="0">
                    <a:pos x="0" y="2506"/>
                  </a:cxn>
                  <a:cxn ang="0">
                    <a:pos x="4743" y="501"/>
                  </a:cxn>
                  <a:cxn ang="0">
                    <a:pos x="4129" y="0"/>
                  </a:cxn>
                  <a:cxn ang="0">
                    <a:pos x="7231" y="429"/>
                  </a:cxn>
                  <a:cxn ang="0">
                    <a:pos x="5781" y="1349"/>
                  </a:cxn>
                  <a:cxn ang="0">
                    <a:pos x="5167" y="847"/>
                  </a:cxn>
                </a:cxnLst>
                <a:rect l="0" t="0" r="r" b="b"/>
                <a:pathLst>
                  <a:path w="7231" h="4639">
                    <a:moveTo>
                      <a:pt x="5167" y="847"/>
                    </a:moveTo>
                    <a:cubicBezTo>
                      <a:pt x="2812" y="1101"/>
                      <a:pt x="1243" y="1764"/>
                      <a:pt x="1243" y="2506"/>
                    </a:cubicBezTo>
                    <a:cubicBezTo>
                      <a:pt x="1243" y="3461"/>
                      <a:pt x="3809" y="4243"/>
                      <a:pt x="7031" y="4270"/>
                    </a:cubicBezTo>
                    <a:lnTo>
                      <a:pt x="6995" y="4639"/>
                    </a:lnTo>
                    <a:cubicBezTo>
                      <a:pt x="3101" y="4606"/>
                      <a:pt x="0" y="3661"/>
                      <a:pt x="0" y="2506"/>
                    </a:cubicBezTo>
                    <a:cubicBezTo>
                      <a:pt x="0" y="1609"/>
                      <a:pt x="1896" y="807"/>
                      <a:pt x="4743" y="501"/>
                    </a:cubicBezTo>
                    <a:lnTo>
                      <a:pt x="4129" y="0"/>
                    </a:lnTo>
                    <a:lnTo>
                      <a:pt x="7231" y="429"/>
                    </a:lnTo>
                    <a:lnTo>
                      <a:pt x="5781" y="1349"/>
                    </a:lnTo>
                    <a:lnTo>
                      <a:pt x="5167" y="847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7838" name="Freeform 30"/>
              <p:cNvSpPr>
                <a:spLocks/>
              </p:cNvSpPr>
              <p:nvPr/>
            </p:nvSpPr>
            <p:spPr bwMode="auto">
              <a:xfrm>
                <a:off x="3943" y="1789"/>
                <a:ext cx="350" cy="226"/>
              </a:xfrm>
              <a:custGeom>
                <a:avLst/>
                <a:gdLst/>
                <a:ahLst/>
                <a:cxnLst>
                  <a:cxn ang="0">
                    <a:pos x="5167" y="847"/>
                  </a:cxn>
                  <a:cxn ang="0">
                    <a:pos x="1243" y="2506"/>
                  </a:cxn>
                  <a:cxn ang="0">
                    <a:pos x="7031" y="4270"/>
                  </a:cxn>
                  <a:cxn ang="0">
                    <a:pos x="6995" y="4639"/>
                  </a:cxn>
                  <a:cxn ang="0">
                    <a:pos x="0" y="2506"/>
                  </a:cxn>
                  <a:cxn ang="0">
                    <a:pos x="4743" y="501"/>
                  </a:cxn>
                  <a:cxn ang="0">
                    <a:pos x="4129" y="0"/>
                  </a:cxn>
                  <a:cxn ang="0">
                    <a:pos x="7231" y="429"/>
                  </a:cxn>
                  <a:cxn ang="0">
                    <a:pos x="5781" y="1349"/>
                  </a:cxn>
                  <a:cxn ang="0">
                    <a:pos x="5167" y="847"/>
                  </a:cxn>
                </a:cxnLst>
                <a:rect l="0" t="0" r="r" b="b"/>
                <a:pathLst>
                  <a:path w="7231" h="4639">
                    <a:moveTo>
                      <a:pt x="5167" y="847"/>
                    </a:moveTo>
                    <a:cubicBezTo>
                      <a:pt x="2812" y="1101"/>
                      <a:pt x="1243" y="1764"/>
                      <a:pt x="1243" y="2506"/>
                    </a:cubicBezTo>
                    <a:cubicBezTo>
                      <a:pt x="1243" y="3461"/>
                      <a:pt x="3809" y="4243"/>
                      <a:pt x="7031" y="4270"/>
                    </a:cubicBezTo>
                    <a:lnTo>
                      <a:pt x="6995" y="4639"/>
                    </a:lnTo>
                    <a:cubicBezTo>
                      <a:pt x="3101" y="4606"/>
                      <a:pt x="0" y="3661"/>
                      <a:pt x="0" y="2506"/>
                    </a:cubicBezTo>
                    <a:cubicBezTo>
                      <a:pt x="0" y="1609"/>
                      <a:pt x="1896" y="807"/>
                      <a:pt x="4743" y="501"/>
                    </a:cubicBezTo>
                    <a:lnTo>
                      <a:pt x="4129" y="0"/>
                    </a:lnTo>
                    <a:lnTo>
                      <a:pt x="7231" y="429"/>
                    </a:lnTo>
                    <a:lnTo>
                      <a:pt x="5781" y="1349"/>
                    </a:lnTo>
                    <a:lnTo>
                      <a:pt x="5167" y="84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247839" name="Group 31"/>
            <p:cNvGrpSpPr>
              <a:grpSpLocks/>
            </p:cNvGrpSpPr>
            <p:nvPr/>
          </p:nvGrpSpPr>
          <p:grpSpPr bwMode="auto">
            <a:xfrm rot="1179883">
              <a:off x="5190" y="1058"/>
              <a:ext cx="448" cy="333"/>
              <a:chOff x="4741" y="1617"/>
              <a:chExt cx="290" cy="233"/>
            </a:xfrm>
          </p:grpSpPr>
          <p:sp>
            <p:nvSpPr>
              <p:cNvPr id="247840" name="Freeform 32"/>
              <p:cNvSpPr>
                <a:spLocks/>
              </p:cNvSpPr>
              <p:nvPr/>
            </p:nvSpPr>
            <p:spPr bwMode="auto">
              <a:xfrm>
                <a:off x="4741" y="1617"/>
                <a:ext cx="290" cy="233"/>
              </a:xfrm>
              <a:custGeom>
                <a:avLst/>
                <a:gdLst/>
                <a:ahLst/>
                <a:cxnLst>
                  <a:cxn ang="0">
                    <a:pos x="1177" y="1832"/>
                  </a:cxn>
                  <a:cxn ang="0">
                    <a:pos x="2259" y="665"/>
                  </a:cxn>
                  <a:cxn ang="0">
                    <a:pos x="32" y="1045"/>
                  </a:cxn>
                  <a:cxn ang="0">
                    <a:pos x="0" y="866"/>
                  </a:cxn>
                  <a:cxn ang="0">
                    <a:pos x="2853" y="379"/>
                  </a:cxn>
                  <a:cxn ang="0">
                    <a:pos x="1466" y="1874"/>
                  </a:cxn>
                  <a:cxn ang="0">
                    <a:pos x="1795" y="1923"/>
                  </a:cxn>
                  <a:cxn ang="0">
                    <a:pos x="463" y="2384"/>
                  </a:cxn>
                  <a:cxn ang="0">
                    <a:pos x="848" y="1783"/>
                  </a:cxn>
                  <a:cxn ang="0">
                    <a:pos x="1177" y="1832"/>
                  </a:cxn>
                </a:cxnLst>
                <a:rect l="0" t="0" r="r" b="b"/>
                <a:pathLst>
                  <a:path w="2995" h="2384">
                    <a:moveTo>
                      <a:pt x="1177" y="1832"/>
                    </a:moveTo>
                    <a:cubicBezTo>
                      <a:pt x="1942" y="1359"/>
                      <a:pt x="2371" y="896"/>
                      <a:pt x="2259" y="665"/>
                    </a:cubicBezTo>
                    <a:cubicBezTo>
                      <a:pt x="2117" y="369"/>
                      <a:pt x="1145" y="535"/>
                      <a:pt x="32" y="1045"/>
                    </a:cubicBezTo>
                    <a:lnTo>
                      <a:pt x="0" y="866"/>
                    </a:lnTo>
                    <a:cubicBezTo>
                      <a:pt x="1426" y="213"/>
                      <a:pt x="2670" y="0"/>
                      <a:pt x="2853" y="379"/>
                    </a:cubicBezTo>
                    <a:cubicBezTo>
                      <a:pt x="2995" y="675"/>
                      <a:pt x="2445" y="1268"/>
                      <a:pt x="1466" y="1874"/>
                    </a:cubicBezTo>
                    <a:lnTo>
                      <a:pt x="1795" y="1923"/>
                    </a:lnTo>
                    <a:lnTo>
                      <a:pt x="463" y="2384"/>
                    </a:lnTo>
                    <a:lnTo>
                      <a:pt x="848" y="1783"/>
                    </a:lnTo>
                    <a:lnTo>
                      <a:pt x="1177" y="1832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7841" name="Freeform 33"/>
              <p:cNvSpPr>
                <a:spLocks/>
              </p:cNvSpPr>
              <p:nvPr/>
            </p:nvSpPr>
            <p:spPr bwMode="auto">
              <a:xfrm>
                <a:off x="4741" y="1617"/>
                <a:ext cx="290" cy="233"/>
              </a:xfrm>
              <a:custGeom>
                <a:avLst/>
                <a:gdLst/>
                <a:ahLst/>
                <a:cxnLst>
                  <a:cxn ang="0">
                    <a:pos x="1177" y="1832"/>
                  </a:cxn>
                  <a:cxn ang="0">
                    <a:pos x="2259" y="665"/>
                  </a:cxn>
                  <a:cxn ang="0">
                    <a:pos x="32" y="1045"/>
                  </a:cxn>
                  <a:cxn ang="0">
                    <a:pos x="0" y="866"/>
                  </a:cxn>
                  <a:cxn ang="0">
                    <a:pos x="2853" y="379"/>
                  </a:cxn>
                  <a:cxn ang="0">
                    <a:pos x="1466" y="1874"/>
                  </a:cxn>
                  <a:cxn ang="0">
                    <a:pos x="1795" y="1923"/>
                  </a:cxn>
                  <a:cxn ang="0">
                    <a:pos x="463" y="2384"/>
                  </a:cxn>
                  <a:cxn ang="0">
                    <a:pos x="848" y="1783"/>
                  </a:cxn>
                  <a:cxn ang="0">
                    <a:pos x="1177" y="1832"/>
                  </a:cxn>
                </a:cxnLst>
                <a:rect l="0" t="0" r="r" b="b"/>
                <a:pathLst>
                  <a:path w="2995" h="2384">
                    <a:moveTo>
                      <a:pt x="1177" y="1832"/>
                    </a:moveTo>
                    <a:cubicBezTo>
                      <a:pt x="1942" y="1359"/>
                      <a:pt x="2371" y="896"/>
                      <a:pt x="2259" y="665"/>
                    </a:cubicBezTo>
                    <a:cubicBezTo>
                      <a:pt x="2117" y="369"/>
                      <a:pt x="1145" y="535"/>
                      <a:pt x="32" y="1045"/>
                    </a:cubicBezTo>
                    <a:lnTo>
                      <a:pt x="0" y="866"/>
                    </a:lnTo>
                    <a:cubicBezTo>
                      <a:pt x="1426" y="213"/>
                      <a:pt x="2670" y="0"/>
                      <a:pt x="2853" y="379"/>
                    </a:cubicBezTo>
                    <a:cubicBezTo>
                      <a:pt x="2995" y="675"/>
                      <a:pt x="2445" y="1268"/>
                      <a:pt x="1466" y="1874"/>
                    </a:cubicBezTo>
                    <a:lnTo>
                      <a:pt x="1795" y="1923"/>
                    </a:lnTo>
                    <a:lnTo>
                      <a:pt x="463" y="2384"/>
                    </a:lnTo>
                    <a:lnTo>
                      <a:pt x="848" y="1783"/>
                    </a:lnTo>
                    <a:lnTo>
                      <a:pt x="1177" y="1832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247842" name="Group 34"/>
            <p:cNvGrpSpPr>
              <a:grpSpLocks/>
            </p:cNvGrpSpPr>
            <p:nvPr/>
          </p:nvGrpSpPr>
          <p:grpSpPr bwMode="auto">
            <a:xfrm rot="527072">
              <a:off x="4487" y="1210"/>
              <a:ext cx="540" cy="74"/>
              <a:chOff x="4407" y="1807"/>
              <a:chExt cx="349" cy="52"/>
            </a:xfrm>
          </p:grpSpPr>
          <p:sp>
            <p:nvSpPr>
              <p:cNvPr id="247843" name="Freeform 35"/>
              <p:cNvSpPr>
                <a:spLocks/>
              </p:cNvSpPr>
              <p:nvPr/>
            </p:nvSpPr>
            <p:spPr bwMode="auto">
              <a:xfrm>
                <a:off x="4407" y="1807"/>
                <a:ext cx="349" cy="52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88" y="13"/>
                  </a:cxn>
                  <a:cxn ang="0">
                    <a:pos x="349" y="13"/>
                  </a:cxn>
                  <a:cxn ang="0">
                    <a:pos x="349" y="39"/>
                  </a:cxn>
                  <a:cxn ang="0">
                    <a:pos x="88" y="39"/>
                  </a:cxn>
                  <a:cxn ang="0">
                    <a:pos x="88" y="52"/>
                  </a:cxn>
                  <a:cxn ang="0">
                    <a:pos x="0" y="26"/>
                  </a:cxn>
                  <a:cxn ang="0">
                    <a:pos x="88" y="0"/>
                  </a:cxn>
                </a:cxnLst>
                <a:rect l="0" t="0" r="r" b="b"/>
                <a:pathLst>
                  <a:path w="349" h="52">
                    <a:moveTo>
                      <a:pt x="88" y="0"/>
                    </a:moveTo>
                    <a:lnTo>
                      <a:pt x="88" y="13"/>
                    </a:lnTo>
                    <a:lnTo>
                      <a:pt x="349" y="13"/>
                    </a:lnTo>
                    <a:lnTo>
                      <a:pt x="349" y="39"/>
                    </a:lnTo>
                    <a:lnTo>
                      <a:pt x="88" y="39"/>
                    </a:lnTo>
                    <a:lnTo>
                      <a:pt x="88" y="52"/>
                    </a:lnTo>
                    <a:lnTo>
                      <a:pt x="0" y="26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7844" name="Freeform 36"/>
              <p:cNvSpPr>
                <a:spLocks/>
              </p:cNvSpPr>
              <p:nvPr/>
            </p:nvSpPr>
            <p:spPr bwMode="auto">
              <a:xfrm>
                <a:off x="4407" y="1807"/>
                <a:ext cx="349" cy="52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88" y="13"/>
                  </a:cxn>
                  <a:cxn ang="0">
                    <a:pos x="349" y="13"/>
                  </a:cxn>
                  <a:cxn ang="0">
                    <a:pos x="349" y="39"/>
                  </a:cxn>
                  <a:cxn ang="0">
                    <a:pos x="88" y="39"/>
                  </a:cxn>
                  <a:cxn ang="0">
                    <a:pos x="88" y="52"/>
                  </a:cxn>
                  <a:cxn ang="0">
                    <a:pos x="0" y="26"/>
                  </a:cxn>
                  <a:cxn ang="0">
                    <a:pos x="88" y="0"/>
                  </a:cxn>
                </a:cxnLst>
                <a:rect l="0" t="0" r="r" b="b"/>
                <a:pathLst>
                  <a:path w="349" h="52">
                    <a:moveTo>
                      <a:pt x="88" y="0"/>
                    </a:moveTo>
                    <a:lnTo>
                      <a:pt x="88" y="13"/>
                    </a:lnTo>
                    <a:lnTo>
                      <a:pt x="349" y="13"/>
                    </a:lnTo>
                    <a:lnTo>
                      <a:pt x="349" y="39"/>
                    </a:lnTo>
                    <a:lnTo>
                      <a:pt x="88" y="39"/>
                    </a:lnTo>
                    <a:lnTo>
                      <a:pt x="88" y="52"/>
                    </a:lnTo>
                    <a:lnTo>
                      <a:pt x="0" y="26"/>
                    </a:lnTo>
                    <a:lnTo>
                      <a:pt x="88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47845" name="Text Box 37"/>
            <p:cNvSpPr txBox="1">
              <a:spLocks noChangeArrowheads="1"/>
            </p:cNvSpPr>
            <p:nvPr/>
          </p:nvSpPr>
          <p:spPr bwMode="auto">
            <a:xfrm>
              <a:off x="4049" y="1159"/>
              <a:ext cx="312" cy="191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ctr" defTabSz="1150938" eaLnBrk="0" hangingPunct="0">
                <a:spcBef>
                  <a:spcPct val="50000"/>
                </a:spcBef>
              </a:pPr>
              <a:r>
                <a:rPr lang="en-GB" sz="2500" b="1"/>
                <a:t>C</a:t>
              </a:r>
              <a:endParaRPr lang="en-US" sz="2500" b="1">
                <a:cs typeface="Arial" charset="0"/>
              </a:endParaRPr>
            </a:p>
          </p:txBody>
        </p:sp>
        <p:sp>
          <p:nvSpPr>
            <p:cNvPr id="247846" name="Text Box 38"/>
            <p:cNvSpPr txBox="1">
              <a:spLocks noChangeArrowheads="1"/>
            </p:cNvSpPr>
            <p:nvPr/>
          </p:nvSpPr>
          <p:spPr bwMode="auto">
            <a:xfrm>
              <a:off x="4604" y="1267"/>
              <a:ext cx="312" cy="190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ctr" defTabSz="1150938" eaLnBrk="0" hangingPunct="0">
                <a:spcBef>
                  <a:spcPct val="50000"/>
                </a:spcBef>
              </a:pPr>
              <a:r>
                <a:rPr lang="en-GB" sz="2500" b="1"/>
                <a:t>X</a:t>
              </a:r>
              <a:endParaRPr lang="en-US" sz="2500" b="1">
                <a:cs typeface="Arial" charset="0"/>
              </a:endParaRPr>
            </a:p>
          </p:txBody>
        </p:sp>
        <p:grpSp>
          <p:nvGrpSpPr>
            <p:cNvPr id="247847" name="Group 39"/>
            <p:cNvGrpSpPr>
              <a:grpSpLocks/>
            </p:cNvGrpSpPr>
            <p:nvPr/>
          </p:nvGrpSpPr>
          <p:grpSpPr bwMode="auto">
            <a:xfrm rot="5400000">
              <a:off x="5154" y="769"/>
              <a:ext cx="377" cy="98"/>
              <a:chOff x="4407" y="1807"/>
              <a:chExt cx="349" cy="52"/>
            </a:xfrm>
          </p:grpSpPr>
          <p:sp>
            <p:nvSpPr>
              <p:cNvPr id="247848" name="Freeform 40"/>
              <p:cNvSpPr>
                <a:spLocks/>
              </p:cNvSpPr>
              <p:nvPr/>
            </p:nvSpPr>
            <p:spPr bwMode="auto">
              <a:xfrm>
                <a:off x="4407" y="1807"/>
                <a:ext cx="349" cy="52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88" y="13"/>
                  </a:cxn>
                  <a:cxn ang="0">
                    <a:pos x="349" y="13"/>
                  </a:cxn>
                  <a:cxn ang="0">
                    <a:pos x="349" y="39"/>
                  </a:cxn>
                  <a:cxn ang="0">
                    <a:pos x="88" y="39"/>
                  </a:cxn>
                  <a:cxn ang="0">
                    <a:pos x="88" y="52"/>
                  </a:cxn>
                  <a:cxn ang="0">
                    <a:pos x="0" y="26"/>
                  </a:cxn>
                  <a:cxn ang="0">
                    <a:pos x="88" y="0"/>
                  </a:cxn>
                </a:cxnLst>
                <a:rect l="0" t="0" r="r" b="b"/>
                <a:pathLst>
                  <a:path w="349" h="52">
                    <a:moveTo>
                      <a:pt x="88" y="0"/>
                    </a:moveTo>
                    <a:lnTo>
                      <a:pt x="88" y="13"/>
                    </a:lnTo>
                    <a:lnTo>
                      <a:pt x="349" y="13"/>
                    </a:lnTo>
                    <a:lnTo>
                      <a:pt x="349" y="39"/>
                    </a:lnTo>
                    <a:lnTo>
                      <a:pt x="88" y="39"/>
                    </a:lnTo>
                    <a:lnTo>
                      <a:pt x="88" y="52"/>
                    </a:lnTo>
                    <a:lnTo>
                      <a:pt x="0" y="26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7849" name="Freeform 41"/>
              <p:cNvSpPr>
                <a:spLocks/>
              </p:cNvSpPr>
              <p:nvPr/>
            </p:nvSpPr>
            <p:spPr bwMode="auto">
              <a:xfrm>
                <a:off x="4407" y="1807"/>
                <a:ext cx="349" cy="52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88" y="13"/>
                  </a:cxn>
                  <a:cxn ang="0">
                    <a:pos x="349" y="13"/>
                  </a:cxn>
                  <a:cxn ang="0">
                    <a:pos x="349" y="39"/>
                  </a:cxn>
                  <a:cxn ang="0">
                    <a:pos x="88" y="39"/>
                  </a:cxn>
                  <a:cxn ang="0">
                    <a:pos x="88" y="52"/>
                  </a:cxn>
                  <a:cxn ang="0">
                    <a:pos x="0" y="26"/>
                  </a:cxn>
                  <a:cxn ang="0">
                    <a:pos x="88" y="0"/>
                  </a:cxn>
                </a:cxnLst>
                <a:rect l="0" t="0" r="r" b="b"/>
                <a:pathLst>
                  <a:path w="349" h="52">
                    <a:moveTo>
                      <a:pt x="88" y="0"/>
                    </a:moveTo>
                    <a:lnTo>
                      <a:pt x="88" y="13"/>
                    </a:lnTo>
                    <a:lnTo>
                      <a:pt x="349" y="13"/>
                    </a:lnTo>
                    <a:lnTo>
                      <a:pt x="349" y="39"/>
                    </a:lnTo>
                    <a:lnTo>
                      <a:pt x="88" y="39"/>
                    </a:lnTo>
                    <a:lnTo>
                      <a:pt x="88" y="52"/>
                    </a:lnTo>
                    <a:lnTo>
                      <a:pt x="0" y="26"/>
                    </a:lnTo>
                    <a:lnTo>
                      <a:pt x="88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47850" name="Text Box 42"/>
            <p:cNvSpPr txBox="1">
              <a:spLocks noChangeArrowheads="1"/>
            </p:cNvSpPr>
            <p:nvPr/>
          </p:nvSpPr>
          <p:spPr bwMode="auto">
            <a:xfrm>
              <a:off x="5058" y="746"/>
              <a:ext cx="312" cy="190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ctr" defTabSz="1150938" eaLnBrk="0" hangingPunct="0">
                <a:spcBef>
                  <a:spcPct val="50000"/>
                </a:spcBef>
              </a:pPr>
              <a:r>
                <a:rPr lang="en-GB" sz="2500" b="1"/>
                <a:t>Z</a:t>
              </a:r>
              <a:endParaRPr lang="en-US" sz="2500" b="1"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Technology advantage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GB" sz="3200" dirty="0" smtClean="0">
                <a:solidFill>
                  <a:schemeClr val="accent1">
                    <a:lumMod val="50000"/>
                  </a:schemeClr>
                </a:solidFill>
              </a:rPr>
              <a:t>Positive advantages of design</a:t>
            </a:r>
            <a:endParaRPr lang="en-GB" sz="32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</a:rPr>
              <a:t>Stiffness</a:t>
            </a:r>
          </a:p>
          <a:p>
            <a:pPr lvl="1"/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</a:rPr>
              <a:t>due to: axis count; bearing, drive, encoder configuration; grinding mode</a:t>
            </a:r>
          </a:p>
          <a:p>
            <a:pPr lvl="1"/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</a:rPr>
              <a:t>advantage: high removal rate, low sub-surface damage</a:t>
            </a:r>
          </a:p>
          <a:p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</a:rPr>
              <a:t>Accuracy</a:t>
            </a:r>
          </a:p>
          <a:p>
            <a:pPr lvl="1"/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</a:rPr>
              <a:t>due to: stiffness, encoder configuration, in-situ metrology</a:t>
            </a:r>
          </a:p>
          <a:p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</a:rPr>
              <a:t>Low cost of build and low cost of ownership</a:t>
            </a:r>
          </a:p>
          <a:p>
            <a:pPr>
              <a:buFont typeface="Wingdings" pitchFamily="2" charset="2"/>
              <a:buChar char="§"/>
            </a:pPr>
            <a:r>
              <a:rPr lang="en-GB" sz="3200" dirty="0" smtClean="0">
                <a:solidFill>
                  <a:srgbClr val="C00000"/>
                </a:solidFill>
              </a:rPr>
              <a:t>Consequences of design</a:t>
            </a:r>
          </a:p>
          <a:p>
            <a:r>
              <a:rPr lang="en-GB" sz="2400" dirty="0" smtClean="0">
                <a:solidFill>
                  <a:srgbClr val="C00000"/>
                </a:solidFill>
              </a:rPr>
              <a:t>Complex tool path algorithm development, due to tool shape and axis count</a:t>
            </a:r>
          </a:p>
          <a:p>
            <a:r>
              <a:rPr lang="en-GB" sz="2400" dirty="0" smtClean="0">
                <a:solidFill>
                  <a:srgbClr val="C00000"/>
                </a:solidFill>
              </a:rPr>
              <a:t>High energy density</a:t>
            </a:r>
          </a:p>
          <a:p>
            <a:r>
              <a:rPr lang="en-GB" sz="2400" dirty="0" smtClean="0">
                <a:solidFill>
                  <a:srgbClr val="C00000"/>
                </a:solidFill>
              </a:rPr>
              <a:t>Accuracy demands place a high dependence on accuracy of thermal control, performance of motion control, requirement to measure tool shape</a:t>
            </a:r>
          </a:p>
          <a:p>
            <a:endParaRPr lang="en-GB" sz="24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Low cost high performance temperature control</a:t>
            </a:r>
            <a:endParaRPr lang="en-GB" dirty="0"/>
          </a:p>
        </p:txBody>
      </p:sp>
      <p:sp>
        <p:nvSpPr>
          <p:cNvPr id="281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3213" y="1325562"/>
            <a:ext cx="5526087" cy="2598737"/>
          </a:xfrm>
        </p:spPr>
        <p:txBody>
          <a:bodyPr/>
          <a:lstStyle/>
          <a:p>
            <a:r>
              <a:rPr lang="en-GB" sz="2000" dirty="0"/>
              <a:t>Use a commercial unit to provide cooled water to a pumped loop</a:t>
            </a:r>
          </a:p>
          <a:p>
            <a:r>
              <a:rPr lang="en-GB" sz="2000" dirty="0"/>
              <a:t>Divide cooled water between services using </a:t>
            </a:r>
            <a:r>
              <a:rPr lang="en-GB" sz="2000" dirty="0" smtClean="0"/>
              <a:t>mass flow control</a:t>
            </a:r>
          </a:p>
          <a:p>
            <a:r>
              <a:rPr lang="en-GB" sz="2000" dirty="0" smtClean="0"/>
              <a:t>Complex algorithms to control cross-talk</a:t>
            </a:r>
          </a:p>
          <a:p>
            <a:r>
              <a:rPr lang="en-GB" sz="2000" dirty="0" smtClean="0"/>
              <a:t>Total of 11 channels of temperature control</a:t>
            </a:r>
          </a:p>
          <a:p>
            <a:pPr lvl="1"/>
            <a:r>
              <a:rPr lang="en-GB" sz="2000" dirty="0" err="1" smtClean="0"/>
              <a:t>mK</a:t>
            </a:r>
            <a:r>
              <a:rPr lang="en-GB" sz="2000" dirty="0" smtClean="0"/>
              <a:t> resolution</a:t>
            </a:r>
          </a:p>
          <a:p>
            <a:pPr lvl="1"/>
            <a:r>
              <a:rPr lang="en-GB" sz="2000" dirty="0" smtClean="0"/>
              <a:t> &lt;&lt; 0.1 °C accuracy</a:t>
            </a:r>
            <a:endParaRPr lang="en-GB" sz="2000" dirty="0"/>
          </a:p>
        </p:txBody>
      </p:sp>
      <p:graphicFrame>
        <p:nvGraphicFramePr>
          <p:cNvPr id="281604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0" y="4229100"/>
          <a:ext cx="5490191" cy="4121149"/>
        </p:xfrm>
        <a:graphic>
          <a:graphicData uri="http://schemas.openxmlformats.org/presentationml/2006/ole">
            <p:oleObj spid="_x0000_s2050" name="Visio" r:id="rId3" imgW="10202990" imgH="7658100" progId="Visio.Drawing.11">
              <p:embed/>
            </p:oleObj>
          </a:graphicData>
        </a:graphic>
      </p:graphicFrame>
      <p:pic>
        <p:nvPicPr>
          <p:cNvPr id="6" name="Picture 10" descr="240820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28606" y="885995"/>
            <a:ext cx="4013200" cy="3009295"/>
          </a:xfrm>
          <a:prstGeom prst="rect">
            <a:avLst/>
          </a:prstGeom>
          <a:noFill/>
        </p:spPr>
      </p:pic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5962650" y="3057525"/>
            <a:ext cx="2581276" cy="923330"/>
          </a:xfrm>
          <a:prstGeom prst="rect">
            <a:avLst/>
          </a:prstGeom>
          <a:solidFill>
            <a:schemeClr val="accent1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1150938">
              <a:spcBef>
                <a:spcPct val="50000"/>
              </a:spcBef>
            </a:pPr>
            <a:r>
              <a:rPr lang="en-GB" sz="1800" dirty="0" smtClean="0"/>
              <a:t>Services located with machine (chilled </a:t>
            </a:r>
            <a:r>
              <a:rPr lang="en-GB" sz="1800" dirty="0"/>
              <a:t>water supply is </a:t>
            </a:r>
            <a:r>
              <a:rPr lang="en-GB" sz="1800" dirty="0" smtClean="0"/>
              <a:t>remote)</a:t>
            </a:r>
            <a:endParaRPr lang="en-GB" sz="1800" dirty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754273" y="4257676"/>
          <a:ext cx="5767802" cy="3943349"/>
        </p:xfrm>
        <a:graphic>
          <a:graphicData uri="http://schemas.openxmlformats.org/presentationml/2006/ole">
            <p:oleObj spid="_x0000_s2051" name="Visio" r:id="rId5" imgW="11111674" imgH="759666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Tool path algorithm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GB" sz="3200" dirty="0" smtClean="0">
                <a:solidFill>
                  <a:schemeClr val="accent1">
                    <a:lumMod val="50000"/>
                  </a:schemeClr>
                </a:solidFill>
              </a:rPr>
              <a:t>Generic freeform capability</a:t>
            </a:r>
            <a:endParaRPr lang="en-GB" sz="3200" dirty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r>
              <a:rPr lang="en-GB" sz="3200" dirty="0" smtClean="0">
                <a:solidFill>
                  <a:schemeClr val="accent1">
                    <a:lumMod val="50000"/>
                  </a:schemeClr>
                </a:solidFill>
              </a:rPr>
              <a:t>Tool path program (grinding and measuring) developed automatically</a:t>
            </a:r>
          </a:p>
          <a:p>
            <a:pPr lvl="1"/>
            <a:r>
              <a:rPr lang="en-GB" sz="3200" dirty="0" smtClean="0">
                <a:solidFill>
                  <a:schemeClr val="accent1">
                    <a:lumMod val="50000"/>
                  </a:schemeClr>
                </a:solidFill>
              </a:rPr>
              <a:t>Any tool path accommodated</a:t>
            </a:r>
          </a:p>
          <a:p>
            <a:pPr lvl="2"/>
            <a:r>
              <a:rPr lang="en-GB" sz="2900" dirty="0" smtClean="0">
                <a:solidFill>
                  <a:schemeClr val="accent1">
                    <a:lumMod val="50000"/>
                  </a:schemeClr>
                </a:solidFill>
              </a:rPr>
              <a:t>Spiral</a:t>
            </a:r>
          </a:p>
          <a:p>
            <a:pPr lvl="2"/>
            <a:r>
              <a:rPr lang="en-GB" sz="2900" dirty="0" smtClean="0">
                <a:solidFill>
                  <a:schemeClr val="accent1">
                    <a:lumMod val="50000"/>
                  </a:schemeClr>
                </a:solidFill>
              </a:rPr>
              <a:t>Raster, etc.</a:t>
            </a:r>
          </a:p>
          <a:p>
            <a:pPr lvl="1"/>
            <a:r>
              <a:rPr lang="en-GB" sz="3200" dirty="0" smtClean="0">
                <a:solidFill>
                  <a:schemeClr val="accent1">
                    <a:lumMod val="50000"/>
                  </a:schemeClr>
                </a:solidFill>
              </a:rPr>
              <a:t>Any wheel form accommodated, including measured real forms (</a:t>
            </a:r>
            <a:r>
              <a:rPr lang="en-GB" sz="3200" dirty="0" err="1" smtClean="0">
                <a:solidFill>
                  <a:schemeClr val="accent1">
                    <a:lumMod val="50000"/>
                  </a:schemeClr>
                </a:solidFill>
              </a:rPr>
              <a:t>spline</a:t>
            </a:r>
            <a:r>
              <a:rPr lang="en-GB" sz="3200" dirty="0" smtClean="0">
                <a:solidFill>
                  <a:schemeClr val="accent1">
                    <a:lumMod val="50000"/>
                  </a:schemeClr>
                </a:solidFill>
              </a:rPr>
              <a:t> representation)</a:t>
            </a:r>
          </a:p>
          <a:p>
            <a:pPr lvl="1"/>
            <a:r>
              <a:rPr lang="en-GB" sz="3200" dirty="0" smtClean="0">
                <a:solidFill>
                  <a:schemeClr val="accent1">
                    <a:lumMod val="50000"/>
                  </a:schemeClr>
                </a:solidFill>
              </a:rPr>
              <a:t>Full error compensation capability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Complex tool path (contact </a:t>
            </a:r>
            <a:r>
              <a:rPr lang="en-GB" sz="2800" dirty="0"/>
              <a:t>point </a:t>
            </a:r>
            <a:r>
              <a:rPr lang="en-GB" sz="2800" dirty="0" smtClean="0"/>
              <a:t>compensation)</a:t>
            </a:r>
            <a:endParaRPr lang="en-GB" sz="2800" dirty="0"/>
          </a:p>
        </p:txBody>
      </p:sp>
      <p:pic>
        <p:nvPicPr>
          <p:cNvPr id="253957" name="grind-1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1185863"/>
            <a:ext cx="11522075" cy="6481762"/>
          </a:xfrm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993" fill="hold"/>
                                        <p:tgtEl>
                                          <p:spTgt spid="2539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395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39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539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957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Picture 2"/>
          <p:cNvPicPr>
            <a:picLocks noChangeAspect="1" noChangeArrowheads="1"/>
          </p:cNvPicPr>
          <p:nvPr/>
        </p:nvPicPr>
        <p:blipFill>
          <a:blip r:embed="rId3" cstate="print">
            <a:lum contrast="-12000"/>
          </a:blip>
          <a:srcRect l="24226" t="5876" r="18169" b="29384"/>
          <a:stretch>
            <a:fillRect/>
          </a:stretch>
        </p:blipFill>
        <p:spPr bwMode="auto">
          <a:xfrm>
            <a:off x="411163" y="1019175"/>
            <a:ext cx="5272087" cy="661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9859" name="Picture 3" descr="whee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6250" y="1854200"/>
            <a:ext cx="2195513" cy="1543050"/>
          </a:xfrm>
          <a:prstGeom prst="rect">
            <a:avLst/>
          </a:prstGeom>
          <a:noFill/>
        </p:spPr>
      </p:pic>
      <p:sp>
        <p:nvSpPr>
          <p:cNvPr id="249860" name="Freeform 4"/>
          <p:cNvSpPr>
            <a:spLocks/>
          </p:cNvSpPr>
          <p:nvPr/>
        </p:nvSpPr>
        <p:spPr bwMode="auto">
          <a:xfrm>
            <a:off x="1797050" y="3635375"/>
            <a:ext cx="392113" cy="157163"/>
          </a:xfrm>
          <a:custGeom>
            <a:avLst/>
            <a:gdLst/>
            <a:ahLst/>
            <a:cxnLst>
              <a:cxn ang="0">
                <a:pos x="0" y="72"/>
              </a:cxn>
              <a:cxn ang="0">
                <a:pos x="125" y="67"/>
              </a:cxn>
              <a:cxn ang="0">
                <a:pos x="211" y="0"/>
              </a:cxn>
            </a:cxnLst>
            <a:rect l="0" t="0" r="r" b="b"/>
            <a:pathLst>
              <a:path w="211" h="79">
                <a:moveTo>
                  <a:pt x="0" y="72"/>
                </a:moveTo>
                <a:cubicBezTo>
                  <a:pt x="21" y="71"/>
                  <a:pt x="90" y="79"/>
                  <a:pt x="125" y="67"/>
                </a:cubicBezTo>
                <a:cubicBezTo>
                  <a:pt x="160" y="55"/>
                  <a:pt x="193" y="14"/>
                  <a:pt x="211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lIns="93600" tIns="46800" rIns="93600" bIns="46800">
            <a:spAutoFit/>
          </a:bodyPr>
          <a:lstStyle/>
          <a:p>
            <a:endParaRPr lang="en-GB"/>
          </a:p>
        </p:txBody>
      </p:sp>
      <p:sp>
        <p:nvSpPr>
          <p:cNvPr id="249861" name="Freeform 5"/>
          <p:cNvSpPr>
            <a:spLocks/>
          </p:cNvSpPr>
          <p:nvPr/>
        </p:nvSpPr>
        <p:spPr bwMode="auto">
          <a:xfrm>
            <a:off x="3249613" y="3854450"/>
            <a:ext cx="265112" cy="2222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7" y="72"/>
              </a:cxn>
              <a:cxn ang="0">
                <a:pos x="143" y="111"/>
              </a:cxn>
            </a:cxnLst>
            <a:rect l="0" t="0" r="r" b="b"/>
            <a:pathLst>
              <a:path w="143" h="111">
                <a:moveTo>
                  <a:pt x="0" y="0"/>
                </a:moveTo>
                <a:cubicBezTo>
                  <a:pt x="9" y="12"/>
                  <a:pt x="33" y="54"/>
                  <a:pt x="57" y="72"/>
                </a:cubicBezTo>
                <a:cubicBezTo>
                  <a:pt x="81" y="90"/>
                  <a:pt x="125" y="103"/>
                  <a:pt x="143" y="111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lIns="93600" tIns="46800" rIns="93600" bIns="46800">
            <a:spAutoFit/>
          </a:bodyPr>
          <a:lstStyle/>
          <a:p>
            <a:endParaRPr lang="en-GB"/>
          </a:p>
        </p:txBody>
      </p:sp>
      <p:sp>
        <p:nvSpPr>
          <p:cNvPr id="24986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300" dirty="0" smtClean="0"/>
              <a:t>Requirement to measure wheel shape</a:t>
            </a:r>
            <a:endParaRPr lang="en-GB" sz="3300" dirty="0"/>
          </a:p>
        </p:txBody>
      </p:sp>
      <p:sp>
        <p:nvSpPr>
          <p:cNvPr id="249863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169025" y="3482975"/>
            <a:ext cx="5353050" cy="4471988"/>
          </a:xfrm>
        </p:spPr>
        <p:txBody>
          <a:bodyPr/>
          <a:lstStyle/>
          <a:p>
            <a:r>
              <a:rPr lang="en-GB" sz="2500" dirty="0"/>
              <a:t>Truing imparts </a:t>
            </a:r>
            <a:r>
              <a:rPr lang="en-GB" sz="2500" dirty="0" err="1"/>
              <a:t>toric</a:t>
            </a:r>
            <a:r>
              <a:rPr lang="en-GB" sz="2500" dirty="0"/>
              <a:t> wheel form</a:t>
            </a:r>
          </a:p>
          <a:p>
            <a:r>
              <a:rPr lang="en-GB" sz="2500" dirty="0"/>
              <a:t>After truing and again after grinding, wheel profile can be imprinted onto soft dressing stick</a:t>
            </a:r>
          </a:p>
          <a:p>
            <a:r>
              <a:rPr lang="en-GB" sz="2500" dirty="0"/>
              <a:t>This can be measured to compute wheel wear shape/scale</a:t>
            </a:r>
          </a:p>
          <a:p>
            <a:r>
              <a:rPr lang="en-GB" sz="2500" dirty="0"/>
              <a:t>A full multi-pass grinding cycle may take </a:t>
            </a:r>
            <a:r>
              <a:rPr lang="en-GB" sz="2500" dirty="0" smtClean="0"/>
              <a:t>20 </a:t>
            </a:r>
            <a:r>
              <a:rPr lang="en-GB" sz="2500" dirty="0"/>
              <a:t>hours at up to 200mm</a:t>
            </a:r>
            <a:r>
              <a:rPr lang="en-GB" sz="2500" baseline="30000" dirty="0"/>
              <a:t>3</a:t>
            </a:r>
            <a:r>
              <a:rPr lang="en-GB" sz="2500" dirty="0"/>
              <a:t>/sec removal rate – wear compensation </a:t>
            </a:r>
            <a:r>
              <a:rPr lang="en-GB" sz="2500" dirty="0" smtClean="0"/>
              <a:t>is applied</a:t>
            </a:r>
            <a:endParaRPr lang="en-GB" sz="2500" dirty="0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7018338" y="971550"/>
            <a:ext cx="3760787" cy="2386013"/>
            <a:chOff x="3892" y="510"/>
            <a:chExt cx="1880" cy="1193"/>
          </a:xfrm>
        </p:grpSpPr>
        <p:pic>
          <p:nvPicPr>
            <p:cNvPr id="249865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 l="22301" t="12341" r="7616" b="8388"/>
            <a:stretch>
              <a:fillRect/>
            </a:stretch>
          </p:blipFill>
          <p:spPr bwMode="auto">
            <a:xfrm>
              <a:off x="3892" y="510"/>
              <a:ext cx="1868" cy="1193"/>
            </a:xfrm>
            <a:prstGeom prst="rect">
              <a:avLst/>
            </a:prstGeom>
            <a:noFill/>
            <a:ln w="8001">
              <a:noFill/>
              <a:miter lim="800000"/>
              <a:headEnd/>
              <a:tailEnd/>
            </a:ln>
          </p:spPr>
        </p:pic>
        <p:sp>
          <p:nvSpPr>
            <p:cNvPr id="249866" name="Text Box 4"/>
            <p:cNvSpPr txBox="1">
              <a:spLocks noChangeArrowheads="1"/>
            </p:cNvSpPr>
            <p:nvPr/>
          </p:nvSpPr>
          <p:spPr bwMode="auto">
            <a:xfrm>
              <a:off x="3907" y="1441"/>
              <a:ext cx="186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15203" tIns="57601" rIns="115203" bIns="57601">
              <a:spAutoFit/>
            </a:bodyPr>
            <a:lstStyle/>
            <a:p>
              <a:pPr defTabSz="1150938"/>
              <a:r>
                <a:rPr lang="en-GB"/>
                <a:t>Tilted “toric” grinding wheel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2.59259E-6 L 3.58974E-6 0.090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mph" presetSubtype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249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9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8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7057E-6 0.09004 L 0.00561 0.1034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9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60" grpId="0" animBg="1"/>
      <p:bldP spid="24986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522075" cy="912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1907" name="AutoShape 3"/>
          <p:cNvSpPr>
            <a:spLocks noChangeArrowheads="1"/>
          </p:cNvSpPr>
          <p:nvPr/>
        </p:nvSpPr>
        <p:spPr bwMode="auto">
          <a:xfrm rot="-23887912">
            <a:off x="3019425" y="3324225"/>
            <a:ext cx="1995488" cy="261938"/>
          </a:xfrm>
          <a:prstGeom prst="rightArrow">
            <a:avLst>
              <a:gd name="adj1" fmla="val 50000"/>
              <a:gd name="adj2" fmla="val 19045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51908" name="Text Box 4"/>
          <p:cNvSpPr txBox="1">
            <a:spLocks noChangeArrowheads="1"/>
          </p:cNvSpPr>
          <p:nvPr/>
        </p:nvSpPr>
        <p:spPr bwMode="auto">
          <a:xfrm>
            <a:off x="9085263" y="3616325"/>
            <a:ext cx="862012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753" tIns="29377" rIns="58753" bIns="29377"/>
          <a:lstStyle/>
          <a:p>
            <a:pPr defTabSz="1150938" eaLnBrk="0" hangingPunct="0"/>
            <a:r>
              <a:rPr lang="en-GB" sz="2000">
                <a:solidFill>
                  <a:schemeClr val="bg1"/>
                </a:solidFill>
              </a:rPr>
              <a:t>Z axis</a:t>
            </a: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251909" name="AutoShape 5"/>
          <p:cNvSpPr>
            <a:spLocks noChangeArrowheads="1"/>
          </p:cNvSpPr>
          <p:nvPr/>
        </p:nvSpPr>
        <p:spPr bwMode="auto">
          <a:xfrm rot="-8839014">
            <a:off x="5135563" y="6572250"/>
            <a:ext cx="781050" cy="311150"/>
          </a:xfrm>
          <a:prstGeom prst="rightArrow">
            <a:avLst>
              <a:gd name="adj1" fmla="val 50000"/>
              <a:gd name="adj2" fmla="val 6275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51910" name="Text Box 6"/>
          <p:cNvSpPr txBox="1">
            <a:spLocks noChangeArrowheads="1"/>
          </p:cNvSpPr>
          <p:nvPr/>
        </p:nvSpPr>
        <p:spPr bwMode="auto">
          <a:xfrm>
            <a:off x="1504950" y="3835400"/>
            <a:ext cx="2116138" cy="79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203" tIns="57601" rIns="115203" bIns="57601"/>
          <a:lstStyle/>
          <a:p>
            <a:pPr defTabSz="1150938" eaLnBrk="0" hangingPunct="0"/>
            <a:r>
              <a:rPr lang="en-US" sz="2000">
                <a:solidFill>
                  <a:schemeClr val="bg1"/>
                </a:solidFill>
              </a:rPr>
              <a:t>Mini-laser</a:t>
            </a:r>
          </a:p>
          <a:p>
            <a:pPr defTabSz="1150938" eaLnBrk="0" hangingPunct="0"/>
            <a:r>
              <a:rPr lang="en-US" sz="2000">
                <a:solidFill>
                  <a:schemeClr val="bg1"/>
                </a:solidFill>
              </a:rPr>
              <a:t>interferometer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251911" name="Text Box 7"/>
          <p:cNvSpPr txBox="1">
            <a:spLocks noChangeArrowheads="1"/>
          </p:cNvSpPr>
          <p:nvPr/>
        </p:nvSpPr>
        <p:spPr bwMode="auto">
          <a:xfrm>
            <a:off x="5675313" y="6992938"/>
            <a:ext cx="101600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203" tIns="57601" rIns="115203" bIns="57601"/>
          <a:lstStyle/>
          <a:p>
            <a:pPr defTabSz="1150938" eaLnBrk="0" hangingPunct="0"/>
            <a:r>
              <a:rPr lang="en-US" sz="2000">
                <a:solidFill>
                  <a:srgbClr val="FFFFFF"/>
                </a:solidFill>
              </a:rPr>
              <a:t>LVDT probes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251912" name="AutoShape 8"/>
          <p:cNvSpPr>
            <a:spLocks noChangeArrowheads="1"/>
          </p:cNvSpPr>
          <p:nvPr/>
        </p:nvSpPr>
        <p:spPr bwMode="auto">
          <a:xfrm rot="9091862" flipH="1">
            <a:off x="1906588" y="2511425"/>
            <a:ext cx="1773237" cy="265113"/>
          </a:xfrm>
          <a:prstGeom prst="rightArrow">
            <a:avLst>
              <a:gd name="adj1" fmla="val 50000"/>
              <a:gd name="adj2" fmla="val 16721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auto">
          <a:xfrm>
            <a:off x="1716088" y="6802438"/>
            <a:ext cx="1474787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203" tIns="57601" rIns="115203" bIns="57601"/>
          <a:lstStyle/>
          <a:p>
            <a:pPr defTabSz="1150938" eaLnBrk="0" hangingPunct="0"/>
            <a:r>
              <a:rPr lang="en-US" sz="2000">
                <a:solidFill>
                  <a:srgbClr val="777777"/>
                </a:solidFill>
              </a:rPr>
              <a:t>Workpiece</a:t>
            </a:r>
            <a:endParaRPr lang="en-US" sz="2000" b="1">
              <a:solidFill>
                <a:srgbClr val="777777"/>
              </a:solidFill>
            </a:endParaRPr>
          </a:p>
        </p:txBody>
      </p:sp>
      <p:sp>
        <p:nvSpPr>
          <p:cNvPr id="251914" name="Text Box 10"/>
          <p:cNvSpPr txBox="1">
            <a:spLocks noChangeArrowheads="1"/>
          </p:cNvSpPr>
          <p:nvPr/>
        </p:nvSpPr>
        <p:spPr bwMode="auto">
          <a:xfrm>
            <a:off x="730250" y="2832100"/>
            <a:ext cx="1819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203" tIns="57601" rIns="115203" bIns="57601"/>
          <a:lstStyle/>
          <a:p>
            <a:pPr defTabSz="1150938" eaLnBrk="0" hangingPunct="0"/>
            <a:r>
              <a:rPr lang="en-US" sz="2000">
                <a:solidFill>
                  <a:srgbClr val="FFFFFF"/>
                </a:solidFill>
              </a:rPr>
              <a:t>Optical Straightedge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251915" name="AutoShape 11"/>
          <p:cNvSpPr>
            <a:spLocks noChangeArrowheads="1"/>
          </p:cNvSpPr>
          <p:nvPr/>
        </p:nvSpPr>
        <p:spPr bwMode="auto">
          <a:xfrm rot="-23036129">
            <a:off x="6365875" y="6494463"/>
            <a:ext cx="1630363" cy="312737"/>
          </a:xfrm>
          <a:prstGeom prst="rightArrow">
            <a:avLst>
              <a:gd name="adj1" fmla="val 50000"/>
              <a:gd name="adj2" fmla="val 13033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51917" name="AutoShape 13"/>
          <p:cNvSpPr>
            <a:spLocks noChangeArrowheads="1"/>
          </p:cNvSpPr>
          <p:nvPr/>
        </p:nvSpPr>
        <p:spPr bwMode="auto">
          <a:xfrm rot="5400000">
            <a:off x="8297863" y="3676650"/>
            <a:ext cx="1050925" cy="282575"/>
          </a:xfrm>
          <a:prstGeom prst="leftRightArrow">
            <a:avLst>
              <a:gd name="adj1" fmla="val 50000"/>
              <a:gd name="adj2" fmla="val 7438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51918" name="AutoShape 14"/>
          <p:cNvSpPr>
            <a:spLocks noChangeArrowheads="1"/>
          </p:cNvSpPr>
          <p:nvPr/>
        </p:nvSpPr>
        <p:spPr bwMode="auto">
          <a:xfrm>
            <a:off x="5781675" y="4878388"/>
            <a:ext cx="1525588" cy="307975"/>
          </a:xfrm>
          <a:prstGeom prst="leftRightArrow">
            <a:avLst>
              <a:gd name="adj1" fmla="val 50000"/>
              <a:gd name="adj2" fmla="val 99072"/>
            </a:avLst>
          </a:pr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15203" tIns="57601" rIns="115203" bIns="57601" anchor="ctr"/>
          <a:lstStyle/>
          <a:p>
            <a:pPr algn="ctr" defTabSz="1150938"/>
            <a:endParaRPr lang="en-US">
              <a:solidFill>
                <a:srgbClr val="777777"/>
              </a:solidFill>
            </a:endParaRPr>
          </a:p>
        </p:txBody>
      </p:sp>
      <p:sp>
        <p:nvSpPr>
          <p:cNvPr id="251919" name="Text Box 15"/>
          <p:cNvSpPr txBox="1">
            <a:spLocks noChangeArrowheads="1"/>
          </p:cNvSpPr>
          <p:nvPr/>
        </p:nvSpPr>
        <p:spPr bwMode="auto">
          <a:xfrm>
            <a:off x="7378700" y="4846638"/>
            <a:ext cx="862013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753" tIns="29377" rIns="58753" bIns="29377"/>
          <a:lstStyle/>
          <a:p>
            <a:pPr defTabSz="1150938" eaLnBrk="0" hangingPunct="0"/>
            <a:r>
              <a:rPr lang="en-GB" sz="2000" b="1">
                <a:solidFill>
                  <a:srgbClr val="777777"/>
                </a:solidFill>
              </a:rPr>
              <a:t>X axis</a:t>
            </a:r>
            <a:endParaRPr lang="en-US" sz="2000" b="1">
              <a:solidFill>
                <a:srgbClr val="777777"/>
              </a:solidFill>
            </a:endParaRPr>
          </a:p>
        </p:txBody>
      </p:sp>
      <p:sp>
        <p:nvSpPr>
          <p:cNvPr id="251920" name="Text Box 16"/>
          <p:cNvSpPr txBox="1">
            <a:spLocks noChangeArrowheads="1"/>
          </p:cNvSpPr>
          <p:nvPr/>
        </p:nvSpPr>
        <p:spPr bwMode="auto">
          <a:xfrm>
            <a:off x="7437438" y="871538"/>
            <a:ext cx="3686175" cy="126047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/>
        </p:spPr>
        <p:txBody>
          <a:bodyPr lIns="117924" tIns="58962" rIns="117924" bIns="58962">
            <a:spAutoFit/>
          </a:bodyPr>
          <a:lstStyle/>
          <a:p>
            <a:pPr algn="ctr" defTabSz="1150938" eaLnBrk="0" hangingPunct="0">
              <a:spcBef>
                <a:spcPct val="50000"/>
              </a:spcBef>
            </a:pPr>
            <a:r>
              <a:rPr lang="en-GB" sz="2500" b="1">
                <a:solidFill>
                  <a:schemeClr val="bg1"/>
                </a:solidFill>
              </a:rPr>
              <a:t>Workpiece metrology has full system accuracy ~ 0.25 </a:t>
            </a:r>
            <a:r>
              <a:rPr lang="el-GR" sz="2500" b="1">
                <a:solidFill>
                  <a:schemeClr val="bg1"/>
                </a:solidFill>
                <a:cs typeface="Arial" charset="0"/>
              </a:rPr>
              <a:t>μ</a:t>
            </a:r>
            <a:r>
              <a:rPr lang="en-GB" sz="2500" b="1">
                <a:solidFill>
                  <a:schemeClr val="bg1"/>
                </a:solidFill>
                <a:cs typeface="Arial" charset="0"/>
              </a:rPr>
              <a:t>m</a:t>
            </a:r>
            <a:endParaRPr lang="el-GR" sz="2500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51922" name="Rectangle 18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84150" y="166688"/>
            <a:ext cx="8829675" cy="852487"/>
          </a:xfrm>
          <a:prstGeom prst="rect">
            <a:avLst/>
          </a:prstGeom>
          <a:noFill/>
          <a:ln/>
        </p:spPr>
        <p:txBody>
          <a:bodyPr lIns="115203" tIns="57601" rIns="115203" bIns="57601" anchor="ctr"/>
          <a:lstStyle/>
          <a:p>
            <a:r>
              <a:rPr lang="en-GB" b="0">
                <a:solidFill>
                  <a:schemeClr val="bg1"/>
                </a:solidFill>
              </a:rPr>
              <a:t>Workpiece Metrology</a:t>
            </a:r>
          </a:p>
        </p:txBody>
      </p:sp>
      <p:pic>
        <p:nvPicPr>
          <p:cNvPr id="251923" name="Picture 19" descr="newcran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88425" y="258763"/>
            <a:ext cx="2322513" cy="690562"/>
          </a:xfrm>
          <a:prstGeom prst="rect">
            <a:avLst/>
          </a:prstGeom>
          <a:noFill/>
        </p:spPr>
      </p:pic>
      <p:sp>
        <p:nvSpPr>
          <p:cNvPr id="251924" name="Text Box 20"/>
          <p:cNvSpPr txBox="1">
            <a:spLocks noChangeArrowheads="1"/>
          </p:cNvSpPr>
          <p:nvPr/>
        </p:nvSpPr>
        <p:spPr bwMode="auto">
          <a:xfrm>
            <a:off x="9005888" y="8128000"/>
            <a:ext cx="2514600" cy="511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115203" tIns="57601" rIns="115203" bIns="57601"/>
          <a:lstStyle/>
          <a:p>
            <a:pPr algn="ctr" defTabSz="1150938">
              <a:spcBef>
                <a:spcPct val="50000"/>
              </a:spcBef>
            </a:pPr>
            <a:r>
              <a:rPr lang="en-GB" sz="1800">
                <a:solidFill>
                  <a:srgbClr val="777777"/>
                </a:solidFill>
                <a:latin typeface="DefusedRegular" pitchFamily="2" charset="0"/>
              </a:rPr>
              <a:t>www.cranfield.ac.uk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84150" y="166688"/>
            <a:ext cx="8829675" cy="854075"/>
          </a:xfrm>
        </p:spPr>
        <p:txBody>
          <a:bodyPr/>
          <a:lstStyle/>
          <a:p>
            <a:r>
              <a:rPr lang="en-GB" dirty="0"/>
              <a:t>1 metre mirror ground in 10 </a:t>
            </a:r>
            <a:r>
              <a:rPr lang="en-GB" dirty="0" smtClean="0"/>
              <a:t>hours</a:t>
            </a:r>
            <a:endParaRPr lang="en-GB" dirty="0"/>
          </a:p>
        </p:txBody>
      </p:sp>
      <p:pic>
        <p:nvPicPr>
          <p:cNvPr id="350211" name="Picture 3" descr="DSCF07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1547" y="2661970"/>
            <a:ext cx="4170362" cy="5559510"/>
          </a:xfrm>
          <a:prstGeom prst="rect">
            <a:avLst/>
          </a:prstGeom>
          <a:noFill/>
        </p:spPr>
      </p:pic>
      <p:pic>
        <p:nvPicPr>
          <p:cNvPr id="350212" name="Picture 4" descr="IMG_05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542" y="4803006"/>
            <a:ext cx="5006383" cy="3753895"/>
          </a:xfrm>
          <a:prstGeom prst="rect">
            <a:avLst/>
          </a:prstGeom>
          <a:noFill/>
        </p:spPr>
      </p:pic>
      <p:sp>
        <p:nvSpPr>
          <p:cNvPr id="5" name="Content Placeholder 3"/>
          <p:cNvSpPr>
            <a:spLocks noGrp="1"/>
          </p:cNvSpPr>
          <p:nvPr>
            <p:ph idx="1"/>
          </p:nvPr>
        </p:nvSpPr>
        <p:spPr>
          <a:xfrm>
            <a:off x="6048375" y="971333"/>
            <a:ext cx="5145189" cy="1667092"/>
          </a:xfrm>
        </p:spPr>
        <p:txBody>
          <a:bodyPr/>
          <a:lstStyle/>
          <a:p>
            <a:r>
              <a:rPr lang="en-GB" sz="2400" dirty="0" smtClean="0"/>
              <a:t>1.45m (e.g. ESO) in 20 hours (1mm material removed)</a:t>
            </a:r>
          </a:p>
          <a:p>
            <a:r>
              <a:rPr lang="en-GB" sz="2400" dirty="0" smtClean="0"/>
              <a:t>Supports 50 mirrors per annum with one machine</a:t>
            </a:r>
            <a:endParaRPr lang="en-GB" sz="2400" dirty="0"/>
          </a:p>
        </p:txBody>
      </p:sp>
      <p:pic>
        <p:nvPicPr>
          <p:cNvPr id="7" name="MVI_046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95300" y="954088"/>
            <a:ext cx="5016500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7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Scan measurement of ground profile</a:t>
            </a:r>
            <a:endParaRPr lang="en-GB" dirty="0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79400" y="1841500"/>
            <a:ext cx="11006224" cy="6319839"/>
            <a:chOff x="0" y="769"/>
            <a:chExt cx="5761" cy="3308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769"/>
              <a:ext cx="5757" cy="3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0" y="769"/>
              <a:ext cx="5761" cy="33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749" y="1017"/>
              <a:ext cx="4458" cy="269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749" y="1017"/>
              <a:ext cx="4458" cy="2693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928" y="1017"/>
              <a:ext cx="1" cy="2693"/>
            </a:xfrm>
            <a:custGeom>
              <a:avLst/>
              <a:gdLst/>
              <a:ahLst/>
              <a:cxnLst>
                <a:cxn ang="0">
                  <a:pos x="0" y="70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05">
                  <a:moveTo>
                    <a:pt x="0" y="70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440" y="1017"/>
              <a:ext cx="1" cy="2693"/>
            </a:xfrm>
            <a:custGeom>
              <a:avLst/>
              <a:gdLst/>
              <a:ahLst/>
              <a:cxnLst>
                <a:cxn ang="0">
                  <a:pos x="0" y="70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05">
                  <a:moveTo>
                    <a:pt x="0" y="70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952" y="1017"/>
              <a:ext cx="1" cy="2693"/>
            </a:xfrm>
            <a:custGeom>
              <a:avLst/>
              <a:gdLst/>
              <a:ahLst/>
              <a:cxnLst>
                <a:cxn ang="0">
                  <a:pos x="0" y="70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05">
                  <a:moveTo>
                    <a:pt x="0" y="70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468" y="1017"/>
              <a:ext cx="1" cy="2693"/>
            </a:xfrm>
            <a:custGeom>
              <a:avLst/>
              <a:gdLst/>
              <a:ahLst/>
              <a:cxnLst>
                <a:cxn ang="0">
                  <a:pos x="0" y="70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05">
                  <a:moveTo>
                    <a:pt x="0" y="70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980" y="1017"/>
              <a:ext cx="1" cy="2693"/>
            </a:xfrm>
            <a:custGeom>
              <a:avLst/>
              <a:gdLst/>
              <a:ahLst/>
              <a:cxnLst>
                <a:cxn ang="0">
                  <a:pos x="0" y="70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05">
                  <a:moveTo>
                    <a:pt x="0" y="70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492" y="1017"/>
              <a:ext cx="1" cy="2693"/>
            </a:xfrm>
            <a:custGeom>
              <a:avLst/>
              <a:gdLst/>
              <a:ahLst/>
              <a:cxnLst>
                <a:cxn ang="0">
                  <a:pos x="0" y="70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05">
                  <a:moveTo>
                    <a:pt x="0" y="70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007" y="1017"/>
              <a:ext cx="1" cy="2693"/>
            </a:xfrm>
            <a:custGeom>
              <a:avLst/>
              <a:gdLst/>
              <a:ahLst/>
              <a:cxnLst>
                <a:cxn ang="0">
                  <a:pos x="0" y="70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05">
                  <a:moveTo>
                    <a:pt x="0" y="70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519" y="1017"/>
              <a:ext cx="1" cy="2693"/>
            </a:xfrm>
            <a:custGeom>
              <a:avLst/>
              <a:gdLst/>
              <a:ahLst/>
              <a:cxnLst>
                <a:cxn ang="0">
                  <a:pos x="0" y="70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05">
                  <a:moveTo>
                    <a:pt x="0" y="70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031" y="1017"/>
              <a:ext cx="1" cy="2693"/>
            </a:xfrm>
            <a:custGeom>
              <a:avLst/>
              <a:gdLst/>
              <a:ahLst/>
              <a:cxnLst>
                <a:cxn ang="0">
                  <a:pos x="0" y="70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05">
                  <a:moveTo>
                    <a:pt x="0" y="70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749" y="3710"/>
              <a:ext cx="446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8" y="0"/>
                </a:cxn>
                <a:cxn ang="0">
                  <a:pos x="1168" y="0"/>
                </a:cxn>
              </a:cxnLst>
              <a:rect l="0" t="0" r="r" b="b"/>
              <a:pathLst>
                <a:path w="1168">
                  <a:moveTo>
                    <a:pt x="0" y="0"/>
                  </a:moveTo>
                  <a:lnTo>
                    <a:pt x="1168" y="0"/>
                  </a:lnTo>
                  <a:lnTo>
                    <a:pt x="116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749" y="3439"/>
              <a:ext cx="446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8" y="0"/>
                </a:cxn>
                <a:cxn ang="0">
                  <a:pos x="1168" y="0"/>
                </a:cxn>
              </a:cxnLst>
              <a:rect l="0" t="0" r="r" b="b"/>
              <a:pathLst>
                <a:path w="1168">
                  <a:moveTo>
                    <a:pt x="0" y="0"/>
                  </a:moveTo>
                  <a:lnTo>
                    <a:pt x="1168" y="0"/>
                  </a:lnTo>
                  <a:lnTo>
                    <a:pt x="116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749" y="3172"/>
              <a:ext cx="446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8" y="0"/>
                </a:cxn>
                <a:cxn ang="0">
                  <a:pos x="1168" y="0"/>
                </a:cxn>
              </a:cxnLst>
              <a:rect l="0" t="0" r="r" b="b"/>
              <a:pathLst>
                <a:path w="1168">
                  <a:moveTo>
                    <a:pt x="0" y="0"/>
                  </a:moveTo>
                  <a:lnTo>
                    <a:pt x="1168" y="0"/>
                  </a:lnTo>
                  <a:lnTo>
                    <a:pt x="116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749" y="2900"/>
              <a:ext cx="446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8" y="0"/>
                </a:cxn>
                <a:cxn ang="0">
                  <a:pos x="1168" y="0"/>
                </a:cxn>
              </a:cxnLst>
              <a:rect l="0" t="0" r="r" b="b"/>
              <a:pathLst>
                <a:path w="1168">
                  <a:moveTo>
                    <a:pt x="0" y="0"/>
                  </a:moveTo>
                  <a:lnTo>
                    <a:pt x="1168" y="0"/>
                  </a:lnTo>
                  <a:lnTo>
                    <a:pt x="116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749" y="2633"/>
              <a:ext cx="446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8" y="0"/>
                </a:cxn>
                <a:cxn ang="0">
                  <a:pos x="1168" y="0"/>
                </a:cxn>
              </a:cxnLst>
              <a:rect l="0" t="0" r="r" b="b"/>
              <a:pathLst>
                <a:path w="1168">
                  <a:moveTo>
                    <a:pt x="0" y="0"/>
                  </a:moveTo>
                  <a:lnTo>
                    <a:pt x="1168" y="0"/>
                  </a:lnTo>
                  <a:lnTo>
                    <a:pt x="116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749" y="2362"/>
              <a:ext cx="446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8" y="0"/>
                </a:cxn>
                <a:cxn ang="0">
                  <a:pos x="1168" y="0"/>
                </a:cxn>
              </a:cxnLst>
              <a:rect l="0" t="0" r="r" b="b"/>
              <a:pathLst>
                <a:path w="1168">
                  <a:moveTo>
                    <a:pt x="0" y="0"/>
                  </a:moveTo>
                  <a:lnTo>
                    <a:pt x="1168" y="0"/>
                  </a:lnTo>
                  <a:lnTo>
                    <a:pt x="116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749" y="2094"/>
              <a:ext cx="446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8" y="0"/>
                </a:cxn>
                <a:cxn ang="0">
                  <a:pos x="1168" y="0"/>
                </a:cxn>
              </a:cxnLst>
              <a:rect l="0" t="0" r="r" b="b"/>
              <a:pathLst>
                <a:path w="1168">
                  <a:moveTo>
                    <a:pt x="0" y="0"/>
                  </a:moveTo>
                  <a:lnTo>
                    <a:pt x="1168" y="0"/>
                  </a:lnTo>
                  <a:lnTo>
                    <a:pt x="116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749" y="1823"/>
              <a:ext cx="446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8" y="0"/>
                </a:cxn>
                <a:cxn ang="0">
                  <a:pos x="1168" y="0"/>
                </a:cxn>
              </a:cxnLst>
              <a:rect l="0" t="0" r="r" b="b"/>
              <a:pathLst>
                <a:path w="1168">
                  <a:moveTo>
                    <a:pt x="0" y="0"/>
                  </a:moveTo>
                  <a:lnTo>
                    <a:pt x="1168" y="0"/>
                  </a:lnTo>
                  <a:lnTo>
                    <a:pt x="116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749" y="1556"/>
              <a:ext cx="446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8" y="0"/>
                </a:cxn>
                <a:cxn ang="0">
                  <a:pos x="1168" y="0"/>
                </a:cxn>
              </a:cxnLst>
              <a:rect l="0" t="0" r="r" b="b"/>
              <a:pathLst>
                <a:path w="1168">
                  <a:moveTo>
                    <a:pt x="0" y="0"/>
                  </a:moveTo>
                  <a:lnTo>
                    <a:pt x="1168" y="0"/>
                  </a:lnTo>
                  <a:lnTo>
                    <a:pt x="116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749" y="1285"/>
              <a:ext cx="446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8" y="0"/>
                </a:cxn>
                <a:cxn ang="0">
                  <a:pos x="1168" y="0"/>
                </a:cxn>
              </a:cxnLst>
              <a:rect l="0" t="0" r="r" b="b"/>
              <a:pathLst>
                <a:path w="1168">
                  <a:moveTo>
                    <a:pt x="0" y="0"/>
                  </a:moveTo>
                  <a:lnTo>
                    <a:pt x="1168" y="0"/>
                  </a:lnTo>
                  <a:lnTo>
                    <a:pt x="116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749" y="1017"/>
              <a:ext cx="446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8" y="0"/>
                </a:cxn>
                <a:cxn ang="0">
                  <a:pos x="1168" y="0"/>
                </a:cxn>
              </a:cxnLst>
              <a:rect l="0" t="0" r="r" b="b"/>
              <a:pathLst>
                <a:path w="1168">
                  <a:moveTo>
                    <a:pt x="0" y="0"/>
                  </a:moveTo>
                  <a:lnTo>
                    <a:pt x="1168" y="0"/>
                  </a:lnTo>
                  <a:lnTo>
                    <a:pt x="116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Line 28"/>
            <p:cNvSpPr>
              <a:spLocks noChangeShapeType="1"/>
            </p:cNvSpPr>
            <p:nvPr/>
          </p:nvSpPr>
          <p:spPr bwMode="auto">
            <a:xfrm>
              <a:off x="749" y="3710"/>
              <a:ext cx="445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Line 29"/>
            <p:cNvSpPr>
              <a:spLocks noChangeShapeType="1"/>
            </p:cNvSpPr>
            <p:nvPr/>
          </p:nvSpPr>
          <p:spPr bwMode="auto">
            <a:xfrm flipV="1">
              <a:off x="749" y="1017"/>
              <a:ext cx="1" cy="269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auto">
            <a:xfrm flipV="1">
              <a:off x="928" y="3664"/>
              <a:ext cx="1" cy="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837" y="3722"/>
              <a:ext cx="214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-400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auto">
            <a:xfrm flipV="1">
              <a:off x="1440" y="3664"/>
              <a:ext cx="1" cy="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1349" y="3722"/>
              <a:ext cx="214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-300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auto">
            <a:xfrm flipV="1">
              <a:off x="1952" y="3664"/>
              <a:ext cx="1" cy="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1860" y="3722"/>
              <a:ext cx="214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-200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Line 36"/>
            <p:cNvSpPr>
              <a:spLocks noChangeShapeType="1"/>
            </p:cNvSpPr>
            <p:nvPr/>
          </p:nvSpPr>
          <p:spPr bwMode="auto">
            <a:xfrm flipV="1">
              <a:off x="2468" y="3664"/>
              <a:ext cx="1" cy="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2376" y="3722"/>
              <a:ext cx="214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-100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auto">
            <a:xfrm flipV="1">
              <a:off x="2980" y="3664"/>
              <a:ext cx="1" cy="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2957" y="3722"/>
              <a:ext cx="88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Line 40"/>
            <p:cNvSpPr>
              <a:spLocks noChangeShapeType="1"/>
            </p:cNvSpPr>
            <p:nvPr/>
          </p:nvSpPr>
          <p:spPr bwMode="auto">
            <a:xfrm flipV="1">
              <a:off x="3492" y="3664"/>
              <a:ext cx="1" cy="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3423" y="3722"/>
              <a:ext cx="183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100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auto">
            <a:xfrm flipV="1">
              <a:off x="4007" y="3664"/>
              <a:ext cx="1" cy="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3939" y="3722"/>
              <a:ext cx="183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200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auto">
            <a:xfrm flipV="1">
              <a:off x="4519" y="3664"/>
              <a:ext cx="1" cy="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4451" y="3722"/>
              <a:ext cx="183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300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Line 46"/>
            <p:cNvSpPr>
              <a:spLocks noChangeShapeType="1"/>
            </p:cNvSpPr>
            <p:nvPr/>
          </p:nvSpPr>
          <p:spPr bwMode="auto">
            <a:xfrm flipV="1">
              <a:off x="5031" y="3664"/>
              <a:ext cx="1" cy="4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4962" y="3722"/>
              <a:ext cx="183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400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Line 48"/>
            <p:cNvSpPr>
              <a:spLocks noChangeShapeType="1"/>
            </p:cNvSpPr>
            <p:nvPr/>
          </p:nvSpPr>
          <p:spPr bwMode="auto">
            <a:xfrm>
              <a:off x="749" y="3710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615" y="3664"/>
              <a:ext cx="164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-12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auto">
            <a:xfrm>
              <a:off x="749" y="3439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615" y="3393"/>
              <a:ext cx="164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-10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auto">
            <a:xfrm>
              <a:off x="749" y="3172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661" y="3126"/>
              <a:ext cx="115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-8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Line 54"/>
            <p:cNvSpPr>
              <a:spLocks noChangeShapeType="1"/>
            </p:cNvSpPr>
            <p:nvPr/>
          </p:nvSpPr>
          <p:spPr bwMode="auto">
            <a:xfrm>
              <a:off x="749" y="2900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661" y="2855"/>
              <a:ext cx="115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-6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Line 56"/>
            <p:cNvSpPr>
              <a:spLocks noChangeShapeType="1"/>
            </p:cNvSpPr>
            <p:nvPr/>
          </p:nvSpPr>
          <p:spPr bwMode="auto">
            <a:xfrm>
              <a:off x="749" y="2633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661" y="2587"/>
              <a:ext cx="115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-4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Line 58"/>
            <p:cNvSpPr>
              <a:spLocks noChangeShapeType="1"/>
            </p:cNvSpPr>
            <p:nvPr/>
          </p:nvSpPr>
          <p:spPr bwMode="auto">
            <a:xfrm>
              <a:off x="749" y="2362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Rectangle 59"/>
            <p:cNvSpPr>
              <a:spLocks noChangeArrowheads="1"/>
            </p:cNvSpPr>
            <p:nvPr/>
          </p:nvSpPr>
          <p:spPr bwMode="auto">
            <a:xfrm>
              <a:off x="661" y="2316"/>
              <a:ext cx="115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-2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Line 60"/>
            <p:cNvSpPr>
              <a:spLocks noChangeShapeType="1"/>
            </p:cNvSpPr>
            <p:nvPr/>
          </p:nvSpPr>
          <p:spPr bwMode="auto">
            <a:xfrm>
              <a:off x="749" y="2094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Rectangle 61"/>
            <p:cNvSpPr>
              <a:spLocks noChangeArrowheads="1"/>
            </p:cNvSpPr>
            <p:nvPr/>
          </p:nvSpPr>
          <p:spPr bwMode="auto">
            <a:xfrm>
              <a:off x="688" y="2049"/>
              <a:ext cx="88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Line 62"/>
            <p:cNvSpPr>
              <a:spLocks noChangeShapeType="1"/>
            </p:cNvSpPr>
            <p:nvPr/>
          </p:nvSpPr>
          <p:spPr bwMode="auto">
            <a:xfrm>
              <a:off x="749" y="1823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688" y="1777"/>
              <a:ext cx="88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Line 64"/>
            <p:cNvSpPr>
              <a:spLocks noChangeShapeType="1"/>
            </p:cNvSpPr>
            <p:nvPr/>
          </p:nvSpPr>
          <p:spPr bwMode="auto">
            <a:xfrm>
              <a:off x="749" y="1556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688" y="1510"/>
              <a:ext cx="88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4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Line 66"/>
            <p:cNvSpPr>
              <a:spLocks noChangeShapeType="1"/>
            </p:cNvSpPr>
            <p:nvPr/>
          </p:nvSpPr>
          <p:spPr bwMode="auto">
            <a:xfrm>
              <a:off x="749" y="1285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688" y="1239"/>
              <a:ext cx="88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6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Line 68"/>
            <p:cNvSpPr>
              <a:spLocks noChangeShapeType="1"/>
            </p:cNvSpPr>
            <p:nvPr/>
          </p:nvSpPr>
          <p:spPr bwMode="auto">
            <a:xfrm>
              <a:off x="749" y="1017"/>
              <a:ext cx="4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Rectangle 69"/>
            <p:cNvSpPr>
              <a:spLocks noChangeArrowheads="1"/>
            </p:cNvSpPr>
            <p:nvPr/>
          </p:nvSpPr>
          <p:spPr bwMode="auto">
            <a:xfrm>
              <a:off x="688" y="971"/>
              <a:ext cx="88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8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" name="Freeform 115"/>
            <p:cNvSpPr>
              <a:spLocks/>
            </p:cNvSpPr>
            <p:nvPr/>
          </p:nvSpPr>
          <p:spPr bwMode="auto">
            <a:xfrm>
              <a:off x="749" y="1949"/>
              <a:ext cx="130" cy="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31"/>
                </a:cxn>
                <a:cxn ang="0">
                  <a:pos x="7" y="12"/>
                </a:cxn>
                <a:cxn ang="0">
                  <a:pos x="7" y="8"/>
                </a:cxn>
                <a:cxn ang="0">
                  <a:pos x="11" y="42"/>
                </a:cxn>
                <a:cxn ang="0">
                  <a:pos x="15" y="31"/>
                </a:cxn>
                <a:cxn ang="0">
                  <a:pos x="19" y="42"/>
                </a:cxn>
                <a:cxn ang="0">
                  <a:pos x="23" y="61"/>
                </a:cxn>
                <a:cxn ang="0">
                  <a:pos x="26" y="54"/>
                </a:cxn>
                <a:cxn ang="0">
                  <a:pos x="30" y="54"/>
                </a:cxn>
                <a:cxn ang="0">
                  <a:pos x="34" y="46"/>
                </a:cxn>
                <a:cxn ang="0">
                  <a:pos x="34" y="65"/>
                </a:cxn>
                <a:cxn ang="0">
                  <a:pos x="38" y="58"/>
                </a:cxn>
                <a:cxn ang="0">
                  <a:pos x="42" y="88"/>
                </a:cxn>
                <a:cxn ang="0">
                  <a:pos x="46" y="80"/>
                </a:cxn>
                <a:cxn ang="0">
                  <a:pos x="46" y="100"/>
                </a:cxn>
                <a:cxn ang="0">
                  <a:pos x="49" y="92"/>
                </a:cxn>
                <a:cxn ang="0">
                  <a:pos x="53" y="88"/>
                </a:cxn>
                <a:cxn ang="0">
                  <a:pos x="57" y="65"/>
                </a:cxn>
                <a:cxn ang="0">
                  <a:pos x="61" y="92"/>
                </a:cxn>
                <a:cxn ang="0">
                  <a:pos x="65" y="88"/>
                </a:cxn>
                <a:cxn ang="0">
                  <a:pos x="65" y="80"/>
                </a:cxn>
                <a:cxn ang="0">
                  <a:pos x="69" y="73"/>
                </a:cxn>
                <a:cxn ang="0">
                  <a:pos x="72" y="123"/>
                </a:cxn>
                <a:cxn ang="0">
                  <a:pos x="76" y="107"/>
                </a:cxn>
                <a:cxn ang="0">
                  <a:pos x="76" y="96"/>
                </a:cxn>
                <a:cxn ang="0">
                  <a:pos x="80" y="84"/>
                </a:cxn>
                <a:cxn ang="0">
                  <a:pos x="84" y="100"/>
                </a:cxn>
                <a:cxn ang="0">
                  <a:pos x="88" y="88"/>
                </a:cxn>
                <a:cxn ang="0">
                  <a:pos x="91" y="84"/>
                </a:cxn>
                <a:cxn ang="0">
                  <a:pos x="95" y="130"/>
                </a:cxn>
                <a:cxn ang="0">
                  <a:pos x="95" y="138"/>
                </a:cxn>
                <a:cxn ang="0">
                  <a:pos x="99" y="145"/>
                </a:cxn>
                <a:cxn ang="0">
                  <a:pos x="103" y="126"/>
                </a:cxn>
                <a:cxn ang="0">
                  <a:pos x="107" y="153"/>
                </a:cxn>
                <a:cxn ang="0">
                  <a:pos x="111" y="138"/>
                </a:cxn>
                <a:cxn ang="0">
                  <a:pos x="111" y="126"/>
                </a:cxn>
                <a:cxn ang="0">
                  <a:pos x="114" y="145"/>
                </a:cxn>
                <a:cxn ang="0">
                  <a:pos x="118" y="130"/>
                </a:cxn>
                <a:cxn ang="0">
                  <a:pos x="122" y="138"/>
                </a:cxn>
                <a:cxn ang="0">
                  <a:pos x="126" y="130"/>
                </a:cxn>
                <a:cxn ang="0">
                  <a:pos x="126" y="134"/>
                </a:cxn>
              </a:cxnLst>
              <a:rect l="0" t="0" r="r" b="b"/>
              <a:pathLst>
                <a:path w="130" h="157">
                  <a:moveTo>
                    <a:pt x="0" y="4"/>
                  </a:moveTo>
                  <a:lnTo>
                    <a:pt x="0" y="27"/>
                  </a:lnTo>
                  <a:lnTo>
                    <a:pt x="0" y="0"/>
                  </a:lnTo>
                  <a:lnTo>
                    <a:pt x="0" y="19"/>
                  </a:lnTo>
                  <a:lnTo>
                    <a:pt x="4" y="27"/>
                  </a:lnTo>
                  <a:lnTo>
                    <a:pt x="4" y="31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7" y="12"/>
                  </a:lnTo>
                  <a:lnTo>
                    <a:pt x="7" y="23"/>
                  </a:lnTo>
                  <a:lnTo>
                    <a:pt x="7" y="4"/>
                  </a:lnTo>
                  <a:lnTo>
                    <a:pt x="7" y="8"/>
                  </a:lnTo>
                  <a:lnTo>
                    <a:pt x="11" y="16"/>
                  </a:lnTo>
                  <a:lnTo>
                    <a:pt x="11" y="4"/>
                  </a:lnTo>
                  <a:lnTo>
                    <a:pt x="11" y="42"/>
                  </a:lnTo>
                  <a:lnTo>
                    <a:pt x="15" y="35"/>
                  </a:lnTo>
                  <a:lnTo>
                    <a:pt x="15" y="65"/>
                  </a:lnTo>
                  <a:lnTo>
                    <a:pt x="15" y="31"/>
                  </a:lnTo>
                  <a:lnTo>
                    <a:pt x="15" y="58"/>
                  </a:lnTo>
                  <a:lnTo>
                    <a:pt x="19" y="61"/>
                  </a:lnTo>
                  <a:lnTo>
                    <a:pt x="19" y="42"/>
                  </a:lnTo>
                  <a:lnTo>
                    <a:pt x="19" y="50"/>
                  </a:lnTo>
                  <a:lnTo>
                    <a:pt x="23" y="46"/>
                  </a:lnTo>
                  <a:lnTo>
                    <a:pt x="23" y="61"/>
                  </a:lnTo>
                  <a:lnTo>
                    <a:pt x="23" y="38"/>
                  </a:lnTo>
                  <a:lnTo>
                    <a:pt x="26" y="46"/>
                  </a:lnTo>
                  <a:lnTo>
                    <a:pt x="26" y="54"/>
                  </a:lnTo>
                  <a:lnTo>
                    <a:pt x="26" y="23"/>
                  </a:lnTo>
                  <a:lnTo>
                    <a:pt x="30" y="31"/>
                  </a:lnTo>
                  <a:lnTo>
                    <a:pt x="30" y="54"/>
                  </a:lnTo>
                  <a:lnTo>
                    <a:pt x="30" y="23"/>
                  </a:lnTo>
                  <a:lnTo>
                    <a:pt x="30" y="38"/>
                  </a:lnTo>
                  <a:lnTo>
                    <a:pt x="34" y="46"/>
                  </a:lnTo>
                  <a:lnTo>
                    <a:pt x="34" y="69"/>
                  </a:lnTo>
                  <a:lnTo>
                    <a:pt x="34" y="38"/>
                  </a:lnTo>
                  <a:lnTo>
                    <a:pt x="34" y="65"/>
                  </a:lnTo>
                  <a:lnTo>
                    <a:pt x="38" y="58"/>
                  </a:lnTo>
                  <a:lnTo>
                    <a:pt x="38" y="80"/>
                  </a:lnTo>
                  <a:lnTo>
                    <a:pt x="38" y="58"/>
                  </a:lnTo>
                  <a:lnTo>
                    <a:pt x="38" y="77"/>
                  </a:lnTo>
                  <a:lnTo>
                    <a:pt x="42" y="73"/>
                  </a:lnTo>
                  <a:lnTo>
                    <a:pt x="42" y="88"/>
                  </a:lnTo>
                  <a:lnTo>
                    <a:pt x="42" y="69"/>
                  </a:lnTo>
                  <a:lnTo>
                    <a:pt x="42" y="73"/>
                  </a:lnTo>
                  <a:lnTo>
                    <a:pt x="46" y="80"/>
                  </a:lnTo>
                  <a:lnTo>
                    <a:pt x="46" y="100"/>
                  </a:lnTo>
                  <a:lnTo>
                    <a:pt x="46" y="73"/>
                  </a:lnTo>
                  <a:lnTo>
                    <a:pt x="46" y="100"/>
                  </a:lnTo>
                  <a:lnTo>
                    <a:pt x="49" y="96"/>
                  </a:lnTo>
                  <a:lnTo>
                    <a:pt x="49" y="111"/>
                  </a:lnTo>
                  <a:lnTo>
                    <a:pt x="49" y="92"/>
                  </a:lnTo>
                  <a:lnTo>
                    <a:pt x="49" y="103"/>
                  </a:lnTo>
                  <a:lnTo>
                    <a:pt x="53" y="111"/>
                  </a:lnTo>
                  <a:lnTo>
                    <a:pt x="53" y="88"/>
                  </a:lnTo>
                  <a:lnTo>
                    <a:pt x="57" y="96"/>
                  </a:lnTo>
                  <a:lnTo>
                    <a:pt x="57" y="100"/>
                  </a:lnTo>
                  <a:lnTo>
                    <a:pt x="57" y="65"/>
                  </a:lnTo>
                  <a:lnTo>
                    <a:pt x="57" y="65"/>
                  </a:lnTo>
                  <a:lnTo>
                    <a:pt x="61" y="69"/>
                  </a:lnTo>
                  <a:lnTo>
                    <a:pt x="61" y="92"/>
                  </a:lnTo>
                  <a:lnTo>
                    <a:pt x="61" y="50"/>
                  </a:lnTo>
                  <a:lnTo>
                    <a:pt x="61" y="84"/>
                  </a:lnTo>
                  <a:lnTo>
                    <a:pt x="65" y="88"/>
                  </a:lnTo>
                  <a:lnTo>
                    <a:pt x="65" y="96"/>
                  </a:lnTo>
                  <a:lnTo>
                    <a:pt x="65" y="77"/>
                  </a:lnTo>
                  <a:lnTo>
                    <a:pt x="65" y="80"/>
                  </a:lnTo>
                  <a:lnTo>
                    <a:pt x="69" y="77"/>
                  </a:lnTo>
                  <a:lnTo>
                    <a:pt x="69" y="107"/>
                  </a:lnTo>
                  <a:lnTo>
                    <a:pt x="69" y="73"/>
                  </a:lnTo>
                  <a:lnTo>
                    <a:pt x="69" y="103"/>
                  </a:lnTo>
                  <a:lnTo>
                    <a:pt x="72" y="107"/>
                  </a:lnTo>
                  <a:lnTo>
                    <a:pt x="72" y="123"/>
                  </a:lnTo>
                  <a:lnTo>
                    <a:pt x="72" y="100"/>
                  </a:lnTo>
                  <a:lnTo>
                    <a:pt x="72" y="100"/>
                  </a:lnTo>
                  <a:lnTo>
                    <a:pt x="76" y="107"/>
                  </a:lnTo>
                  <a:lnTo>
                    <a:pt x="76" y="107"/>
                  </a:lnTo>
                  <a:lnTo>
                    <a:pt x="76" y="88"/>
                  </a:lnTo>
                  <a:lnTo>
                    <a:pt x="76" y="96"/>
                  </a:lnTo>
                  <a:lnTo>
                    <a:pt x="80" y="103"/>
                  </a:lnTo>
                  <a:lnTo>
                    <a:pt x="80" y="103"/>
                  </a:lnTo>
                  <a:lnTo>
                    <a:pt x="80" y="84"/>
                  </a:lnTo>
                  <a:lnTo>
                    <a:pt x="80" y="92"/>
                  </a:lnTo>
                  <a:lnTo>
                    <a:pt x="84" y="84"/>
                  </a:lnTo>
                  <a:lnTo>
                    <a:pt x="84" y="100"/>
                  </a:lnTo>
                  <a:lnTo>
                    <a:pt x="84" y="80"/>
                  </a:lnTo>
                  <a:lnTo>
                    <a:pt x="84" y="80"/>
                  </a:lnTo>
                  <a:lnTo>
                    <a:pt x="88" y="88"/>
                  </a:lnTo>
                  <a:lnTo>
                    <a:pt x="88" y="77"/>
                  </a:lnTo>
                  <a:lnTo>
                    <a:pt x="88" y="92"/>
                  </a:lnTo>
                  <a:lnTo>
                    <a:pt x="91" y="84"/>
                  </a:lnTo>
                  <a:lnTo>
                    <a:pt x="91" y="130"/>
                  </a:lnTo>
                  <a:lnTo>
                    <a:pt x="91" y="123"/>
                  </a:lnTo>
                  <a:lnTo>
                    <a:pt x="95" y="130"/>
                  </a:lnTo>
                  <a:lnTo>
                    <a:pt x="95" y="149"/>
                  </a:lnTo>
                  <a:lnTo>
                    <a:pt x="95" y="119"/>
                  </a:lnTo>
                  <a:lnTo>
                    <a:pt x="95" y="138"/>
                  </a:lnTo>
                  <a:lnTo>
                    <a:pt x="99" y="130"/>
                  </a:lnTo>
                  <a:lnTo>
                    <a:pt x="99" y="153"/>
                  </a:lnTo>
                  <a:lnTo>
                    <a:pt x="99" y="145"/>
                  </a:lnTo>
                  <a:lnTo>
                    <a:pt x="103" y="138"/>
                  </a:lnTo>
                  <a:lnTo>
                    <a:pt x="103" y="149"/>
                  </a:lnTo>
                  <a:lnTo>
                    <a:pt x="103" y="126"/>
                  </a:lnTo>
                  <a:lnTo>
                    <a:pt x="103" y="145"/>
                  </a:lnTo>
                  <a:lnTo>
                    <a:pt x="107" y="138"/>
                  </a:lnTo>
                  <a:lnTo>
                    <a:pt x="107" y="153"/>
                  </a:lnTo>
                  <a:lnTo>
                    <a:pt x="107" y="130"/>
                  </a:lnTo>
                  <a:lnTo>
                    <a:pt x="107" y="145"/>
                  </a:lnTo>
                  <a:lnTo>
                    <a:pt x="111" y="138"/>
                  </a:lnTo>
                  <a:lnTo>
                    <a:pt x="111" y="149"/>
                  </a:lnTo>
                  <a:lnTo>
                    <a:pt x="111" y="119"/>
                  </a:lnTo>
                  <a:lnTo>
                    <a:pt x="111" y="126"/>
                  </a:lnTo>
                  <a:lnTo>
                    <a:pt x="114" y="123"/>
                  </a:lnTo>
                  <a:lnTo>
                    <a:pt x="114" y="111"/>
                  </a:lnTo>
                  <a:lnTo>
                    <a:pt x="114" y="145"/>
                  </a:lnTo>
                  <a:lnTo>
                    <a:pt x="118" y="138"/>
                  </a:lnTo>
                  <a:lnTo>
                    <a:pt x="118" y="157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22" y="119"/>
                  </a:lnTo>
                  <a:lnTo>
                    <a:pt x="122" y="123"/>
                  </a:lnTo>
                  <a:lnTo>
                    <a:pt x="126" y="130"/>
                  </a:lnTo>
                  <a:lnTo>
                    <a:pt x="126" y="142"/>
                  </a:lnTo>
                  <a:lnTo>
                    <a:pt x="126" y="123"/>
                  </a:lnTo>
                  <a:lnTo>
                    <a:pt x="126" y="134"/>
                  </a:lnTo>
                  <a:lnTo>
                    <a:pt x="130" y="142"/>
                  </a:lnTo>
                  <a:lnTo>
                    <a:pt x="130" y="142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116"/>
            <p:cNvSpPr>
              <a:spLocks/>
            </p:cNvSpPr>
            <p:nvPr/>
          </p:nvSpPr>
          <p:spPr bwMode="auto">
            <a:xfrm>
              <a:off x="879" y="2026"/>
              <a:ext cx="130" cy="114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3" y="46"/>
                </a:cxn>
                <a:cxn ang="0">
                  <a:pos x="7" y="30"/>
                </a:cxn>
                <a:cxn ang="0">
                  <a:pos x="11" y="65"/>
                </a:cxn>
                <a:cxn ang="0">
                  <a:pos x="15" y="65"/>
                </a:cxn>
                <a:cxn ang="0">
                  <a:pos x="15" y="46"/>
                </a:cxn>
                <a:cxn ang="0">
                  <a:pos x="19" y="23"/>
                </a:cxn>
                <a:cxn ang="0">
                  <a:pos x="23" y="46"/>
                </a:cxn>
                <a:cxn ang="0">
                  <a:pos x="26" y="46"/>
                </a:cxn>
                <a:cxn ang="0">
                  <a:pos x="30" y="57"/>
                </a:cxn>
                <a:cxn ang="0">
                  <a:pos x="30" y="53"/>
                </a:cxn>
                <a:cxn ang="0">
                  <a:pos x="34" y="26"/>
                </a:cxn>
                <a:cxn ang="0">
                  <a:pos x="38" y="68"/>
                </a:cxn>
                <a:cxn ang="0">
                  <a:pos x="42" y="72"/>
                </a:cxn>
                <a:cxn ang="0">
                  <a:pos x="45" y="53"/>
                </a:cxn>
                <a:cxn ang="0">
                  <a:pos x="45" y="61"/>
                </a:cxn>
                <a:cxn ang="0">
                  <a:pos x="49" y="46"/>
                </a:cxn>
                <a:cxn ang="0">
                  <a:pos x="53" y="53"/>
                </a:cxn>
                <a:cxn ang="0">
                  <a:pos x="57" y="34"/>
                </a:cxn>
                <a:cxn ang="0">
                  <a:pos x="57" y="11"/>
                </a:cxn>
                <a:cxn ang="0">
                  <a:pos x="61" y="30"/>
                </a:cxn>
                <a:cxn ang="0">
                  <a:pos x="65" y="34"/>
                </a:cxn>
                <a:cxn ang="0">
                  <a:pos x="68" y="57"/>
                </a:cxn>
                <a:cxn ang="0">
                  <a:pos x="72" y="42"/>
                </a:cxn>
                <a:cxn ang="0">
                  <a:pos x="76" y="61"/>
                </a:cxn>
                <a:cxn ang="0">
                  <a:pos x="80" y="49"/>
                </a:cxn>
                <a:cxn ang="0">
                  <a:pos x="80" y="46"/>
                </a:cxn>
                <a:cxn ang="0">
                  <a:pos x="84" y="30"/>
                </a:cxn>
                <a:cxn ang="0">
                  <a:pos x="88" y="61"/>
                </a:cxn>
                <a:cxn ang="0">
                  <a:pos x="91" y="34"/>
                </a:cxn>
                <a:cxn ang="0">
                  <a:pos x="91" y="42"/>
                </a:cxn>
                <a:cxn ang="0">
                  <a:pos x="95" y="30"/>
                </a:cxn>
                <a:cxn ang="0">
                  <a:pos x="99" y="68"/>
                </a:cxn>
                <a:cxn ang="0">
                  <a:pos x="103" y="46"/>
                </a:cxn>
                <a:cxn ang="0">
                  <a:pos x="103" y="61"/>
                </a:cxn>
                <a:cxn ang="0">
                  <a:pos x="107" y="84"/>
                </a:cxn>
                <a:cxn ang="0">
                  <a:pos x="110" y="61"/>
                </a:cxn>
                <a:cxn ang="0">
                  <a:pos x="114" y="42"/>
                </a:cxn>
                <a:cxn ang="0">
                  <a:pos x="118" y="88"/>
                </a:cxn>
                <a:cxn ang="0">
                  <a:pos x="122" y="91"/>
                </a:cxn>
                <a:cxn ang="0">
                  <a:pos x="122" y="110"/>
                </a:cxn>
                <a:cxn ang="0">
                  <a:pos x="126" y="95"/>
                </a:cxn>
              </a:cxnLst>
              <a:rect l="0" t="0" r="r" b="b"/>
              <a:pathLst>
                <a:path w="130" h="114">
                  <a:moveTo>
                    <a:pt x="0" y="65"/>
                  </a:moveTo>
                  <a:lnTo>
                    <a:pt x="0" y="49"/>
                  </a:lnTo>
                  <a:lnTo>
                    <a:pt x="0" y="49"/>
                  </a:lnTo>
                  <a:lnTo>
                    <a:pt x="3" y="57"/>
                  </a:lnTo>
                  <a:lnTo>
                    <a:pt x="3" y="34"/>
                  </a:lnTo>
                  <a:lnTo>
                    <a:pt x="3" y="46"/>
                  </a:lnTo>
                  <a:lnTo>
                    <a:pt x="7" y="38"/>
                  </a:lnTo>
                  <a:lnTo>
                    <a:pt x="7" y="49"/>
                  </a:lnTo>
                  <a:lnTo>
                    <a:pt x="7" y="30"/>
                  </a:lnTo>
                  <a:lnTo>
                    <a:pt x="7" y="34"/>
                  </a:lnTo>
                  <a:lnTo>
                    <a:pt x="11" y="42"/>
                  </a:lnTo>
                  <a:lnTo>
                    <a:pt x="11" y="65"/>
                  </a:lnTo>
                  <a:lnTo>
                    <a:pt x="11" y="34"/>
                  </a:lnTo>
                  <a:lnTo>
                    <a:pt x="11" y="57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9" y="42"/>
                  </a:lnTo>
                  <a:lnTo>
                    <a:pt x="19" y="53"/>
                  </a:lnTo>
                  <a:lnTo>
                    <a:pt x="19" y="23"/>
                  </a:lnTo>
                  <a:lnTo>
                    <a:pt x="19" y="30"/>
                  </a:lnTo>
                  <a:lnTo>
                    <a:pt x="23" y="26"/>
                  </a:lnTo>
                  <a:lnTo>
                    <a:pt x="23" y="46"/>
                  </a:lnTo>
                  <a:lnTo>
                    <a:pt x="23" y="19"/>
                  </a:lnTo>
                  <a:lnTo>
                    <a:pt x="23" y="38"/>
                  </a:lnTo>
                  <a:lnTo>
                    <a:pt x="26" y="46"/>
                  </a:lnTo>
                  <a:lnTo>
                    <a:pt x="26" y="30"/>
                  </a:lnTo>
                  <a:lnTo>
                    <a:pt x="26" y="65"/>
                  </a:lnTo>
                  <a:lnTo>
                    <a:pt x="30" y="57"/>
                  </a:lnTo>
                  <a:lnTo>
                    <a:pt x="30" y="65"/>
                  </a:lnTo>
                  <a:lnTo>
                    <a:pt x="30" y="42"/>
                  </a:lnTo>
                  <a:lnTo>
                    <a:pt x="30" y="53"/>
                  </a:lnTo>
                  <a:lnTo>
                    <a:pt x="34" y="46"/>
                  </a:lnTo>
                  <a:lnTo>
                    <a:pt x="34" y="57"/>
                  </a:lnTo>
                  <a:lnTo>
                    <a:pt x="34" y="26"/>
                  </a:lnTo>
                  <a:lnTo>
                    <a:pt x="34" y="34"/>
                  </a:lnTo>
                  <a:lnTo>
                    <a:pt x="38" y="26"/>
                  </a:lnTo>
                  <a:lnTo>
                    <a:pt x="38" y="68"/>
                  </a:lnTo>
                  <a:lnTo>
                    <a:pt x="38" y="61"/>
                  </a:lnTo>
                  <a:lnTo>
                    <a:pt x="42" y="68"/>
                  </a:lnTo>
                  <a:lnTo>
                    <a:pt x="42" y="72"/>
                  </a:lnTo>
                  <a:lnTo>
                    <a:pt x="42" y="42"/>
                  </a:lnTo>
                  <a:lnTo>
                    <a:pt x="42" y="46"/>
                  </a:lnTo>
                  <a:lnTo>
                    <a:pt x="45" y="53"/>
                  </a:lnTo>
                  <a:lnTo>
                    <a:pt x="45" y="68"/>
                  </a:lnTo>
                  <a:lnTo>
                    <a:pt x="45" y="46"/>
                  </a:lnTo>
                  <a:lnTo>
                    <a:pt x="45" y="61"/>
                  </a:lnTo>
                  <a:lnTo>
                    <a:pt x="49" y="57"/>
                  </a:lnTo>
                  <a:lnTo>
                    <a:pt x="49" y="72"/>
                  </a:lnTo>
                  <a:lnTo>
                    <a:pt x="49" y="46"/>
                  </a:lnTo>
                  <a:lnTo>
                    <a:pt x="49" y="46"/>
                  </a:lnTo>
                  <a:lnTo>
                    <a:pt x="53" y="53"/>
                  </a:lnTo>
                  <a:lnTo>
                    <a:pt x="53" y="53"/>
                  </a:lnTo>
                  <a:lnTo>
                    <a:pt x="53" y="26"/>
                  </a:lnTo>
                  <a:lnTo>
                    <a:pt x="53" y="38"/>
                  </a:lnTo>
                  <a:lnTo>
                    <a:pt x="57" y="34"/>
                  </a:lnTo>
                  <a:lnTo>
                    <a:pt x="57" y="46"/>
                  </a:lnTo>
                  <a:lnTo>
                    <a:pt x="57" y="3"/>
                  </a:lnTo>
                  <a:lnTo>
                    <a:pt x="57" y="11"/>
                  </a:lnTo>
                  <a:lnTo>
                    <a:pt x="61" y="3"/>
                  </a:lnTo>
                  <a:lnTo>
                    <a:pt x="61" y="0"/>
                  </a:lnTo>
                  <a:lnTo>
                    <a:pt x="61" y="30"/>
                  </a:lnTo>
                  <a:lnTo>
                    <a:pt x="65" y="26"/>
                  </a:lnTo>
                  <a:lnTo>
                    <a:pt x="65" y="53"/>
                  </a:lnTo>
                  <a:lnTo>
                    <a:pt x="65" y="34"/>
                  </a:lnTo>
                  <a:lnTo>
                    <a:pt x="68" y="38"/>
                  </a:lnTo>
                  <a:lnTo>
                    <a:pt x="68" y="30"/>
                  </a:lnTo>
                  <a:lnTo>
                    <a:pt x="68" y="57"/>
                  </a:lnTo>
                  <a:lnTo>
                    <a:pt x="72" y="49"/>
                  </a:lnTo>
                  <a:lnTo>
                    <a:pt x="72" y="61"/>
                  </a:lnTo>
                  <a:lnTo>
                    <a:pt x="72" y="42"/>
                  </a:lnTo>
                  <a:lnTo>
                    <a:pt x="72" y="46"/>
                  </a:lnTo>
                  <a:lnTo>
                    <a:pt x="76" y="38"/>
                  </a:lnTo>
                  <a:lnTo>
                    <a:pt x="76" y="61"/>
                  </a:lnTo>
                  <a:lnTo>
                    <a:pt x="76" y="34"/>
                  </a:lnTo>
                  <a:lnTo>
                    <a:pt x="76" y="57"/>
                  </a:lnTo>
                  <a:lnTo>
                    <a:pt x="80" y="49"/>
                  </a:lnTo>
                  <a:lnTo>
                    <a:pt x="80" y="68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30"/>
                  </a:lnTo>
                  <a:lnTo>
                    <a:pt x="84" y="38"/>
                  </a:lnTo>
                  <a:lnTo>
                    <a:pt x="88" y="46"/>
                  </a:lnTo>
                  <a:lnTo>
                    <a:pt x="88" y="61"/>
                  </a:lnTo>
                  <a:lnTo>
                    <a:pt x="88" y="38"/>
                  </a:lnTo>
                  <a:lnTo>
                    <a:pt x="88" y="38"/>
                  </a:lnTo>
                  <a:lnTo>
                    <a:pt x="91" y="34"/>
                  </a:lnTo>
                  <a:lnTo>
                    <a:pt x="91" y="46"/>
                  </a:lnTo>
                  <a:lnTo>
                    <a:pt x="91" y="19"/>
                  </a:lnTo>
                  <a:lnTo>
                    <a:pt x="91" y="42"/>
                  </a:lnTo>
                  <a:lnTo>
                    <a:pt x="95" y="34"/>
                  </a:lnTo>
                  <a:lnTo>
                    <a:pt x="95" y="61"/>
                  </a:lnTo>
                  <a:lnTo>
                    <a:pt x="95" y="30"/>
                  </a:lnTo>
                  <a:lnTo>
                    <a:pt x="95" y="49"/>
                  </a:lnTo>
                  <a:lnTo>
                    <a:pt x="99" y="57"/>
                  </a:lnTo>
                  <a:lnTo>
                    <a:pt x="99" y="68"/>
                  </a:lnTo>
                  <a:lnTo>
                    <a:pt x="99" y="42"/>
                  </a:lnTo>
                  <a:lnTo>
                    <a:pt x="99" y="49"/>
                  </a:lnTo>
                  <a:lnTo>
                    <a:pt x="103" y="46"/>
                  </a:lnTo>
                  <a:lnTo>
                    <a:pt x="103" y="65"/>
                  </a:lnTo>
                  <a:lnTo>
                    <a:pt x="103" y="46"/>
                  </a:lnTo>
                  <a:lnTo>
                    <a:pt x="103" y="61"/>
                  </a:lnTo>
                  <a:lnTo>
                    <a:pt x="107" y="53"/>
                  </a:lnTo>
                  <a:lnTo>
                    <a:pt x="107" y="53"/>
                  </a:lnTo>
                  <a:lnTo>
                    <a:pt x="107" y="84"/>
                  </a:lnTo>
                  <a:lnTo>
                    <a:pt x="110" y="80"/>
                  </a:lnTo>
                  <a:lnTo>
                    <a:pt x="110" y="88"/>
                  </a:lnTo>
                  <a:lnTo>
                    <a:pt x="110" y="61"/>
                  </a:lnTo>
                  <a:lnTo>
                    <a:pt x="110" y="65"/>
                  </a:lnTo>
                  <a:lnTo>
                    <a:pt x="114" y="68"/>
                  </a:lnTo>
                  <a:lnTo>
                    <a:pt x="114" y="42"/>
                  </a:lnTo>
                  <a:lnTo>
                    <a:pt x="114" y="49"/>
                  </a:lnTo>
                  <a:lnTo>
                    <a:pt x="118" y="57"/>
                  </a:lnTo>
                  <a:lnTo>
                    <a:pt x="118" y="88"/>
                  </a:lnTo>
                  <a:lnTo>
                    <a:pt x="118" y="49"/>
                  </a:lnTo>
                  <a:lnTo>
                    <a:pt x="118" y="84"/>
                  </a:lnTo>
                  <a:lnTo>
                    <a:pt x="122" y="91"/>
                  </a:lnTo>
                  <a:lnTo>
                    <a:pt x="122" y="114"/>
                  </a:lnTo>
                  <a:lnTo>
                    <a:pt x="122" y="84"/>
                  </a:lnTo>
                  <a:lnTo>
                    <a:pt x="122" y="110"/>
                  </a:lnTo>
                  <a:lnTo>
                    <a:pt x="126" y="103"/>
                  </a:lnTo>
                  <a:lnTo>
                    <a:pt x="126" y="114"/>
                  </a:lnTo>
                  <a:lnTo>
                    <a:pt x="126" y="95"/>
                  </a:lnTo>
                  <a:lnTo>
                    <a:pt x="126" y="107"/>
                  </a:lnTo>
                  <a:lnTo>
                    <a:pt x="130" y="99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117"/>
            <p:cNvSpPr>
              <a:spLocks/>
            </p:cNvSpPr>
            <p:nvPr/>
          </p:nvSpPr>
          <p:spPr bwMode="auto">
            <a:xfrm>
              <a:off x="1009" y="1724"/>
              <a:ext cx="137" cy="447"/>
            </a:xfrm>
            <a:custGeom>
              <a:avLst/>
              <a:gdLst/>
              <a:ahLst/>
              <a:cxnLst>
                <a:cxn ang="0">
                  <a:pos x="0" y="359"/>
                </a:cxn>
                <a:cxn ang="0">
                  <a:pos x="3" y="374"/>
                </a:cxn>
                <a:cxn ang="0">
                  <a:pos x="7" y="348"/>
                </a:cxn>
                <a:cxn ang="0">
                  <a:pos x="11" y="340"/>
                </a:cxn>
                <a:cxn ang="0">
                  <a:pos x="11" y="344"/>
                </a:cxn>
                <a:cxn ang="0">
                  <a:pos x="19" y="370"/>
                </a:cxn>
                <a:cxn ang="0">
                  <a:pos x="22" y="386"/>
                </a:cxn>
                <a:cxn ang="0">
                  <a:pos x="26" y="378"/>
                </a:cxn>
                <a:cxn ang="0">
                  <a:pos x="26" y="348"/>
                </a:cxn>
                <a:cxn ang="0">
                  <a:pos x="30" y="321"/>
                </a:cxn>
                <a:cxn ang="0">
                  <a:pos x="34" y="363"/>
                </a:cxn>
                <a:cxn ang="0">
                  <a:pos x="38" y="344"/>
                </a:cxn>
                <a:cxn ang="0">
                  <a:pos x="42" y="382"/>
                </a:cxn>
                <a:cxn ang="0">
                  <a:pos x="45" y="374"/>
                </a:cxn>
                <a:cxn ang="0">
                  <a:pos x="49" y="390"/>
                </a:cxn>
                <a:cxn ang="0">
                  <a:pos x="53" y="390"/>
                </a:cxn>
                <a:cxn ang="0">
                  <a:pos x="53" y="390"/>
                </a:cxn>
                <a:cxn ang="0">
                  <a:pos x="57" y="382"/>
                </a:cxn>
                <a:cxn ang="0">
                  <a:pos x="61" y="390"/>
                </a:cxn>
                <a:cxn ang="0">
                  <a:pos x="64" y="382"/>
                </a:cxn>
                <a:cxn ang="0">
                  <a:pos x="68" y="374"/>
                </a:cxn>
                <a:cxn ang="0">
                  <a:pos x="68" y="378"/>
                </a:cxn>
                <a:cxn ang="0">
                  <a:pos x="72" y="367"/>
                </a:cxn>
                <a:cxn ang="0">
                  <a:pos x="76" y="378"/>
                </a:cxn>
                <a:cxn ang="0">
                  <a:pos x="80" y="367"/>
                </a:cxn>
                <a:cxn ang="0">
                  <a:pos x="84" y="409"/>
                </a:cxn>
                <a:cxn ang="0">
                  <a:pos x="87" y="401"/>
                </a:cxn>
                <a:cxn ang="0">
                  <a:pos x="91" y="157"/>
                </a:cxn>
                <a:cxn ang="0">
                  <a:pos x="91" y="382"/>
                </a:cxn>
                <a:cxn ang="0">
                  <a:pos x="95" y="409"/>
                </a:cxn>
                <a:cxn ang="0">
                  <a:pos x="99" y="393"/>
                </a:cxn>
                <a:cxn ang="0">
                  <a:pos x="103" y="416"/>
                </a:cxn>
                <a:cxn ang="0">
                  <a:pos x="106" y="412"/>
                </a:cxn>
                <a:cxn ang="0">
                  <a:pos x="110" y="390"/>
                </a:cxn>
                <a:cxn ang="0">
                  <a:pos x="110" y="355"/>
                </a:cxn>
                <a:cxn ang="0">
                  <a:pos x="114" y="393"/>
                </a:cxn>
                <a:cxn ang="0">
                  <a:pos x="118" y="386"/>
                </a:cxn>
                <a:cxn ang="0">
                  <a:pos x="122" y="439"/>
                </a:cxn>
                <a:cxn ang="0">
                  <a:pos x="126" y="432"/>
                </a:cxn>
                <a:cxn ang="0">
                  <a:pos x="126" y="435"/>
                </a:cxn>
                <a:cxn ang="0">
                  <a:pos x="129" y="401"/>
                </a:cxn>
                <a:cxn ang="0">
                  <a:pos x="133" y="412"/>
                </a:cxn>
              </a:cxnLst>
              <a:rect l="0" t="0" r="r" b="b"/>
              <a:pathLst>
                <a:path w="137" h="447">
                  <a:moveTo>
                    <a:pt x="0" y="401"/>
                  </a:moveTo>
                  <a:lnTo>
                    <a:pt x="0" y="405"/>
                  </a:lnTo>
                  <a:lnTo>
                    <a:pt x="0" y="359"/>
                  </a:lnTo>
                  <a:lnTo>
                    <a:pt x="0" y="370"/>
                  </a:lnTo>
                  <a:lnTo>
                    <a:pt x="3" y="363"/>
                  </a:lnTo>
                  <a:lnTo>
                    <a:pt x="3" y="374"/>
                  </a:lnTo>
                  <a:lnTo>
                    <a:pt x="3" y="340"/>
                  </a:lnTo>
                  <a:lnTo>
                    <a:pt x="3" y="340"/>
                  </a:lnTo>
                  <a:lnTo>
                    <a:pt x="7" y="348"/>
                  </a:lnTo>
                  <a:lnTo>
                    <a:pt x="7" y="321"/>
                  </a:lnTo>
                  <a:lnTo>
                    <a:pt x="7" y="332"/>
                  </a:lnTo>
                  <a:lnTo>
                    <a:pt x="11" y="340"/>
                  </a:lnTo>
                  <a:lnTo>
                    <a:pt x="11" y="351"/>
                  </a:lnTo>
                  <a:lnTo>
                    <a:pt x="11" y="325"/>
                  </a:lnTo>
                  <a:lnTo>
                    <a:pt x="11" y="344"/>
                  </a:lnTo>
                  <a:lnTo>
                    <a:pt x="15" y="336"/>
                  </a:lnTo>
                  <a:lnTo>
                    <a:pt x="15" y="378"/>
                  </a:lnTo>
                  <a:lnTo>
                    <a:pt x="19" y="370"/>
                  </a:lnTo>
                  <a:lnTo>
                    <a:pt x="19" y="390"/>
                  </a:lnTo>
                  <a:lnTo>
                    <a:pt x="19" y="378"/>
                  </a:lnTo>
                  <a:lnTo>
                    <a:pt x="22" y="386"/>
                  </a:lnTo>
                  <a:lnTo>
                    <a:pt x="22" y="359"/>
                  </a:lnTo>
                  <a:lnTo>
                    <a:pt x="22" y="374"/>
                  </a:lnTo>
                  <a:lnTo>
                    <a:pt x="26" y="378"/>
                  </a:lnTo>
                  <a:lnTo>
                    <a:pt x="26" y="382"/>
                  </a:lnTo>
                  <a:lnTo>
                    <a:pt x="26" y="340"/>
                  </a:lnTo>
                  <a:lnTo>
                    <a:pt x="26" y="348"/>
                  </a:lnTo>
                  <a:lnTo>
                    <a:pt x="30" y="344"/>
                  </a:lnTo>
                  <a:lnTo>
                    <a:pt x="30" y="351"/>
                  </a:lnTo>
                  <a:lnTo>
                    <a:pt x="30" y="321"/>
                  </a:lnTo>
                  <a:lnTo>
                    <a:pt x="30" y="332"/>
                  </a:lnTo>
                  <a:lnTo>
                    <a:pt x="34" y="325"/>
                  </a:lnTo>
                  <a:lnTo>
                    <a:pt x="34" y="363"/>
                  </a:lnTo>
                  <a:lnTo>
                    <a:pt x="38" y="355"/>
                  </a:lnTo>
                  <a:lnTo>
                    <a:pt x="38" y="363"/>
                  </a:lnTo>
                  <a:lnTo>
                    <a:pt x="38" y="344"/>
                  </a:lnTo>
                  <a:lnTo>
                    <a:pt x="38" y="359"/>
                  </a:lnTo>
                  <a:lnTo>
                    <a:pt x="42" y="355"/>
                  </a:lnTo>
                  <a:lnTo>
                    <a:pt x="42" y="382"/>
                  </a:lnTo>
                  <a:lnTo>
                    <a:pt x="42" y="351"/>
                  </a:lnTo>
                  <a:lnTo>
                    <a:pt x="42" y="382"/>
                  </a:lnTo>
                  <a:lnTo>
                    <a:pt x="45" y="374"/>
                  </a:lnTo>
                  <a:lnTo>
                    <a:pt x="45" y="397"/>
                  </a:lnTo>
                  <a:lnTo>
                    <a:pt x="45" y="382"/>
                  </a:lnTo>
                  <a:lnTo>
                    <a:pt x="49" y="390"/>
                  </a:lnTo>
                  <a:lnTo>
                    <a:pt x="49" y="401"/>
                  </a:lnTo>
                  <a:lnTo>
                    <a:pt x="49" y="382"/>
                  </a:lnTo>
                  <a:lnTo>
                    <a:pt x="53" y="390"/>
                  </a:lnTo>
                  <a:lnTo>
                    <a:pt x="53" y="390"/>
                  </a:lnTo>
                  <a:lnTo>
                    <a:pt x="53" y="370"/>
                  </a:lnTo>
                  <a:lnTo>
                    <a:pt x="53" y="390"/>
                  </a:lnTo>
                  <a:lnTo>
                    <a:pt x="57" y="382"/>
                  </a:lnTo>
                  <a:lnTo>
                    <a:pt x="57" y="405"/>
                  </a:lnTo>
                  <a:lnTo>
                    <a:pt x="57" y="382"/>
                  </a:lnTo>
                  <a:lnTo>
                    <a:pt x="57" y="393"/>
                  </a:lnTo>
                  <a:lnTo>
                    <a:pt x="61" y="386"/>
                  </a:lnTo>
                  <a:lnTo>
                    <a:pt x="61" y="390"/>
                  </a:lnTo>
                  <a:lnTo>
                    <a:pt x="61" y="367"/>
                  </a:lnTo>
                  <a:lnTo>
                    <a:pt x="61" y="374"/>
                  </a:lnTo>
                  <a:lnTo>
                    <a:pt x="64" y="382"/>
                  </a:lnTo>
                  <a:lnTo>
                    <a:pt x="64" y="363"/>
                  </a:lnTo>
                  <a:lnTo>
                    <a:pt x="64" y="367"/>
                  </a:lnTo>
                  <a:lnTo>
                    <a:pt x="68" y="374"/>
                  </a:lnTo>
                  <a:lnTo>
                    <a:pt x="68" y="382"/>
                  </a:lnTo>
                  <a:lnTo>
                    <a:pt x="68" y="355"/>
                  </a:lnTo>
                  <a:lnTo>
                    <a:pt x="68" y="378"/>
                  </a:lnTo>
                  <a:lnTo>
                    <a:pt x="72" y="370"/>
                  </a:lnTo>
                  <a:lnTo>
                    <a:pt x="72" y="390"/>
                  </a:lnTo>
                  <a:lnTo>
                    <a:pt x="72" y="367"/>
                  </a:lnTo>
                  <a:lnTo>
                    <a:pt x="72" y="370"/>
                  </a:lnTo>
                  <a:lnTo>
                    <a:pt x="76" y="378"/>
                  </a:lnTo>
                  <a:lnTo>
                    <a:pt x="76" y="378"/>
                  </a:lnTo>
                  <a:lnTo>
                    <a:pt x="76" y="355"/>
                  </a:lnTo>
                  <a:lnTo>
                    <a:pt x="76" y="370"/>
                  </a:lnTo>
                  <a:lnTo>
                    <a:pt x="80" y="367"/>
                  </a:lnTo>
                  <a:lnTo>
                    <a:pt x="80" y="405"/>
                  </a:lnTo>
                  <a:lnTo>
                    <a:pt x="84" y="401"/>
                  </a:lnTo>
                  <a:lnTo>
                    <a:pt x="84" y="409"/>
                  </a:lnTo>
                  <a:lnTo>
                    <a:pt x="84" y="393"/>
                  </a:lnTo>
                  <a:lnTo>
                    <a:pt x="84" y="409"/>
                  </a:lnTo>
                  <a:lnTo>
                    <a:pt x="87" y="401"/>
                  </a:lnTo>
                  <a:lnTo>
                    <a:pt x="87" y="432"/>
                  </a:lnTo>
                  <a:lnTo>
                    <a:pt x="87" y="149"/>
                  </a:lnTo>
                  <a:lnTo>
                    <a:pt x="91" y="157"/>
                  </a:lnTo>
                  <a:lnTo>
                    <a:pt x="91" y="405"/>
                  </a:lnTo>
                  <a:lnTo>
                    <a:pt x="91" y="153"/>
                  </a:lnTo>
                  <a:lnTo>
                    <a:pt x="91" y="382"/>
                  </a:lnTo>
                  <a:lnTo>
                    <a:pt x="95" y="378"/>
                  </a:lnTo>
                  <a:lnTo>
                    <a:pt x="95" y="374"/>
                  </a:lnTo>
                  <a:lnTo>
                    <a:pt x="95" y="409"/>
                  </a:lnTo>
                  <a:lnTo>
                    <a:pt x="99" y="401"/>
                  </a:lnTo>
                  <a:lnTo>
                    <a:pt x="99" y="412"/>
                  </a:lnTo>
                  <a:lnTo>
                    <a:pt x="99" y="393"/>
                  </a:lnTo>
                  <a:lnTo>
                    <a:pt x="99" y="401"/>
                  </a:lnTo>
                  <a:lnTo>
                    <a:pt x="103" y="393"/>
                  </a:lnTo>
                  <a:lnTo>
                    <a:pt x="103" y="416"/>
                  </a:lnTo>
                  <a:lnTo>
                    <a:pt x="103" y="401"/>
                  </a:lnTo>
                  <a:lnTo>
                    <a:pt x="106" y="393"/>
                  </a:lnTo>
                  <a:lnTo>
                    <a:pt x="106" y="412"/>
                  </a:lnTo>
                  <a:lnTo>
                    <a:pt x="106" y="386"/>
                  </a:lnTo>
                  <a:lnTo>
                    <a:pt x="106" y="393"/>
                  </a:lnTo>
                  <a:lnTo>
                    <a:pt x="110" y="390"/>
                  </a:lnTo>
                  <a:lnTo>
                    <a:pt x="110" y="439"/>
                  </a:lnTo>
                  <a:lnTo>
                    <a:pt x="110" y="0"/>
                  </a:lnTo>
                  <a:lnTo>
                    <a:pt x="110" y="355"/>
                  </a:lnTo>
                  <a:lnTo>
                    <a:pt x="114" y="363"/>
                  </a:lnTo>
                  <a:lnTo>
                    <a:pt x="114" y="432"/>
                  </a:lnTo>
                  <a:lnTo>
                    <a:pt x="114" y="393"/>
                  </a:lnTo>
                  <a:lnTo>
                    <a:pt x="118" y="401"/>
                  </a:lnTo>
                  <a:lnTo>
                    <a:pt x="118" y="424"/>
                  </a:lnTo>
                  <a:lnTo>
                    <a:pt x="118" y="386"/>
                  </a:lnTo>
                  <a:lnTo>
                    <a:pt x="118" y="409"/>
                  </a:lnTo>
                  <a:lnTo>
                    <a:pt x="122" y="405"/>
                  </a:lnTo>
                  <a:lnTo>
                    <a:pt x="122" y="439"/>
                  </a:lnTo>
                  <a:lnTo>
                    <a:pt x="122" y="401"/>
                  </a:lnTo>
                  <a:lnTo>
                    <a:pt x="122" y="435"/>
                  </a:lnTo>
                  <a:lnTo>
                    <a:pt x="126" y="432"/>
                  </a:lnTo>
                  <a:lnTo>
                    <a:pt x="126" y="447"/>
                  </a:lnTo>
                  <a:lnTo>
                    <a:pt x="126" y="428"/>
                  </a:lnTo>
                  <a:lnTo>
                    <a:pt x="126" y="435"/>
                  </a:lnTo>
                  <a:lnTo>
                    <a:pt x="129" y="432"/>
                  </a:lnTo>
                  <a:lnTo>
                    <a:pt x="129" y="435"/>
                  </a:lnTo>
                  <a:lnTo>
                    <a:pt x="129" y="401"/>
                  </a:lnTo>
                  <a:lnTo>
                    <a:pt x="129" y="401"/>
                  </a:lnTo>
                  <a:lnTo>
                    <a:pt x="133" y="409"/>
                  </a:lnTo>
                  <a:lnTo>
                    <a:pt x="133" y="412"/>
                  </a:lnTo>
                  <a:lnTo>
                    <a:pt x="133" y="390"/>
                  </a:lnTo>
                  <a:lnTo>
                    <a:pt x="137" y="397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118"/>
            <p:cNvSpPr>
              <a:spLocks/>
            </p:cNvSpPr>
            <p:nvPr/>
          </p:nvSpPr>
          <p:spPr bwMode="auto">
            <a:xfrm>
              <a:off x="1146" y="2091"/>
              <a:ext cx="130" cy="9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4" y="11"/>
                </a:cxn>
                <a:cxn ang="0">
                  <a:pos x="8" y="30"/>
                </a:cxn>
                <a:cxn ang="0">
                  <a:pos x="12" y="11"/>
                </a:cxn>
                <a:cxn ang="0">
                  <a:pos x="12" y="19"/>
                </a:cxn>
                <a:cxn ang="0">
                  <a:pos x="15" y="11"/>
                </a:cxn>
                <a:cxn ang="0">
                  <a:pos x="19" y="80"/>
                </a:cxn>
                <a:cxn ang="0">
                  <a:pos x="23" y="61"/>
                </a:cxn>
                <a:cxn ang="0">
                  <a:pos x="23" y="45"/>
                </a:cxn>
                <a:cxn ang="0">
                  <a:pos x="27" y="34"/>
                </a:cxn>
                <a:cxn ang="0">
                  <a:pos x="31" y="49"/>
                </a:cxn>
                <a:cxn ang="0">
                  <a:pos x="34" y="23"/>
                </a:cxn>
                <a:cxn ang="0">
                  <a:pos x="34" y="45"/>
                </a:cxn>
                <a:cxn ang="0">
                  <a:pos x="38" y="19"/>
                </a:cxn>
                <a:cxn ang="0">
                  <a:pos x="42" y="34"/>
                </a:cxn>
                <a:cxn ang="0">
                  <a:pos x="46" y="34"/>
                </a:cxn>
                <a:cxn ang="0">
                  <a:pos x="50" y="26"/>
                </a:cxn>
                <a:cxn ang="0">
                  <a:pos x="54" y="45"/>
                </a:cxn>
                <a:cxn ang="0">
                  <a:pos x="54" y="26"/>
                </a:cxn>
                <a:cxn ang="0">
                  <a:pos x="57" y="19"/>
                </a:cxn>
                <a:cxn ang="0">
                  <a:pos x="61" y="45"/>
                </a:cxn>
                <a:cxn ang="0">
                  <a:pos x="65" y="42"/>
                </a:cxn>
                <a:cxn ang="0">
                  <a:pos x="65" y="72"/>
                </a:cxn>
                <a:cxn ang="0">
                  <a:pos x="69" y="61"/>
                </a:cxn>
                <a:cxn ang="0">
                  <a:pos x="73" y="87"/>
                </a:cxn>
                <a:cxn ang="0">
                  <a:pos x="76" y="84"/>
                </a:cxn>
                <a:cxn ang="0">
                  <a:pos x="80" y="49"/>
                </a:cxn>
                <a:cxn ang="0">
                  <a:pos x="80" y="49"/>
                </a:cxn>
                <a:cxn ang="0">
                  <a:pos x="84" y="38"/>
                </a:cxn>
                <a:cxn ang="0">
                  <a:pos x="88" y="26"/>
                </a:cxn>
                <a:cxn ang="0">
                  <a:pos x="92" y="76"/>
                </a:cxn>
                <a:cxn ang="0">
                  <a:pos x="96" y="80"/>
                </a:cxn>
                <a:cxn ang="0">
                  <a:pos x="96" y="72"/>
                </a:cxn>
                <a:cxn ang="0">
                  <a:pos x="99" y="57"/>
                </a:cxn>
                <a:cxn ang="0">
                  <a:pos x="103" y="57"/>
                </a:cxn>
                <a:cxn ang="0">
                  <a:pos x="107" y="45"/>
                </a:cxn>
                <a:cxn ang="0">
                  <a:pos x="111" y="91"/>
                </a:cxn>
                <a:cxn ang="0">
                  <a:pos x="115" y="76"/>
                </a:cxn>
                <a:cxn ang="0">
                  <a:pos x="115" y="57"/>
                </a:cxn>
                <a:cxn ang="0">
                  <a:pos x="118" y="45"/>
                </a:cxn>
                <a:cxn ang="0">
                  <a:pos x="122" y="19"/>
                </a:cxn>
                <a:cxn ang="0">
                  <a:pos x="126" y="42"/>
                </a:cxn>
              </a:cxnLst>
              <a:rect l="0" t="0" r="r" b="b"/>
              <a:pathLst>
                <a:path w="130" h="91">
                  <a:moveTo>
                    <a:pt x="0" y="30"/>
                  </a:moveTo>
                  <a:lnTo>
                    <a:pt x="0" y="11"/>
                  </a:lnTo>
                  <a:lnTo>
                    <a:pt x="0" y="15"/>
                  </a:lnTo>
                  <a:lnTo>
                    <a:pt x="4" y="23"/>
                  </a:lnTo>
                  <a:lnTo>
                    <a:pt x="4" y="34"/>
                  </a:lnTo>
                  <a:lnTo>
                    <a:pt x="4" y="11"/>
                  </a:lnTo>
                  <a:lnTo>
                    <a:pt x="4" y="19"/>
                  </a:lnTo>
                  <a:lnTo>
                    <a:pt x="8" y="26"/>
                  </a:lnTo>
                  <a:lnTo>
                    <a:pt x="8" y="30"/>
                  </a:lnTo>
                  <a:lnTo>
                    <a:pt x="8" y="0"/>
                  </a:lnTo>
                  <a:lnTo>
                    <a:pt x="8" y="15"/>
                  </a:lnTo>
                  <a:lnTo>
                    <a:pt x="12" y="11"/>
                  </a:lnTo>
                  <a:lnTo>
                    <a:pt x="12" y="26"/>
                  </a:lnTo>
                  <a:lnTo>
                    <a:pt x="12" y="3"/>
                  </a:lnTo>
                  <a:lnTo>
                    <a:pt x="12" y="19"/>
                  </a:lnTo>
                  <a:lnTo>
                    <a:pt x="15" y="15"/>
                  </a:lnTo>
                  <a:lnTo>
                    <a:pt x="15" y="53"/>
                  </a:lnTo>
                  <a:lnTo>
                    <a:pt x="15" y="11"/>
                  </a:lnTo>
                  <a:lnTo>
                    <a:pt x="15" y="45"/>
                  </a:lnTo>
                  <a:lnTo>
                    <a:pt x="19" y="53"/>
                  </a:lnTo>
                  <a:lnTo>
                    <a:pt x="19" y="80"/>
                  </a:lnTo>
                  <a:lnTo>
                    <a:pt x="19" y="49"/>
                  </a:lnTo>
                  <a:lnTo>
                    <a:pt x="19" y="65"/>
                  </a:lnTo>
                  <a:lnTo>
                    <a:pt x="23" y="61"/>
                  </a:lnTo>
                  <a:lnTo>
                    <a:pt x="23" y="72"/>
                  </a:lnTo>
                  <a:lnTo>
                    <a:pt x="23" y="38"/>
                  </a:lnTo>
                  <a:lnTo>
                    <a:pt x="23" y="45"/>
                  </a:lnTo>
                  <a:lnTo>
                    <a:pt x="27" y="42"/>
                  </a:lnTo>
                  <a:lnTo>
                    <a:pt x="27" y="49"/>
                  </a:lnTo>
                  <a:lnTo>
                    <a:pt x="27" y="34"/>
                  </a:lnTo>
                  <a:lnTo>
                    <a:pt x="27" y="45"/>
                  </a:lnTo>
                  <a:lnTo>
                    <a:pt x="31" y="42"/>
                  </a:lnTo>
                  <a:lnTo>
                    <a:pt x="31" y="49"/>
                  </a:lnTo>
                  <a:lnTo>
                    <a:pt x="31" y="23"/>
                  </a:lnTo>
                  <a:lnTo>
                    <a:pt x="31" y="30"/>
                  </a:lnTo>
                  <a:lnTo>
                    <a:pt x="34" y="23"/>
                  </a:lnTo>
                  <a:lnTo>
                    <a:pt x="34" y="45"/>
                  </a:lnTo>
                  <a:lnTo>
                    <a:pt x="34" y="23"/>
                  </a:lnTo>
                  <a:lnTo>
                    <a:pt x="34" y="45"/>
                  </a:lnTo>
                  <a:lnTo>
                    <a:pt x="38" y="38"/>
                  </a:lnTo>
                  <a:lnTo>
                    <a:pt x="38" y="42"/>
                  </a:lnTo>
                  <a:lnTo>
                    <a:pt x="38" y="19"/>
                  </a:lnTo>
                  <a:lnTo>
                    <a:pt x="38" y="30"/>
                  </a:lnTo>
                  <a:lnTo>
                    <a:pt x="42" y="23"/>
                  </a:lnTo>
                  <a:lnTo>
                    <a:pt x="42" y="34"/>
                  </a:lnTo>
                  <a:lnTo>
                    <a:pt x="42" y="19"/>
                  </a:lnTo>
                  <a:lnTo>
                    <a:pt x="46" y="26"/>
                  </a:lnTo>
                  <a:lnTo>
                    <a:pt x="46" y="34"/>
                  </a:lnTo>
                  <a:lnTo>
                    <a:pt x="46" y="19"/>
                  </a:lnTo>
                  <a:lnTo>
                    <a:pt x="46" y="30"/>
                  </a:lnTo>
                  <a:lnTo>
                    <a:pt x="50" y="26"/>
                  </a:lnTo>
                  <a:lnTo>
                    <a:pt x="50" y="53"/>
                  </a:lnTo>
                  <a:lnTo>
                    <a:pt x="50" y="49"/>
                  </a:lnTo>
                  <a:lnTo>
                    <a:pt x="54" y="45"/>
                  </a:lnTo>
                  <a:lnTo>
                    <a:pt x="54" y="53"/>
                  </a:lnTo>
                  <a:lnTo>
                    <a:pt x="54" y="19"/>
                  </a:lnTo>
                  <a:lnTo>
                    <a:pt x="54" y="26"/>
                  </a:lnTo>
                  <a:lnTo>
                    <a:pt x="57" y="19"/>
                  </a:lnTo>
                  <a:lnTo>
                    <a:pt x="57" y="49"/>
                  </a:lnTo>
                  <a:lnTo>
                    <a:pt x="57" y="19"/>
                  </a:lnTo>
                  <a:lnTo>
                    <a:pt x="57" y="34"/>
                  </a:lnTo>
                  <a:lnTo>
                    <a:pt x="61" y="42"/>
                  </a:lnTo>
                  <a:lnTo>
                    <a:pt x="61" y="45"/>
                  </a:lnTo>
                  <a:lnTo>
                    <a:pt x="61" y="30"/>
                  </a:lnTo>
                  <a:lnTo>
                    <a:pt x="61" y="34"/>
                  </a:lnTo>
                  <a:lnTo>
                    <a:pt x="65" y="42"/>
                  </a:lnTo>
                  <a:lnTo>
                    <a:pt x="65" y="80"/>
                  </a:lnTo>
                  <a:lnTo>
                    <a:pt x="65" y="38"/>
                  </a:lnTo>
                  <a:lnTo>
                    <a:pt x="65" y="72"/>
                  </a:lnTo>
                  <a:lnTo>
                    <a:pt x="69" y="65"/>
                  </a:lnTo>
                  <a:lnTo>
                    <a:pt x="69" y="91"/>
                  </a:lnTo>
                  <a:lnTo>
                    <a:pt x="69" y="61"/>
                  </a:lnTo>
                  <a:lnTo>
                    <a:pt x="69" y="76"/>
                  </a:lnTo>
                  <a:lnTo>
                    <a:pt x="73" y="72"/>
                  </a:lnTo>
                  <a:lnTo>
                    <a:pt x="73" y="87"/>
                  </a:lnTo>
                  <a:lnTo>
                    <a:pt x="73" y="65"/>
                  </a:lnTo>
                  <a:lnTo>
                    <a:pt x="73" y="87"/>
                  </a:lnTo>
                  <a:lnTo>
                    <a:pt x="76" y="84"/>
                  </a:lnTo>
                  <a:lnTo>
                    <a:pt x="76" y="91"/>
                  </a:lnTo>
                  <a:lnTo>
                    <a:pt x="76" y="53"/>
                  </a:lnTo>
                  <a:lnTo>
                    <a:pt x="80" y="49"/>
                  </a:lnTo>
                  <a:lnTo>
                    <a:pt x="80" y="65"/>
                  </a:lnTo>
                  <a:lnTo>
                    <a:pt x="80" y="38"/>
                  </a:lnTo>
                  <a:lnTo>
                    <a:pt x="80" y="49"/>
                  </a:lnTo>
                  <a:lnTo>
                    <a:pt x="84" y="57"/>
                  </a:lnTo>
                  <a:lnTo>
                    <a:pt x="84" y="26"/>
                  </a:lnTo>
                  <a:lnTo>
                    <a:pt x="84" y="38"/>
                  </a:lnTo>
                  <a:lnTo>
                    <a:pt x="88" y="30"/>
                  </a:lnTo>
                  <a:lnTo>
                    <a:pt x="88" y="65"/>
                  </a:lnTo>
                  <a:lnTo>
                    <a:pt x="88" y="26"/>
                  </a:lnTo>
                  <a:lnTo>
                    <a:pt x="88" y="45"/>
                  </a:lnTo>
                  <a:lnTo>
                    <a:pt x="92" y="53"/>
                  </a:lnTo>
                  <a:lnTo>
                    <a:pt x="92" y="76"/>
                  </a:lnTo>
                  <a:lnTo>
                    <a:pt x="92" y="49"/>
                  </a:lnTo>
                  <a:lnTo>
                    <a:pt x="92" y="68"/>
                  </a:lnTo>
                  <a:lnTo>
                    <a:pt x="96" y="80"/>
                  </a:lnTo>
                  <a:lnTo>
                    <a:pt x="96" y="80"/>
                  </a:lnTo>
                  <a:lnTo>
                    <a:pt x="96" y="57"/>
                  </a:lnTo>
                  <a:lnTo>
                    <a:pt x="96" y="72"/>
                  </a:lnTo>
                  <a:lnTo>
                    <a:pt x="99" y="80"/>
                  </a:lnTo>
                  <a:lnTo>
                    <a:pt x="99" y="57"/>
                  </a:lnTo>
                  <a:lnTo>
                    <a:pt x="99" y="57"/>
                  </a:lnTo>
                  <a:lnTo>
                    <a:pt x="103" y="65"/>
                  </a:lnTo>
                  <a:lnTo>
                    <a:pt x="103" y="87"/>
                  </a:lnTo>
                  <a:lnTo>
                    <a:pt x="103" y="57"/>
                  </a:lnTo>
                  <a:lnTo>
                    <a:pt x="103" y="76"/>
                  </a:lnTo>
                  <a:lnTo>
                    <a:pt x="107" y="84"/>
                  </a:lnTo>
                  <a:lnTo>
                    <a:pt x="107" y="45"/>
                  </a:lnTo>
                  <a:lnTo>
                    <a:pt x="107" y="65"/>
                  </a:lnTo>
                  <a:lnTo>
                    <a:pt x="111" y="72"/>
                  </a:lnTo>
                  <a:lnTo>
                    <a:pt x="111" y="91"/>
                  </a:lnTo>
                  <a:lnTo>
                    <a:pt x="111" y="65"/>
                  </a:lnTo>
                  <a:lnTo>
                    <a:pt x="111" y="84"/>
                  </a:lnTo>
                  <a:lnTo>
                    <a:pt x="115" y="76"/>
                  </a:lnTo>
                  <a:lnTo>
                    <a:pt x="115" y="87"/>
                  </a:lnTo>
                  <a:lnTo>
                    <a:pt x="115" y="45"/>
                  </a:lnTo>
                  <a:lnTo>
                    <a:pt x="115" y="57"/>
                  </a:lnTo>
                  <a:lnTo>
                    <a:pt x="118" y="53"/>
                  </a:lnTo>
                  <a:lnTo>
                    <a:pt x="118" y="61"/>
                  </a:lnTo>
                  <a:lnTo>
                    <a:pt x="118" y="45"/>
                  </a:lnTo>
                  <a:lnTo>
                    <a:pt x="118" y="53"/>
                  </a:lnTo>
                  <a:lnTo>
                    <a:pt x="122" y="61"/>
                  </a:lnTo>
                  <a:lnTo>
                    <a:pt x="122" y="19"/>
                  </a:lnTo>
                  <a:lnTo>
                    <a:pt x="122" y="30"/>
                  </a:lnTo>
                  <a:lnTo>
                    <a:pt x="126" y="23"/>
                  </a:lnTo>
                  <a:lnTo>
                    <a:pt x="126" y="42"/>
                  </a:lnTo>
                  <a:lnTo>
                    <a:pt x="126" y="38"/>
                  </a:lnTo>
                  <a:lnTo>
                    <a:pt x="130" y="34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119"/>
            <p:cNvSpPr>
              <a:spLocks/>
            </p:cNvSpPr>
            <p:nvPr/>
          </p:nvSpPr>
          <p:spPr bwMode="auto">
            <a:xfrm>
              <a:off x="1276" y="2106"/>
              <a:ext cx="126" cy="1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38"/>
                </a:cxn>
                <a:cxn ang="0">
                  <a:pos x="8" y="34"/>
                </a:cxn>
                <a:cxn ang="0">
                  <a:pos x="11" y="30"/>
                </a:cxn>
                <a:cxn ang="0">
                  <a:pos x="11" y="34"/>
                </a:cxn>
                <a:cxn ang="0">
                  <a:pos x="15" y="23"/>
                </a:cxn>
                <a:cxn ang="0">
                  <a:pos x="19" y="57"/>
                </a:cxn>
                <a:cxn ang="0">
                  <a:pos x="23" y="50"/>
                </a:cxn>
                <a:cxn ang="0">
                  <a:pos x="23" y="30"/>
                </a:cxn>
                <a:cxn ang="0">
                  <a:pos x="27" y="23"/>
                </a:cxn>
                <a:cxn ang="0">
                  <a:pos x="30" y="57"/>
                </a:cxn>
                <a:cxn ang="0">
                  <a:pos x="34" y="42"/>
                </a:cxn>
                <a:cxn ang="0">
                  <a:pos x="34" y="61"/>
                </a:cxn>
                <a:cxn ang="0">
                  <a:pos x="38" y="38"/>
                </a:cxn>
                <a:cxn ang="0">
                  <a:pos x="42" y="61"/>
                </a:cxn>
                <a:cxn ang="0">
                  <a:pos x="46" y="50"/>
                </a:cxn>
                <a:cxn ang="0">
                  <a:pos x="46" y="34"/>
                </a:cxn>
                <a:cxn ang="0">
                  <a:pos x="50" y="27"/>
                </a:cxn>
                <a:cxn ang="0">
                  <a:pos x="53" y="53"/>
                </a:cxn>
                <a:cxn ang="0">
                  <a:pos x="57" y="15"/>
                </a:cxn>
                <a:cxn ang="0">
                  <a:pos x="61" y="42"/>
                </a:cxn>
                <a:cxn ang="0">
                  <a:pos x="65" y="34"/>
                </a:cxn>
                <a:cxn ang="0">
                  <a:pos x="65" y="46"/>
                </a:cxn>
                <a:cxn ang="0">
                  <a:pos x="69" y="38"/>
                </a:cxn>
                <a:cxn ang="0">
                  <a:pos x="73" y="107"/>
                </a:cxn>
                <a:cxn ang="0">
                  <a:pos x="76" y="103"/>
                </a:cxn>
                <a:cxn ang="0">
                  <a:pos x="76" y="69"/>
                </a:cxn>
                <a:cxn ang="0">
                  <a:pos x="80" y="69"/>
                </a:cxn>
                <a:cxn ang="0">
                  <a:pos x="84" y="76"/>
                </a:cxn>
                <a:cxn ang="0">
                  <a:pos x="88" y="80"/>
                </a:cxn>
                <a:cxn ang="0">
                  <a:pos x="92" y="114"/>
                </a:cxn>
                <a:cxn ang="0">
                  <a:pos x="95" y="107"/>
                </a:cxn>
                <a:cxn ang="0">
                  <a:pos x="95" y="114"/>
                </a:cxn>
                <a:cxn ang="0">
                  <a:pos x="99" y="92"/>
                </a:cxn>
                <a:cxn ang="0">
                  <a:pos x="103" y="137"/>
                </a:cxn>
                <a:cxn ang="0">
                  <a:pos x="107" y="103"/>
                </a:cxn>
                <a:cxn ang="0">
                  <a:pos x="111" y="130"/>
                </a:cxn>
                <a:cxn ang="0">
                  <a:pos x="115" y="130"/>
                </a:cxn>
                <a:cxn ang="0">
                  <a:pos x="115" y="118"/>
                </a:cxn>
                <a:cxn ang="0">
                  <a:pos x="118" y="111"/>
                </a:cxn>
                <a:cxn ang="0">
                  <a:pos x="122" y="153"/>
                </a:cxn>
                <a:cxn ang="0">
                  <a:pos x="126" y="130"/>
                </a:cxn>
              </a:cxnLst>
              <a:rect l="0" t="0" r="r" b="b"/>
              <a:pathLst>
                <a:path w="126" h="153">
                  <a:moveTo>
                    <a:pt x="0" y="19"/>
                  </a:moveTo>
                  <a:lnTo>
                    <a:pt x="0" y="3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38"/>
                  </a:lnTo>
                  <a:lnTo>
                    <a:pt x="4" y="27"/>
                  </a:lnTo>
                  <a:lnTo>
                    <a:pt x="8" y="23"/>
                  </a:lnTo>
                  <a:lnTo>
                    <a:pt x="8" y="34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11" y="30"/>
                  </a:lnTo>
                  <a:lnTo>
                    <a:pt x="11" y="46"/>
                  </a:lnTo>
                  <a:lnTo>
                    <a:pt x="11" y="15"/>
                  </a:lnTo>
                  <a:lnTo>
                    <a:pt x="11" y="34"/>
                  </a:lnTo>
                  <a:lnTo>
                    <a:pt x="15" y="42"/>
                  </a:lnTo>
                  <a:lnTo>
                    <a:pt x="15" y="53"/>
                  </a:lnTo>
                  <a:lnTo>
                    <a:pt x="15" y="23"/>
                  </a:lnTo>
                  <a:lnTo>
                    <a:pt x="15" y="46"/>
                  </a:lnTo>
                  <a:lnTo>
                    <a:pt x="19" y="38"/>
                  </a:lnTo>
                  <a:lnTo>
                    <a:pt x="19" y="57"/>
                  </a:lnTo>
                  <a:lnTo>
                    <a:pt x="19" y="34"/>
                  </a:lnTo>
                  <a:lnTo>
                    <a:pt x="19" y="42"/>
                  </a:lnTo>
                  <a:lnTo>
                    <a:pt x="23" y="50"/>
                  </a:lnTo>
                  <a:lnTo>
                    <a:pt x="23" y="53"/>
                  </a:lnTo>
                  <a:lnTo>
                    <a:pt x="23" y="19"/>
                  </a:lnTo>
                  <a:lnTo>
                    <a:pt x="23" y="30"/>
                  </a:lnTo>
                  <a:lnTo>
                    <a:pt x="27" y="23"/>
                  </a:lnTo>
                  <a:lnTo>
                    <a:pt x="27" y="46"/>
                  </a:lnTo>
                  <a:lnTo>
                    <a:pt x="27" y="23"/>
                  </a:lnTo>
                  <a:lnTo>
                    <a:pt x="27" y="42"/>
                  </a:lnTo>
                  <a:lnTo>
                    <a:pt x="30" y="34"/>
                  </a:lnTo>
                  <a:lnTo>
                    <a:pt x="30" y="57"/>
                  </a:lnTo>
                  <a:lnTo>
                    <a:pt x="30" y="27"/>
                  </a:lnTo>
                  <a:lnTo>
                    <a:pt x="30" y="30"/>
                  </a:lnTo>
                  <a:lnTo>
                    <a:pt x="34" y="42"/>
                  </a:lnTo>
                  <a:lnTo>
                    <a:pt x="34" y="61"/>
                  </a:lnTo>
                  <a:lnTo>
                    <a:pt x="34" y="19"/>
                  </a:lnTo>
                  <a:lnTo>
                    <a:pt x="34" y="61"/>
                  </a:lnTo>
                  <a:lnTo>
                    <a:pt x="38" y="53"/>
                  </a:lnTo>
                  <a:lnTo>
                    <a:pt x="38" y="69"/>
                  </a:lnTo>
                  <a:lnTo>
                    <a:pt x="38" y="38"/>
                  </a:lnTo>
                  <a:lnTo>
                    <a:pt x="38" y="46"/>
                  </a:lnTo>
                  <a:lnTo>
                    <a:pt x="42" y="42"/>
                  </a:lnTo>
                  <a:lnTo>
                    <a:pt x="42" y="61"/>
                  </a:lnTo>
                  <a:lnTo>
                    <a:pt x="42" y="42"/>
                  </a:lnTo>
                  <a:lnTo>
                    <a:pt x="42" y="53"/>
                  </a:lnTo>
                  <a:lnTo>
                    <a:pt x="46" y="50"/>
                  </a:lnTo>
                  <a:lnTo>
                    <a:pt x="46" y="53"/>
                  </a:lnTo>
                  <a:lnTo>
                    <a:pt x="46" y="23"/>
                  </a:lnTo>
                  <a:lnTo>
                    <a:pt x="46" y="34"/>
                  </a:lnTo>
                  <a:lnTo>
                    <a:pt x="50" y="30"/>
                  </a:lnTo>
                  <a:lnTo>
                    <a:pt x="50" y="57"/>
                  </a:lnTo>
                  <a:lnTo>
                    <a:pt x="50" y="27"/>
                  </a:lnTo>
                  <a:lnTo>
                    <a:pt x="50" y="38"/>
                  </a:lnTo>
                  <a:lnTo>
                    <a:pt x="53" y="46"/>
                  </a:lnTo>
                  <a:lnTo>
                    <a:pt x="53" y="53"/>
                  </a:lnTo>
                  <a:lnTo>
                    <a:pt x="53" y="15"/>
                  </a:lnTo>
                  <a:lnTo>
                    <a:pt x="53" y="23"/>
                  </a:lnTo>
                  <a:lnTo>
                    <a:pt x="57" y="15"/>
                  </a:lnTo>
                  <a:lnTo>
                    <a:pt x="57" y="38"/>
                  </a:lnTo>
                  <a:lnTo>
                    <a:pt x="61" y="34"/>
                  </a:lnTo>
                  <a:lnTo>
                    <a:pt x="61" y="42"/>
                  </a:lnTo>
                  <a:lnTo>
                    <a:pt x="61" y="19"/>
                  </a:lnTo>
                  <a:lnTo>
                    <a:pt x="61" y="23"/>
                  </a:lnTo>
                  <a:lnTo>
                    <a:pt x="65" y="34"/>
                  </a:lnTo>
                  <a:lnTo>
                    <a:pt x="65" y="50"/>
                  </a:lnTo>
                  <a:lnTo>
                    <a:pt x="65" y="23"/>
                  </a:lnTo>
                  <a:lnTo>
                    <a:pt x="65" y="46"/>
                  </a:lnTo>
                  <a:lnTo>
                    <a:pt x="69" y="53"/>
                  </a:lnTo>
                  <a:lnTo>
                    <a:pt x="69" y="61"/>
                  </a:lnTo>
                  <a:lnTo>
                    <a:pt x="69" y="38"/>
                  </a:lnTo>
                  <a:lnTo>
                    <a:pt x="69" y="53"/>
                  </a:lnTo>
                  <a:lnTo>
                    <a:pt x="73" y="61"/>
                  </a:lnTo>
                  <a:lnTo>
                    <a:pt x="73" y="107"/>
                  </a:lnTo>
                  <a:lnTo>
                    <a:pt x="73" y="50"/>
                  </a:lnTo>
                  <a:lnTo>
                    <a:pt x="73" y="95"/>
                  </a:lnTo>
                  <a:lnTo>
                    <a:pt x="76" y="103"/>
                  </a:lnTo>
                  <a:lnTo>
                    <a:pt x="76" y="107"/>
                  </a:lnTo>
                  <a:lnTo>
                    <a:pt x="76" y="65"/>
                  </a:lnTo>
                  <a:lnTo>
                    <a:pt x="76" y="69"/>
                  </a:lnTo>
                  <a:lnTo>
                    <a:pt x="80" y="76"/>
                  </a:lnTo>
                  <a:lnTo>
                    <a:pt x="80" y="99"/>
                  </a:lnTo>
                  <a:lnTo>
                    <a:pt x="80" y="69"/>
                  </a:lnTo>
                  <a:lnTo>
                    <a:pt x="80" y="92"/>
                  </a:lnTo>
                  <a:lnTo>
                    <a:pt x="84" y="99"/>
                  </a:lnTo>
                  <a:lnTo>
                    <a:pt x="84" y="76"/>
                  </a:lnTo>
                  <a:lnTo>
                    <a:pt x="84" y="95"/>
                  </a:lnTo>
                  <a:lnTo>
                    <a:pt x="88" y="92"/>
                  </a:lnTo>
                  <a:lnTo>
                    <a:pt x="88" y="80"/>
                  </a:lnTo>
                  <a:lnTo>
                    <a:pt x="88" y="107"/>
                  </a:lnTo>
                  <a:lnTo>
                    <a:pt x="92" y="103"/>
                  </a:lnTo>
                  <a:lnTo>
                    <a:pt x="92" y="114"/>
                  </a:lnTo>
                  <a:lnTo>
                    <a:pt x="92" y="95"/>
                  </a:lnTo>
                  <a:lnTo>
                    <a:pt x="92" y="111"/>
                  </a:lnTo>
                  <a:lnTo>
                    <a:pt x="95" y="107"/>
                  </a:lnTo>
                  <a:lnTo>
                    <a:pt x="95" y="114"/>
                  </a:lnTo>
                  <a:lnTo>
                    <a:pt x="95" y="95"/>
                  </a:lnTo>
                  <a:lnTo>
                    <a:pt x="95" y="114"/>
                  </a:lnTo>
                  <a:lnTo>
                    <a:pt x="99" y="107"/>
                  </a:lnTo>
                  <a:lnTo>
                    <a:pt x="99" y="118"/>
                  </a:lnTo>
                  <a:lnTo>
                    <a:pt x="99" y="92"/>
                  </a:lnTo>
                  <a:lnTo>
                    <a:pt x="103" y="99"/>
                  </a:lnTo>
                  <a:lnTo>
                    <a:pt x="103" y="92"/>
                  </a:lnTo>
                  <a:lnTo>
                    <a:pt x="103" y="137"/>
                  </a:lnTo>
                  <a:lnTo>
                    <a:pt x="107" y="130"/>
                  </a:lnTo>
                  <a:lnTo>
                    <a:pt x="107" y="137"/>
                  </a:lnTo>
                  <a:lnTo>
                    <a:pt x="107" y="103"/>
                  </a:lnTo>
                  <a:lnTo>
                    <a:pt x="107" y="118"/>
                  </a:lnTo>
                  <a:lnTo>
                    <a:pt x="111" y="111"/>
                  </a:lnTo>
                  <a:lnTo>
                    <a:pt x="111" y="130"/>
                  </a:lnTo>
                  <a:lnTo>
                    <a:pt x="111" y="107"/>
                  </a:lnTo>
                  <a:lnTo>
                    <a:pt x="111" y="122"/>
                  </a:lnTo>
                  <a:lnTo>
                    <a:pt x="115" y="130"/>
                  </a:lnTo>
                  <a:lnTo>
                    <a:pt x="115" y="137"/>
                  </a:lnTo>
                  <a:lnTo>
                    <a:pt x="115" y="111"/>
                  </a:lnTo>
                  <a:lnTo>
                    <a:pt x="115" y="118"/>
                  </a:lnTo>
                  <a:lnTo>
                    <a:pt x="118" y="114"/>
                  </a:lnTo>
                  <a:lnTo>
                    <a:pt x="118" y="149"/>
                  </a:lnTo>
                  <a:lnTo>
                    <a:pt x="118" y="111"/>
                  </a:lnTo>
                  <a:lnTo>
                    <a:pt x="118" y="137"/>
                  </a:lnTo>
                  <a:lnTo>
                    <a:pt x="122" y="145"/>
                  </a:lnTo>
                  <a:lnTo>
                    <a:pt x="122" y="153"/>
                  </a:lnTo>
                  <a:lnTo>
                    <a:pt x="122" y="126"/>
                  </a:lnTo>
                  <a:lnTo>
                    <a:pt x="122" y="137"/>
                  </a:lnTo>
                  <a:lnTo>
                    <a:pt x="126" y="130"/>
                  </a:lnTo>
                  <a:lnTo>
                    <a:pt x="126" y="145"/>
                  </a:lnTo>
                  <a:lnTo>
                    <a:pt x="126" y="122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120"/>
            <p:cNvSpPr>
              <a:spLocks/>
            </p:cNvSpPr>
            <p:nvPr/>
          </p:nvSpPr>
          <p:spPr bwMode="auto">
            <a:xfrm>
              <a:off x="1402" y="2117"/>
              <a:ext cx="126" cy="161"/>
            </a:xfrm>
            <a:custGeom>
              <a:avLst/>
              <a:gdLst/>
              <a:ahLst/>
              <a:cxnLst>
                <a:cxn ang="0">
                  <a:pos x="4" y="126"/>
                </a:cxn>
                <a:cxn ang="0">
                  <a:pos x="4" y="107"/>
                </a:cxn>
                <a:cxn ang="0">
                  <a:pos x="8" y="100"/>
                </a:cxn>
                <a:cxn ang="0">
                  <a:pos x="11" y="142"/>
                </a:cxn>
                <a:cxn ang="0">
                  <a:pos x="15" y="107"/>
                </a:cxn>
                <a:cxn ang="0">
                  <a:pos x="15" y="115"/>
                </a:cxn>
                <a:cxn ang="0">
                  <a:pos x="19" y="96"/>
                </a:cxn>
                <a:cxn ang="0">
                  <a:pos x="23" y="96"/>
                </a:cxn>
                <a:cxn ang="0">
                  <a:pos x="27" y="119"/>
                </a:cxn>
                <a:cxn ang="0">
                  <a:pos x="31" y="81"/>
                </a:cxn>
                <a:cxn ang="0">
                  <a:pos x="31" y="84"/>
                </a:cxn>
                <a:cxn ang="0">
                  <a:pos x="34" y="84"/>
                </a:cxn>
                <a:cxn ang="0">
                  <a:pos x="38" y="96"/>
                </a:cxn>
                <a:cxn ang="0">
                  <a:pos x="42" y="92"/>
                </a:cxn>
                <a:cxn ang="0">
                  <a:pos x="42" y="92"/>
                </a:cxn>
                <a:cxn ang="0">
                  <a:pos x="46" y="84"/>
                </a:cxn>
                <a:cxn ang="0">
                  <a:pos x="50" y="123"/>
                </a:cxn>
                <a:cxn ang="0">
                  <a:pos x="53" y="111"/>
                </a:cxn>
                <a:cxn ang="0">
                  <a:pos x="53" y="130"/>
                </a:cxn>
                <a:cxn ang="0">
                  <a:pos x="57" y="115"/>
                </a:cxn>
                <a:cxn ang="0">
                  <a:pos x="61" y="134"/>
                </a:cxn>
                <a:cxn ang="0">
                  <a:pos x="65" y="130"/>
                </a:cxn>
                <a:cxn ang="0">
                  <a:pos x="69" y="126"/>
                </a:cxn>
                <a:cxn ang="0">
                  <a:pos x="69" y="134"/>
                </a:cxn>
                <a:cxn ang="0">
                  <a:pos x="73" y="115"/>
                </a:cxn>
                <a:cxn ang="0">
                  <a:pos x="76" y="142"/>
                </a:cxn>
                <a:cxn ang="0">
                  <a:pos x="80" y="130"/>
                </a:cxn>
                <a:cxn ang="0">
                  <a:pos x="84" y="130"/>
                </a:cxn>
                <a:cxn ang="0">
                  <a:pos x="84" y="142"/>
                </a:cxn>
                <a:cxn ang="0">
                  <a:pos x="88" y="134"/>
                </a:cxn>
                <a:cxn ang="0">
                  <a:pos x="92" y="123"/>
                </a:cxn>
                <a:cxn ang="0">
                  <a:pos x="96" y="149"/>
                </a:cxn>
                <a:cxn ang="0">
                  <a:pos x="99" y="149"/>
                </a:cxn>
                <a:cxn ang="0">
                  <a:pos x="99" y="149"/>
                </a:cxn>
                <a:cxn ang="0">
                  <a:pos x="103" y="138"/>
                </a:cxn>
                <a:cxn ang="0">
                  <a:pos x="107" y="126"/>
                </a:cxn>
                <a:cxn ang="0">
                  <a:pos x="111" y="145"/>
                </a:cxn>
                <a:cxn ang="0">
                  <a:pos x="115" y="126"/>
                </a:cxn>
                <a:cxn ang="0">
                  <a:pos x="115" y="115"/>
                </a:cxn>
                <a:cxn ang="0">
                  <a:pos x="118" y="115"/>
                </a:cxn>
                <a:cxn ang="0">
                  <a:pos x="122" y="130"/>
                </a:cxn>
                <a:cxn ang="0">
                  <a:pos x="126" y="123"/>
                </a:cxn>
              </a:cxnLst>
              <a:rect l="0" t="0" r="r" b="b"/>
              <a:pathLst>
                <a:path w="126" h="161">
                  <a:moveTo>
                    <a:pt x="0" y="111"/>
                  </a:moveTo>
                  <a:lnTo>
                    <a:pt x="0" y="134"/>
                  </a:lnTo>
                  <a:lnTo>
                    <a:pt x="4" y="126"/>
                  </a:lnTo>
                  <a:lnTo>
                    <a:pt x="4" y="138"/>
                  </a:lnTo>
                  <a:lnTo>
                    <a:pt x="4" y="107"/>
                  </a:lnTo>
                  <a:lnTo>
                    <a:pt x="4" y="107"/>
                  </a:lnTo>
                  <a:lnTo>
                    <a:pt x="8" y="115"/>
                  </a:lnTo>
                  <a:lnTo>
                    <a:pt x="8" y="123"/>
                  </a:lnTo>
                  <a:lnTo>
                    <a:pt x="8" y="100"/>
                  </a:lnTo>
                  <a:lnTo>
                    <a:pt x="8" y="115"/>
                  </a:lnTo>
                  <a:lnTo>
                    <a:pt x="11" y="111"/>
                  </a:lnTo>
                  <a:lnTo>
                    <a:pt x="11" y="142"/>
                  </a:lnTo>
                  <a:lnTo>
                    <a:pt x="11" y="0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5" y="123"/>
                  </a:lnTo>
                  <a:lnTo>
                    <a:pt x="15" y="96"/>
                  </a:lnTo>
                  <a:lnTo>
                    <a:pt x="15" y="115"/>
                  </a:lnTo>
                  <a:lnTo>
                    <a:pt x="19" y="111"/>
                  </a:lnTo>
                  <a:lnTo>
                    <a:pt x="19" y="126"/>
                  </a:lnTo>
                  <a:lnTo>
                    <a:pt x="19" y="96"/>
                  </a:lnTo>
                  <a:lnTo>
                    <a:pt x="19" y="115"/>
                  </a:lnTo>
                  <a:lnTo>
                    <a:pt x="23" y="111"/>
                  </a:lnTo>
                  <a:lnTo>
                    <a:pt x="23" y="96"/>
                  </a:lnTo>
                  <a:lnTo>
                    <a:pt x="23" y="119"/>
                  </a:lnTo>
                  <a:lnTo>
                    <a:pt x="27" y="115"/>
                  </a:lnTo>
                  <a:lnTo>
                    <a:pt x="27" y="119"/>
                  </a:lnTo>
                  <a:lnTo>
                    <a:pt x="27" y="81"/>
                  </a:lnTo>
                  <a:lnTo>
                    <a:pt x="27" y="84"/>
                  </a:lnTo>
                  <a:lnTo>
                    <a:pt x="31" y="81"/>
                  </a:lnTo>
                  <a:lnTo>
                    <a:pt x="31" y="96"/>
                  </a:lnTo>
                  <a:lnTo>
                    <a:pt x="31" y="73"/>
                  </a:lnTo>
                  <a:lnTo>
                    <a:pt x="31" y="84"/>
                  </a:lnTo>
                  <a:lnTo>
                    <a:pt x="34" y="96"/>
                  </a:lnTo>
                  <a:lnTo>
                    <a:pt x="34" y="107"/>
                  </a:lnTo>
                  <a:lnTo>
                    <a:pt x="34" y="84"/>
                  </a:lnTo>
                  <a:lnTo>
                    <a:pt x="34" y="92"/>
                  </a:lnTo>
                  <a:lnTo>
                    <a:pt x="38" y="88"/>
                  </a:lnTo>
                  <a:lnTo>
                    <a:pt x="38" y="96"/>
                  </a:lnTo>
                  <a:lnTo>
                    <a:pt x="38" y="77"/>
                  </a:lnTo>
                  <a:lnTo>
                    <a:pt x="38" y="96"/>
                  </a:lnTo>
                  <a:lnTo>
                    <a:pt x="42" y="92"/>
                  </a:lnTo>
                  <a:lnTo>
                    <a:pt x="42" y="103"/>
                  </a:lnTo>
                  <a:lnTo>
                    <a:pt x="42" y="84"/>
                  </a:lnTo>
                  <a:lnTo>
                    <a:pt x="42" y="92"/>
                  </a:lnTo>
                  <a:lnTo>
                    <a:pt x="46" y="100"/>
                  </a:lnTo>
                  <a:lnTo>
                    <a:pt x="46" y="123"/>
                  </a:lnTo>
                  <a:lnTo>
                    <a:pt x="46" y="84"/>
                  </a:lnTo>
                  <a:lnTo>
                    <a:pt x="46" y="111"/>
                  </a:lnTo>
                  <a:lnTo>
                    <a:pt x="50" y="119"/>
                  </a:lnTo>
                  <a:lnTo>
                    <a:pt x="50" y="123"/>
                  </a:lnTo>
                  <a:lnTo>
                    <a:pt x="50" y="107"/>
                  </a:lnTo>
                  <a:lnTo>
                    <a:pt x="50" y="119"/>
                  </a:lnTo>
                  <a:lnTo>
                    <a:pt x="53" y="111"/>
                  </a:lnTo>
                  <a:lnTo>
                    <a:pt x="53" y="134"/>
                  </a:lnTo>
                  <a:lnTo>
                    <a:pt x="53" y="103"/>
                  </a:lnTo>
                  <a:lnTo>
                    <a:pt x="53" y="130"/>
                  </a:lnTo>
                  <a:lnTo>
                    <a:pt x="57" y="123"/>
                  </a:lnTo>
                  <a:lnTo>
                    <a:pt x="57" y="138"/>
                  </a:lnTo>
                  <a:lnTo>
                    <a:pt x="57" y="115"/>
                  </a:lnTo>
                  <a:lnTo>
                    <a:pt x="57" y="123"/>
                  </a:lnTo>
                  <a:lnTo>
                    <a:pt x="61" y="119"/>
                  </a:lnTo>
                  <a:lnTo>
                    <a:pt x="61" y="134"/>
                  </a:lnTo>
                  <a:lnTo>
                    <a:pt x="61" y="107"/>
                  </a:lnTo>
                  <a:lnTo>
                    <a:pt x="61" y="123"/>
                  </a:lnTo>
                  <a:lnTo>
                    <a:pt x="65" y="130"/>
                  </a:lnTo>
                  <a:lnTo>
                    <a:pt x="65" y="138"/>
                  </a:lnTo>
                  <a:lnTo>
                    <a:pt x="65" y="119"/>
                  </a:lnTo>
                  <a:lnTo>
                    <a:pt x="69" y="126"/>
                  </a:lnTo>
                  <a:lnTo>
                    <a:pt x="69" y="142"/>
                  </a:lnTo>
                  <a:lnTo>
                    <a:pt x="69" y="119"/>
                  </a:lnTo>
                  <a:lnTo>
                    <a:pt x="69" y="134"/>
                  </a:lnTo>
                  <a:lnTo>
                    <a:pt x="73" y="130"/>
                  </a:lnTo>
                  <a:lnTo>
                    <a:pt x="73" y="142"/>
                  </a:lnTo>
                  <a:lnTo>
                    <a:pt x="73" y="115"/>
                  </a:lnTo>
                  <a:lnTo>
                    <a:pt x="73" y="123"/>
                  </a:lnTo>
                  <a:lnTo>
                    <a:pt x="76" y="119"/>
                  </a:lnTo>
                  <a:lnTo>
                    <a:pt x="76" y="142"/>
                  </a:lnTo>
                  <a:lnTo>
                    <a:pt x="76" y="111"/>
                  </a:lnTo>
                  <a:lnTo>
                    <a:pt x="76" y="134"/>
                  </a:lnTo>
                  <a:lnTo>
                    <a:pt x="80" y="130"/>
                  </a:lnTo>
                  <a:lnTo>
                    <a:pt x="80" y="149"/>
                  </a:lnTo>
                  <a:lnTo>
                    <a:pt x="80" y="134"/>
                  </a:lnTo>
                  <a:lnTo>
                    <a:pt x="84" y="130"/>
                  </a:lnTo>
                  <a:lnTo>
                    <a:pt x="84" y="142"/>
                  </a:lnTo>
                  <a:lnTo>
                    <a:pt x="84" y="115"/>
                  </a:lnTo>
                  <a:lnTo>
                    <a:pt x="84" y="142"/>
                  </a:lnTo>
                  <a:lnTo>
                    <a:pt x="88" y="138"/>
                  </a:lnTo>
                  <a:lnTo>
                    <a:pt x="88" y="157"/>
                  </a:lnTo>
                  <a:lnTo>
                    <a:pt x="88" y="134"/>
                  </a:lnTo>
                  <a:lnTo>
                    <a:pt x="88" y="157"/>
                  </a:lnTo>
                  <a:lnTo>
                    <a:pt x="92" y="153"/>
                  </a:lnTo>
                  <a:lnTo>
                    <a:pt x="92" y="123"/>
                  </a:lnTo>
                  <a:lnTo>
                    <a:pt x="92" y="138"/>
                  </a:lnTo>
                  <a:lnTo>
                    <a:pt x="96" y="130"/>
                  </a:lnTo>
                  <a:lnTo>
                    <a:pt x="96" y="149"/>
                  </a:lnTo>
                  <a:lnTo>
                    <a:pt x="96" y="126"/>
                  </a:lnTo>
                  <a:lnTo>
                    <a:pt x="96" y="138"/>
                  </a:lnTo>
                  <a:lnTo>
                    <a:pt x="99" y="149"/>
                  </a:lnTo>
                  <a:lnTo>
                    <a:pt x="99" y="149"/>
                  </a:lnTo>
                  <a:lnTo>
                    <a:pt x="99" y="126"/>
                  </a:lnTo>
                  <a:lnTo>
                    <a:pt x="99" y="149"/>
                  </a:lnTo>
                  <a:lnTo>
                    <a:pt x="103" y="145"/>
                  </a:lnTo>
                  <a:lnTo>
                    <a:pt x="103" y="161"/>
                  </a:lnTo>
                  <a:lnTo>
                    <a:pt x="103" y="138"/>
                  </a:lnTo>
                  <a:lnTo>
                    <a:pt x="103" y="142"/>
                  </a:lnTo>
                  <a:lnTo>
                    <a:pt x="107" y="149"/>
                  </a:lnTo>
                  <a:lnTo>
                    <a:pt x="107" y="126"/>
                  </a:lnTo>
                  <a:lnTo>
                    <a:pt x="107" y="138"/>
                  </a:lnTo>
                  <a:lnTo>
                    <a:pt x="111" y="134"/>
                  </a:lnTo>
                  <a:lnTo>
                    <a:pt x="111" y="145"/>
                  </a:lnTo>
                  <a:lnTo>
                    <a:pt x="111" y="126"/>
                  </a:lnTo>
                  <a:lnTo>
                    <a:pt x="111" y="130"/>
                  </a:lnTo>
                  <a:lnTo>
                    <a:pt x="115" y="126"/>
                  </a:lnTo>
                  <a:lnTo>
                    <a:pt x="115" y="138"/>
                  </a:lnTo>
                  <a:lnTo>
                    <a:pt x="115" y="103"/>
                  </a:lnTo>
                  <a:lnTo>
                    <a:pt x="115" y="115"/>
                  </a:lnTo>
                  <a:lnTo>
                    <a:pt x="118" y="126"/>
                  </a:lnTo>
                  <a:lnTo>
                    <a:pt x="118" y="130"/>
                  </a:lnTo>
                  <a:lnTo>
                    <a:pt x="118" y="115"/>
                  </a:lnTo>
                  <a:lnTo>
                    <a:pt x="118" y="126"/>
                  </a:lnTo>
                  <a:lnTo>
                    <a:pt x="122" y="119"/>
                  </a:lnTo>
                  <a:lnTo>
                    <a:pt x="122" y="130"/>
                  </a:lnTo>
                  <a:lnTo>
                    <a:pt x="122" y="107"/>
                  </a:lnTo>
                  <a:lnTo>
                    <a:pt x="122" y="111"/>
                  </a:lnTo>
                  <a:lnTo>
                    <a:pt x="126" y="123"/>
                  </a:lnTo>
                  <a:lnTo>
                    <a:pt x="126" y="138"/>
                  </a:lnTo>
                  <a:lnTo>
                    <a:pt x="126" y="100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121"/>
            <p:cNvSpPr>
              <a:spLocks/>
            </p:cNvSpPr>
            <p:nvPr/>
          </p:nvSpPr>
          <p:spPr bwMode="auto">
            <a:xfrm>
              <a:off x="1528" y="2045"/>
              <a:ext cx="134" cy="202"/>
            </a:xfrm>
            <a:custGeom>
              <a:avLst/>
              <a:gdLst/>
              <a:ahLst/>
              <a:cxnLst>
                <a:cxn ang="0">
                  <a:pos x="4" y="191"/>
                </a:cxn>
                <a:cxn ang="0">
                  <a:pos x="8" y="191"/>
                </a:cxn>
                <a:cxn ang="0">
                  <a:pos x="8" y="183"/>
                </a:cxn>
                <a:cxn ang="0">
                  <a:pos x="12" y="156"/>
                </a:cxn>
                <a:cxn ang="0">
                  <a:pos x="15" y="191"/>
                </a:cxn>
                <a:cxn ang="0">
                  <a:pos x="19" y="183"/>
                </a:cxn>
                <a:cxn ang="0">
                  <a:pos x="19" y="179"/>
                </a:cxn>
                <a:cxn ang="0">
                  <a:pos x="23" y="183"/>
                </a:cxn>
                <a:cxn ang="0">
                  <a:pos x="27" y="168"/>
                </a:cxn>
                <a:cxn ang="0">
                  <a:pos x="31" y="187"/>
                </a:cxn>
                <a:cxn ang="0">
                  <a:pos x="34" y="160"/>
                </a:cxn>
                <a:cxn ang="0">
                  <a:pos x="34" y="160"/>
                </a:cxn>
                <a:cxn ang="0">
                  <a:pos x="38" y="72"/>
                </a:cxn>
                <a:cxn ang="0">
                  <a:pos x="42" y="0"/>
                </a:cxn>
                <a:cxn ang="0">
                  <a:pos x="46" y="160"/>
                </a:cxn>
                <a:cxn ang="0">
                  <a:pos x="50" y="126"/>
                </a:cxn>
                <a:cxn ang="0">
                  <a:pos x="54" y="156"/>
                </a:cxn>
                <a:cxn ang="0">
                  <a:pos x="57" y="137"/>
                </a:cxn>
                <a:cxn ang="0">
                  <a:pos x="57" y="145"/>
                </a:cxn>
                <a:cxn ang="0">
                  <a:pos x="61" y="156"/>
                </a:cxn>
                <a:cxn ang="0">
                  <a:pos x="65" y="141"/>
                </a:cxn>
                <a:cxn ang="0">
                  <a:pos x="69" y="179"/>
                </a:cxn>
                <a:cxn ang="0">
                  <a:pos x="73" y="172"/>
                </a:cxn>
                <a:cxn ang="0">
                  <a:pos x="76" y="156"/>
                </a:cxn>
                <a:cxn ang="0">
                  <a:pos x="76" y="153"/>
                </a:cxn>
                <a:cxn ang="0">
                  <a:pos x="80" y="133"/>
                </a:cxn>
                <a:cxn ang="0">
                  <a:pos x="84" y="153"/>
                </a:cxn>
                <a:cxn ang="0">
                  <a:pos x="88" y="137"/>
                </a:cxn>
                <a:cxn ang="0">
                  <a:pos x="92" y="111"/>
                </a:cxn>
                <a:cxn ang="0">
                  <a:pos x="96" y="145"/>
                </a:cxn>
                <a:cxn ang="0">
                  <a:pos x="96" y="130"/>
                </a:cxn>
                <a:cxn ang="0">
                  <a:pos x="99" y="130"/>
                </a:cxn>
                <a:cxn ang="0">
                  <a:pos x="103" y="168"/>
                </a:cxn>
                <a:cxn ang="0">
                  <a:pos x="107" y="179"/>
                </a:cxn>
                <a:cxn ang="0">
                  <a:pos x="111" y="168"/>
                </a:cxn>
                <a:cxn ang="0">
                  <a:pos x="111" y="145"/>
                </a:cxn>
                <a:cxn ang="0">
                  <a:pos x="115" y="126"/>
                </a:cxn>
                <a:cxn ang="0">
                  <a:pos x="118" y="133"/>
                </a:cxn>
                <a:cxn ang="0">
                  <a:pos x="122" y="111"/>
                </a:cxn>
                <a:cxn ang="0">
                  <a:pos x="122" y="130"/>
                </a:cxn>
                <a:cxn ang="0">
                  <a:pos x="126" y="130"/>
                </a:cxn>
                <a:cxn ang="0">
                  <a:pos x="130" y="122"/>
                </a:cxn>
              </a:cxnLst>
              <a:rect l="0" t="0" r="r" b="b"/>
              <a:pathLst>
                <a:path w="134" h="202">
                  <a:moveTo>
                    <a:pt x="0" y="172"/>
                  </a:moveTo>
                  <a:lnTo>
                    <a:pt x="0" y="179"/>
                  </a:lnTo>
                  <a:lnTo>
                    <a:pt x="4" y="191"/>
                  </a:lnTo>
                  <a:lnTo>
                    <a:pt x="4" y="172"/>
                  </a:lnTo>
                  <a:lnTo>
                    <a:pt x="4" y="183"/>
                  </a:lnTo>
                  <a:lnTo>
                    <a:pt x="8" y="191"/>
                  </a:lnTo>
                  <a:lnTo>
                    <a:pt x="8" y="195"/>
                  </a:lnTo>
                  <a:lnTo>
                    <a:pt x="8" y="172"/>
                  </a:lnTo>
                  <a:lnTo>
                    <a:pt x="8" y="183"/>
                  </a:lnTo>
                  <a:lnTo>
                    <a:pt x="12" y="179"/>
                  </a:lnTo>
                  <a:lnTo>
                    <a:pt x="12" y="187"/>
                  </a:lnTo>
                  <a:lnTo>
                    <a:pt x="12" y="156"/>
                  </a:lnTo>
                  <a:lnTo>
                    <a:pt x="12" y="172"/>
                  </a:lnTo>
                  <a:lnTo>
                    <a:pt x="15" y="183"/>
                  </a:lnTo>
                  <a:lnTo>
                    <a:pt x="15" y="191"/>
                  </a:lnTo>
                  <a:lnTo>
                    <a:pt x="15" y="172"/>
                  </a:lnTo>
                  <a:lnTo>
                    <a:pt x="15" y="187"/>
                  </a:lnTo>
                  <a:lnTo>
                    <a:pt x="19" y="183"/>
                  </a:lnTo>
                  <a:lnTo>
                    <a:pt x="19" y="191"/>
                  </a:lnTo>
                  <a:lnTo>
                    <a:pt x="19" y="172"/>
                  </a:lnTo>
                  <a:lnTo>
                    <a:pt x="19" y="179"/>
                  </a:lnTo>
                  <a:lnTo>
                    <a:pt x="23" y="175"/>
                  </a:lnTo>
                  <a:lnTo>
                    <a:pt x="23" y="202"/>
                  </a:lnTo>
                  <a:lnTo>
                    <a:pt x="23" y="183"/>
                  </a:lnTo>
                  <a:lnTo>
                    <a:pt x="27" y="191"/>
                  </a:lnTo>
                  <a:lnTo>
                    <a:pt x="27" y="191"/>
                  </a:lnTo>
                  <a:lnTo>
                    <a:pt x="27" y="168"/>
                  </a:lnTo>
                  <a:lnTo>
                    <a:pt x="27" y="175"/>
                  </a:lnTo>
                  <a:lnTo>
                    <a:pt x="31" y="172"/>
                  </a:lnTo>
                  <a:lnTo>
                    <a:pt x="31" y="187"/>
                  </a:lnTo>
                  <a:lnTo>
                    <a:pt x="31" y="164"/>
                  </a:lnTo>
                  <a:lnTo>
                    <a:pt x="31" y="168"/>
                  </a:lnTo>
                  <a:lnTo>
                    <a:pt x="34" y="160"/>
                  </a:lnTo>
                  <a:lnTo>
                    <a:pt x="34" y="172"/>
                  </a:lnTo>
                  <a:lnTo>
                    <a:pt x="34" y="149"/>
                  </a:lnTo>
                  <a:lnTo>
                    <a:pt x="34" y="160"/>
                  </a:lnTo>
                  <a:lnTo>
                    <a:pt x="38" y="156"/>
                  </a:lnTo>
                  <a:lnTo>
                    <a:pt x="38" y="168"/>
                  </a:lnTo>
                  <a:lnTo>
                    <a:pt x="38" y="72"/>
                  </a:lnTo>
                  <a:lnTo>
                    <a:pt x="42" y="69"/>
                  </a:lnTo>
                  <a:lnTo>
                    <a:pt x="42" y="156"/>
                  </a:lnTo>
                  <a:lnTo>
                    <a:pt x="42" y="0"/>
                  </a:lnTo>
                  <a:lnTo>
                    <a:pt x="42" y="153"/>
                  </a:lnTo>
                  <a:lnTo>
                    <a:pt x="46" y="149"/>
                  </a:lnTo>
                  <a:lnTo>
                    <a:pt x="46" y="160"/>
                  </a:lnTo>
                  <a:lnTo>
                    <a:pt x="46" y="133"/>
                  </a:lnTo>
                  <a:lnTo>
                    <a:pt x="50" y="141"/>
                  </a:lnTo>
                  <a:lnTo>
                    <a:pt x="50" y="126"/>
                  </a:lnTo>
                  <a:lnTo>
                    <a:pt x="50" y="133"/>
                  </a:lnTo>
                  <a:lnTo>
                    <a:pt x="54" y="141"/>
                  </a:lnTo>
                  <a:lnTo>
                    <a:pt x="54" y="156"/>
                  </a:lnTo>
                  <a:lnTo>
                    <a:pt x="54" y="137"/>
                  </a:lnTo>
                  <a:lnTo>
                    <a:pt x="54" y="141"/>
                  </a:lnTo>
                  <a:lnTo>
                    <a:pt x="57" y="137"/>
                  </a:lnTo>
                  <a:lnTo>
                    <a:pt x="57" y="153"/>
                  </a:lnTo>
                  <a:lnTo>
                    <a:pt x="57" y="133"/>
                  </a:lnTo>
                  <a:lnTo>
                    <a:pt x="57" y="145"/>
                  </a:lnTo>
                  <a:lnTo>
                    <a:pt x="61" y="141"/>
                  </a:lnTo>
                  <a:lnTo>
                    <a:pt x="61" y="164"/>
                  </a:lnTo>
                  <a:lnTo>
                    <a:pt x="61" y="156"/>
                  </a:lnTo>
                  <a:lnTo>
                    <a:pt x="65" y="153"/>
                  </a:lnTo>
                  <a:lnTo>
                    <a:pt x="65" y="164"/>
                  </a:lnTo>
                  <a:lnTo>
                    <a:pt x="65" y="141"/>
                  </a:lnTo>
                  <a:lnTo>
                    <a:pt x="65" y="156"/>
                  </a:lnTo>
                  <a:lnTo>
                    <a:pt x="69" y="153"/>
                  </a:lnTo>
                  <a:lnTo>
                    <a:pt x="69" y="179"/>
                  </a:lnTo>
                  <a:lnTo>
                    <a:pt x="69" y="172"/>
                  </a:lnTo>
                  <a:lnTo>
                    <a:pt x="73" y="168"/>
                  </a:lnTo>
                  <a:lnTo>
                    <a:pt x="73" y="172"/>
                  </a:lnTo>
                  <a:lnTo>
                    <a:pt x="73" y="145"/>
                  </a:lnTo>
                  <a:lnTo>
                    <a:pt x="73" y="149"/>
                  </a:lnTo>
                  <a:lnTo>
                    <a:pt x="76" y="156"/>
                  </a:lnTo>
                  <a:lnTo>
                    <a:pt x="76" y="175"/>
                  </a:lnTo>
                  <a:lnTo>
                    <a:pt x="76" y="145"/>
                  </a:lnTo>
                  <a:lnTo>
                    <a:pt x="76" y="153"/>
                  </a:lnTo>
                  <a:lnTo>
                    <a:pt x="80" y="149"/>
                  </a:lnTo>
                  <a:lnTo>
                    <a:pt x="80" y="160"/>
                  </a:lnTo>
                  <a:lnTo>
                    <a:pt x="80" y="133"/>
                  </a:lnTo>
                  <a:lnTo>
                    <a:pt x="80" y="145"/>
                  </a:lnTo>
                  <a:lnTo>
                    <a:pt x="84" y="141"/>
                  </a:lnTo>
                  <a:lnTo>
                    <a:pt x="84" y="153"/>
                  </a:lnTo>
                  <a:lnTo>
                    <a:pt x="84" y="122"/>
                  </a:lnTo>
                  <a:lnTo>
                    <a:pt x="88" y="130"/>
                  </a:lnTo>
                  <a:lnTo>
                    <a:pt x="88" y="137"/>
                  </a:lnTo>
                  <a:lnTo>
                    <a:pt x="88" y="107"/>
                  </a:lnTo>
                  <a:lnTo>
                    <a:pt x="88" y="114"/>
                  </a:lnTo>
                  <a:lnTo>
                    <a:pt x="92" y="111"/>
                  </a:lnTo>
                  <a:lnTo>
                    <a:pt x="92" y="149"/>
                  </a:lnTo>
                  <a:lnTo>
                    <a:pt x="92" y="133"/>
                  </a:lnTo>
                  <a:lnTo>
                    <a:pt x="96" y="145"/>
                  </a:lnTo>
                  <a:lnTo>
                    <a:pt x="96" y="145"/>
                  </a:lnTo>
                  <a:lnTo>
                    <a:pt x="96" y="126"/>
                  </a:lnTo>
                  <a:lnTo>
                    <a:pt x="96" y="130"/>
                  </a:lnTo>
                  <a:lnTo>
                    <a:pt x="99" y="141"/>
                  </a:lnTo>
                  <a:lnTo>
                    <a:pt x="99" y="160"/>
                  </a:lnTo>
                  <a:lnTo>
                    <a:pt x="99" y="130"/>
                  </a:lnTo>
                  <a:lnTo>
                    <a:pt x="99" y="149"/>
                  </a:lnTo>
                  <a:lnTo>
                    <a:pt x="103" y="145"/>
                  </a:lnTo>
                  <a:lnTo>
                    <a:pt x="103" y="168"/>
                  </a:lnTo>
                  <a:lnTo>
                    <a:pt x="103" y="164"/>
                  </a:lnTo>
                  <a:lnTo>
                    <a:pt x="107" y="160"/>
                  </a:lnTo>
                  <a:lnTo>
                    <a:pt x="107" y="179"/>
                  </a:lnTo>
                  <a:lnTo>
                    <a:pt x="107" y="153"/>
                  </a:lnTo>
                  <a:lnTo>
                    <a:pt x="107" y="172"/>
                  </a:lnTo>
                  <a:lnTo>
                    <a:pt x="111" y="168"/>
                  </a:lnTo>
                  <a:lnTo>
                    <a:pt x="111" y="172"/>
                  </a:lnTo>
                  <a:lnTo>
                    <a:pt x="111" y="141"/>
                  </a:lnTo>
                  <a:lnTo>
                    <a:pt x="111" y="145"/>
                  </a:lnTo>
                  <a:lnTo>
                    <a:pt x="115" y="141"/>
                  </a:lnTo>
                  <a:lnTo>
                    <a:pt x="115" y="153"/>
                  </a:lnTo>
                  <a:lnTo>
                    <a:pt x="115" y="126"/>
                  </a:lnTo>
                  <a:lnTo>
                    <a:pt x="115" y="130"/>
                  </a:lnTo>
                  <a:lnTo>
                    <a:pt x="118" y="122"/>
                  </a:lnTo>
                  <a:lnTo>
                    <a:pt x="118" y="133"/>
                  </a:lnTo>
                  <a:lnTo>
                    <a:pt x="118" y="103"/>
                  </a:lnTo>
                  <a:lnTo>
                    <a:pt x="118" y="118"/>
                  </a:lnTo>
                  <a:lnTo>
                    <a:pt x="122" y="111"/>
                  </a:lnTo>
                  <a:lnTo>
                    <a:pt x="122" y="133"/>
                  </a:lnTo>
                  <a:lnTo>
                    <a:pt x="122" y="111"/>
                  </a:lnTo>
                  <a:lnTo>
                    <a:pt x="122" y="130"/>
                  </a:lnTo>
                  <a:lnTo>
                    <a:pt x="126" y="122"/>
                  </a:lnTo>
                  <a:lnTo>
                    <a:pt x="126" y="114"/>
                  </a:lnTo>
                  <a:lnTo>
                    <a:pt x="126" y="130"/>
                  </a:lnTo>
                  <a:lnTo>
                    <a:pt x="130" y="126"/>
                  </a:lnTo>
                  <a:lnTo>
                    <a:pt x="130" y="145"/>
                  </a:lnTo>
                  <a:lnTo>
                    <a:pt x="130" y="122"/>
                  </a:lnTo>
                  <a:lnTo>
                    <a:pt x="130" y="145"/>
                  </a:lnTo>
                  <a:lnTo>
                    <a:pt x="134" y="141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122"/>
            <p:cNvSpPr>
              <a:spLocks/>
            </p:cNvSpPr>
            <p:nvPr/>
          </p:nvSpPr>
          <p:spPr bwMode="auto">
            <a:xfrm>
              <a:off x="1662" y="2129"/>
              <a:ext cx="126" cy="72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4" y="61"/>
                </a:cxn>
                <a:cxn ang="0">
                  <a:pos x="7" y="53"/>
                </a:cxn>
                <a:cxn ang="0">
                  <a:pos x="11" y="30"/>
                </a:cxn>
                <a:cxn ang="0">
                  <a:pos x="11" y="65"/>
                </a:cxn>
                <a:cxn ang="0">
                  <a:pos x="15" y="23"/>
                </a:cxn>
                <a:cxn ang="0">
                  <a:pos x="19" y="19"/>
                </a:cxn>
                <a:cxn ang="0">
                  <a:pos x="23" y="19"/>
                </a:cxn>
                <a:cxn ang="0">
                  <a:pos x="27" y="69"/>
                </a:cxn>
                <a:cxn ang="0">
                  <a:pos x="30" y="57"/>
                </a:cxn>
                <a:cxn ang="0">
                  <a:pos x="30" y="46"/>
                </a:cxn>
                <a:cxn ang="0">
                  <a:pos x="34" y="38"/>
                </a:cxn>
                <a:cxn ang="0">
                  <a:pos x="38" y="69"/>
                </a:cxn>
                <a:cxn ang="0">
                  <a:pos x="42" y="38"/>
                </a:cxn>
                <a:cxn ang="0">
                  <a:pos x="42" y="38"/>
                </a:cxn>
                <a:cxn ang="0">
                  <a:pos x="46" y="27"/>
                </a:cxn>
                <a:cxn ang="0">
                  <a:pos x="49" y="53"/>
                </a:cxn>
                <a:cxn ang="0">
                  <a:pos x="53" y="38"/>
                </a:cxn>
                <a:cxn ang="0">
                  <a:pos x="53" y="30"/>
                </a:cxn>
                <a:cxn ang="0">
                  <a:pos x="57" y="61"/>
                </a:cxn>
                <a:cxn ang="0">
                  <a:pos x="61" y="38"/>
                </a:cxn>
                <a:cxn ang="0">
                  <a:pos x="65" y="30"/>
                </a:cxn>
                <a:cxn ang="0">
                  <a:pos x="69" y="49"/>
                </a:cxn>
                <a:cxn ang="0">
                  <a:pos x="72" y="34"/>
                </a:cxn>
                <a:cxn ang="0">
                  <a:pos x="72" y="42"/>
                </a:cxn>
                <a:cxn ang="0">
                  <a:pos x="76" y="19"/>
                </a:cxn>
                <a:cxn ang="0">
                  <a:pos x="80" y="49"/>
                </a:cxn>
                <a:cxn ang="0">
                  <a:pos x="84" y="38"/>
                </a:cxn>
                <a:cxn ang="0">
                  <a:pos x="84" y="27"/>
                </a:cxn>
                <a:cxn ang="0">
                  <a:pos x="88" y="23"/>
                </a:cxn>
                <a:cxn ang="0">
                  <a:pos x="91" y="42"/>
                </a:cxn>
                <a:cxn ang="0">
                  <a:pos x="95" y="19"/>
                </a:cxn>
                <a:cxn ang="0">
                  <a:pos x="95" y="38"/>
                </a:cxn>
                <a:cxn ang="0">
                  <a:pos x="99" y="19"/>
                </a:cxn>
                <a:cxn ang="0">
                  <a:pos x="103" y="19"/>
                </a:cxn>
                <a:cxn ang="0">
                  <a:pos x="107" y="38"/>
                </a:cxn>
                <a:cxn ang="0">
                  <a:pos x="111" y="19"/>
                </a:cxn>
                <a:cxn ang="0">
                  <a:pos x="111" y="27"/>
                </a:cxn>
                <a:cxn ang="0">
                  <a:pos x="114" y="7"/>
                </a:cxn>
                <a:cxn ang="0">
                  <a:pos x="118" y="30"/>
                </a:cxn>
                <a:cxn ang="0">
                  <a:pos x="122" y="30"/>
                </a:cxn>
                <a:cxn ang="0">
                  <a:pos x="126" y="4"/>
                </a:cxn>
              </a:cxnLst>
              <a:rect l="0" t="0" r="r" b="b"/>
              <a:pathLst>
                <a:path w="126" h="72">
                  <a:moveTo>
                    <a:pt x="0" y="57"/>
                  </a:moveTo>
                  <a:lnTo>
                    <a:pt x="0" y="61"/>
                  </a:lnTo>
                  <a:lnTo>
                    <a:pt x="0" y="27"/>
                  </a:lnTo>
                  <a:lnTo>
                    <a:pt x="0" y="42"/>
                  </a:lnTo>
                  <a:lnTo>
                    <a:pt x="4" y="34"/>
                  </a:lnTo>
                  <a:lnTo>
                    <a:pt x="4" y="61"/>
                  </a:lnTo>
                  <a:lnTo>
                    <a:pt x="4" y="30"/>
                  </a:lnTo>
                  <a:lnTo>
                    <a:pt x="4" y="57"/>
                  </a:lnTo>
                  <a:lnTo>
                    <a:pt x="7" y="53"/>
                  </a:lnTo>
                  <a:lnTo>
                    <a:pt x="7" y="57"/>
                  </a:lnTo>
                  <a:lnTo>
                    <a:pt x="7" y="23"/>
                  </a:lnTo>
                  <a:lnTo>
                    <a:pt x="11" y="30"/>
                  </a:lnTo>
                  <a:lnTo>
                    <a:pt x="11" y="72"/>
                  </a:lnTo>
                  <a:lnTo>
                    <a:pt x="11" y="19"/>
                  </a:lnTo>
                  <a:lnTo>
                    <a:pt x="11" y="65"/>
                  </a:lnTo>
                  <a:lnTo>
                    <a:pt x="15" y="61"/>
                  </a:lnTo>
                  <a:lnTo>
                    <a:pt x="15" y="69"/>
                  </a:lnTo>
                  <a:lnTo>
                    <a:pt x="15" y="23"/>
                  </a:lnTo>
                  <a:lnTo>
                    <a:pt x="19" y="30"/>
                  </a:lnTo>
                  <a:lnTo>
                    <a:pt x="19" y="46"/>
                  </a:lnTo>
                  <a:lnTo>
                    <a:pt x="19" y="19"/>
                  </a:lnTo>
                  <a:lnTo>
                    <a:pt x="19" y="27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23" y="53"/>
                  </a:lnTo>
                  <a:lnTo>
                    <a:pt x="27" y="49"/>
                  </a:lnTo>
                  <a:lnTo>
                    <a:pt x="27" y="69"/>
                  </a:lnTo>
                  <a:lnTo>
                    <a:pt x="27" y="46"/>
                  </a:lnTo>
                  <a:lnTo>
                    <a:pt x="27" y="61"/>
                  </a:lnTo>
                  <a:lnTo>
                    <a:pt x="30" y="57"/>
                  </a:lnTo>
                  <a:lnTo>
                    <a:pt x="30" y="69"/>
                  </a:lnTo>
                  <a:lnTo>
                    <a:pt x="30" y="34"/>
                  </a:lnTo>
                  <a:lnTo>
                    <a:pt x="30" y="46"/>
                  </a:lnTo>
                  <a:lnTo>
                    <a:pt x="34" y="42"/>
                  </a:lnTo>
                  <a:lnTo>
                    <a:pt x="34" y="69"/>
                  </a:lnTo>
                  <a:lnTo>
                    <a:pt x="34" y="38"/>
                  </a:lnTo>
                  <a:lnTo>
                    <a:pt x="34" y="69"/>
                  </a:lnTo>
                  <a:lnTo>
                    <a:pt x="38" y="65"/>
                  </a:lnTo>
                  <a:lnTo>
                    <a:pt x="38" y="69"/>
                  </a:lnTo>
                  <a:lnTo>
                    <a:pt x="38" y="34"/>
                  </a:lnTo>
                  <a:lnTo>
                    <a:pt x="38" y="42"/>
                  </a:lnTo>
                  <a:lnTo>
                    <a:pt x="42" y="38"/>
                  </a:lnTo>
                  <a:lnTo>
                    <a:pt x="42" y="53"/>
                  </a:lnTo>
                  <a:lnTo>
                    <a:pt x="42" y="30"/>
                  </a:lnTo>
                  <a:lnTo>
                    <a:pt x="42" y="38"/>
                  </a:lnTo>
                  <a:lnTo>
                    <a:pt x="46" y="49"/>
                  </a:lnTo>
                  <a:lnTo>
                    <a:pt x="46" y="53"/>
                  </a:lnTo>
                  <a:lnTo>
                    <a:pt x="46" y="27"/>
                  </a:lnTo>
                  <a:lnTo>
                    <a:pt x="46" y="42"/>
                  </a:lnTo>
                  <a:lnTo>
                    <a:pt x="49" y="38"/>
                  </a:lnTo>
                  <a:lnTo>
                    <a:pt x="49" y="53"/>
                  </a:lnTo>
                  <a:lnTo>
                    <a:pt x="49" y="30"/>
                  </a:lnTo>
                  <a:lnTo>
                    <a:pt x="49" y="42"/>
                  </a:lnTo>
                  <a:lnTo>
                    <a:pt x="53" y="38"/>
                  </a:lnTo>
                  <a:lnTo>
                    <a:pt x="53" y="49"/>
                  </a:lnTo>
                  <a:lnTo>
                    <a:pt x="53" y="19"/>
                  </a:lnTo>
                  <a:lnTo>
                    <a:pt x="53" y="30"/>
                  </a:lnTo>
                  <a:lnTo>
                    <a:pt x="57" y="27"/>
                  </a:lnTo>
                  <a:lnTo>
                    <a:pt x="57" y="65"/>
                  </a:lnTo>
                  <a:lnTo>
                    <a:pt x="57" y="61"/>
                  </a:lnTo>
                  <a:lnTo>
                    <a:pt x="61" y="57"/>
                  </a:lnTo>
                  <a:lnTo>
                    <a:pt x="61" y="69"/>
                  </a:lnTo>
                  <a:lnTo>
                    <a:pt x="61" y="38"/>
                  </a:lnTo>
                  <a:lnTo>
                    <a:pt x="65" y="49"/>
                  </a:lnTo>
                  <a:lnTo>
                    <a:pt x="65" y="57"/>
                  </a:lnTo>
                  <a:lnTo>
                    <a:pt x="65" y="30"/>
                  </a:lnTo>
                  <a:lnTo>
                    <a:pt x="65" y="42"/>
                  </a:lnTo>
                  <a:lnTo>
                    <a:pt x="69" y="38"/>
                  </a:lnTo>
                  <a:lnTo>
                    <a:pt x="69" y="49"/>
                  </a:lnTo>
                  <a:lnTo>
                    <a:pt x="69" y="30"/>
                  </a:lnTo>
                  <a:lnTo>
                    <a:pt x="69" y="38"/>
                  </a:lnTo>
                  <a:lnTo>
                    <a:pt x="72" y="34"/>
                  </a:lnTo>
                  <a:lnTo>
                    <a:pt x="72" y="46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76" y="38"/>
                  </a:lnTo>
                  <a:lnTo>
                    <a:pt x="76" y="46"/>
                  </a:lnTo>
                  <a:lnTo>
                    <a:pt x="76" y="19"/>
                  </a:lnTo>
                  <a:lnTo>
                    <a:pt x="76" y="23"/>
                  </a:lnTo>
                  <a:lnTo>
                    <a:pt x="80" y="34"/>
                  </a:lnTo>
                  <a:lnTo>
                    <a:pt x="80" y="49"/>
                  </a:lnTo>
                  <a:lnTo>
                    <a:pt x="80" y="23"/>
                  </a:lnTo>
                  <a:lnTo>
                    <a:pt x="80" y="42"/>
                  </a:lnTo>
                  <a:lnTo>
                    <a:pt x="84" y="38"/>
                  </a:lnTo>
                  <a:lnTo>
                    <a:pt x="84" y="53"/>
                  </a:lnTo>
                  <a:lnTo>
                    <a:pt x="84" y="23"/>
                  </a:lnTo>
                  <a:lnTo>
                    <a:pt x="84" y="27"/>
                  </a:lnTo>
                  <a:lnTo>
                    <a:pt x="88" y="38"/>
                  </a:lnTo>
                  <a:lnTo>
                    <a:pt x="88" y="42"/>
                  </a:lnTo>
                  <a:lnTo>
                    <a:pt x="88" y="23"/>
                  </a:lnTo>
                  <a:lnTo>
                    <a:pt x="88" y="42"/>
                  </a:lnTo>
                  <a:lnTo>
                    <a:pt x="91" y="38"/>
                  </a:lnTo>
                  <a:lnTo>
                    <a:pt x="91" y="42"/>
                  </a:lnTo>
                  <a:lnTo>
                    <a:pt x="91" y="11"/>
                  </a:lnTo>
                  <a:lnTo>
                    <a:pt x="91" y="23"/>
                  </a:lnTo>
                  <a:lnTo>
                    <a:pt x="95" y="19"/>
                  </a:lnTo>
                  <a:lnTo>
                    <a:pt x="95" y="46"/>
                  </a:lnTo>
                  <a:lnTo>
                    <a:pt x="95" y="15"/>
                  </a:lnTo>
                  <a:lnTo>
                    <a:pt x="95" y="38"/>
                  </a:lnTo>
                  <a:lnTo>
                    <a:pt x="99" y="34"/>
                  </a:lnTo>
                  <a:lnTo>
                    <a:pt x="99" y="46"/>
                  </a:lnTo>
                  <a:lnTo>
                    <a:pt x="99" y="19"/>
                  </a:lnTo>
                  <a:lnTo>
                    <a:pt x="103" y="30"/>
                  </a:lnTo>
                  <a:lnTo>
                    <a:pt x="103" y="38"/>
                  </a:lnTo>
                  <a:lnTo>
                    <a:pt x="103" y="19"/>
                  </a:lnTo>
                  <a:lnTo>
                    <a:pt x="103" y="34"/>
                  </a:lnTo>
                  <a:lnTo>
                    <a:pt x="107" y="30"/>
                  </a:lnTo>
                  <a:lnTo>
                    <a:pt x="107" y="38"/>
                  </a:lnTo>
                  <a:lnTo>
                    <a:pt x="107" y="11"/>
                  </a:lnTo>
                  <a:lnTo>
                    <a:pt x="107" y="23"/>
                  </a:lnTo>
                  <a:lnTo>
                    <a:pt x="111" y="19"/>
                  </a:lnTo>
                  <a:lnTo>
                    <a:pt x="111" y="27"/>
                  </a:lnTo>
                  <a:lnTo>
                    <a:pt x="111" y="0"/>
                  </a:lnTo>
                  <a:lnTo>
                    <a:pt x="111" y="27"/>
                  </a:lnTo>
                  <a:lnTo>
                    <a:pt x="114" y="23"/>
                  </a:lnTo>
                  <a:lnTo>
                    <a:pt x="114" y="23"/>
                  </a:lnTo>
                  <a:lnTo>
                    <a:pt x="114" y="7"/>
                  </a:lnTo>
                  <a:lnTo>
                    <a:pt x="114" y="11"/>
                  </a:lnTo>
                  <a:lnTo>
                    <a:pt x="118" y="15"/>
                  </a:lnTo>
                  <a:lnTo>
                    <a:pt x="118" y="30"/>
                  </a:lnTo>
                  <a:lnTo>
                    <a:pt x="118" y="4"/>
                  </a:lnTo>
                  <a:lnTo>
                    <a:pt x="118" y="19"/>
                  </a:lnTo>
                  <a:lnTo>
                    <a:pt x="122" y="30"/>
                  </a:lnTo>
                  <a:lnTo>
                    <a:pt x="122" y="4"/>
                  </a:lnTo>
                  <a:lnTo>
                    <a:pt x="122" y="7"/>
                  </a:lnTo>
                  <a:lnTo>
                    <a:pt x="126" y="4"/>
                  </a:lnTo>
                  <a:lnTo>
                    <a:pt x="126" y="23"/>
                  </a:lnTo>
                  <a:lnTo>
                    <a:pt x="126" y="0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123"/>
            <p:cNvSpPr>
              <a:spLocks/>
            </p:cNvSpPr>
            <p:nvPr/>
          </p:nvSpPr>
          <p:spPr bwMode="auto">
            <a:xfrm>
              <a:off x="1788" y="2129"/>
              <a:ext cx="130" cy="114"/>
            </a:xfrm>
            <a:custGeom>
              <a:avLst/>
              <a:gdLst/>
              <a:ahLst/>
              <a:cxnLst>
                <a:cxn ang="0">
                  <a:pos x="4" y="27"/>
                </a:cxn>
                <a:cxn ang="0">
                  <a:pos x="4" y="23"/>
                </a:cxn>
                <a:cxn ang="0">
                  <a:pos x="7" y="19"/>
                </a:cxn>
                <a:cxn ang="0">
                  <a:pos x="11" y="57"/>
                </a:cxn>
                <a:cxn ang="0">
                  <a:pos x="15" y="42"/>
                </a:cxn>
                <a:cxn ang="0">
                  <a:pos x="15" y="34"/>
                </a:cxn>
                <a:cxn ang="0">
                  <a:pos x="19" y="34"/>
                </a:cxn>
                <a:cxn ang="0">
                  <a:pos x="23" y="57"/>
                </a:cxn>
                <a:cxn ang="0">
                  <a:pos x="27" y="49"/>
                </a:cxn>
                <a:cxn ang="0">
                  <a:pos x="27" y="27"/>
                </a:cxn>
                <a:cxn ang="0">
                  <a:pos x="30" y="53"/>
                </a:cxn>
                <a:cxn ang="0">
                  <a:pos x="34" y="38"/>
                </a:cxn>
                <a:cxn ang="0">
                  <a:pos x="38" y="34"/>
                </a:cxn>
                <a:cxn ang="0">
                  <a:pos x="42" y="69"/>
                </a:cxn>
                <a:cxn ang="0">
                  <a:pos x="46" y="53"/>
                </a:cxn>
                <a:cxn ang="0">
                  <a:pos x="50" y="80"/>
                </a:cxn>
                <a:cxn ang="0">
                  <a:pos x="53" y="88"/>
                </a:cxn>
                <a:cxn ang="0">
                  <a:pos x="57" y="103"/>
                </a:cxn>
                <a:cxn ang="0">
                  <a:pos x="57" y="88"/>
                </a:cxn>
                <a:cxn ang="0">
                  <a:pos x="61" y="111"/>
                </a:cxn>
                <a:cxn ang="0">
                  <a:pos x="65" y="76"/>
                </a:cxn>
                <a:cxn ang="0">
                  <a:pos x="69" y="91"/>
                </a:cxn>
                <a:cxn ang="0">
                  <a:pos x="72" y="80"/>
                </a:cxn>
                <a:cxn ang="0">
                  <a:pos x="72" y="65"/>
                </a:cxn>
                <a:cxn ang="0">
                  <a:pos x="76" y="65"/>
                </a:cxn>
                <a:cxn ang="0">
                  <a:pos x="80" y="107"/>
                </a:cxn>
                <a:cxn ang="0">
                  <a:pos x="84" y="95"/>
                </a:cxn>
                <a:cxn ang="0">
                  <a:pos x="84" y="99"/>
                </a:cxn>
                <a:cxn ang="0">
                  <a:pos x="88" y="65"/>
                </a:cxn>
                <a:cxn ang="0">
                  <a:pos x="92" y="88"/>
                </a:cxn>
                <a:cxn ang="0">
                  <a:pos x="95" y="80"/>
                </a:cxn>
                <a:cxn ang="0">
                  <a:pos x="95" y="69"/>
                </a:cxn>
                <a:cxn ang="0">
                  <a:pos x="99" y="57"/>
                </a:cxn>
                <a:cxn ang="0">
                  <a:pos x="103" y="95"/>
                </a:cxn>
                <a:cxn ang="0">
                  <a:pos x="107" y="61"/>
                </a:cxn>
                <a:cxn ang="0">
                  <a:pos x="111" y="76"/>
                </a:cxn>
                <a:cxn ang="0">
                  <a:pos x="114" y="53"/>
                </a:cxn>
                <a:cxn ang="0">
                  <a:pos x="114" y="65"/>
                </a:cxn>
                <a:cxn ang="0">
                  <a:pos x="118" y="42"/>
                </a:cxn>
                <a:cxn ang="0">
                  <a:pos x="122" y="27"/>
                </a:cxn>
                <a:cxn ang="0">
                  <a:pos x="126" y="46"/>
                </a:cxn>
                <a:cxn ang="0">
                  <a:pos x="130" y="27"/>
                </a:cxn>
              </a:cxnLst>
              <a:rect l="0" t="0" r="r" b="b"/>
              <a:pathLst>
                <a:path w="130" h="114">
                  <a:moveTo>
                    <a:pt x="0" y="0"/>
                  </a:moveTo>
                  <a:lnTo>
                    <a:pt x="0" y="15"/>
                  </a:lnTo>
                  <a:lnTo>
                    <a:pt x="4" y="27"/>
                  </a:lnTo>
                  <a:lnTo>
                    <a:pt x="4" y="42"/>
                  </a:lnTo>
                  <a:lnTo>
                    <a:pt x="4" y="15"/>
                  </a:lnTo>
                  <a:lnTo>
                    <a:pt x="4" y="23"/>
                  </a:lnTo>
                  <a:lnTo>
                    <a:pt x="7" y="19"/>
                  </a:lnTo>
                  <a:lnTo>
                    <a:pt x="7" y="53"/>
                  </a:lnTo>
                  <a:lnTo>
                    <a:pt x="7" y="19"/>
                  </a:lnTo>
                  <a:lnTo>
                    <a:pt x="7" y="42"/>
                  </a:lnTo>
                  <a:lnTo>
                    <a:pt x="11" y="53"/>
                  </a:lnTo>
                  <a:lnTo>
                    <a:pt x="11" y="57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5" y="42"/>
                  </a:lnTo>
                  <a:lnTo>
                    <a:pt x="15" y="46"/>
                  </a:lnTo>
                  <a:lnTo>
                    <a:pt x="15" y="27"/>
                  </a:lnTo>
                  <a:lnTo>
                    <a:pt x="15" y="34"/>
                  </a:lnTo>
                  <a:lnTo>
                    <a:pt x="19" y="42"/>
                  </a:lnTo>
                  <a:lnTo>
                    <a:pt x="19" y="53"/>
                  </a:lnTo>
                  <a:lnTo>
                    <a:pt x="19" y="34"/>
                  </a:lnTo>
                  <a:lnTo>
                    <a:pt x="19" y="46"/>
                  </a:lnTo>
                  <a:lnTo>
                    <a:pt x="23" y="42"/>
                  </a:lnTo>
                  <a:lnTo>
                    <a:pt x="23" y="57"/>
                  </a:lnTo>
                  <a:lnTo>
                    <a:pt x="23" y="34"/>
                  </a:lnTo>
                  <a:lnTo>
                    <a:pt x="23" y="42"/>
                  </a:lnTo>
                  <a:lnTo>
                    <a:pt x="27" y="49"/>
                  </a:lnTo>
                  <a:lnTo>
                    <a:pt x="27" y="53"/>
                  </a:lnTo>
                  <a:lnTo>
                    <a:pt x="27" y="23"/>
                  </a:lnTo>
                  <a:lnTo>
                    <a:pt x="27" y="27"/>
                  </a:lnTo>
                  <a:lnTo>
                    <a:pt x="30" y="23"/>
                  </a:lnTo>
                  <a:lnTo>
                    <a:pt x="30" y="57"/>
                  </a:lnTo>
                  <a:lnTo>
                    <a:pt x="30" y="53"/>
                  </a:lnTo>
                  <a:lnTo>
                    <a:pt x="34" y="49"/>
                  </a:lnTo>
                  <a:lnTo>
                    <a:pt x="34" y="61"/>
                  </a:lnTo>
                  <a:lnTo>
                    <a:pt x="34" y="38"/>
                  </a:lnTo>
                  <a:lnTo>
                    <a:pt x="34" y="42"/>
                  </a:lnTo>
                  <a:lnTo>
                    <a:pt x="38" y="38"/>
                  </a:lnTo>
                  <a:lnTo>
                    <a:pt x="38" y="34"/>
                  </a:lnTo>
                  <a:lnTo>
                    <a:pt x="38" y="69"/>
                  </a:lnTo>
                  <a:lnTo>
                    <a:pt x="42" y="65"/>
                  </a:lnTo>
                  <a:lnTo>
                    <a:pt x="42" y="69"/>
                  </a:lnTo>
                  <a:lnTo>
                    <a:pt x="42" y="38"/>
                  </a:lnTo>
                  <a:lnTo>
                    <a:pt x="42" y="42"/>
                  </a:lnTo>
                  <a:lnTo>
                    <a:pt x="46" y="53"/>
                  </a:lnTo>
                  <a:lnTo>
                    <a:pt x="46" y="46"/>
                  </a:lnTo>
                  <a:lnTo>
                    <a:pt x="46" y="84"/>
                  </a:lnTo>
                  <a:lnTo>
                    <a:pt x="50" y="80"/>
                  </a:lnTo>
                  <a:lnTo>
                    <a:pt x="50" y="103"/>
                  </a:lnTo>
                  <a:lnTo>
                    <a:pt x="50" y="91"/>
                  </a:lnTo>
                  <a:lnTo>
                    <a:pt x="53" y="88"/>
                  </a:lnTo>
                  <a:lnTo>
                    <a:pt x="53" y="76"/>
                  </a:lnTo>
                  <a:lnTo>
                    <a:pt x="53" y="107"/>
                  </a:lnTo>
                  <a:lnTo>
                    <a:pt x="57" y="103"/>
                  </a:lnTo>
                  <a:lnTo>
                    <a:pt x="57" y="114"/>
                  </a:lnTo>
                  <a:lnTo>
                    <a:pt x="57" y="80"/>
                  </a:lnTo>
                  <a:lnTo>
                    <a:pt x="57" y="88"/>
                  </a:lnTo>
                  <a:lnTo>
                    <a:pt x="61" y="84"/>
                  </a:lnTo>
                  <a:lnTo>
                    <a:pt x="61" y="111"/>
                  </a:lnTo>
                  <a:lnTo>
                    <a:pt x="61" y="111"/>
                  </a:lnTo>
                  <a:lnTo>
                    <a:pt x="65" y="107"/>
                  </a:lnTo>
                  <a:lnTo>
                    <a:pt x="65" y="107"/>
                  </a:lnTo>
                  <a:lnTo>
                    <a:pt x="65" y="76"/>
                  </a:lnTo>
                  <a:lnTo>
                    <a:pt x="65" y="88"/>
                  </a:lnTo>
                  <a:lnTo>
                    <a:pt x="69" y="84"/>
                  </a:lnTo>
                  <a:lnTo>
                    <a:pt x="69" y="91"/>
                  </a:lnTo>
                  <a:lnTo>
                    <a:pt x="69" y="72"/>
                  </a:lnTo>
                  <a:lnTo>
                    <a:pt x="69" y="84"/>
                  </a:lnTo>
                  <a:lnTo>
                    <a:pt x="72" y="80"/>
                  </a:lnTo>
                  <a:lnTo>
                    <a:pt x="72" y="91"/>
                  </a:lnTo>
                  <a:lnTo>
                    <a:pt x="72" y="61"/>
                  </a:lnTo>
                  <a:lnTo>
                    <a:pt x="72" y="65"/>
                  </a:lnTo>
                  <a:lnTo>
                    <a:pt x="76" y="72"/>
                  </a:lnTo>
                  <a:lnTo>
                    <a:pt x="76" y="91"/>
                  </a:lnTo>
                  <a:lnTo>
                    <a:pt x="76" y="65"/>
                  </a:lnTo>
                  <a:lnTo>
                    <a:pt x="76" y="88"/>
                  </a:lnTo>
                  <a:lnTo>
                    <a:pt x="80" y="84"/>
                  </a:lnTo>
                  <a:lnTo>
                    <a:pt x="80" y="107"/>
                  </a:lnTo>
                  <a:lnTo>
                    <a:pt x="80" y="84"/>
                  </a:lnTo>
                  <a:lnTo>
                    <a:pt x="80" y="99"/>
                  </a:lnTo>
                  <a:lnTo>
                    <a:pt x="84" y="95"/>
                  </a:lnTo>
                  <a:lnTo>
                    <a:pt x="84" y="103"/>
                  </a:lnTo>
                  <a:lnTo>
                    <a:pt x="84" y="72"/>
                  </a:lnTo>
                  <a:lnTo>
                    <a:pt x="84" y="99"/>
                  </a:lnTo>
                  <a:lnTo>
                    <a:pt x="88" y="95"/>
                  </a:lnTo>
                  <a:lnTo>
                    <a:pt x="88" y="103"/>
                  </a:lnTo>
                  <a:lnTo>
                    <a:pt x="88" y="65"/>
                  </a:lnTo>
                  <a:lnTo>
                    <a:pt x="88" y="69"/>
                  </a:lnTo>
                  <a:lnTo>
                    <a:pt x="92" y="65"/>
                  </a:lnTo>
                  <a:lnTo>
                    <a:pt x="92" y="88"/>
                  </a:lnTo>
                  <a:lnTo>
                    <a:pt x="92" y="65"/>
                  </a:lnTo>
                  <a:lnTo>
                    <a:pt x="92" y="84"/>
                  </a:lnTo>
                  <a:lnTo>
                    <a:pt x="95" y="80"/>
                  </a:lnTo>
                  <a:lnTo>
                    <a:pt x="95" y="95"/>
                  </a:lnTo>
                  <a:lnTo>
                    <a:pt x="95" y="69"/>
                  </a:lnTo>
                  <a:lnTo>
                    <a:pt x="95" y="69"/>
                  </a:lnTo>
                  <a:lnTo>
                    <a:pt x="99" y="72"/>
                  </a:lnTo>
                  <a:lnTo>
                    <a:pt x="99" y="88"/>
                  </a:lnTo>
                  <a:lnTo>
                    <a:pt x="99" y="57"/>
                  </a:lnTo>
                  <a:lnTo>
                    <a:pt x="99" y="88"/>
                  </a:lnTo>
                  <a:lnTo>
                    <a:pt x="103" y="84"/>
                  </a:lnTo>
                  <a:lnTo>
                    <a:pt x="103" y="95"/>
                  </a:lnTo>
                  <a:lnTo>
                    <a:pt x="103" y="76"/>
                  </a:lnTo>
                  <a:lnTo>
                    <a:pt x="107" y="84"/>
                  </a:lnTo>
                  <a:lnTo>
                    <a:pt x="107" y="61"/>
                  </a:lnTo>
                  <a:lnTo>
                    <a:pt x="107" y="69"/>
                  </a:lnTo>
                  <a:lnTo>
                    <a:pt x="111" y="65"/>
                  </a:lnTo>
                  <a:lnTo>
                    <a:pt x="111" y="76"/>
                  </a:lnTo>
                  <a:lnTo>
                    <a:pt x="111" y="53"/>
                  </a:lnTo>
                  <a:lnTo>
                    <a:pt x="111" y="57"/>
                  </a:lnTo>
                  <a:lnTo>
                    <a:pt x="114" y="53"/>
                  </a:lnTo>
                  <a:lnTo>
                    <a:pt x="114" y="72"/>
                  </a:lnTo>
                  <a:lnTo>
                    <a:pt x="114" y="53"/>
                  </a:lnTo>
                  <a:lnTo>
                    <a:pt x="114" y="65"/>
                  </a:lnTo>
                  <a:lnTo>
                    <a:pt x="118" y="72"/>
                  </a:lnTo>
                  <a:lnTo>
                    <a:pt x="118" y="72"/>
                  </a:lnTo>
                  <a:lnTo>
                    <a:pt x="118" y="42"/>
                  </a:lnTo>
                  <a:lnTo>
                    <a:pt x="118" y="42"/>
                  </a:lnTo>
                  <a:lnTo>
                    <a:pt x="122" y="49"/>
                  </a:lnTo>
                  <a:lnTo>
                    <a:pt x="122" y="27"/>
                  </a:lnTo>
                  <a:lnTo>
                    <a:pt x="122" y="38"/>
                  </a:lnTo>
                  <a:lnTo>
                    <a:pt x="126" y="34"/>
                  </a:lnTo>
                  <a:lnTo>
                    <a:pt x="126" y="46"/>
                  </a:lnTo>
                  <a:lnTo>
                    <a:pt x="126" y="19"/>
                  </a:lnTo>
                  <a:lnTo>
                    <a:pt x="126" y="30"/>
                  </a:lnTo>
                  <a:lnTo>
                    <a:pt x="130" y="27"/>
                  </a:lnTo>
                  <a:lnTo>
                    <a:pt x="130" y="11"/>
                  </a:lnTo>
                  <a:lnTo>
                    <a:pt x="130" y="38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124"/>
            <p:cNvSpPr>
              <a:spLocks/>
            </p:cNvSpPr>
            <p:nvPr/>
          </p:nvSpPr>
          <p:spPr bwMode="auto">
            <a:xfrm>
              <a:off x="1918" y="2156"/>
              <a:ext cx="130" cy="72"/>
            </a:xfrm>
            <a:custGeom>
              <a:avLst/>
              <a:gdLst/>
              <a:ahLst/>
              <a:cxnLst>
                <a:cxn ang="0">
                  <a:pos x="4" y="26"/>
                </a:cxn>
                <a:cxn ang="0">
                  <a:pos x="7" y="19"/>
                </a:cxn>
                <a:cxn ang="0">
                  <a:pos x="11" y="15"/>
                </a:cxn>
                <a:cxn ang="0">
                  <a:pos x="11" y="3"/>
                </a:cxn>
                <a:cxn ang="0">
                  <a:pos x="15" y="0"/>
                </a:cxn>
                <a:cxn ang="0">
                  <a:pos x="19" y="26"/>
                </a:cxn>
                <a:cxn ang="0">
                  <a:pos x="23" y="15"/>
                </a:cxn>
                <a:cxn ang="0">
                  <a:pos x="23" y="30"/>
                </a:cxn>
                <a:cxn ang="0">
                  <a:pos x="26" y="11"/>
                </a:cxn>
                <a:cxn ang="0">
                  <a:pos x="30" y="7"/>
                </a:cxn>
                <a:cxn ang="0">
                  <a:pos x="34" y="38"/>
                </a:cxn>
                <a:cxn ang="0">
                  <a:pos x="38" y="22"/>
                </a:cxn>
                <a:cxn ang="0">
                  <a:pos x="42" y="38"/>
                </a:cxn>
                <a:cxn ang="0">
                  <a:pos x="42" y="38"/>
                </a:cxn>
                <a:cxn ang="0">
                  <a:pos x="46" y="26"/>
                </a:cxn>
                <a:cxn ang="0">
                  <a:pos x="49" y="72"/>
                </a:cxn>
                <a:cxn ang="0">
                  <a:pos x="53" y="57"/>
                </a:cxn>
                <a:cxn ang="0">
                  <a:pos x="53" y="42"/>
                </a:cxn>
                <a:cxn ang="0">
                  <a:pos x="57" y="38"/>
                </a:cxn>
                <a:cxn ang="0">
                  <a:pos x="61" y="45"/>
                </a:cxn>
                <a:cxn ang="0">
                  <a:pos x="65" y="45"/>
                </a:cxn>
                <a:cxn ang="0">
                  <a:pos x="65" y="61"/>
                </a:cxn>
                <a:cxn ang="0">
                  <a:pos x="68" y="30"/>
                </a:cxn>
                <a:cxn ang="0">
                  <a:pos x="72" y="61"/>
                </a:cxn>
                <a:cxn ang="0">
                  <a:pos x="76" y="38"/>
                </a:cxn>
                <a:cxn ang="0">
                  <a:pos x="80" y="53"/>
                </a:cxn>
                <a:cxn ang="0">
                  <a:pos x="80" y="57"/>
                </a:cxn>
                <a:cxn ang="0">
                  <a:pos x="84" y="30"/>
                </a:cxn>
                <a:cxn ang="0">
                  <a:pos x="88" y="26"/>
                </a:cxn>
                <a:cxn ang="0">
                  <a:pos x="91" y="34"/>
                </a:cxn>
                <a:cxn ang="0">
                  <a:pos x="95" y="19"/>
                </a:cxn>
                <a:cxn ang="0">
                  <a:pos x="95" y="15"/>
                </a:cxn>
                <a:cxn ang="0">
                  <a:pos x="99" y="0"/>
                </a:cxn>
                <a:cxn ang="0">
                  <a:pos x="103" y="49"/>
                </a:cxn>
                <a:cxn ang="0">
                  <a:pos x="107" y="38"/>
                </a:cxn>
                <a:cxn ang="0">
                  <a:pos x="111" y="30"/>
                </a:cxn>
                <a:cxn ang="0">
                  <a:pos x="111" y="30"/>
                </a:cxn>
                <a:cxn ang="0">
                  <a:pos x="114" y="11"/>
                </a:cxn>
                <a:cxn ang="0">
                  <a:pos x="118" y="38"/>
                </a:cxn>
                <a:cxn ang="0">
                  <a:pos x="122" y="49"/>
                </a:cxn>
                <a:cxn ang="0">
                  <a:pos x="126" y="38"/>
                </a:cxn>
                <a:cxn ang="0">
                  <a:pos x="130" y="30"/>
                </a:cxn>
              </a:cxnLst>
              <a:rect l="0" t="0" r="r" b="b"/>
              <a:pathLst>
                <a:path w="130" h="72">
                  <a:moveTo>
                    <a:pt x="0" y="11"/>
                  </a:moveTo>
                  <a:lnTo>
                    <a:pt x="4" y="7"/>
                  </a:lnTo>
                  <a:lnTo>
                    <a:pt x="4" y="26"/>
                  </a:lnTo>
                  <a:lnTo>
                    <a:pt x="4" y="11"/>
                  </a:lnTo>
                  <a:lnTo>
                    <a:pt x="7" y="7"/>
                  </a:lnTo>
                  <a:lnTo>
                    <a:pt x="7" y="19"/>
                  </a:lnTo>
                  <a:lnTo>
                    <a:pt x="7" y="0"/>
                  </a:lnTo>
                  <a:lnTo>
                    <a:pt x="7" y="7"/>
                  </a:lnTo>
                  <a:lnTo>
                    <a:pt x="11" y="15"/>
                  </a:lnTo>
                  <a:lnTo>
                    <a:pt x="11" y="22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5" y="0"/>
                  </a:lnTo>
                  <a:lnTo>
                    <a:pt x="15" y="22"/>
                  </a:lnTo>
                  <a:lnTo>
                    <a:pt x="15" y="0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6"/>
                  </a:lnTo>
                  <a:lnTo>
                    <a:pt x="19" y="7"/>
                  </a:lnTo>
                  <a:lnTo>
                    <a:pt x="19" y="19"/>
                  </a:lnTo>
                  <a:lnTo>
                    <a:pt x="23" y="15"/>
                  </a:lnTo>
                  <a:lnTo>
                    <a:pt x="23" y="38"/>
                  </a:lnTo>
                  <a:lnTo>
                    <a:pt x="23" y="7"/>
                  </a:lnTo>
                  <a:lnTo>
                    <a:pt x="23" y="30"/>
                  </a:lnTo>
                  <a:lnTo>
                    <a:pt x="26" y="26"/>
                  </a:lnTo>
                  <a:lnTo>
                    <a:pt x="26" y="38"/>
                  </a:lnTo>
                  <a:lnTo>
                    <a:pt x="26" y="11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30" y="7"/>
                  </a:lnTo>
                  <a:lnTo>
                    <a:pt x="30" y="34"/>
                  </a:lnTo>
                  <a:lnTo>
                    <a:pt x="34" y="30"/>
                  </a:lnTo>
                  <a:lnTo>
                    <a:pt x="34" y="38"/>
                  </a:lnTo>
                  <a:lnTo>
                    <a:pt x="34" y="15"/>
                  </a:lnTo>
                  <a:lnTo>
                    <a:pt x="34" y="26"/>
                  </a:lnTo>
                  <a:lnTo>
                    <a:pt x="38" y="22"/>
                  </a:lnTo>
                  <a:lnTo>
                    <a:pt x="38" y="15"/>
                  </a:lnTo>
                  <a:lnTo>
                    <a:pt x="38" y="42"/>
                  </a:lnTo>
                  <a:lnTo>
                    <a:pt x="42" y="38"/>
                  </a:lnTo>
                  <a:lnTo>
                    <a:pt x="42" y="49"/>
                  </a:lnTo>
                  <a:lnTo>
                    <a:pt x="42" y="26"/>
                  </a:lnTo>
                  <a:lnTo>
                    <a:pt x="42" y="38"/>
                  </a:lnTo>
                  <a:lnTo>
                    <a:pt x="46" y="34"/>
                  </a:lnTo>
                  <a:lnTo>
                    <a:pt x="46" y="57"/>
                  </a:lnTo>
                  <a:lnTo>
                    <a:pt x="46" y="26"/>
                  </a:lnTo>
                  <a:lnTo>
                    <a:pt x="46" y="53"/>
                  </a:lnTo>
                  <a:lnTo>
                    <a:pt x="49" y="49"/>
                  </a:lnTo>
                  <a:lnTo>
                    <a:pt x="49" y="72"/>
                  </a:lnTo>
                  <a:lnTo>
                    <a:pt x="49" y="49"/>
                  </a:lnTo>
                  <a:lnTo>
                    <a:pt x="49" y="61"/>
                  </a:lnTo>
                  <a:lnTo>
                    <a:pt x="53" y="57"/>
                  </a:lnTo>
                  <a:lnTo>
                    <a:pt x="53" y="61"/>
                  </a:lnTo>
                  <a:lnTo>
                    <a:pt x="53" y="34"/>
                  </a:lnTo>
                  <a:lnTo>
                    <a:pt x="53" y="42"/>
                  </a:lnTo>
                  <a:lnTo>
                    <a:pt x="57" y="53"/>
                  </a:lnTo>
                  <a:lnTo>
                    <a:pt x="57" y="57"/>
                  </a:lnTo>
                  <a:lnTo>
                    <a:pt x="57" y="38"/>
                  </a:lnTo>
                  <a:lnTo>
                    <a:pt x="57" y="38"/>
                  </a:lnTo>
                  <a:lnTo>
                    <a:pt x="61" y="34"/>
                  </a:lnTo>
                  <a:lnTo>
                    <a:pt x="61" y="45"/>
                  </a:lnTo>
                  <a:lnTo>
                    <a:pt x="61" y="22"/>
                  </a:lnTo>
                  <a:lnTo>
                    <a:pt x="61" y="34"/>
                  </a:lnTo>
                  <a:lnTo>
                    <a:pt x="65" y="45"/>
                  </a:lnTo>
                  <a:lnTo>
                    <a:pt x="65" y="61"/>
                  </a:lnTo>
                  <a:lnTo>
                    <a:pt x="65" y="34"/>
                  </a:lnTo>
                  <a:lnTo>
                    <a:pt x="65" y="61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68" y="30"/>
                  </a:lnTo>
                  <a:lnTo>
                    <a:pt x="68" y="57"/>
                  </a:lnTo>
                  <a:lnTo>
                    <a:pt x="72" y="53"/>
                  </a:lnTo>
                  <a:lnTo>
                    <a:pt x="72" y="61"/>
                  </a:lnTo>
                  <a:lnTo>
                    <a:pt x="72" y="38"/>
                  </a:lnTo>
                  <a:lnTo>
                    <a:pt x="72" y="42"/>
                  </a:lnTo>
                  <a:lnTo>
                    <a:pt x="76" y="38"/>
                  </a:lnTo>
                  <a:lnTo>
                    <a:pt x="76" y="22"/>
                  </a:lnTo>
                  <a:lnTo>
                    <a:pt x="76" y="57"/>
                  </a:lnTo>
                  <a:lnTo>
                    <a:pt x="80" y="53"/>
                  </a:lnTo>
                  <a:lnTo>
                    <a:pt x="80" y="68"/>
                  </a:lnTo>
                  <a:lnTo>
                    <a:pt x="80" y="45"/>
                  </a:lnTo>
                  <a:lnTo>
                    <a:pt x="80" y="57"/>
                  </a:lnTo>
                  <a:lnTo>
                    <a:pt x="84" y="53"/>
                  </a:lnTo>
                  <a:lnTo>
                    <a:pt x="84" y="19"/>
                  </a:lnTo>
                  <a:lnTo>
                    <a:pt x="84" y="30"/>
                  </a:lnTo>
                  <a:lnTo>
                    <a:pt x="88" y="26"/>
                  </a:lnTo>
                  <a:lnTo>
                    <a:pt x="88" y="42"/>
                  </a:lnTo>
                  <a:lnTo>
                    <a:pt x="88" y="26"/>
                  </a:lnTo>
                  <a:lnTo>
                    <a:pt x="88" y="34"/>
                  </a:lnTo>
                  <a:lnTo>
                    <a:pt x="91" y="30"/>
                  </a:lnTo>
                  <a:lnTo>
                    <a:pt x="91" y="34"/>
                  </a:lnTo>
                  <a:lnTo>
                    <a:pt x="91" y="15"/>
                  </a:lnTo>
                  <a:lnTo>
                    <a:pt x="91" y="22"/>
                  </a:lnTo>
                  <a:lnTo>
                    <a:pt x="95" y="19"/>
                  </a:lnTo>
                  <a:lnTo>
                    <a:pt x="95" y="34"/>
                  </a:lnTo>
                  <a:lnTo>
                    <a:pt x="95" y="11"/>
                  </a:lnTo>
                  <a:lnTo>
                    <a:pt x="95" y="15"/>
                  </a:lnTo>
                  <a:lnTo>
                    <a:pt x="99" y="11"/>
                  </a:lnTo>
                  <a:lnTo>
                    <a:pt x="99" y="22"/>
                  </a:lnTo>
                  <a:lnTo>
                    <a:pt x="99" y="0"/>
                  </a:lnTo>
                  <a:lnTo>
                    <a:pt x="99" y="19"/>
                  </a:lnTo>
                  <a:lnTo>
                    <a:pt x="103" y="15"/>
                  </a:lnTo>
                  <a:lnTo>
                    <a:pt x="103" y="49"/>
                  </a:lnTo>
                  <a:lnTo>
                    <a:pt x="103" y="15"/>
                  </a:lnTo>
                  <a:lnTo>
                    <a:pt x="103" y="26"/>
                  </a:lnTo>
                  <a:lnTo>
                    <a:pt x="107" y="38"/>
                  </a:lnTo>
                  <a:lnTo>
                    <a:pt x="107" y="11"/>
                  </a:lnTo>
                  <a:lnTo>
                    <a:pt x="107" y="34"/>
                  </a:lnTo>
                  <a:lnTo>
                    <a:pt x="111" y="30"/>
                  </a:lnTo>
                  <a:lnTo>
                    <a:pt x="111" y="38"/>
                  </a:lnTo>
                  <a:lnTo>
                    <a:pt x="111" y="22"/>
                  </a:lnTo>
                  <a:lnTo>
                    <a:pt x="111" y="30"/>
                  </a:lnTo>
                  <a:lnTo>
                    <a:pt x="114" y="26"/>
                  </a:lnTo>
                  <a:lnTo>
                    <a:pt x="114" y="30"/>
                  </a:lnTo>
                  <a:lnTo>
                    <a:pt x="114" y="11"/>
                  </a:lnTo>
                  <a:lnTo>
                    <a:pt x="114" y="22"/>
                  </a:lnTo>
                  <a:lnTo>
                    <a:pt x="118" y="34"/>
                  </a:lnTo>
                  <a:lnTo>
                    <a:pt x="118" y="38"/>
                  </a:lnTo>
                  <a:lnTo>
                    <a:pt x="118" y="19"/>
                  </a:lnTo>
                  <a:lnTo>
                    <a:pt x="122" y="30"/>
                  </a:lnTo>
                  <a:lnTo>
                    <a:pt x="122" y="49"/>
                  </a:lnTo>
                  <a:lnTo>
                    <a:pt x="122" y="19"/>
                  </a:lnTo>
                  <a:lnTo>
                    <a:pt x="122" y="42"/>
                  </a:lnTo>
                  <a:lnTo>
                    <a:pt x="126" y="38"/>
                  </a:lnTo>
                  <a:lnTo>
                    <a:pt x="126" y="53"/>
                  </a:lnTo>
                  <a:lnTo>
                    <a:pt x="126" y="26"/>
                  </a:lnTo>
                  <a:lnTo>
                    <a:pt x="130" y="30"/>
                  </a:lnTo>
                  <a:lnTo>
                    <a:pt x="130" y="34"/>
                  </a:lnTo>
                  <a:lnTo>
                    <a:pt x="130" y="7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125"/>
            <p:cNvSpPr>
              <a:spLocks/>
            </p:cNvSpPr>
            <p:nvPr/>
          </p:nvSpPr>
          <p:spPr bwMode="auto">
            <a:xfrm>
              <a:off x="2048" y="2159"/>
              <a:ext cx="129" cy="73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7" y="35"/>
                </a:cxn>
                <a:cxn ang="0">
                  <a:pos x="7" y="35"/>
                </a:cxn>
                <a:cxn ang="0">
                  <a:pos x="11" y="23"/>
                </a:cxn>
                <a:cxn ang="0">
                  <a:pos x="15" y="42"/>
                </a:cxn>
                <a:cxn ang="0">
                  <a:pos x="19" y="23"/>
                </a:cxn>
                <a:cxn ang="0">
                  <a:pos x="23" y="39"/>
                </a:cxn>
                <a:cxn ang="0">
                  <a:pos x="23" y="35"/>
                </a:cxn>
                <a:cxn ang="0">
                  <a:pos x="26" y="27"/>
                </a:cxn>
                <a:cxn ang="0">
                  <a:pos x="30" y="12"/>
                </a:cxn>
                <a:cxn ang="0">
                  <a:pos x="34" y="58"/>
                </a:cxn>
                <a:cxn ang="0">
                  <a:pos x="38" y="50"/>
                </a:cxn>
                <a:cxn ang="0">
                  <a:pos x="42" y="16"/>
                </a:cxn>
                <a:cxn ang="0">
                  <a:pos x="42" y="16"/>
                </a:cxn>
                <a:cxn ang="0">
                  <a:pos x="45" y="0"/>
                </a:cxn>
                <a:cxn ang="0">
                  <a:pos x="49" y="35"/>
                </a:cxn>
                <a:cxn ang="0">
                  <a:pos x="53" y="19"/>
                </a:cxn>
                <a:cxn ang="0">
                  <a:pos x="53" y="19"/>
                </a:cxn>
                <a:cxn ang="0">
                  <a:pos x="57" y="8"/>
                </a:cxn>
                <a:cxn ang="0">
                  <a:pos x="61" y="35"/>
                </a:cxn>
                <a:cxn ang="0">
                  <a:pos x="65" y="27"/>
                </a:cxn>
                <a:cxn ang="0">
                  <a:pos x="65" y="46"/>
                </a:cxn>
                <a:cxn ang="0">
                  <a:pos x="68" y="23"/>
                </a:cxn>
                <a:cxn ang="0">
                  <a:pos x="72" y="50"/>
                </a:cxn>
                <a:cxn ang="0">
                  <a:pos x="76" y="46"/>
                </a:cxn>
                <a:cxn ang="0">
                  <a:pos x="80" y="19"/>
                </a:cxn>
                <a:cxn ang="0">
                  <a:pos x="84" y="39"/>
                </a:cxn>
                <a:cxn ang="0">
                  <a:pos x="87" y="27"/>
                </a:cxn>
                <a:cxn ang="0">
                  <a:pos x="87" y="39"/>
                </a:cxn>
                <a:cxn ang="0">
                  <a:pos x="91" y="19"/>
                </a:cxn>
                <a:cxn ang="0">
                  <a:pos x="95" y="42"/>
                </a:cxn>
                <a:cxn ang="0">
                  <a:pos x="99" y="31"/>
                </a:cxn>
                <a:cxn ang="0">
                  <a:pos x="99" y="8"/>
                </a:cxn>
                <a:cxn ang="0">
                  <a:pos x="103" y="8"/>
                </a:cxn>
                <a:cxn ang="0">
                  <a:pos x="107" y="31"/>
                </a:cxn>
                <a:cxn ang="0">
                  <a:pos x="110" y="23"/>
                </a:cxn>
                <a:cxn ang="0">
                  <a:pos x="110" y="39"/>
                </a:cxn>
                <a:cxn ang="0">
                  <a:pos x="114" y="12"/>
                </a:cxn>
                <a:cxn ang="0">
                  <a:pos x="118" y="50"/>
                </a:cxn>
                <a:cxn ang="0">
                  <a:pos x="122" y="54"/>
                </a:cxn>
                <a:cxn ang="0">
                  <a:pos x="126" y="46"/>
                </a:cxn>
                <a:cxn ang="0">
                  <a:pos x="129" y="58"/>
                </a:cxn>
              </a:cxnLst>
              <a:rect l="0" t="0" r="r" b="b"/>
              <a:pathLst>
                <a:path w="129" h="73">
                  <a:moveTo>
                    <a:pt x="0" y="4"/>
                  </a:moveTo>
                  <a:lnTo>
                    <a:pt x="0" y="8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9"/>
                  </a:lnTo>
                  <a:lnTo>
                    <a:pt x="7" y="35"/>
                  </a:lnTo>
                  <a:lnTo>
                    <a:pt x="7" y="46"/>
                  </a:lnTo>
                  <a:lnTo>
                    <a:pt x="7" y="16"/>
                  </a:lnTo>
                  <a:lnTo>
                    <a:pt x="7" y="35"/>
                  </a:lnTo>
                  <a:lnTo>
                    <a:pt x="11" y="31"/>
                  </a:lnTo>
                  <a:lnTo>
                    <a:pt x="11" y="46"/>
                  </a:lnTo>
                  <a:lnTo>
                    <a:pt x="11" y="23"/>
                  </a:lnTo>
                  <a:lnTo>
                    <a:pt x="11" y="39"/>
                  </a:lnTo>
                  <a:lnTo>
                    <a:pt x="15" y="35"/>
                  </a:lnTo>
                  <a:lnTo>
                    <a:pt x="15" y="42"/>
                  </a:lnTo>
                  <a:lnTo>
                    <a:pt x="15" y="16"/>
                  </a:lnTo>
                  <a:lnTo>
                    <a:pt x="15" y="27"/>
                  </a:lnTo>
                  <a:lnTo>
                    <a:pt x="19" y="23"/>
                  </a:lnTo>
                  <a:lnTo>
                    <a:pt x="19" y="50"/>
                  </a:lnTo>
                  <a:lnTo>
                    <a:pt x="19" y="42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3" y="27"/>
                  </a:lnTo>
                  <a:lnTo>
                    <a:pt x="23" y="35"/>
                  </a:lnTo>
                  <a:lnTo>
                    <a:pt x="26" y="31"/>
                  </a:lnTo>
                  <a:lnTo>
                    <a:pt x="26" y="54"/>
                  </a:lnTo>
                  <a:lnTo>
                    <a:pt x="26" y="27"/>
                  </a:lnTo>
                  <a:lnTo>
                    <a:pt x="30" y="39"/>
                  </a:lnTo>
                  <a:lnTo>
                    <a:pt x="30" y="39"/>
                  </a:lnTo>
                  <a:lnTo>
                    <a:pt x="30" y="12"/>
                  </a:lnTo>
                  <a:lnTo>
                    <a:pt x="30" y="31"/>
                  </a:lnTo>
                  <a:lnTo>
                    <a:pt x="34" y="27"/>
                  </a:lnTo>
                  <a:lnTo>
                    <a:pt x="34" y="58"/>
                  </a:lnTo>
                  <a:lnTo>
                    <a:pt x="34" y="27"/>
                  </a:lnTo>
                  <a:lnTo>
                    <a:pt x="34" y="54"/>
                  </a:lnTo>
                  <a:lnTo>
                    <a:pt x="38" y="50"/>
                  </a:lnTo>
                  <a:lnTo>
                    <a:pt x="38" y="12"/>
                  </a:lnTo>
                  <a:lnTo>
                    <a:pt x="38" y="19"/>
                  </a:lnTo>
                  <a:lnTo>
                    <a:pt x="42" y="16"/>
                  </a:lnTo>
                  <a:lnTo>
                    <a:pt x="42" y="31"/>
                  </a:lnTo>
                  <a:lnTo>
                    <a:pt x="42" y="8"/>
                  </a:lnTo>
                  <a:lnTo>
                    <a:pt x="42" y="16"/>
                  </a:lnTo>
                  <a:lnTo>
                    <a:pt x="45" y="12"/>
                  </a:lnTo>
                  <a:lnTo>
                    <a:pt x="45" y="27"/>
                  </a:lnTo>
                  <a:lnTo>
                    <a:pt x="45" y="0"/>
                  </a:lnTo>
                  <a:lnTo>
                    <a:pt x="45" y="23"/>
                  </a:lnTo>
                  <a:lnTo>
                    <a:pt x="49" y="19"/>
                  </a:lnTo>
                  <a:lnTo>
                    <a:pt x="49" y="35"/>
                  </a:lnTo>
                  <a:lnTo>
                    <a:pt x="49" y="16"/>
                  </a:lnTo>
                  <a:lnTo>
                    <a:pt x="49" y="23"/>
                  </a:lnTo>
                  <a:lnTo>
                    <a:pt x="53" y="19"/>
                  </a:lnTo>
                  <a:lnTo>
                    <a:pt x="53" y="27"/>
                  </a:lnTo>
                  <a:lnTo>
                    <a:pt x="53" y="4"/>
                  </a:lnTo>
                  <a:lnTo>
                    <a:pt x="53" y="19"/>
                  </a:lnTo>
                  <a:lnTo>
                    <a:pt x="57" y="16"/>
                  </a:lnTo>
                  <a:lnTo>
                    <a:pt x="57" y="35"/>
                  </a:lnTo>
                  <a:lnTo>
                    <a:pt x="57" y="8"/>
                  </a:lnTo>
                  <a:lnTo>
                    <a:pt x="57" y="31"/>
                  </a:lnTo>
                  <a:lnTo>
                    <a:pt x="61" y="27"/>
                  </a:lnTo>
                  <a:lnTo>
                    <a:pt x="61" y="35"/>
                  </a:lnTo>
                  <a:lnTo>
                    <a:pt x="61" y="12"/>
                  </a:lnTo>
                  <a:lnTo>
                    <a:pt x="61" y="31"/>
                  </a:lnTo>
                  <a:lnTo>
                    <a:pt x="65" y="27"/>
                  </a:lnTo>
                  <a:lnTo>
                    <a:pt x="65" y="46"/>
                  </a:lnTo>
                  <a:lnTo>
                    <a:pt x="65" y="19"/>
                  </a:lnTo>
                  <a:lnTo>
                    <a:pt x="65" y="46"/>
                  </a:lnTo>
                  <a:lnTo>
                    <a:pt x="68" y="42"/>
                  </a:lnTo>
                  <a:lnTo>
                    <a:pt x="68" y="46"/>
                  </a:lnTo>
                  <a:lnTo>
                    <a:pt x="68" y="23"/>
                  </a:lnTo>
                  <a:lnTo>
                    <a:pt x="68" y="31"/>
                  </a:lnTo>
                  <a:lnTo>
                    <a:pt x="72" y="27"/>
                  </a:lnTo>
                  <a:lnTo>
                    <a:pt x="72" y="50"/>
                  </a:lnTo>
                  <a:lnTo>
                    <a:pt x="72" y="46"/>
                  </a:lnTo>
                  <a:lnTo>
                    <a:pt x="76" y="42"/>
                  </a:lnTo>
                  <a:lnTo>
                    <a:pt x="76" y="46"/>
                  </a:lnTo>
                  <a:lnTo>
                    <a:pt x="76" y="12"/>
                  </a:lnTo>
                  <a:lnTo>
                    <a:pt x="76" y="23"/>
                  </a:lnTo>
                  <a:lnTo>
                    <a:pt x="80" y="19"/>
                  </a:lnTo>
                  <a:lnTo>
                    <a:pt x="80" y="39"/>
                  </a:lnTo>
                  <a:lnTo>
                    <a:pt x="80" y="27"/>
                  </a:lnTo>
                  <a:lnTo>
                    <a:pt x="84" y="39"/>
                  </a:lnTo>
                  <a:lnTo>
                    <a:pt x="84" y="12"/>
                  </a:lnTo>
                  <a:lnTo>
                    <a:pt x="84" y="19"/>
                  </a:lnTo>
                  <a:lnTo>
                    <a:pt x="87" y="27"/>
                  </a:lnTo>
                  <a:lnTo>
                    <a:pt x="87" y="42"/>
                  </a:lnTo>
                  <a:lnTo>
                    <a:pt x="87" y="19"/>
                  </a:lnTo>
                  <a:lnTo>
                    <a:pt x="87" y="39"/>
                  </a:lnTo>
                  <a:lnTo>
                    <a:pt x="91" y="35"/>
                  </a:lnTo>
                  <a:lnTo>
                    <a:pt x="91" y="42"/>
                  </a:lnTo>
                  <a:lnTo>
                    <a:pt x="91" y="19"/>
                  </a:lnTo>
                  <a:lnTo>
                    <a:pt x="91" y="31"/>
                  </a:lnTo>
                  <a:lnTo>
                    <a:pt x="95" y="27"/>
                  </a:lnTo>
                  <a:lnTo>
                    <a:pt x="95" y="42"/>
                  </a:lnTo>
                  <a:lnTo>
                    <a:pt x="95" y="19"/>
                  </a:lnTo>
                  <a:lnTo>
                    <a:pt x="95" y="23"/>
                  </a:lnTo>
                  <a:lnTo>
                    <a:pt x="99" y="31"/>
                  </a:lnTo>
                  <a:lnTo>
                    <a:pt x="99" y="35"/>
                  </a:lnTo>
                  <a:lnTo>
                    <a:pt x="99" y="4"/>
                  </a:lnTo>
                  <a:lnTo>
                    <a:pt x="99" y="8"/>
                  </a:lnTo>
                  <a:lnTo>
                    <a:pt x="103" y="19"/>
                  </a:lnTo>
                  <a:lnTo>
                    <a:pt x="103" y="31"/>
                  </a:lnTo>
                  <a:lnTo>
                    <a:pt x="103" y="8"/>
                  </a:lnTo>
                  <a:lnTo>
                    <a:pt x="103" y="31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7" y="4"/>
                  </a:lnTo>
                  <a:lnTo>
                    <a:pt x="107" y="12"/>
                  </a:lnTo>
                  <a:lnTo>
                    <a:pt x="110" y="23"/>
                  </a:lnTo>
                  <a:lnTo>
                    <a:pt x="110" y="42"/>
                  </a:lnTo>
                  <a:lnTo>
                    <a:pt x="110" y="16"/>
                  </a:lnTo>
                  <a:lnTo>
                    <a:pt x="110" y="39"/>
                  </a:lnTo>
                  <a:lnTo>
                    <a:pt x="114" y="35"/>
                  </a:lnTo>
                  <a:lnTo>
                    <a:pt x="114" y="39"/>
                  </a:lnTo>
                  <a:lnTo>
                    <a:pt x="114" y="12"/>
                  </a:lnTo>
                  <a:lnTo>
                    <a:pt x="114" y="23"/>
                  </a:lnTo>
                  <a:lnTo>
                    <a:pt x="118" y="19"/>
                  </a:lnTo>
                  <a:lnTo>
                    <a:pt x="118" y="50"/>
                  </a:lnTo>
                  <a:lnTo>
                    <a:pt x="118" y="46"/>
                  </a:lnTo>
                  <a:lnTo>
                    <a:pt x="122" y="42"/>
                  </a:lnTo>
                  <a:lnTo>
                    <a:pt x="122" y="54"/>
                  </a:lnTo>
                  <a:lnTo>
                    <a:pt x="122" y="31"/>
                  </a:lnTo>
                  <a:lnTo>
                    <a:pt x="122" y="50"/>
                  </a:lnTo>
                  <a:lnTo>
                    <a:pt x="126" y="46"/>
                  </a:lnTo>
                  <a:lnTo>
                    <a:pt x="126" y="73"/>
                  </a:lnTo>
                  <a:lnTo>
                    <a:pt x="126" y="61"/>
                  </a:lnTo>
                  <a:lnTo>
                    <a:pt x="129" y="58"/>
                  </a:lnTo>
                  <a:lnTo>
                    <a:pt x="129" y="69"/>
                  </a:lnTo>
                  <a:lnTo>
                    <a:pt x="129" y="27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126"/>
            <p:cNvSpPr>
              <a:spLocks/>
            </p:cNvSpPr>
            <p:nvPr/>
          </p:nvSpPr>
          <p:spPr bwMode="auto">
            <a:xfrm>
              <a:off x="2177" y="2178"/>
              <a:ext cx="130" cy="84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8" y="31"/>
                </a:cxn>
                <a:cxn ang="0">
                  <a:pos x="8" y="27"/>
                </a:cxn>
                <a:cxn ang="0">
                  <a:pos x="12" y="16"/>
                </a:cxn>
                <a:cxn ang="0">
                  <a:pos x="16" y="8"/>
                </a:cxn>
                <a:cxn ang="0">
                  <a:pos x="20" y="31"/>
                </a:cxn>
                <a:cxn ang="0">
                  <a:pos x="23" y="12"/>
                </a:cxn>
                <a:cxn ang="0">
                  <a:pos x="27" y="46"/>
                </a:cxn>
                <a:cxn ang="0">
                  <a:pos x="31" y="42"/>
                </a:cxn>
                <a:cxn ang="0">
                  <a:pos x="31" y="42"/>
                </a:cxn>
                <a:cxn ang="0">
                  <a:pos x="35" y="35"/>
                </a:cxn>
                <a:cxn ang="0">
                  <a:pos x="39" y="50"/>
                </a:cxn>
                <a:cxn ang="0">
                  <a:pos x="43" y="20"/>
                </a:cxn>
                <a:cxn ang="0">
                  <a:pos x="43" y="35"/>
                </a:cxn>
                <a:cxn ang="0">
                  <a:pos x="46" y="23"/>
                </a:cxn>
                <a:cxn ang="0">
                  <a:pos x="50" y="39"/>
                </a:cxn>
                <a:cxn ang="0">
                  <a:pos x="54" y="16"/>
                </a:cxn>
                <a:cxn ang="0">
                  <a:pos x="54" y="8"/>
                </a:cxn>
                <a:cxn ang="0">
                  <a:pos x="58" y="0"/>
                </a:cxn>
                <a:cxn ang="0">
                  <a:pos x="62" y="42"/>
                </a:cxn>
                <a:cxn ang="0">
                  <a:pos x="65" y="35"/>
                </a:cxn>
                <a:cxn ang="0">
                  <a:pos x="65" y="31"/>
                </a:cxn>
                <a:cxn ang="0">
                  <a:pos x="69" y="12"/>
                </a:cxn>
                <a:cxn ang="0">
                  <a:pos x="73" y="54"/>
                </a:cxn>
                <a:cxn ang="0">
                  <a:pos x="77" y="46"/>
                </a:cxn>
                <a:cxn ang="0">
                  <a:pos x="81" y="31"/>
                </a:cxn>
                <a:cxn ang="0">
                  <a:pos x="85" y="46"/>
                </a:cxn>
                <a:cxn ang="0">
                  <a:pos x="85" y="46"/>
                </a:cxn>
                <a:cxn ang="0">
                  <a:pos x="88" y="58"/>
                </a:cxn>
                <a:cxn ang="0">
                  <a:pos x="92" y="27"/>
                </a:cxn>
                <a:cxn ang="0">
                  <a:pos x="96" y="46"/>
                </a:cxn>
                <a:cxn ang="0">
                  <a:pos x="100" y="35"/>
                </a:cxn>
                <a:cxn ang="0">
                  <a:pos x="100" y="35"/>
                </a:cxn>
                <a:cxn ang="0">
                  <a:pos x="104" y="62"/>
                </a:cxn>
                <a:cxn ang="0">
                  <a:pos x="107" y="23"/>
                </a:cxn>
                <a:cxn ang="0">
                  <a:pos x="111" y="23"/>
                </a:cxn>
                <a:cxn ang="0">
                  <a:pos x="115" y="69"/>
                </a:cxn>
                <a:cxn ang="0">
                  <a:pos x="119" y="62"/>
                </a:cxn>
                <a:cxn ang="0">
                  <a:pos x="119" y="65"/>
                </a:cxn>
                <a:cxn ang="0">
                  <a:pos x="123" y="54"/>
                </a:cxn>
                <a:cxn ang="0">
                  <a:pos x="127" y="81"/>
                </a:cxn>
                <a:cxn ang="0">
                  <a:pos x="130" y="73"/>
                </a:cxn>
              </a:cxnLst>
              <a:rect l="0" t="0" r="r" b="b"/>
              <a:pathLst>
                <a:path w="130" h="84">
                  <a:moveTo>
                    <a:pt x="0" y="8"/>
                  </a:moveTo>
                  <a:lnTo>
                    <a:pt x="0" y="20"/>
                  </a:lnTo>
                  <a:lnTo>
                    <a:pt x="4" y="16"/>
                  </a:lnTo>
                  <a:lnTo>
                    <a:pt x="4" y="46"/>
                  </a:lnTo>
                  <a:lnTo>
                    <a:pt x="4" y="35"/>
                  </a:lnTo>
                  <a:lnTo>
                    <a:pt x="8" y="31"/>
                  </a:lnTo>
                  <a:lnTo>
                    <a:pt x="8" y="46"/>
                  </a:lnTo>
                  <a:lnTo>
                    <a:pt x="8" y="20"/>
                  </a:lnTo>
                  <a:lnTo>
                    <a:pt x="8" y="27"/>
                  </a:lnTo>
                  <a:lnTo>
                    <a:pt x="12" y="39"/>
                  </a:lnTo>
                  <a:lnTo>
                    <a:pt x="12" y="50"/>
                  </a:lnTo>
                  <a:lnTo>
                    <a:pt x="12" y="16"/>
                  </a:lnTo>
                  <a:lnTo>
                    <a:pt x="16" y="27"/>
                  </a:lnTo>
                  <a:lnTo>
                    <a:pt x="16" y="4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0" y="39"/>
                  </a:lnTo>
                  <a:lnTo>
                    <a:pt x="20" y="31"/>
                  </a:lnTo>
                  <a:lnTo>
                    <a:pt x="23" y="27"/>
                  </a:lnTo>
                  <a:lnTo>
                    <a:pt x="23" y="39"/>
                  </a:lnTo>
                  <a:lnTo>
                    <a:pt x="23" y="12"/>
                  </a:lnTo>
                  <a:lnTo>
                    <a:pt x="23" y="23"/>
                  </a:lnTo>
                  <a:lnTo>
                    <a:pt x="27" y="20"/>
                  </a:lnTo>
                  <a:lnTo>
                    <a:pt x="27" y="46"/>
                  </a:lnTo>
                  <a:lnTo>
                    <a:pt x="27" y="12"/>
                  </a:lnTo>
                  <a:lnTo>
                    <a:pt x="27" y="46"/>
                  </a:lnTo>
                  <a:lnTo>
                    <a:pt x="31" y="42"/>
                  </a:lnTo>
                  <a:lnTo>
                    <a:pt x="31" y="50"/>
                  </a:lnTo>
                  <a:lnTo>
                    <a:pt x="31" y="31"/>
                  </a:lnTo>
                  <a:lnTo>
                    <a:pt x="31" y="42"/>
                  </a:lnTo>
                  <a:lnTo>
                    <a:pt x="35" y="39"/>
                  </a:lnTo>
                  <a:lnTo>
                    <a:pt x="35" y="54"/>
                  </a:lnTo>
                  <a:lnTo>
                    <a:pt x="35" y="35"/>
                  </a:lnTo>
                  <a:lnTo>
                    <a:pt x="35" y="54"/>
                  </a:lnTo>
                  <a:lnTo>
                    <a:pt x="39" y="50"/>
                  </a:lnTo>
                  <a:lnTo>
                    <a:pt x="39" y="50"/>
                  </a:lnTo>
                  <a:lnTo>
                    <a:pt x="39" y="12"/>
                  </a:lnTo>
                  <a:lnTo>
                    <a:pt x="39" y="23"/>
                  </a:lnTo>
                  <a:lnTo>
                    <a:pt x="43" y="20"/>
                  </a:lnTo>
                  <a:lnTo>
                    <a:pt x="43" y="42"/>
                  </a:lnTo>
                  <a:lnTo>
                    <a:pt x="43" y="8"/>
                  </a:lnTo>
                  <a:lnTo>
                    <a:pt x="43" y="35"/>
                  </a:lnTo>
                  <a:lnTo>
                    <a:pt x="46" y="31"/>
                  </a:lnTo>
                  <a:lnTo>
                    <a:pt x="46" y="46"/>
                  </a:lnTo>
                  <a:lnTo>
                    <a:pt x="46" y="23"/>
                  </a:lnTo>
                  <a:lnTo>
                    <a:pt x="46" y="31"/>
                  </a:lnTo>
                  <a:lnTo>
                    <a:pt x="50" y="27"/>
                  </a:lnTo>
                  <a:lnTo>
                    <a:pt x="50" y="39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4" y="16"/>
                  </a:lnTo>
                  <a:lnTo>
                    <a:pt x="54" y="27"/>
                  </a:lnTo>
                  <a:lnTo>
                    <a:pt x="54" y="4"/>
                  </a:lnTo>
                  <a:lnTo>
                    <a:pt x="54" y="8"/>
                  </a:lnTo>
                  <a:lnTo>
                    <a:pt x="58" y="4"/>
                  </a:lnTo>
                  <a:lnTo>
                    <a:pt x="58" y="39"/>
                  </a:lnTo>
                  <a:lnTo>
                    <a:pt x="58" y="0"/>
                  </a:lnTo>
                  <a:lnTo>
                    <a:pt x="58" y="35"/>
                  </a:lnTo>
                  <a:lnTo>
                    <a:pt x="62" y="31"/>
                  </a:lnTo>
                  <a:lnTo>
                    <a:pt x="62" y="42"/>
                  </a:lnTo>
                  <a:lnTo>
                    <a:pt x="62" y="20"/>
                  </a:lnTo>
                  <a:lnTo>
                    <a:pt x="62" y="39"/>
                  </a:lnTo>
                  <a:lnTo>
                    <a:pt x="65" y="35"/>
                  </a:lnTo>
                  <a:lnTo>
                    <a:pt x="65" y="42"/>
                  </a:lnTo>
                  <a:lnTo>
                    <a:pt x="65" y="27"/>
                  </a:lnTo>
                  <a:lnTo>
                    <a:pt x="65" y="31"/>
                  </a:lnTo>
                  <a:lnTo>
                    <a:pt x="69" y="42"/>
                  </a:lnTo>
                  <a:lnTo>
                    <a:pt x="69" y="42"/>
                  </a:lnTo>
                  <a:lnTo>
                    <a:pt x="69" y="12"/>
                  </a:lnTo>
                  <a:lnTo>
                    <a:pt x="69" y="20"/>
                  </a:lnTo>
                  <a:lnTo>
                    <a:pt x="73" y="16"/>
                  </a:lnTo>
                  <a:lnTo>
                    <a:pt x="73" y="54"/>
                  </a:lnTo>
                  <a:lnTo>
                    <a:pt x="73" y="16"/>
                  </a:lnTo>
                  <a:lnTo>
                    <a:pt x="73" y="50"/>
                  </a:lnTo>
                  <a:lnTo>
                    <a:pt x="77" y="46"/>
                  </a:lnTo>
                  <a:lnTo>
                    <a:pt x="77" y="54"/>
                  </a:lnTo>
                  <a:lnTo>
                    <a:pt x="77" y="20"/>
                  </a:lnTo>
                  <a:lnTo>
                    <a:pt x="81" y="31"/>
                  </a:lnTo>
                  <a:lnTo>
                    <a:pt x="81" y="20"/>
                  </a:lnTo>
                  <a:lnTo>
                    <a:pt x="81" y="50"/>
                  </a:lnTo>
                  <a:lnTo>
                    <a:pt x="85" y="46"/>
                  </a:lnTo>
                  <a:lnTo>
                    <a:pt x="85" y="62"/>
                  </a:lnTo>
                  <a:lnTo>
                    <a:pt x="85" y="31"/>
                  </a:lnTo>
                  <a:lnTo>
                    <a:pt x="85" y="46"/>
                  </a:lnTo>
                  <a:lnTo>
                    <a:pt x="88" y="42"/>
                  </a:lnTo>
                  <a:lnTo>
                    <a:pt x="88" y="65"/>
                  </a:lnTo>
                  <a:lnTo>
                    <a:pt x="88" y="58"/>
                  </a:lnTo>
                  <a:lnTo>
                    <a:pt x="92" y="54"/>
                  </a:lnTo>
                  <a:lnTo>
                    <a:pt x="92" y="62"/>
                  </a:lnTo>
                  <a:lnTo>
                    <a:pt x="92" y="27"/>
                  </a:lnTo>
                  <a:lnTo>
                    <a:pt x="92" y="39"/>
                  </a:lnTo>
                  <a:lnTo>
                    <a:pt x="96" y="35"/>
                  </a:lnTo>
                  <a:lnTo>
                    <a:pt x="96" y="46"/>
                  </a:lnTo>
                  <a:lnTo>
                    <a:pt x="96" y="27"/>
                  </a:lnTo>
                  <a:lnTo>
                    <a:pt x="96" y="39"/>
                  </a:lnTo>
                  <a:lnTo>
                    <a:pt x="100" y="35"/>
                  </a:lnTo>
                  <a:lnTo>
                    <a:pt x="100" y="46"/>
                  </a:lnTo>
                  <a:lnTo>
                    <a:pt x="100" y="20"/>
                  </a:lnTo>
                  <a:lnTo>
                    <a:pt x="100" y="35"/>
                  </a:lnTo>
                  <a:lnTo>
                    <a:pt x="104" y="31"/>
                  </a:lnTo>
                  <a:lnTo>
                    <a:pt x="104" y="62"/>
                  </a:lnTo>
                  <a:lnTo>
                    <a:pt x="104" y="62"/>
                  </a:lnTo>
                  <a:lnTo>
                    <a:pt x="107" y="58"/>
                  </a:lnTo>
                  <a:lnTo>
                    <a:pt x="107" y="62"/>
                  </a:lnTo>
                  <a:lnTo>
                    <a:pt x="107" y="23"/>
                  </a:lnTo>
                  <a:lnTo>
                    <a:pt x="107" y="35"/>
                  </a:lnTo>
                  <a:lnTo>
                    <a:pt x="111" y="31"/>
                  </a:lnTo>
                  <a:lnTo>
                    <a:pt x="111" y="23"/>
                  </a:lnTo>
                  <a:lnTo>
                    <a:pt x="111" y="62"/>
                  </a:lnTo>
                  <a:lnTo>
                    <a:pt x="115" y="58"/>
                  </a:lnTo>
                  <a:lnTo>
                    <a:pt x="115" y="69"/>
                  </a:lnTo>
                  <a:lnTo>
                    <a:pt x="115" y="50"/>
                  </a:lnTo>
                  <a:lnTo>
                    <a:pt x="115" y="65"/>
                  </a:lnTo>
                  <a:lnTo>
                    <a:pt x="119" y="62"/>
                  </a:lnTo>
                  <a:lnTo>
                    <a:pt x="119" y="77"/>
                  </a:lnTo>
                  <a:lnTo>
                    <a:pt x="119" y="54"/>
                  </a:lnTo>
                  <a:lnTo>
                    <a:pt x="119" y="65"/>
                  </a:lnTo>
                  <a:lnTo>
                    <a:pt x="123" y="62"/>
                  </a:lnTo>
                  <a:lnTo>
                    <a:pt x="123" y="77"/>
                  </a:lnTo>
                  <a:lnTo>
                    <a:pt x="123" y="54"/>
                  </a:lnTo>
                  <a:lnTo>
                    <a:pt x="123" y="69"/>
                  </a:lnTo>
                  <a:lnTo>
                    <a:pt x="127" y="65"/>
                  </a:lnTo>
                  <a:lnTo>
                    <a:pt x="127" y="81"/>
                  </a:lnTo>
                  <a:lnTo>
                    <a:pt x="127" y="50"/>
                  </a:lnTo>
                  <a:lnTo>
                    <a:pt x="127" y="62"/>
                  </a:lnTo>
                  <a:lnTo>
                    <a:pt x="130" y="73"/>
                  </a:lnTo>
                  <a:lnTo>
                    <a:pt x="130" y="84"/>
                  </a:lnTo>
                  <a:lnTo>
                    <a:pt x="130" y="65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127"/>
            <p:cNvSpPr>
              <a:spLocks/>
            </p:cNvSpPr>
            <p:nvPr/>
          </p:nvSpPr>
          <p:spPr bwMode="auto">
            <a:xfrm>
              <a:off x="2307" y="2205"/>
              <a:ext cx="130" cy="88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4" y="57"/>
                </a:cxn>
                <a:cxn ang="0">
                  <a:pos x="8" y="50"/>
                </a:cxn>
                <a:cxn ang="0">
                  <a:pos x="12" y="50"/>
                </a:cxn>
                <a:cxn ang="0">
                  <a:pos x="16" y="80"/>
                </a:cxn>
                <a:cxn ang="0">
                  <a:pos x="19" y="65"/>
                </a:cxn>
                <a:cxn ang="0">
                  <a:pos x="19" y="80"/>
                </a:cxn>
                <a:cxn ang="0">
                  <a:pos x="23" y="50"/>
                </a:cxn>
                <a:cxn ang="0">
                  <a:pos x="27" y="65"/>
                </a:cxn>
                <a:cxn ang="0">
                  <a:pos x="31" y="46"/>
                </a:cxn>
                <a:cxn ang="0">
                  <a:pos x="31" y="46"/>
                </a:cxn>
                <a:cxn ang="0">
                  <a:pos x="35" y="42"/>
                </a:cxn>
                <a:cxn ang="0">
                  <a:pos x="39" y="77"/>
                </a:cxn>
                <a:cxn ang="0">
                  <a:pos x="42" y="42"/>
                </a:cxn>
                <a:cxn ang="0">
                  <a:pos x="42" y="61"/>
                </a:cxn>
                <a:cxn ang="0">
                  <a:pos x="46" y="42"/>
                </a:cxn>
                <a:cxn ang="0">
                  <a:pos x="50" y="57"/>
                </a:cxn>
                <a:cxn ang="0">
                  <a:pos x="54" y="50"/>
                </a:cxn>
                <a:cxn ang="0">
                  <a:pos x="54" y="57"/>
                </a:cxn>
                <a:cxn ang="0">
                  <a:pos x="58" y="77"/>
                </a:cxn>
                <a:cxn ang="0">
                  <a:pos x="62" y="31"/>
                </a:cxn>
                <a:cxn ang="0">
                  <a:pos x="65" y="35"/>
                </a:cxn>
                <a:cxn ang="0">
                  <a:pos x="69" y="19"/>
                </a:cxn>
                <a:cxn ang="0">
                  <a:pos x="73" y="46"/>
                </a:cxn>
                <a:cxn ang="0">
                  <a:pos x="77" y="50"/>
                </a:cxn>
                <a:cxn ang="0">
                  <a:pos x="77" y="23"/>
                </a:cxn>
                <a:cxn ang="0">
                  <a:pos x="81" y="15"/>
                </a:cxn>
                <a:cxn ang="0">
                  <a:pos x="84" y="54"/>
                </a:cxn>
                <a:cxn ang="0">
                  <a:pos x="88" y="42"/>
                </a:cxn>
                <a:cxn ang="0">
                  <a:pos x="88" y="42"/>
                </a:cxn>
                <a:cxn ang="0">
                  <a:pos x="92" y="12"/>
                </a:cxn>
                <a:cxn ang="0">
                  <a:pos x="96" y="54"/>
                </a:cxn>
                <a:cxn ang="0">
                  <a:pos x="100" y="57"/>
                </a:cxn>
                <a:cxn ang="0">
                  <a:pos x="104" y="38"/>
                </a:cxn>
                <a:cxn ang="0">
                  <a:pos x="104" y="35"/>
                </a:cxn>
                <a:cxn ang="0">
                  <a:pos x="107" y="23"/>
                </a:cxn>
                <a:cxn ang="0">
                  <a:pos x="111" y="19"/>
                </a:cxn>
                <a:cxn ang="0">
                  <a:pos x="115" y="38"/>
                </a:cxn>
                <a:cxn ang="0">
                  <a:pos x="119" y="19"/>
                </a:cxn>
                <a:cxn ang="0">
                  <a:pos x="123" y="8"/>
                </a:cxn>
                <a:cxn ang="0">
                  <a:pos x="123" y="4"/>
                </a:cxn>
                <a:cxn ang="0">
                  <a:pos x="126" y="8"/>
                </a:cxn>
              </a:cxnLst>
              <a:rect l="0" t="0" r="r" b="b"/>
              <a:pathLst>
                <a:path w="130" h="88">
                  <a:moveTo>
                    <a:pt x="0" y="38"/>
                  </a:moveTo>
                  <a:lnTo>
                    <a:pt x="0" y="50"/>
                  </a:lnTo>
                  <a:lnTo>
                    <a:pt x="4" y="46"/>
                  </a:lnTo>
                  <a:lnTo>
                    <a:pt x="4" y="69"/>
                  </a:lnTo>
                  <a:lnTo>
                    <a:pt x="4" y="42"/>
                  </a:lnTo>
                  <a:lnTo>
                    <a:pt x="4" y="57"/>
                  </a:lnTo>
                  <a:lnTo>
                    <a:pt x="8" y="69"/>
                  </a:lnTo>
                  <a:lnTo>
                    <a:pt x="8" y="73"/>
                  </a:lnTo>
                  <a:lnTo>
                    <a:pt x="8" y="50"/>
                  </a:lnTo>
                  <a:lnTo>
                    <a:pt x="12" y="61"/>
                  </a:lnTo>
                  <a:lnTo>
                    <a:pt x="12" y="84"/>
                  </a:lnTo>
                  <a:lnTo>
                    <a:pt x="12" y="50"/>
                  </a:lnTo>
                  <a:lnTo>
                    <a:pt x="12" y="73"/>
                  </a:lnTo>
                  <a:lnTo>
                    <a:pt x="16" y="69"/>
                  </a:lnTo>
                  <a:lnTo>
                    <a:pt x="16" y="80"/>
                  </a:lnTo>
                  <a:lnTo>
                    <a:pt x="16" y="65"/>
                  </a:lnTo>
                  <a:lnTo>
                    <a:pt x="16" y="69"/>
                  </a:lnTo>
                  <a:lnTo>
                    <a:pt x="19" y="65"/>
                  </a:lnTo>
                  <a:lnTo>
                    <a:pt x="19" y="88"/>
                  </a:lnTo>
                  <a:lnTo>
                    <a:pt x="19" y="65"/>
                  </a:lnTo>
                  <a:lnTo>
                    <a:pt x="19" y="80"/>
                  </a:lnTo>
                  <a:lnTo>
                    <a:pt x="23" y="77"/>
                  </a:lnTo>
                  <a:lnTo>
                    <a:pt x="23" y="88"/>
                  </a:lnTo>
                  <a:lnTo>
                    <a:pt x="23" y="50"/>
                  </a:lnTo>
                  <a:lnTo>
                    <a:pt x="23" y="61"/>
                  </a:lnTo>
                  <a:lnTo>
                    <a:pt x="27" y="57"/>
                  </a:lnTo>
                  <a:lnTo>
                    <a:pt x="27" y="65"/>
                  </a:lnTo>
                  <a:lnTo>
                    <a:pt x="27" y="42"/>
                  </a:lnTo>
                  <a:lnTo>
                    <a:pt x="27" y="50"/>
                  </a:lnTo>
                  <a:lnTo>
                    <a:pt x="31" y="46"/>
                  </a:lnTo>
                  <a:lnTo>
                    <a:pt x="31" y="65"/>
                  </a:lnTo>
                  <a:lnTo>
                    <a:pt x="31" y="35"/>
                  </a:lnTo>
                  <a:lnTo>
                    <a:pt x="31" y="46"/>
                  </a:lnTo>
                  <a:lnTo>
                    <a:pt x="35" y="42"/>
                  </a:lnTo>
                  <a:lnTo>
                    <a:pt x="35" y="77"/>
                  </a:lnTo>
                  <a:lnTo>
                    <a:pt x="35" y="42"/>
                  </a:lnTo>
                  <a:lnTo>
                    <a:pt x="35" y="73"/>
                  </a:lnTo>
                  <a:lnTo>
                    <a:pt x="39" y="69"/>
                  </a:lnTo>
                  <a:lnTo>
                    <a:pt x="39" y="77"/>
                  </a:lnTo>
                  <a:lnTo>
                    <a:pt x="39" y="42"/>
                  </a:lnTo>
                  <a:lnTo>
                    <a:pt x="39" y="46"/>
                  </a:lnTo>
                  <a:lnTo>
                    <a:pt x="42" y="42"/>
                  </a:lnTo>
                  <a:lnTo>
                    <a:pt x="42" y="65"/>
                  </a:lnTo>
                  <a:lnTo>
                    <a:pt x="42" y="38"/>
                  </a:lnTo>
                  <a:lnTo>
                    <a:pt x="42" y="61"/>
                  </a:lnTo>
                  <a:lnTo>
                    <a:pt x="46" y="57"/>
                  </a:lnTo>
                  <a:lnTo>
                    <a:pt x="46" y="73"/>
                  </a:lnTo>
                  <a:lnTo>
                    <a:pt x="46" y="42"/>
                  </a:lnTo>
                  <a:lnTo>
                    <a:pt x="46" y="50"/>
                  </a:lnTo>
                  <a:lnTo>
                    <a:pt x="50" y="46"/>
                  </a:lnTo>
                  <a:lnTo>
                    <a:pt x="50" y="57"/>
                  </a:lnTo>
                  <a:lnTo>
                    <a:pt x="50" y="42"/>
                  </a:lnTo>
                  <a:lnTo>
                    <a:pt x="50" y="54"/>
                  </a:lnTo>
                  <a:lnTo>
                    <a:pt x="54" y="50"/>
                  </a:lnTo>
                  <a:lnTo>
                    <a:pt x="54" y="69"/>
                  </a:lnTo>
                  <a:lnTo>
                    <a:pt x="54" y="46"/>
                  </a:lnTo>
                  <a:lnTo>
                    <a:pt x="54" y="57"/>
                  </a:lnTo>
                  <a:lnTo>
                    <a:pt x="58" y="54"/>
                  </a:lnTo>
                  <a:lnTo>
                    <a:pt x="58" y="42"/>
                  </a:lnTo>
                  <a:lnTo>
                    <a:pt x="58" y="77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31"/>
                  </a:lnTo>
                  <a:lnTo>
                    <a:pt x="65" y="42"/>
                  </a:lnTo>
                  <a:lnTo>
                    <a:pt x="65" y="19"/>
                  </a:lnTo>
                  <a:lnTo>
                    <a:pt x="65" y="35"/>
                  </a:lnTo>
                  <a:lnTo>
                    <a:pt x="69" y="31"/>
                  </a:lnTo>
                  <a:lnTo>
                    <a:pt x="69" y="46"/>
                  </a:lnTo>
                  <a:lnTo>
                    <a:pt x="69" y="19"/>
                  </a:lnTo>
                  <a:lnTo>
                    <a:pt x="69" y="31"/>
                  </a:lnTo>
                  <a:lnTo>
                    <a:pt x="73" y="27"/>
                  </a:lnTo>
                  <a:lnTo>
                    <a:pt x="73" y="46"/>
                  </a:lnTo>
                  <a:lnTo>
                    <a:pt x="73" y="23"/>
                  </a:lnTo>
                  <a:lnTo>
                    <a:pt x="73" y="38"/>
                  </a:lnTo>
                  <a:lnTo>
                    <a:pt x="77" y="50"/>
                  </a:lnTo>
                  <a:lnTo>
                    <a:pt x="77" y="54"/>
                  </a:lnTo>
                  <a:lnTo>
                    <a:pt x="77" y="19"/>
                  </a:lnTo>
                  <a:lnTo>
                    <a:pt x="77" y="23"/>
                  </a:lnTo>
                  <a:lnTo>
                    <a:pt x="81" y="19"/>
                  </a:lnTo>
                  <a:lnTo>
                    <a:pt x="81" y="50"/>
                  </a:lnTo>
                  <a:lnTo>
                    <a:pt x="81" y="15"/>
                  </a:lnTo>
                  <a:lnTo>
                    <a:pt x="81" y="46"/>
                  </a:lnTo>
                  <a:lnTo>
                    <a:pt x="84" y="42"/>
                  </a:lnTo>
                  <a:lnTo>
                    <a:pt x="84" y="54"/>
                  </a:lnTo>
                  <a:lnTo>
                    <a:pt x="84" y="35"/>
                  </a:lnTo>
                  <a:lnTo>
                    <a:pt x="84" y="46"/>
                  </a:lnTo>
                  <a:lnTo>
                    <a:pt x="88" y="42"/>
                  </a:lnTo>
                  <a:lnTo>
                    <a:pt x="88" y="50"/>
                  </a:lnTo>
                  <a:lnTo>
                    <a:pt x="88" y="31"/>
                  </a:lnTo>
                  <a:lnTo>
                    <a:pt x="88" y="42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2" y="12"/>
                  </a:lnTo>
                  <a:lnTo>
                    <a:pt x="92" y="15"/>
                  </a:lnTo>
                  <a:lnTo>
                    <a:pt x="96" y="12"/>
                  </a:lnTo>
                  <a:lnTo>
                    <a:pt x="96" y="54"/>
                  </a:lnTo>
                  <a:lnTo>
                    <a:pt x="96" y="42"/>
                  </a:lnTo>
                  <a:lnTo>
                    <a:pt x="100" y="38"/>
                  </a:lnTo>
                  <a:lnTo>
                    <a:pt x="100" y="57"/>
                  </a:lnTo>
                  <a:lnTo>
                    <a:pt x="100" y="35"/>
                  </a:lnTo>
                  <a:lnTo>
                    <a:pt x="100" y="42"/>
                  </a:lnTo>
                  <a:lnTo>
                    <a:pt x="104" y="38"/>
                  </a:lnTo>
                  <a:lnTo>
                    <a:pt x="104" y="54"/>
                  </a:lnTo>
                  <a:lnTo>
                    <a:pt x="104" y="31"/>
                  </a:lnTo>
                  <a:lnTo>
                    <a:pt x="104" y="35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7" y="23"/>
                  </a:lnTo>
                  <a:lnTo>
                    <a:pt x="111" y="19"/>
                  </a:lnTo>
                  <a:lnTo>
                    <a:pt x="111" y="42"/>
                  </a:lnTo>
                  <a:lnTo>
                    <a:pt x="111" y="19"/>
                  </a:lnTo>
                  <a:lnTo>
                    <a:pt x="111" y="27"/>
                  </a:lnTo>
                  <a:lnTo>
                    <a:pt x="115" y="35"/>
                  </a:lnTo>
                  <a:lnTo>
                    <a:pt x="115" y="38"/>
                  </a:lnTo>
                  <a:lnTo>
                    <a:pt x="115" y="4"/>
                  </a:lnTo>
                  <a:lnTo>
                    <a:pt x="119" y="12"/>
                  </a:lnTo>
                  <a:lnTo>
                    <a:pt x="119" y="19"/>
                  </a:lnTo>
                  <a:lnTo>
                    <a:pt x="119" y="0"/>
                  </a:lnTo>
                  <a:lnTo>
                    <a:pt x="119" y="12"/>
                  </a:lnTo>
                  <a:lnTo>
                    <a:pt x="123" y="8"/>
                  </a:lnTo>
                  <a:lnTo>
                    <a:pt x="123" y="27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6" y="15"/>
                  </a:lnTo>
                  <a:lnTo>
                    <a:pt x="126" y="50"/>
                  </a:lnTo>
                  <a:lnTo>
                    <a:pt x="126" y="8"/>
                  </a:lnTo>
                  <a:lnTo>
                    <a:pt x="126" y="38"/>
                  </a:lnTo>
                  <a:lnTo>
                    <a:pt x="130" y="35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128"/>
            <p:cNvSpPr>
              <a:spLocks/>
            </p:cNvSpPr>
            <p:nvPr/>
          </p:nvSpPr>
          <p:spPr bwMode="auto">
            <a:xfrm>
              <a:off x="2437" y="2209"/>
              <a:ext cx="126" cy="73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4" y="27"/>
                </a:cxn>
                <a:cxn ang="0">
                  <a:pos x="8" y="27"/>
                </a:cxn>
                <a:cxn ang="0">
                  <a:pos x="8" y="23"/>
                </a:cxn>
                <a:cxn ang="0">
                  <a:pos x="12" y="11"/>
                </a:cxn>
                <a:cxn ang="0">
                  <a:pos x="16" y="34"/>
                </a:cxn>
                <a:cxn ang="0">
                  <a:pos x="19" y="15"/>
                </a:cxn>
                <a:cxn ang="0">
                  <a:pos x="19" y="34"/>
                </a:cxn>
                <a:cxn ang="0">
                  <a:pos x="23" y="15"/>
                </a:cxn>
                <a:cxn ang="0">
                  <a:pos x="27" y="42"/>
                </a:cxn>
                <a:cxn ang="0">
                  <a:pos x="31" y="42"/>
                </a:cxn>
                <a:cxn ang="0">
                  <a:pos x="35" y="46"/>
                </a:cxn>
                <a:cxn ang="0">
                  <a:pos x="35" y="53"/>
                </a:cxn>
                <a:cxn ang="0">
                  <a:pos x="38" y="31"/>
                </a:cxn>
                <a:cxn ang="0">
                  <a:pos x="42" y="34"/>
                </a:cxn>
                <a:cxn ang="0">
                  <a:pos x="46" y="42"/>
                </a:cxn>
                <a:cxn ang="0">
                  <a:pos x="50" y="15"/>
                </a:cxn>
                <a:cxn ang="0">
                  <a:pos x="54" y="31"/>
                </a:cxn>
                <a:cxn ang="0">
                  <a:pos x="58" y="11"/>
                </a:cxn>
                <a:cxn ang="0">
                  <a:pos x="58" y="8"/>
                </a:cxn>
                <a:cxn ang="0">
                  <a:pos x="61" y="19"/>
                </a:cxn>
                <a:cxn ang="0">
                  <a:pos x="65" y="4"/>
                </a:cxn>
                <a:cxn ang="0">
                  <a:pos x="69" y="23"/>
                </a:cxn>
                <a:cxn ang="0">
                  <a:pos x="73" y="8"/>
                </a:cxn>
                <a:cxn ang="0">
                  <a:pos x="73" y="23"/>
                </a:cxn>
                <a:cxn ang="0">
                  <a:pos x="77" y="38"/>
                </a:cxn>
                <a:cxn ang="0">
                  <a:pos x="80" y="31"/>
                </a:cxn>
                <a:cxn ang="0">
                  <a:pos x="84" y="61"/>
                </a:cxn>
                <a:cxn ang="0">
                  <a:pos x="88" y="50"/>
                </a:cxn>
                <a:cxn ang="0">
                  <a:pos x="88" y="53"/>
                </a:cxn>
                <a:cxn ang="0">
                  <a:pos x="92" y="23"/>
                </a:cxn>
                <a:cxn ang="0">
                  <a:pos x="96" y="0"/>
                </a:cxn>
                <a:cxn ang="0">
                  <a:pos x="100" y="27"/>
                </a:cxn>
                <a:cxn ang="0">
                  <a:pos x="103" y="34"/>
                </a:cxn>
                <a:cxn ang="0">
                  <a:pos x="107" y="27"/>
                </a:cxn>
                <a:cxn ang="0">
                  <a:pos x="107" y="23"/>
                </a:cxn>
                <a:cxn ang="0">
                  <a:pos x="111" y="8"/>
                </a:cxn>
                <a:cxn ang="0">
                  <a:pos x="115" y="50"/>
                </a:cxn>
                <a:cxn ang="0">
                  <a:pos x="119" y="46"/>
                </a:cxn>
                <a:cxn ang="0">
                  <a:pos x="119" y="38"/>
                </a:cxn>
                <a:cxn ang="0">
                  <a:pos x="123" y="31"/>
                </a:cxn>
                <a:cxn ang="0">
                  <a:pos x="126" y="42"/>
                </a:cxn>
              </a:cxnLst>
              <a:rect l="0" t="0" r="r" b="b"/>
              <a:pathLst>
                <a:path w="126" h="73">
                  <a:moveTo>
                    <a:pt x="0" y="31"/>
                  </a:moveTo>
                  <a:lnTo>
                    <a:pt x="0" y="42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8" y="27"/>
                  </a:lnTo>
                  <a:lnTo>
                    <a:pt x="8" y="31"/>
                  </a:lnTo>
                  <a:lnTo>
                    <a:pt x="8" y="15"/>
                  </a:lnTo>
                  <a:lnTo>
                    <a:pt x="8" y="23"/>
                  </a:lnTo>
                  <a:lnTo>
                    <a:pt x="12" y="19"/>
                  </a:lnTo>
                  <a:lnTo>
                    <a:pt x="12" y="34"/>
                  </a:lnTo>
                  <a:lnTo>
                    <a:pt x="12" y="11"/>
                  </a:lnTo>
                  <a:lnTo>
                    <a:pt x="12" y="23"/>
                  </a:lnTo>
                  <a:lnTo>
                    <a:pt x="16" y="19"/>
                  </a:lnTo>
                  <a:lnTo>
                    <a:pt x="16" y="34"/>
                  </a:lnTo>
                  <a:lnTo>
                    <a:pt x="16" y="15"/>
                  </a:lnTo>
                  <a:lnTo>
                    <a:pt x="16" y="19"/>
                  </a:lnTo>
                  <a:lnTo>
                    <a:pt x="19" y="15"/>
                  </a:lnTo>
                  <a:lnTo>
                    <a:pt x="19" y="38"/>
                  </a:lnTo>
                  <a:lnTo>
                    <a:pt x="19" y="8"/>
                  </a:lnTo>
                  <a:lnTo>
                    <a:pt x="19" y="34"/>
                  </a:lnTo>
                  <a:lnTo>
                    <a:pt x="23" y="31"/>
                  </a:lnTo>
                  <a:lnTo>
                    <a:pt x="23" y="46"/>
                  </a:lnTo>
                  <a:lnTo>
                    <a:pt x="23" y="15"/>
                  </a:lnTo>
                  <a:lnTo>
                    <a:pt x="23" y="19"/>
                  </a:lnTo>
                  <a:lnTo>
                    <a:pt x="27" y="15"/>
                  </a:lnTo>
                  <a:lnTo>
                    <a:pt x="27" y="42"/>
                  </a:lnTo>
                  <a:lnTo>
                    <a:pt x="27" y="11"/>
                  </a:lnTo>
                  <a:lnTo>
                    <a:pt x="27" y="34"/>
                  </a:lnTo>
                  <a:lnTo>
                    <a:pt x="31" y="42"/>
                  </a:lnTo>
                  <a:lnTo>
                    <a:pt x="31" y="53"/>
                  </a:lnTo>
                  <a:lnTo>
                    <a:pt x="31" y="50"/>
                  </a:lnTo>
                  <a:lnTo>
                    <a:pt x="35" y="46"/>
                  </a:lnTo>
                  <a:lnTo>
                    <a:pt x="35" y="57"/>
                  </a:lnTo>
                  <a:lnTo>
                    <a:pt x="35" y="34"/>
                  </a:lnTo>
                  <a:lnTo>
                    <a:pt x="35" y="53"/>
                  </a:lnTo>
                  <a:lnTo>
                    <a:pt x="38" y="50"/>
                  </a:lnTo>
                  <a:lnTo>
                    <a:pt x="38" y="57"/>
                  </a:lnTo>
                  <a:lnTo>
                    <a:pt x="38" y="31"/>
                  </a:lnTo>
                  <a:lnTo>
                    <a:pt x="42" y="42"/>
                  </a:lnTo>
                  <a:lnTo>
                    <a:pt x="42" y="15"/>
                  </a:lnTo>
                  <a:lnTo>
                    <a:pt x="42" y="34"/>
                  </a:lnTo>
                  <a:lnTo>
                    <a:pt x="46" y="42"/>
                  </a:lnTo>
                  <a:lnTo>
                    <a:pt x="46" y="53"/>
                  </a:lnTo>
                  <a:lnTo>
                    <a:pt x="46" y="42"/>
                  </a:lnTo>
                  <a:lnTo>
                    <a:pt x="50" y="38"/>
                  </a:lnTo>
                  <a:lnTo>
                    <a:pt x="50" y="46"/>
                  </a:lnTo>
                  <a:lnTo>
                    <a:pt x="50" y="15"/>
                  </a:lnTo>
                  <a:lnTo>
                    <a:pt x="50" y="19"/>
                  </a:lnTo>
                  <a:lnTo>
                    <a:pt x="54" y="15"/>
                  </a:lnTo>
                  <a:lnTo>
                    <a:pt x="54" y="31"/>
                  </a:lnTo>
                  <a:lnTo>
                    <a:pt x="54" y="11"/>
                  </a:lnTo>
                  <a:lnTo>
                    <a:pt x="54" y="15"/>
                  </a:lnTo>
                  <a:lnTo>
                    <a:pt x="58" y="11"/>
                  </a:lnTo>
                  <a:lnTo>
                    <a:pt x="58" y="23"/>
                  </a:lnTo>
                  <a:lnTo>
                    <a:pt x="58" y="4"/>
                  </a:lnTo>
                  <a:lnTo>
                    <a:pt x="58" y="8"/>
                  </a:lnTo>
                  <a:lnTo>
                    <a:pt x="61" y="15"/>
                  </a:lnTo>
                  <a:lnTo>
                    <a:pt x="61" y="31"/>
                  </a:lnTo>
                  <a:lnTo>
                    <a:pt x="61" y="19"/>
                  </a:lnTo>
                  <a:lnTo>
                    <a:pt x="65" y="15"/>
                  </a:lnTo>
                  <a:lnTo>
                    <a:pt x="65" y="23"/>
                  </a:lnTo>
                  <a:lnTo>
                    <a:pt x="65" y="4"/>
                  </a:lnTo>
                  <a:lnTo>
                    <a:pt x="65" y="15"/>
                  </a:lnTo>
                  <a:lnTo>
                    <a:pt x="69" y="11"/>
                  </a:lnTo>
                  <a:lnTo>
                    <a:pt x="69" y="23"/>
                  </a:lnTo>
                  <a:lnTo>
                    <a:pt x="69" y="4"/>
                  </a:lnTo>
                  <a:lnTo>
                    <a:pt x="69" y="11"/>
                  </a:lnTo>
                  <a:lnTo>
                    <a:pt x="73" y="8"/>
                  </a:lnTo>
                  <a:lnTo>
                    <a:pt x="73" y="38"/>
                  </a:lnTo>
                  <a:lnTo>
                    <a:pt x="73" y="0"/>
                  </a:lnTo>
                  <a:lnTo>
                    <a:pt x="73" y="23"/>
                  </a:lnTo>
                  <a:lnTo>
                    <a:pt x="77" y="31"/>
                  </a:lnTo>
                  <a:lnTo>
                    <a:pt x="77" y="42"/>
                  </a:lnTo>
                  <a:lnTo>
                    <a:pt x="77" y="38"/>
                  </a:lnTo>
                  <a:lnTo>
                    <a:pt x="80" y="34"/>
                  </a:lnTo>
                  <a:lnTo>
                    <a:pt x="80" y="57"/>
                  </a:lnTo>
                  <a:lnTo>
                    <a:pt x="80" y="31"/>
                  </a:lnTo>
                  <a:lnTo>
                    <a:pt x="80" y="50"/>
                  </a:lnTo>
                  <a:lnTo>
                    <a:pt x="84" y="46"/>
                  </a:lnTo>
                  <a:lnTo>
                    <a:pt x="84" y="61"/>
                  </a:lnTo>
                  <a:lnTo>
                    <a:pt x="84" y="34"/>
                  </a:lnTo>
                  <a:lnTo>
                    <a:pt x="84" y="53"/>
                  </a:lnTo>
                  <a:lnTo>
                    <a:pt x="88" y="50"/>
                  </a:lnTo>
                  <a:lnTo>
                    <a:pt x="88" y="73"/>
                  </a:lnTo>
                  <a:lnTo>
                    <a:pt x="88" y="42"/>
                  </a:lnTo>
                  <a:lnTo>
                    <a:pt x="88" y="53"/>
                  </a:lnTo>
                  <a:lnTo>
                    <a:pt x="92" y="50"/>
                  </a:lnTo>
                  <a:lnTo>
                    <a:pt x="92" y="53"/>
                  </a:lnTo>
                  <a:lnTo>
                    <a:pt x="92" y="23"/>
                  </a:lnTo>
                  <a:lnTo>
                    <a:pt x="92" y="31"/>
                  </a:lnTo>
                  <a:lnTo>
                    <a:pt x="96" y="27"/>
                  </a:lnTo>
                  <a:lnTo>
                    <a:pt x="96" y="0"/>
                  </a:lnTo>
                  <a:lnTo>
                    <a:pt x="96" y="8"/>
                  </a:lnTo>
                  <a:lnTo>
                    <a:pt x="100" y="15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3" y="23"/>
                  </a:lnTo>
                  <a:lnTo>
                    <a:pt x="103" y="34"/>
                  </a:lnTo>
                  <a:lnTo>
                    <a:pt x="103" y="15"/>
                  </a:lnTo>
                  <a:lnTo>
                    <a:pt x="103" y="31"/>
                  </a:lnTo>
                  <a:lnTo>
                    <a:pt x="107" y="27"/>
                  </a:lnTo>
                  <a:lnTo>
                    <a:pt x="107" y="34"/>
                  </a:lnTo>
                  <a:lnTo>
                    <a:pt x="107" y="15"/>
                  </a:lnTo>
                  <a:lnTo>
                    <a:pt x="107" y="23"/>
                  </a:lnTo>
                  <a:lnTo>
                    <a:pt x="111" y="19"/>
                  </a:lnTo>
                  <a:lnTo>
                    <a:pt x="111" y="27"/>
                  </a:lnTo>
                  <a:lnTo>
                    <a:pt x="111" y="8"/>
                  </a:lnTo>
                  <a:lnTo>
                    <a:pt x="111" y="19"/>
                  </a:lnTo>
                  <a:lnTo>
                    <a:pt x="115" y="31"/>
                  </a:lnTo>
                  <a:lnTo>
                    <a:pt x="115" y="50"/>
                  </a:lnTo>
                  <a:lnTo>
                    <a:pt x="115" y="23"/>
                  </a:lnTo>
                  <a:lnTo>
                    <a:pt x="115" y="38"/>
                  </a:lnTo>
                  <a:lnTo>
                    <a:pt x="119" y="46"/>
                  </a:lnTo>
                  <a:lnTo>
                    <a:pt x="119" y="50"/>
                  </a:lnTo>
                  <a:lnTo>
                    <a:pt x="119" y="27"/>
                  </a:lnTo>
                  <a:lnTo>
                    <a:pt x="119" y="38"/>
                  </a:lnTo>
                  <a:lnTo>
                    <a:pt x="123" y="34"/>
                  </a:lnTo>
                  <a:lnTo>
                    <a:pt x="123" y="53"/>
                  </a:lnTo>
                  <a:lnTo>
                    <a:pt x="123" y="31"/>
                  </a:lnTo>
                  <a:lnTo>
                    <a:pt x="123" y="31"/>
                  </a:lnTo>
                  <a:lnTo>
                    <a:pt x="126" y="27"/>
                  </a:lnTo>
                  <a:lnTo>
                    <a:pt x="126" y="42"/>
                  </a:lnTo>
                  <a:lnTo>
                    <a:pt x="126" y="11"/>
                  </a:lnTo>
                  <a:lnTo>
                    <a:pt x="126" y="15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129"/>
            <p:cNvSpPr>
              <a:spLocks/>
            </p:cNvSpPr>
            <p:nvPr/>
          </p:nvSpPr>
          <p:spPr bwMode="auto">
            <a:xfrm>
              <a:off x="2563" y="2171"/>
              <a:ext cx="138" cy="91"/>
            </a:xfrm>
            <a:custGeom>
              <a:avLst/>
              <a:gdLst/>
              <a:ahLst/>
              <a:cxnLst>
                <a:cxn ang="0">
                  <a:pos x="4" y="72"/>
                </a:cxn>
                <a:cxn ang="0">
                  <a:pos x="8" y="61"/>
                </a:cxn>
                <a:cxn ang="0">
                  <a:pos x="8" y="53"/>
                </a:cxn>
                <a:cxn ang="0">
                  <a:pos x="12" y="49"/>
                </a:cxn>
                <a:cxn ang="0">
                  <a:pos x="16" y="84"/>
                </a:cxn>
                <a:cxn ang="0">
                  <a:pos x="19" y="65"/>
                </a:cxn>
                <a:cxn ang="0">
                  <a:pos x="19" y="80"/>
                </a:cxn>
                <a:cxn ang="0">
                  <a:pos x="23" y="69"/>
                </a:cxn>
                <a:cxn ang="0">
                  <a:pos x="27" y="84"/>
                </a:cxn>
                <a:cxn ang="0">
                  <a:pos x="31" y="72"/>
                </a:cxn>
                <a:cxn ang="0">
                  <a:pos x="35" y="34"/>
                </a:cxn>
                <a:cxn ang="0">
                  <a:pos x="39" y="53"/>
                </a:cxn>
                <a:cxn ang="0">
                  <a:pos x="39" y="65"/>
                </a:cxn>
                <a:cxn ang="0">
                  <a:pos x="42" y="61"/>
                </a:cxn>
                <a:cxn ang="0">
                  <a:pos x="46" y="38"/>
                </a:cxn>
                <a:cxn ang="0">
                  <a:pos x="50" y="80"/>
                </a:cxn>
                <a:cxn ang="0">
                  <a:pos x="54" y="72"/>
                </a:cxn>
                <a:cxn ang="0">
                  <a:pos x="54" y="57"/>
                </a:cxn>
                <a:cxn ang="0">
                  <a:pos x="58" y="84"/>
                </a:cxn>
                <a:cxn ang="0">
                  <a:pos x="61" y="72"/>
                </a:cxn>
                <a:cxn ang="0">
                  <a:pos x="65" y="88"/>
                </a:cxn>
                <a:cxn ang="0">
                  <a:pos x="69" y="76"/>
                </a:cxn>
                <a:cxn ang="0">
                  <a:pos x="73" y="34"/>
                </a:cxn>
                <a:cxn ang="0">
                  <a:pos x="77" y="61"/>
                </a:cxn>
                <a:cxn ang="0">
                  <a:pos x="77" y="57"/>
                </a:cxn>
                <a:cxn ang="0">
                  <a:pos x="81" y="72"/>
                </a:cxn>
                <a:cxn ang="0">
                  <a:pos x="84" y="34"/>
                </a:cxn>
                <a:cxn ang="0">
                  <a:pos x="88" y="38"/>
                </a:cxn>
                <a:cxn ang="0">
                  <a:pos x="92" y="61"/>
                </a:cxn>
                <a:cxn ang="0">
                  <a:pos x="96" y="65"/>
                </a:cxn>
                <a:cxn ang="0">
                  <a:pos x="100" y="72"/>
                </a:cxn>
                <a:cxn ang="0">
                  <a:pos x="103" y="57"/>
                </a:cxn>
                <a:cxn ang="0">
                  <a:pos x="103" y="53"/>
                </a:cxn>
                <a:cxn ang="0">
                  <a:pos x="107" y="30"/>
                </a:cxn>
                <a:cxn ang="0">
                  <a:pos x="111" y="57"/>
                </a:cxn>
                <a:cxn ang="0">
                  <a:pos x="115" y="61"/>
                </a:cxn>
                <a:cxn ang="0">
                  <a:pos x="119" y="57"/>
                </a:cxn>
                <a:cxn ang="0">
                  <a:pos x="123" y="49"/>
                </a:cxn>
                <a:cxn ang="0">
                  <a:pos x="123" y="53"/>
                </a:cxn>
                <a:cxn ang="0">
                  <a:pos x="126" y="38"/>
                </a:cxn>
                <a:cxn ang="0">
                  <a:pos x="130" y="7"/>
                </a:cxn>
                <a:cxn ang="0">
                  <a:pos x="134" y="0"/>
                </a:cxn>
              </a:cxnLst>
              <a:rect l="0" t="0" r="r" b="b"/>
              <a:pathLst>
                <a:path w="138" h="91">
                  <a:moveTo>
                    <a:pt x="0" y="53"/>
                  </a:moveTo>
                  <a:lnTo>
                    <a:pt x="4" y="49"/>
                  </a:lnTo>
                  <a:lnTo>
                    <a:pt x="4" y="72"/>
                  </a:lnTo>
                  <a:lnTo>
                    <a:pt x="4" y="49"/>
                  </a:lnTo>
                  <a:lnTo>
                    <a:pt x="4" y="65"/>
                  </a:lnTo>
                  <a:lnTo>
                    <a:pt x="8" y="61"/>
                  </a:lnTo>
                  <a:lnTo>
                    <a:pt x="8" y="69"/>
                  </a:lnTo>
                  <a:lnTo>
                    <a:pt x="8" y="42"/>
                  </a:lnTo>
                  <a:lnTo>
                    <a:pt x="8" y="53"/>
                  </a:lnTo>
                  <a:lnTo>
                    <a:pt x="12" y="49"/>
                  </a:lnTo>
                  <a:lnTo>
                    <a:pt x="12" y="91"/>
                  </a:lnTo>
                  <a:lnTo>
                    <a:pt x="12" y="49"/>
                  </a:lnTo>
                  <a:lnTo>
                    <a:pt x="12" y="80"/>
                  </a:lnTo>
                  <a:lnTo>
                    <a:pt x="16" y="76"/>
                  </a:lnTo>
                  <a:lnTo>
                    <a:pt x="16" y="84"/>
                  </a:lnTo>
                  <a:lnTo>
                    <a:pt x="16" y="61"/>
                  </a:lnTo>
                  <a:lnTo>
                    <a:pt x="16" y="69"/>
                  </a:lnTo>
                  <a:lnTo>
                    <a:pt x="19" y="65"/>
                  </a:lnTo>
                  <a:lnTo>
                    <a:pt x="19" y="84"/>
                  </a:lnTo>
                  <a:lnTo>
                    <a:pt x="19" y="61"/>
                  </a:lnTo>
                  <a:lnTo>
                    <a:pt x="19" y="80"/>
                  </a:lnTo>
                  <a:lnTo>
                    <a:pt x="23" y="76"/>
                  </a:lnTo>
                  <a:lnTo>
                    <a:pt x="23" y="88"/>
                  </a:lnTo>
                  <a:lnTo>
                    <a:pt x="23" y="69"/>
                  </a:lnTo>
                  <a:lnTo>
                    <a:pt x="23" y="84"/>
                  </a:lnTo>
                  <a:lnTo>
                    <a:pt x="27" y="80"/>
                  </a:lnTo>
                  <a:lnTo>
                    <a:pt x="27" y="84"/>
                  </a:lnTo>
                  <a:lnTo>
                    <a:pt x="27" y="65"/>
                  </a:lnTo>
                  <a:lnTo>
                    <a:pt x="27" y="76"/>
                  </a:lnTo>
                  <a:lnTo>
                    <a:pt x="31" y="72"/>
                  </a:lnTo>
                  <a:lnTo>
                    <a:pt x="31" y="34"/>
                  </a:lnTo>
                  <a:lnTo>
                    <a:pt x="31" y="38"/>
                  </a:lnTo>
                  <a:lnTo>
                    <a:pt x="35" y="34"/>
                  </a:lnTo>
                  <a:lnTo>
                    <a:pt x="35" y="61"/>
                  </a:lnTo>
                  <a:lnTo>
                    <a:pt x="35" y="57"/>
                  </a:lnTo>
                  <a:lnTo>
                    <a:pt x="39" y="53"/>
                  </a:lnTo>
                  <a:lnTo>
                    <a:pt x="39" y="69"/>
                  </a:lnTo>
                  <a:lnTo>
                    <a:pt x="39" y="46"/>
                  </a:lnTo>
                  <a:lnTo>
                    <a:pt x="39" y="65"/>
                  </a:lnTo>
                  <a:lnTo>
                    <a:pt x="42" y="61"/>
                  </a:lnTo>
                  <a:lnTo>
                    <a:pt x="42" y="80"/>
                  </a:lnTo>
                  <a:lnTo>
                    <a:pt x="42" y="61"/>
                  </a:lnTo>
                  <a:lnTo>
                    <a:pt x="42" y="72"/>
                  </a:lnTo>
                  <a:lnTo>
                    <a:pt x="46" y="69"/>
                  </a:lnTo>
                  <a:lnTo>
                    <a:pt x="46" y="38"/>
                  </a:lnTo>
                  <a:lnTo>
                    <a:pt x="46" y="53"/>
                  </a:lnTo>
                  <a:lnTo>
                    <a:pt x="50" y="49"/>
                  </a:lnTo>
                  <a:lnTo>
                    <a:pt x="50" y="80"/>
                  </a:lnTo>
                  <a:lnTo>
                    <a:pt x="50" y="46"/>
                  </a:lnTo>
                  <a:lnTo>
                    <a:pt x="50" y="76"/>
                  </a:lnTo>
                  <a:lnTo>
                    <a:pt x="54" y="72"/>
                  </a:lnTo>
                  <a:lnTo>
                    <a:pt x="54" y="76"/>
                  </a:lnTo>
                  <a:lnTo>
                    <a:pt x="54" y="46"/>
                  </a:lnTo>
                  <a:lnTo>
                    <a:pt x="54" y="57"/>
                  </a:lnTo>
                  <a:lnTo>
                    <a:pt x="58" y="53"/>
                  </a:lnTo>
                  <a:lnTo>
                    <a:pt x="58" y="91"/>
                  </a:lnTo>
                  <a:lnTo>
                    <a:pt x="58" y="84"/>
                  </a:lnTo>
                  <a:lnTo>
                    <a:pt x="61" y="80"/>
                  </a:lnTo>
                  <a:lnTo>
                    <a:pt x="61" y="88"/>
                  </a:lnTo>
                  <a:lnTo>
                    <a:pt x="61" y="72"/>
                  </a:lnTo>
                  <a:lnTo>
                    <a:pt x="61" y="80"/>
                  </a:lnTo>
                  <a:lnTo>
                    <a:pt x="65" y="76"/>
                  </a:lnTo>
                  <a:lnTo>
                    <a:pt x="65" y="88"/>
                  </a:lnTo>
                  <a:lnTo>
                    <a:pt x="65" y="72"/>
                  </a:lnTo>
                  <a:lnTo>
                    <a:pt x="65" y="80"/>
                  </a:lnTo>
                  <a:lnTo>
                    <a:pt x="69" y="76"/>
                  </a:lnTo>
                  <a:lnTo>
                    <a:pt x="69" y="80"/>
                  </a:lnTo>
                  <a:lnTo>
                    <a:pt x="69" y="38"/>
                  </a:lnTo>
                  <a:lnTo>
                    <a:pt x="73" y="34"/>
                  </a:lnTo>
                  <a:lnTo>
                    <a:pt x="73" y="65"/>
                  </a:lnTo>
                  <a:lnTo>
                    <a:pt x="73" y="53"/>
                  </a:lnTo>
                  <a:lnTo>
                    <a:pt x="77" y="61"/>
                  </a:lnTo>
                  <a:lnTo>
                    <a:pt x="77" y="65"/>
                  </a:lnTo>
                  <a:lnTo>
                    <a:pt x="77" y="42"/>
                  </a:lnTo>
                  <a:lnTo>
                    <a:pt x="77" y="57"/>
                  </a:lnTo>
                  <a:lnTo>
                    <a:pt x="81" y="53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4" y="69"/>
                  </a:lnTo>
                  <a:lnTo>
                    <a:pt x="84" y="30"/>
                  </a:lnTo>
                  <a:lnTo>
                    <a:pt x="84" y="34"/>
                  </a:lnTo>
                  <a:lnTo>
                    <a:pt x="88" y="49"/>
                  </a:lnTo>
                  <a:lnTo>
                    <a:pt x="88" y="69"/>
                  </a:lnTo>
                  <a:lnTo>
                    <a:pt x="88" y="38"/>
                  </a:lnTo>
                  <a:lnTo>
                    <a:pt x="88" y="65"/>
                  </a:lnTo>
                  <a:lnTo>
                    <a:pt x="92" y="61"/>
                  </a:lnTo>
                  <a:lnTo>
                    <a:pt x="92" y="61"/>
                  </a:lnTo>
                  <a:lnTo>
                    <a:pt x="92" y="42"/>
                  </a:lnTo>
                  <a:lnTo>
                    <a:pt x="92" y="57"/>
                  </a:lnTo>
                  <a:lnTo>
                    <a:pt x="96" y="65"/>
                  </a:lnTo>
                  <a:lnTo>
                    <a:pt x="96" y="88"/>
                  </a:lnTo>
                  <a:lnTo>
                    <a:pt x="96" y="76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46"/>
                  </a:lnTo>
                  <a:lnTo>
                    <a:pt x="103" y="57"/>
                  </a:lnTo>
                  <a:lnTo>
                    <a:pt x="103" y="61"/>
                  </a:lnTo>
                  <a:lnTo>
                    <a:pt x="103" y="42"/>
                  </a:lnTo>
                  <a:lnTo>
                    <a:pt x="103" y="53"/>
                  </a:lnTo>
                  <a:lnTo>
                    <a:pt x="107" y="49"/>
                  </a:lnTo>
                  <a:lnTo>
                    <a:pt x="107" y="57"/>
                  </a:lnTo>
                  <a:lnTo>
                    <a:pt x="107" y="30"/>
                  </a:lnTo>
                  <a:lnTo>
                    <a:pt x="107" y="34"/>
                  </a:lnTo>
                  <a:lnTo>
                    <a:pt x="111" y="30"/>
                  </a:lnTo>
                  <a:lnTo>
                    <a:pt x="111" y="57"/>
                  </a:lnTo>
                  <a:lnTo>
                    <a:pt x="111" y="46"/>
                  </a:lnTo>
                  <a:lnTo>
                    <a:pt x="115" y="42"/>
                  </a:lnTo>
                  <a:lnTo>
                    <a:pt x="115" y="61"/>
                  </a:lnTo>
                  <a:lnTo>
                    <a:pt x="115" y="42"/>
                  </a:lnTo>
                  <a:lnTo>
                    <a:pt x="119" y="53"/>
                  </a:lnTo>
                  <a:lnTo>
                    <a:pt x="119" y="57"/>
                  </a:lnTo>
                  <a:lnTo>
                    <a:pt x="119" y="38"/>
                  </a:lnTo>
                  <a:lnTo>
                    <a:pt x="119" y="53"/>
                  </a:lnTo>
                  <a:lnTo>
                    <a:pt x="123" y="49"/>
                  </a:lnTo>
                  <a:lnTo>
                    <a:pt x="123" y="69"/>
                  </a:lnTo>
                  <a:lnTo>
                    <a:pt x="123" y="49"/>
                  </a:lnTo>
                  <a:lnTo>
                    <a:pt x="123" y="53"/>
                  </a:lnTo>
                  <a:lnTo>
                    <a:pt x="126" y="49"/>
                  </a:lnTo>
                  <a:lnTo>
                    <a:pt x="126" y="61"/>
                  </a:lnTo>
                  <a:lnTo>
                    <a:pt x="126" y="38"/>
                  </a:lnTo>
                  <a:lnTo>
                    <a:pt x="130" y="34"/>
                  </a:lnTo>
                  <a:lnTo>
                    <a:pt x="130" y="46"/>
                  </a:lnTo>
                  <a:lnTo>
                    <a:pt x="130" y="7"/>
                  </a:lnTo>
                  <a:lnTo>
                    <a:pt x="130" y="11"/>
                  </a:lnTo>
                  <a:lnTo>
                    <a:pt x="134" y="7"/>
                  </a:lnTo>
                  <a:lnTo>
                    <a:pt x="134" y="0"/>
                  </a:lnTo>
                  <a:lnTo>
                    <a:pt x="134" y="42"/>
                  </a:lnTo>
                  <a:lnTo>
                    <a:pt x="138" y="38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130"/>
            <p:cNvSpPr>
              <a:spLocks/>
            </p:cNvSpPr>
            <p:nvPr/>
          </p:nvSpPr>
          <p:spPr bwMode="auto">
            <a:xfrm>
              <a:off x="2701" y="2148"/>
              <a:ext cx="141" cy="76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4" y="53"/>
                </a:cxn>
                <a:cxn ang="0">
                  <a:pos x="8" y="38"/>
                </a:cxn>
                <a:cxn ang="0">
                  <a:pos x="8" y="34"/>
                </a:cxn>
                <a:cxn ang="0">
                  <a:pos x="11" y="27"/>
                </a:cxn>
                <a:cxn ang="0">
                  <a:pos x="15" y="69"/>
                </a:cxn>
                <a:cxn ang="0">
                  <a:pos x="19" y="53"/>
                </a:cxn>
                <a:cxn ang="0">
                  <a:pos x="19" y="65"/>
                </a:cxn>
                <a:cxn ang="0">
                  <a:pos x="27" y="27"/>
                </a:cxn>
                <a:cxn ang="0">
                  <a:pos x="27" y="27"/>
                </a:cxn>
                <a:cxn ang="0">
                  <a:pos x="30" y="15"/>
                </a:cxn>
                <a:cxn ang="0">
                  <a:pos x="34" y="53"/>
                </a:cxn>
                <a:cxn ang="0">
                  <a:pos x="38" y="53"/>
                </a:cxn>
                <a:cxn ang="0">
                  <a:pos x="42" y="42"/>
                </a:cxn>
                <a:cxn ang="0">
                  <a:pos x="46" y="53"/>
                </a:cxn>
                <a:cxn ang="0">
                  <a:pos x="46" y="46"/>
                </a:cxn>
                <a:cxn ang="0">
                  <a:pos x="50" y="38"/>
                </a:cxn>
                <a:cxn ang="0">
                  <a:pos x="53" y="34"/>
                </a:cxn>
                <a:cxn ang="0">
                  <a:pos x="57" y="27"/>
                </a:cxn>
                <a:cxn ang="0">
                  <a:pos x="61" y="11"/>
                </a:cxn>
                <a:cxn ang="0">
                  <a:pos x="65" y="50"/>
                </a:cxn>
                <a:cxn ang="0">
                  <a:pos x="69" y="38"/>
                </a:cxn>
                <a:cxn ang="0">
                  <a:pos x="72" y="15"/>
                </a:cxn>
                <a:cxn ang="0">
                  <a:pos x="72" y="27"/>
                </a:cxn>
                <a:cxn ang="0">
                  <a:pos x="76" y="19"/>
                </a:cxn>
                <a:cxn ang="0">
                  <a:pos x="80" y="15"/>
                </a:cxn>
                <a:cxn ang="0">
                  <a:pos x="84" y="23"/>
                </a:cxn>
                <a:cxn ang="0">
                  <a:pos x="88" y="15"/>
                </a:cxn>
                <a:cxn ang="0">
                  <a:pos x="92" y="50"/>
                </a:cxn>
                <a:cxn ang="0">
                  <a:pos x="95" y="42"/>
                </a:cxn>
                <a:cxn ang="0">
                  <a:pos x="99" y="27"/>
                </a:cxn>
                <a:cxn ang="0">
                  <a:pos x="103" y="8"/>
                </a:cxn>
                <a:cxn ang="0">
                  <a:pos x="107" y="34"/>
                </a:cxn>
                <a:cxn ang="0">
                  <a:pos x="111" y="42"/>
                </a:cxn>
                <a:cxn ang="0">
                  <a:pos x="114" y="4"/>
                </a:cxn>
                <a:cxn ang="0">
                  <a:pos x="122" y="42"/>
                </a:cxn>
                <a:cxn ang="0">
                  <a:pos x="126" y="19"/>
                </a:cxn>
                <a:cxn ang="0">
                  <a:pos x="126" y="42"/>
                </a:cxn>
                <a:cxn ang="0">
                  <a:pos x="130" y="34"/>
                </a:cxn>
                <a:cxn ang="0">
                  <a:pos x="134" y="53"/>
                </a:cxn>
                <a:cxn ang="0">
                  <a:pos x="137" y="27"/>
                </a:cxn>
                <a:cxn ang="0">
                  <a:pos x="141" y="46"/>
                </a:cxn>
              </a:cxnLst>
              <a:rect l="0" t="0" r="r" b="b"/>
              <a:pathLst>
                <a:path w="141" h="76">
                  <a:moveTo>
                    <a:pt x="0" y="61"/>
                  </a:moveTo>
                  <a:lnTo>
                    <a:pt x="0" y="65"/>
                  </a:lnTo>
                  <a:lnTo>
                    <a:pt x="0" y="42"/>
                  </a:lnTo>
                  <a:lnTo>
                    <a:pt x="0" y="53"/>
                  </a:lnTo>
                  <a:lnTo>
                    <a:pt x="4" y="50"/>
                  </a:lnTo>
                  <a:lnTo>
                    <a:pt x="4" y="53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8" y="27"/>
                  </a:lnTo>
                  <a:lnTo>
                    <a:pt x="8" y="34"/>
                  </a:lnTo>
                  <a:lnTo>
                    <a:pt x="11" y="30"/>
                  </a:lnTo>
                  <a:lnTo>
                    <a:pt x="11" y="57"/>
                  </a:lnTo>
                  <a:lnTo>
                    <a:pt x="11" y="27"/>
                  </a:lnTo>
                  <a:lnTo>
                    <a:pt x="11" y="53"/>
                  </a:lnTo>
                  <a:lnTo>
                    <a:pt x="15" y="65"/>
                  </a:lnTo>
                  <a:lnTo>
                    <a:pt x="15" y="69"/>
                  </a:lnTo>
                  <a:lnTo>
                    <a:pt x="15" y="50"/>
                  </a:lnTo>
                  <a:lnTo>
                    <a:pt x="15" y="57"/>
                  </a:lnTo>
                  <a:lnTo>
                    <a:pt x="19" y="53"/>
                  </a:lnTo>
                  <a:lnTo>
                    <a:pt x="19" y="69"/>
                  </a:lnTo>
                  <a:lnTo>
                    <a:pt x="19" y="50"/>
                  </a:lnTo>
                  <a:lnTo>
                    <a:pt x="19" y="65"/>
                  </a:lnTo>
                  <a:lnTo>
                    <a:pt x="23" y="61"/>
                  </a:lnTo>
                  <a:lnTo>
                    <a:pt x="23" y="30"/>
                  </a:lnTo>
                  <a:lnTo>
                    <a:pt x="27" y="27"/>
                  </a:lnTo>
                  <a:lnTo>
                    <a:pt x="27" y="34"/>
                  </a:lnTo>
                  <a:lnTo>
                    <a:pt x="27" y="15"/>
                  </a:lnTo>
                  <a:lnTo>
                    <a:pt x="27" y="27"/>
                  </a:lnTo>
                  <a:lnTo>
                    <a:pt x="30" y="23"/>
                  </a:lnTo>
                  <a:lnTo>
                    <a:pt x="30" y="30"/>
                  </a:lnTo>
                  <a:lnTo>
                    <a:pt x="30" y="15"/>
                  </a:lnTo>
                  <a:lnTo>
                    <a:pt x="30" y="23"/>
                  </a:lnTo>
                  <a:lnTo>
                    <a:pt x="34" y="30"/>
                  </a:lnTo>
                  <a:lnTo>
                    <a:pt x="34" y="53"/>
                  </a:lnTo>
                  <a:lnTo>
                    <a:pt x="34" y="50"/>
                  </a:lnTo>
                  <a:lnTo>
                    <a:pt x="38" y="46"/>
                  </a:lnTo>
                  <a:lnTo>
                    <a:pt x="38" y="53"/>
                  </a:lnTo>
                  <a:lnTo>
                    <a:pt x="38" y="34"/>
                  </a:lnTo>
                  <a:lnTo>
                    <a:pt x="38" y="46"/>
                  </a:lnTo>
                  <a:lnTo>
                    <a:pt x="42" y="42"/>
                  </a:lnTo>
                  <a:lnTo>
                    <a:pt x="42" y="65"/>
                  </a:lnTo>
                  <a:lnTo>
                    <a:pt x="42" y="57"/>
                  </a:lnTo>
                  <a:lnTo>
                    <a:pt x="46" y="53"/>
                  </a:lnTo>
                  <a:lnTo>
                    <a:pt x="46" y="65"/>
                  </a:lnTo>
                  <a:lnTo>
                    <a:pt x="46" y="42"/>
                  </a:lnTo>
                  <a:lnTo>
                    <a:pt x="46" y="46"/>
                  </a:lnTo>
                  <a:lnTo>
                    <a:pt x="50" y="42"/>
                  </a:lnTo>
                  <a:lnTo>
                    <a:pt x="50" y="76"/>
                  </a:lnTo>
                  <a:lnTo>
                    <a:pt x="50" y="38"/>
                  </a:lnTo>
                  <a:lnTo>
                    <a:pt x="50" y="72"/>
                  </a:lnTo>
                  <a:lnTo>
                    <a:pt x="53" y="69"/>
                  </a:lnTo>
                  <a:lnTo>
                    <a:pt x="53" y="34"/>
                  </a:lnTo>
                  <a:lnTo>
                    <a:pt x="53" y="46"/>
                  </a:lnTo>
                  <a:lnTo>
                    <a:pt x="57" y="42"/>
                  </a:lnTo>
                  <a:lnTo>
                    <a:pt x="57" y="27"/>
                  </a:lnTo>
                  <a:lnTo>
                    <a:pt x="57" y="34"/>
                  </a:lnTo>
                  <a:lnTo>
                    <a:pt x="61" y="30"/>
                  </a:lnTo>
                  <a:lnTo>
                    <a:pt x="61" y="11"/>
                  </a:lnTo>
                  <a:lnTo>
                    <a:pt x="61" y="27"/>
                  </a:lnTo>
                  <a:lnTo>
                    <a:pt x="65" y="23"/>
                  </a:lnTo>
                  <a:lnTo>
                    <a:pt x="65" y="50"/>
                  </a:lnTo>
                  <a:lnTo>
                    <a:pt x="65" y="15"/>
                  </a:lnTo>
                  <a:lnTo>
                    <a:pt x="65" y="42"/>
                  </a:lnTo>
                  <a:lnTo>
                    <a:pt x="69" y="38"/>
                  </a:lnTo>
                  <a:lnTo>
                    <a:pt x="69" y="53"/>
                  </a:lnTo>
                  <a:lnTo>
                    <a:pt x="69" y="19"/>
                  </a:lnTo>
                  <a:lnTo>
                    <a:pt x="72" y="15"/>
                  </a:lnTo>
                  <a:lnTo>
                    <a:pt x="72" y="30"/>
                  </a:lnTo>
                  <a:lnTo>
                    <a:pt x="72" y="8"/>
                  </a:lnTo>
                  <a:lnTo>
                    <a:pt x="72" y="27"/>
                  </a:lnTo>
                  <a:lnTo>
                    <a:pt x="76" y="23"/>
                  </a:lnTo>
                  <a:lnTo>
                    <a:pt x="76" y="38"/>
                  </a:lnTo>
                  <a:lnTo>
                    <a:pt x="76" y="19"/>
                  </a:lnTo>
                  <a:lnTo>
                    <a:pt x="76" y="34"/>
                  </a:lnTo>
                  <a:lnTo>
                    <a:pt x="80" y="30"/>
                  </a:lnTo>
                  <a:lnTo>
                    <a:pt x="80" y="15"/>
                  </a:lnTo>
                  <a:lnTo>
                    <a:pt x="84" y="11"/>
                  </a:lnTo>
                  <a:lnTo>
                    <a:pt x="84" y="30"/>
                  </a:lnTo>
                  <a:lnTo>
                    <a:pt x="84" y="23"/>
                  </a:lnTo>
                  <a:lnTo>
                    <a:pt x="88" y="19"/>
                  </a:lnTo>
                  <a:lnTo>
                    <a:pt x="88" y="53"/>
                  </a:lnTo>
                  <a:lnTo>
                    <a:pt x="88" y="15"/>
                  </a:lnTo>
                  <a:lnTo>
                    <a:pt x="88" y="46"/>
                  </a:lnTo>
                  <a:lnTo>
                    <a:pt x="92" y="42"/>
                  </a:lnTo>
                  <a:lnTo>
                    <a:pt x="92" y="50"/>
                  </a:lnTo>
                  <a:lnTo>
                    <a:pt x="92" y="30"/>
                  </a:lnTo>
                  <a:lnTo>
                    <a:pt x="95" y="27"/>
                  </a:lnTo>
                  <a:lnTo>
                    <a:pt x="95" y="42"/>
                  </a:lnTo>
                  <a:lnTo>
                    <a:pt x="99" y="38"/>
                  </a:lnTo>
                  <a:lnTo>
                    <a:pt x="99" y="11"/>
                  </a:lnTo>
                  <a:lnTo>
                    <a:pt x="99" y="27"/>
                  </a:lnTo>
                  <a:lnTo>
                    <a:pt x="103" y="23"/>
                  </a:lnTo>
                  <a:lnTo>
                    <a:pt x="103" y="34"/>
                  </a:lnTo>
                  <a:lnTo>
                    <a:pt x="103" y="8"/>
                  </a:lnTo>
                  <a:lnTo>
                    <a:pt x="103" y="27"/>
                  </a:lnTo>
                  <a:lnTo>
                    <a:pt x="107" y="23"/>
                  </a:lnTo>
                  <a:lnTo>
                    <a:pt x="107" y="34"/>
                  </a:lnTo>
                  <a:lnTo>
                    <a:pt x="107" y="11"/>
                  </a:lnTo>
                  <a:lnTo>
                    <a:pt x="111" y="8"/>
                  </a:lnTo>
                  <a:lnTo>
                    <a:pt x="111" y="42"/>
                  </a:lnTo>
                  <a:lnTo>
                    <a:pt x="114" y="38"/>
                  </a:lnTo>
                  <a:lnTo>
                    <a:pt x="114" y="46"/>
                  </a:lnTo>
                  <a:lnTo>
                    <a:pt x="114" y="4"/>
                  </a:lnTo>
                  <a:lnTo>
                    <a:pt x="118" y="0"/>
                  </a:lnTo>
                  <a:lnTo>
                    <a:pt x="118" y="46"/>
                  </a:lnTo>
                  <a:lnTo>
                    <a:pt x="122" y="42"/>
                  </a:lnTo>
                  <a:lnTo>
                    <a:pt x="122" y="46"/>
                  </a:lnTo>
                  <a:lnTo>
                    <a:pt x="122" y="23"/>
                  </a:lnTo>
                  <a:lnTo>
                    <a:pt x="126" y="19"/>
                  </a:lnTo>
                  <a:lnTo>
                    <a:pt x="126" y="50"/>
                  </a:lnTo>
                  <a:lnTo>
                    <a:pt x="126" y="11"/>
                  </a:lnTo>
                  <a:lnTo>
                    <a:pt x="126" y="42"/>
                  </a:lnTo>
                  <a:lnTo>
                    <a:pt x="130" y="38"/>
                  </a:lnTo>
                  <a:lnTo>
                    <a:pt x="130" y="50"/>
                  </a:lnTo>
                  <a:lnTo>
                    <a:pt x="130" y="34"/>
                  </a:lnTo>
                  <a:lnTo>
                    <a:pt x="134" y="30"/>
                  </a:lnTo>
                  <a:lnTo>
                    <a:pt x="134" y="15"/>
                  </a:lnTo>
                  <a:lnTo>
                    <a:pt x="134" y="53"/>
                  </a:lnTo>
                  <a:lnTo>
                    <a:pt x="137" y="50"/>
                  </a:lnTo>
                  <a:lnTo>
                    <a:pt x="137" y="61"/>
                  </a:lnTo>
                  <a:lnTo>
                    <a:pt x="137" y="27"/>
                  </a:lnTo>
                  <a:lnTo>
                    <a:pt x="137" y="34"/>
                  </a:lnTo>
                  <a:lnTo>
                    <a:pt x="141" y="30"/>
                  </a:lnTo>
                  <a:lnTo>
                    <a:pt x="141" y="46"/>
                  </a:lnTo>
                  <a:lnTo>
                    <a:pt x="141" y="15"/>
                  </a:lnTo>
                  <a:lnTo>
                    <a:pt x="141" y="42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131"/>
            <p:cNvSpPr>
              <a:spLocks/>
            </p:cNvSpPr>
            <p:nvPr/>
          </p:nvSpPr>
          <p:spPr bwMode="auto">
            <a:xfrm>
              <a:off x="2842" y="1888"/>
              <a:ext cx="168" cy="417"/>
            </a:xfrm>
            <a:custGeom>
              <a:avLst/>
              <a:gdLst/>
              <a:ahLst/>
              <a:cxnLst>
                <a:cxn ang="0">
                  <a:pos x="4" y="313"/>
                </a:cxn>
                <a:cxn ang="0">
                  <a:pos x="8" y="294"/>
                </a:cxn>
                <a:cxn ang="0">
                  <a:pos x="8" y="294"/>
                </a:cxn>
                <a:cxn ang="0">
                  <a:pos x="12" y="279"/>
                </a:cxn>
                <a:cxn ang="0">
                  <a:pos x="15" y="290"/>
                </a:cxn>
                <a:cxn ang="0">
                  <a:pos x="19" y="275"/>
                </a:cxn>
                <a:cxn ang="0">
                  <a:pos x="23" y="279"/>
                </a:cxn>
                <a:cxn ang="0">
                  <a:pos x="27" y="264"/>
                </a:cxn>
                <a:cxn ang="0">
                  <a:pos x="31" y="252"/>
                </a:cxn>
                <a:cxn ang="0">
                  <a:pos x="35" y="271"/>
                </a:cxn>
                <a:cxn ang="0">
                  <a:pos x="38" y="275"/>
                </a:cxn>
                <a:cxn ang="0">
                  <a:pos x="42" y="264"/>
                </a:cxn>
                <a:cxn ang="0">
                  <a:pos x="46" y="256"/>
                </a:cxn>
                <a:cxn ang="0">
                  <a:pos x="50" y="264"/>
                </a:cxn>
                <a:cxn ang="0">
                  <a:pos x="54" y="256"/>
                </a:cxn>
                <a:cxn ang="0">
                  <a:pos x="58" y="252"/>
                </a:cxn>
                <a:cxn ang="0">
                  <a:pos x="61" y="237"/>
                </a:cxn>
                <a:cxn ang="0">
                  <a:pos x="65" y="279"/>
                </a:cxn>
                <a:cxn ang="0">
                  <a:pos x="69" y="256"/>
                </a:cxn>
                <a:cxn ang="0">
                  <a:pos x="73" y="248"/>
                </a:cxn>
                <a:cxn ang="0">
                  <a:pos x="77" y="268"/>
                </a:cxn>
                <a:cxn ang="0">
                  <a:pos x="80" y="260"/>
                </a:cxn>
                <a:cxn ang="0">
                  <a:pos x="84" y="248"/>
                </a:cxn>
                <a:cxn ang="0">
                  <a:pos x="88" y="237"/>
                </a:cxn>
                <a:cxn ang="0">
                  <a:pos x="92" y="241"/>
                </a:cxn>
                <a:cxn ang="0">
                  <a:pos x="96" y="229"/>
                </a:cxn>
                <a:cxn ang="0">
                  <a:pos x="100" y="233"/>
                </a:cxn>
                <a:cxn ang="0">
                  <a:pos x="103" y="226"/>
                </a:cxn>
                <a:cxn ang="0">
                  <a:pos x="107" y="233"/>
                </a:cxn>
                <a:cxn ang="0">
                  <a:pos x="111" y="233"/>
                </a:cxn>
                <a:cxn ang="0">
                  <a:pos x="115" y="226"/>
                </a:cxn>
                <a:cxn ang="0">
                  <a:pos x="119" y="237"/>
                </a:cxn>
                <a:cxn ang="0">
                  <a:pos x="126" y="260"/>
                </a:cxn>
                <a:cxn ang="0">
                  <a:pos x="130" y="283"/>
                </a:cxn>
                <a:cxn ang="0">
                  <a:pos x="134" y="363"/>
                </a:cxn>
                <a:cxn ang="0">
                  <a:pos x="138" y="38"/>
                </a:cxn>
                <a:cxn ang="0">
                  <a:pos x="138" y="294"/>
                </a:cxn>
                <a:cxn ang="0">
                  <a:pos x="145" y="256"/>
                </a:cxn>
                <a:cxn ang="0">
                  <a:pos x="149" y="180"/>
                </a:cxn>
                <a:cxn ang="0">
                  <a:pos x="153" y="157"/>
                </a:cxn>
                <a:cxn ang="0">
                  <a:pos x="161" y="149"/>
                </a:cxn>
                <a:cxn ang="0">
                  <a:pos x="161" y="138"/>
                </a:cxn>
              </a:cxnLst>
              <a:rect l="0" t="0" r="r" b="b"/>
              <a:pathLst>
                <a:path w="168" h="417">
                  <a:moveTo>
                    <a:pt x="0" y="302"/>
                  </a:moveTo>
                  <a:lnTo>
                    <a:pt x="4" y="298"/>
                  </a:lnTo>
                  <a:lnTo>
                    <a:pt x="4" y="313"/>
                  </a:lnTo>
                  <a:lnTo>
                    <a:pt x="4" y="287"/>
                  </a:lnTo>
                  <a:lnTo>
                    <a:pt x="4" y="298"/>
                  </a:lnTo>
                  <a:lnTo>
                    <a:pt x="8" y="294"/>
                  </a:lnTo>
                  <a:lnTo>
                    <a:pt x="8" y="298"/>
                  </a:lnTo>
                  <a:lnTo>
                    <a:pt x="8" y="271"/>
                  </a:lnTo>
                  <a:lnTo>
                    <a:pt x="8" y="294"/>
                  </a:lnTo>
                  <a:lnTo>
                    <a:pt x="12" y="302"/>
                  </a:lnTo>
                  <a:lnTo>
                    <a:pt x="12" y="313"/>
                  </a:lnTo>
                  <a:lnTo>
                    <a:pt x="12" y="279"/>
                  </a:lnTo>
                  <a:lnTo>
                    <a:pt x="15" y="275"/>
                  </a:lnTo>
                  <a:lnTo>
                    <a:pt x="15" y="260"/>
                  </a:lnTo>
                  <a:lnTo>
                    <a:pt x="15" y="290"/>
                  </a:lnTo>
                  <a:lnTo>
                    <a:pt x="19" y="287"/>
                  </a:lnTo>
                  <a:lnTo>
                    <a:pt x="19" y="264"/>
                  </a:lnTo>
                  <a:lnTo>
                    <a:pt x="19" y="275"/>
                  </a:lnTo>
                  <a:lnTo>
                    <a:pt x="23" y="271"/>
                  </a:lnTo>
                  <a:lnTo>
                    <a:pt x="23" y="252"/>
                  </a:lnTo>
                  <a:lnTo>
                    <a:pt x="23" y="279"/>
                  </a:lnTo>
                  <a:lnTo>
                    <a:pt x="27" y="275"/>
                  </a:lnTo>
                  <a:lnTo>
                    <a:pt x="27" y="279"/>
                  </a:lnTo>
                  <a:lnTo>
                    <a:pt x="27" y="264"/>
                  </a:lnTo>
                  <a:lnTo>
                    <a:pt x="31" y="260"/>
                  </a:lnTo>
                  <a:lnTo>
                    <a:pt x="31" y="245"/>
                  </a:lnTo>
                  <a:lnTo>
                    <a:pt x="31" y="252"/>
                  </a:lnTo>
                  <a:lnTo>
                    <a:pt x="35" y="264"/>
                  </a:lnTo>
                  <a:lnTo>
                    <a:pt x="35" y="279"/>
                  </a:lnTo>
                  <a:lnTo>
                    <a:pt x="35" y="271"/>
                  </a:lnTo>
                  <a:lnTo>
                    <a:pt x="38" y="268"/>
                  </a:lnTo>
                  <a:lnTo>
                    <a:pt x="38" y="252"/>
                  </a:lnTo>
                  <a:lnTo>
                    <a:pt x="38" y="275"/>
                  </a:lnTo>
                  <a:lnTo>
                    <a:pt x="42" y="271"/>
                  </a:lnTo>
                  <a:lnTo>
                    <a:pt x="42" y="283"/>
                  </a:lnTo>
                  <a:lnTo>
                    <a:pt x="42" y="264"/>
                  </a:lnTo>
                  <a:lnTo>
                    <a:pt x="46" y="260"/>
                  </a:lnTo>
                  <a:lnTo>
                    <a:pt x="46" y="245"/>
                  </a:lnTo>
                  <a:lnTo>
                    <a:pt x="46" y="256"/>
                  </a:lnTo>
                  <a:lnTo>
                    <a:pt x="50" y="252"/>
                  </a:lnTo>
                  <a:lnTo>
                    <a:pt x="50" y="268"/>
                  </a:lnTo>
                  <a:lnTo>
                    <a:pt x="50" y="264"/>
                  </a:lnTo>
                  <a:lnTo>
                    <a:pt x="54" y="260"/>
                  </a:lnTo>
                  <a:lnTo>
                    <a:pt x="54" y="237"/>
                  </a:lnTo>
                  <a:lnTo>
                    <a:pt x="54" y="256"/>
                  </a:lnTo>
                  <a:lnTo>
                    <a:pt x="58" y="264"/>
                  </a:lnTo>
                  <a:lnTo>
                    <a:pt x="58" y="279"/>
                  </a:lnTo>
                  <a:lnTo>
                    <a:pt x="58" y="252"/>
                  </a:lnTo>
                  <a:lnTo>
                    <a:pt x="61" y="248"/>
                  </a:lnTo>
                  <a:lnTo>
                    <a:pt x="61" y="264"/>
                  </a:lnTo>
                  <a:lnTo>
                    <a:pt x="61" y="237"/>
                  </a:lnTo>
                  <a:lnTo>
                    <a:pt x="61" y="248"/>
                  </a:lnTo>
                  <a:lnTo>
                    <a:pt x="65" y="256"/>
                  </a:lnTo>
                  <a:lnTo>
                    <a:pt x="65" y="279"/>
                  </a:lnTo>
                  <a:lnTo>
                    <a:pt x="65" y="271"/>
                  </a:lnTo>
                  <a:lnTo>
                    <a:pt x="69" y="268"/>
                  </a:lnTo>
                  <a:lnTo>
                    <a:pt x="69" y="256"/>
                  </a:lnTo>
                  <a:lnTo>
                    <a:pt x="73" y="252"/>
                  </a:lnTo>
                  <a:lnTo>
                    <a:pt x="73" y="264"/>
                  </a:lnTo>
                  <a:lnTo>
                    <a:pt x="73" y="248"/>
                  </a:lnTo>
                  <a:lnTo>
                    <a:pt x="73" y="252"/>
                  </a:lnTo>
                  <a:lnTo>
                    <a:pt x="77" y="264"/>
                  </a:lnTo>
                  <a:lnTo>
                    <a:pt x="77" y="268"/>
                  </a:lnTo>
                  <a:lnTo>
                    <a:pt x="77" y="241"/>
                  </a:lnTo>
                  <a:lnTo>
                    <a:pt x="80" y="237"/>
                  </a:lnTo>
                  <a:lnTo>
                    <a:pt x="80" y="260"/>
                  </a:lnTo>
                  <a:lnTo>
                    <a:pt x="80" y="233"/>
                  </a:lnTo>
                  <a:lnTo>
                    <a:pt x="80" y="252"/>
                  </a:lnTo>
                  <a:lnTo>
                    <a:pt x="84" y="248"/>
                  </a:lnTo>
                  <a:lnTo>
                    <a:pt x="84" y="229"/>
                  </a:lnTo>
                  <a:lnTo>
                    <a:pt x="84" y="241"/>
                  </a:lnTo>
                  <a:lnTo>
                    <a:pt x="88" y="237"/>
                  </a:lnTo>
                  <a:lnTo>
                    <a:pt x="88" y="229"/>
                  </a:lnTo>
                  <a:lnTo>
                    <a:pt x="88" y="245"/>
                  </a:lnTo>
                  <a:lnTo>
                    <a:pt x="92" y="241"/>
                  </a:lnTo>
                  <a:lnTo>
                    <a:pt x="92" y="222"/>
                  </a:lnTo>
                  <a:lnTo>
                    <a:pt x="92" y="233"/>
                  </a:lnTo>
                  <a:lnTo>
                    <a:pt x="96" y="229"/>
                  </a:lnTo>
                  <a:lnTo>
                    <a:pt x="96" y="222"/>
                  </a:lnTo>
                  <a:lnTo>
                    <a:pt x="96" y="237"/>
                  </a:lnTo>
                  <a:lnTo>
                    <a:pt x="100" y="233"/>
                  </a:lnTo>
                  <a:lnTo>
                    <a:pt x="100" y="214"/>
                  </a:lnTo>
                  <a:lnTo>
                    <a:pt x="100" y="226"/>
                  </a:lnTo>
                  <a:lnTo>
                    <a:pt x="103" y="226"/>
                  </a:lnTo>
                  <a:lnTo>
                    <a:pt x="103" y="210"/>
                  </a:lnTo>
                  <a:lnTo>
                    <a:pt x="103" y="233"/>
                  </a:lnTo>
                  <a:lnTo>
                    <a:pt x="107" y="233"/>
                  </a:lnTo>
                  <a:lnTo>
                    <a:pt x="107" y="210"/>
                  </a:lnTo>
                  <a:lnTo>
                    <a:pt x="111" y="218"/>
                  </a:lnTo>
                  <a:lnTo>
                    <a:pt x="111" y="233"/>
                  </a:lnTo>
                  <a:lnTo>
                    <a:pt x="115" y="229"/>
                  </a:lnTo>
                  <a:lnTo>
                    <a:pt x="115" y="214"/>
                  </a:lnTo>
                  <a:lnTo>
                    <a:pt x="115" y="226"/>
                  </a:lnTo>
                  <a:lnTo>
                    <a:pt x="119" y="226"/>
                  </a:lnTo>
                  <a:lnTo>
                    <a:pt x="119" y="214"/>
                  </a:lnTo>
                  <a:lnTo>
                    <a:pt x="119" y="237"/>
                  </a:lnTo>
                  <a:lnTo>
                    <a:pt x="122" y="237"/>
                  </a:lnTo>
                  <a:lnTo>
                    <a:pt x="122" y="260"/>
                  </a:lnTo>
                  <a:lnTo>
                    <a:pt x="126" y="260"/>
                  </a:lnTo>
                  <a:lnTo>
                    <a:pt x="126" y="287"/>
                  </a:lnTo>
                  <a:lnTo>
                    <a:pt x="126" y="283"/>
                  </a:lnTo>
                  <a:lnTo>
                    <a:pt x="130" y="283"/>
                  </a:lnTo>
                  <a:lnTo>
                    <a:pt x="130" y="336"/>
                  </a:lnTo>
                  <a:lnTo>
                    <a:pt x="134" y="336"/>
                  </a:lnTo>
                  <a:lnTo>
                    <a:pt x="134" y="363"/>
                  </a:lnTo>
                  <a:lnTo>
                    <a:pt x="134" y="12"/>
                  </a:lnTo>
                  <a:lnTo>
                    <a:pt x="134" y="38"/>
                  </a:lnTo>
                  <a:lnTo>
                    <a:pt x="138" y="38"/>
                  </a:lnTo>
                  <a:lnTo>
                    <a:pt x="138" y="417"/>
                  </a:lnTo>
                  <a:lnTo>
                    <a:pt x="138" y="0"/>
                  </a:lnTo>
                  <a:lnTo>
                    <a:pt x="138" y="294"/>
                  </a:lnTo>
                  <a:lnTo>
                    <a:pt x="142" y="294"/>
                  </a:lnTo>
                  <a:lnTo>
                    <a:pt x="142" y="256"/>
                  </a:lnTo>
                  <a:lnTo>
                    <a:pt x="145" y="256"/>
                  </a:lnTo>
                  <a:lnTo>
                    <a:pt x="145" y="218"/>
                  </a:lnTo>
                  <a:lnTo>
                    <a:pt x="149" y="206"/>
                  </a:lnTo>
                  <a:lnTo>
                    <a:pt x="149" y="180"/>
                  </a:lnTo>
                  <a:lnTo>
                    <a:pt x="153" y="180"/>
                  </a:lnTo>
                  <a:lnTo>
                    <a:pt x="153" y="153"/>
                  </a:lnTo>
                  <a:lnTo>
                    <a:pt x="153" y="157"/>
                  </a:lnTo>
                  <a:lnTo>
                    <a:pt x="157" y="157"/>
                  </a:lnTo>
                  <a:lnTo>
                    <a:pt x="157" y="145"/>
                  </a:lnTo>
                  <a:lnTo>
                    <a:pt x="161" y="149"/>
                  </a:lnTo>
                  <a:lnTo>
                    <a:pt x="161" y="149"/>
                  </a:lnTo>
                  <a:lnTo>
                    <a:pt x="161" y="134"/>
                  </a:lnTo>
                  <a:lnTo>
                    <a:pt x="161" y="138"/>
                  </a:lnTo>
                  <a:lnTo>
                    <a:pt x="168" y="145"/>
                  </a:lnTo>
                  <a:lnTo>
                    <a:pt x="168" y="149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132"/>
            <p:cNvSpPr>
              <a:spLocks/>
            </p:cNvSpPr>
            <p:nvPr/>
          </p:nvSpPr>
          <p:spPr bwMode="auto">
            <a:xfrm>
              <a:off x="3010" y="2022"/>
              <a:ext cx="153" cy="10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8" y="7"/>
                </a:cxn>
                <a:cxn ang="0">
                  <a:pos x="16" y="34"/>
                </a:cxn>
                <a:cxn ang="0">
                  <a:pos x="16" y="27"/>
                </a:cxn>
                <a:cxn ang="0">
                  <a:pos x="19" y="27"/>
                </a:cxn>
                <a:cxn ang="0">
                  <a:pos x="27" y="42"/>
                </a:cxn>
                <a:cxn ang="0">
                  <a:pos x="31" y="42"/>
                </a:cxn>
                <a:cxn ang="0">
                  <a:pos x="35" y="42"/>
                </a:cxn>
                <a:cxn ang="0">
                  <a:pos x="35" y="42"/>
                </a:cxn>
                <a:cxn ang="0">
                  <a:pos x="38" y="57"/>
                </a:cxn>
                <a:cxn ang="0">
                  <a:pos x="42" y="46"/>
                </a:cxn>
                <a:cxn ang="0">
                  <a:pos x="46" y="42"/>
                </a:cxn>
                <a:cxn ang="0">
                  <a:pos x="50" y="57"/>
                </a:cxn>
                <a:cxn ang="0">
                  <a:pos x="54" y="46"/>
                </a:cxn>
                <a:cxn ang="0">
                  <a:pos x="58" y="53"/>
                </a:cxn>
                <a:cxn ang="0">
                  <a:pos x="61" y="46"/>
                </a:cxn>
                <a:cxn ang="0">
                  <a:pos x="65" y="57"/>
                </a:cxn>
                <a:cxn ang="0">
                  <a:pos x="69" y="50"/>
                </a:cxn>
                <a:cxn ang="0">
                  <a:pos x="73" y="61"/>
                </a:cxn>
                <a:cxn ang="0">
                  <a:pos x="77" y="57"/>
                </a:cxn>
                <a:cxn ang="0">
                  <a:pos x="81" y="65"/>
                </a:cxn>
                <a:cxn ang="0">
                  <a:pos x="81" y="50"/>
                </a:cxn>
                <a:cxn ang="0">
                  <a:pos x="84" y="50"/>
                </a:cxn>
                <a:cxn ang="0">
                  <a:pos x="88" y="69"/>
                </a:cxn>
                <a:cxn ang="0">
                  <a:pos x="92" y="65"/>
                </a:cxn>
                <a:cxn ang="0">
                  <a:pos x="96" y="107"/>
                </a:cxn>
                <a:cxn ang="0">
                  <a:pos x="100" y="34"/>
                </a:cxn>
                <a:cxn ang="0">
                  <a:pos x="103" y="69"/>
                </a:cxn>
                <a:cxn ang="0">
                  <a:pos x="107" y="65"/>
                </a:cxn>
                <a:cxn ang="0">
                  <a:pos x="111" y="84"/>
                </a:cxn>
                <a:cxn ang="0">
                  <a:pos x="115" y="61"/>
                </a:cxn>
                <a:cxn ang="0">
                  <a:pos x="119" y="69"/>
                </a:cxn>
                <a:cxn ang="0">
                  <a:pos x="119" y="57"/>
                </a:cxn>
                <a:cxn ang="0">
                  <a:pos x="123" y="80"/>
                </a:cxn>
                <a:cxn ang="0">
                  <a:pos x="126" y="65"/>
                </a:cxn>
                <a:cxn ang="0">
                  <a:pos x="130" y="88"/>
                </a:cxn>
                <a:cxn ang="0">
                  <a:pos x="134" y="46"/>
                </a:cxn>
                <a:cxn ang="0">
                  <a:pos x="138" y="57"/>
                </a:cxn>
                <a:cxn ang="0">
                  <a:pos x="142" y="34"/>
                </a:cxn>
                <a:cxn ang="0">
                  <a:pos x="145" y="34"/>
                </a:cxn>
                <a:cxn ang="0">
                  <a:pos x="149" y="80"/>
                </a:cxn>
                <a:cxn ang="0">
                  <a:pos x="153" y="61"/>
                </a:cxn>
              </a:cxnLst>
              <a:rect l="0" t="0" r="r" b="b"/>
              <a:pathLst>
                <a:path w="153" h="107">
                  <a:moveTo>
                    <a:pt x="0" y="15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8" y="11"/>
                  </a:lnTo>
                  <a:lnTo>
                    <a:pt x="8" y="19"/>
                  </a:lnTo>
                  <a:lnTo>
                    <a:pt x="8" y="7"/>
                  </a:lnTo>
                  <a:lnTo>
                    <a:pt x="12" y="11"/>
                  </a:lnTo>
                  <a:lnTo>
                    <a:pt x="12" y="19"/>
                  </a:lnTo>
                  <a:lnTo>
                    <a:pt x="16" y="34"/>
                  </a:lnTo>
                  <a:lnTo>
                    <a:pt x="16" y="30"/>
                  </a:lnTo>
                  <a:lnTo>
                    <a:pt x="16" y="11"/>
                  </a:lnTo>
                  <a:lnTo>
                    <a:pt x="16" y="27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27"/>
                  </a:lnTo>
                  <a:lnTo>
                    <a:pt x="23" y="30"/>
                  </a:lnTo>
                  <a:lnTo>
                    <a:pt x="23" y="38"/>
                  </a:lnTo>
                  <a:lnTo>
                    <a:pt x="27" y="42"/>
                  </a:lnTo>
                  <a:lnTo>
                    <a:pt x="27" y="19"/>
                  </a:lnTo>
                  <a:lnTo>
                    <a:pt x="27" y="38"/>
                  </a:lnTo>
                  <a:lnTo>
                    <a:pt x="31" y="42"/>
                  </a:lnTo>
                  <a:lnTo>
                    <a:pt x="31" y="61"/>
                  </a:lnTo>
                  <a:lnTo>
                    <a:pt x="31" y="38"/>
                  </a:lnTo>
                  <a:lnTo>
                    <a:pt x="35" y="42"/>
                  </a:lnTo>
                  <a:lnTo>
                    <a:pt x="35" y="50"/>
                  </a:lnTo>
                  <a:lnTo>
                    <a:pt x="35" y="30"/>
                  </a:lnTo>
                  <a:lnTo>
                    <a:pt x="35" y="42"/>
                  </a:lnTo>
                  <a:lnTo>
                    <a:pt x="38" y="61"/>
                  </a:lnTo>
                  <a:lnTo>
                    <a:pt x="38" y="69"/>
                  </a:lnTo>
                  <a:lnTo>
                    <a:pt x="38" y="57"/>
                  </a:lnTo>
                  <a:lnTo>
                    <a:pt x="42" y="61"/>
                  </a:lnTo>
                  <a:lnTo>
                    <a:pt x="42" y="34"/>
                  </a:lnTo>
                  <a:lnTo>
                    <a:pt x="42" y="46"/>
                  </a:lnTo>
                  <a:lnTo>
                    <a:pt x="46" y="50"/>
                  </a:lnTo>
                  <a:lnTo>
                    <a:pt x="46" y="53"/>
                  </a:lnTo>
                  <a:lnTo>
                    <a:pt x="46" y="42"/>
                  </a:lnTo>
                  <a:lnTo>
                    <a:pt x="46" y="50"/>
                  </a:lnTo>
                  <a:lnTo>
                    <a:pt x="50" y="53"/>
                  </a:lnTo>
                  <a:lnTo>
                    <a:pt x="50" y="57"/>
                  </a:lnTo>
                  <a:lnTo>
                    <a:pt x="50" y="34"/>
                  </a:lnTo>
                  <a:lnTo>
                    <a:pt x="50" y="42"/>
                  </a:lnTo>
                  <a:lnTo>
                    <a:pt x="54" y="46"/>
                  </a:lnTo>
                  <a:lnTo>
                    <a:pt x="54" y="69"/>
                  </a:lnTo>
                  <a:lnTo>
                    <a:pt x="54" y="50"/>
                  </a:lnTo>
                  <a:lnTo>
                    <a:pt x="58" y="53"/>
                  </a:lnTo>
                  <a:lnTo>
                    <a:pt x="58" y="38"/>
                  </a:lnTo>
                  <a:lnTo>
                    <a:pt x="58" y="42"/>
                  </a:lnTo>
                  <a:lnTo>
                    <a:pt x="61" y="46"/>
                  </a:lnTo>
                  <a:lnTo>
                    <a:pt x="61" y="76"/>
                  </a:lnTo>
                  <a:lnTo>
                    <a:pt x="61" y="65"/>
                  </a:lnTo>
                  <a:lnTo>
                    <a:pt x="65" y="57"/>
                  </a:lnTo>
                  <a:lnTo>
                    <a:pt x="65" y="42"/>
                  </a:lnTo>
                  <a:lnTo>
                    <a:pt x="65" y="46"/>
                  </a:lnTo>
                  <a:lnTo>
                    <a:pt x="69" y="50"/>
                  </a:lnTo>
                  <a:lnTo>
                    <a:pt x="69" y="76"/>
                  </a:lnTo>
                  <a:lnTo>
                    <a:pt x="69" y="69"/>
                  </a:lnTo>
                  <a:lnTo>
                    <a:pt x="73" y="61"/>
                  </a:lnTo>
                  <a:lnTo>
                    <a:pt x="73" y="38"/>
                  </a:lnTo>
                  <a:lnTo>
                    <a:pt x="73" y="53"/>
                  </a:lnTo>
                  <a:lnTo>
                    <a:pt x="77" y="57"/>
                  </a:lnTo>
                  <a:lnTo>
                    <a:pt x="77" y="84"/>
                  </a:lnTo>
                  <a:lnTo>
                    <a:pt x="77" y="76"/>
                  </a:lnTo>
                  <a:lnTo>
                    <a:pt x="81" y="65"/>
                  </a:lnTo>
                  <a:lnTo>
                    <a:pt x="81" y="69"/>
                  </a:lnTo>
                  <a:lnTo>
                    <a:pt x="81" y="46"/>
                  </a:lnTo>
                  <a:lnTo>
                    <a:pt x="81" y="50"/>
                  </a:lnTo>
                  <a:lnTo>
                    <a:pt x="84" y="53"/>
                  </a:lnTo>
                  <a:lnTo>
                    <a:pt x="84" y="61"/>
                  </a:lnTo>
                  <a:lnTo>
                    <a:pt x="84" y="50"/>
                  </a:lnTo>
                  <a:lnTo>
                    <a:pt x="84" y="61"/>
                  </a:lnTo>
                  <a:lnTo>
                    <a:pt x="88" y="65"/>
                  </a:lnTo>
                  <a:lnTo>
                    <a:pt x="88" y="69"/>
                  </a:lnTo>
                  <a:lnTo>
                    <a:pt x="88" y="50"/>
                  </a:lnTo>
                  <a:lnTo>
                    <a:pt x="88" y="61"/>
                  </a:lnTo>
                  <a:lnTo>
                    <a:pt x="92" y="65"/>
                  </a:lnTo>
                  <a:lnTo>
                    <a:pt x="92" y="57"/>
                  </a:lnTo>
                  <a:lnTo>
                    <a:pt x="92" y="103"/>
                  </a:lnTo>
                  <a:lnTo>
                    <a:pt x="96" y="107"/>
                  </a:lnTo>
                  <a:lnTo>
                    <a:pt x="96" y="38"/>
                  </a:lnTo>
                  <a:lnTo>
                    <a:pt x="100" y="42"/>
                  </a:lnTo>
                  <a:lnTo>
                    <a:pt x="100" y="34"/>
                  </a:lnTo>
                  <a:lnTo>
                    <a:pt x="100" y="57"/>
                  </a:lnTo>
                  <a:lnTo>
                    <a:pt x="103" y="61"/>
                  </a:lnTo>
                  <a:lnTo>
                    <a:pt x="103" y="69"/>
                  </a:lnTo>
                  <a:lnTo>
                    <a:pt x="103" y="50"/>
                  </a:lnTo>
                  <a:lnTo>
                    <a:pt x="103" y="61"/>
                  </a:lnTo>
                  <a:lnTo>
                    <a:pt x="107" y="65"/>
                  </a:lnTo>
                  <a:lnTo>
                    <a:pt x="107" y="88"/>
                  </a:lnTo>
                  <a:lnTo>
                    <a:pt x="107" y="80"/>
                  </a:lnTo>
                  <a:lnTo>
                    <a:pt x="111" y="84"/>
                  </a:lnTo>
                  <a:lnTo>
                    <a:pt x="111" y="50"/>
                  </a:lnTo>
                  <a:lnTo>
                    <a:pt x="111" y="57"/>
                  </a:lnTo>
                  <a:lnTo>
                    <a:pt x="115" y="61"/>
                  </a:lnTo>
                  <a:lnTo>
                    <a:pt x="115" y="42"/>
                  </a:lnTo>
                  <a:lnTo>
                    <a:pt x="115" y="65"/>
                  </a:lnTo>
                  <a:lnTo>
                    <a:pt x="119" y="69"/>
                  </a:lnTo>
                  <a:lnTo>
                    <a:pt x="119" y="72"/>
                  </a:lnTo>
                  <a:lnTo>
                    <a:pt x="119" y="53"/>
                  </a:lnTo>
                  <a:lnTo>
                    <a:pt x="119" y="57"/>
                  </a:lnTo>
                  <a:lnTo>
                    <a:pt x="123" y="61"/>
                  </a:lnTo>
                  <a:lnTo>
                    <a:pt x="123" y="50"/>
                  </a:lnTo>
                  <a:lnTo>
                    <a:pt x="123" y="80"/>
                  </a:lnTo>
                  <a:lnTo>
                    <a:pt x="126" y="84"/>
                  </a:lnTo>
                  <a:lnTo>
                    <a:pt x="126" y="53"/>
                  </a:lnTo>
                  <a:lnTo>
                    <a:pt x="126" y="65"/>
                  </a:lnTo>
                  <a:lnTo>
                    <a:pt x="130" y="57"/>
                  </a:lnTo>
                  <a:lnTo>
                    <a:pt x="130" y="53"/>
                  </a:lnTo>
                  <a:lnTo>
                    <a:pt x="130" y="88"/>
                  </a:lnTo>
                  <a:lnTo>
                    <a:pt x="134" y="76"/>
                  </a:lnTo>
                  <a:lnTo>
                    <a:pt x="134" y="38"/>
                  </a:lnTo>
                  <a:lnTo>
                    <a:pt x="134" y="46"/>
                  </a:lnTo>
                  <a:lnTo>
                    <a:pt x="138" y="34"/>
                  </a:lnTo>
                  <a:lnTo>
                    <a:pt x="138" y="27"/>
                  </a:lnTo>
                  <a:lnTo>
                    <a:pt x="138" y="57"/>
                  </a:lnTo>
                  <a:lnTo>
                    <a:pt x="142" y="61"/>
                  </a:lnTo>
                  <a:lnTo>
                    <a:pt x="142" y="65"/>
                  </a:lnTo>
                  <a:lnTo>
                    <a:pt x="142" y="34"/>
                  </a:lnTo>
                  <a:lnTo>
                    <a:pt x="142" y="42"/>
                  </a:lnTo>
                  <a:lnTo>
                    <a:pt x="145" y="46"/>
                  </a:lnTo>
                  <a:lnTo>
                    <a:pt x="145" y="34"/>
                  </a:lnTo>
                  <a:lnTo>
                    <a:pt x="145" y="69"/>
                  </a:lnTo>
                  <a:lnTo>
                    <a:pt x="149" y="72"/>
                  </a:lnTo>
                  <a:lnTo>
                    <a:pt x="149" y="80"/>
                  </a:lnTo>
                  <a:lnTo>
                    <a:pt x="149" y="53"/>
                  </a:lnTo>
                  <a:lnTo>
                    <a:pt x="149" y="57"/>
                  </a:lnTo>
                  <a:lnTo>
                    <a:pt x="153" y="61"/>
                  </a:lnTo>
                  <a:lnTo>
                    <a:pt x="153" y="53"/>
                  </a:lnTo>
                  <a:lnTo>
                    <a:pt x="153" y="88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133"/>
            <p:cNvSpPr>
              <a:spLocks/>
            </p:cNvSpPr>
            <p:nvPr/>
          </p:nvSpPr>
          <p:spPr bwMode="auto">
            <a:xfrm>
              <a:off x="3163" y="2056"/>
              <a:ext cx="141" cy="96"/>
            </a:xfrm>
            <a:custGeom>
              <a:avLst/>
              <a:gdLst/>
              <a:ahLst/>
              <a:cxnLst>
                <a:cxn ang="0">
                  <a:pos x="4" y="65"/>
                </a:cxn>
                <a:cxn ang="0">
                  <a:pos x="8" y="58"/>
                </a:cxn>
                <a:cxn ang="0">
                  <a:pos x="12" y="50"/>
                </a:cxn>
                <a:cxn ang="0">
                  <a:pos x="15" y="27"/>
                </a:cxn>
                <a:cxn ang="0">
                  <a:pos x="19" y="19"/>
                </a:cxn>
                <a:cxn ang="0">
                  <a:pos x="23" y="38"/>
                </a:cxn>
                <a:cxn ang="0">
                  <a:pos x="23" y="46"/>
                </a:cxn>
                <a:cxn ang="0">
                  <a:pos x="27" y="23"/>
                </a:cxn>
                <a:cxn ang="0">
                  <a:pos x="31" y="19"/>
                </a:cxn>
                <a:cxn ang="0">
                  <a:pos x="34" y="23"/>
                </a:cxn>
                <a:cxn ang="0">
                  <a:pos x="38" y="8"/>
                </a:cxn>
                <a:cxn ang="0">
                  <a:pos x="42" y="35"/>
                </a:cxn>
                <a:cxn ang="0">
                  <a:pos x="46" y="19"/>
                </a:cxn>
                <a:cxn ang="0">
                  <a:pos x="50" y="31"/>
                </a:cxn>
                <a:cxn ang="0">
                  <a:pos x="50" y="16"/>
                </a:cxn>
                <a:cxn ang="0">
                  <a:pos x="54" y="31"/>
                </a:cxn>
                <a:cxn ang="0">
                  <a:pos x="57" y="16"/>
                </a:cxn>
                <a:cxn ang="0">
                  <a:pos x="61" y="38"/>
                </a:cxn>
                <a:cxn ang="0">
                  <a:pos x="65" y="38"/>
                </a:cxn>
                <a:cxn ang="0">
                  <a:pos x="65" y="38"/>
                </a:cxn>
                <a:cxn ang="0">
                  <a:pos x="69" y="23"/>
                </a:cxn>
                <a:cxn ang="0">
                  <a:pos x="73" y="50"/>
                </a:cxn>
                <a:cxn ang="0">
                  <a:pos x="77" y="27"/>
                </a:cxn>
                <a:cxn ang="0">
                  <a:pos x="77" y="16"/>
                </a:cxn>
                <a:cxn ang="0">
                  <a:pos x="80" y="12"/>
                </a:cxn>
                <a:cxn ang="0">
                  <a:pos x="84" y="35"/>
                </a:cxn>
                <a:cxn ang="0">
                  <a:pos x="88" y="35"/>
                </a:cxn>
                <a:cxn ang="0">
                  <a:pos x="92" y="42"/>
                </a:cxn>
                <a:cxn ang="0">
                  <a:pos x="96" y="38"/>
                </a:cxn>
                <a:cxn ang="0">
                  <a:pos x="96" y="35"/>
                </a:cxn>
                <a:cxn ang="0">
                  <a:pos x="99" y="46"/>
                </a:cxn>
                <a:cxn ang="0">
                  <a:pos x="103" y="38"/>
                </a:cxn>
                <a:cxn ang="0">
                  <a:pos x="107" y="27"/>
                </a:cxn>
                <a:cxn ang="0">
                  <a:pos x="111" y="80"/>
                </a:cxn>
                <a:cxn ang="0">
                  <a:pos x="115" y="65"/>
                </a:cxn>
                <a:cxn ang="0">
                  <a:pos x="119" y="54"/>
                </a:cxn>
                <a:cxn ang="0">
                  <a:pos x="122" y="58"/>
                </a:cxn>
                <a:cxn ang="0">
                  <a:pos x="126" y="58"/>
                </a:cxn>
                <a:cxn ang="0">
                  <a:pos x="130" y="50"/>
                </a:cxn>
                <a:cxn ang="0">
                  <a:pos x="130" y="65"/>
                </a:cxn>
                <a:cxn ang="0">
                  <a:pos x="134" y="69"/>
                </a:cxn>
                <a:cxn ang="0">
                  <a:pos x="138" y="65"/>
                </a:cxn>
              </a:cxnLst>
              <a:rect l="0" t="0" r="r" b="b"/>
              <a:pathLst>
                <a:path w="141" h="96">
                  <a:moveTo>
                    <a:pt x="0" y="54"/>
                  </a:moveTo>
                  <a:lnTo>
                    <a:pt x="4" y="58"/>
                  </a:lnTo>
                  <a:lnTo>
                    <a:pt x="4" y="65"/>
                  </a:lnTo>
                  <a:lnTo>
                    <a:pt x="4" y="31"/>
                  </a:lnTo>
                  <a:lnTo>
                    <a:pt x="8" y="35"/>
                  </a:lnTo>
                  <a:lnTo>
                    <a:pt x="8" y="58"/>
                  </a:lnTo>
                  <a:lnTo>
                    <a:pt x="8" y="23"/>
                  </a:lnTo>
                  <a:lnTo>
                    <a:pt x="8" y="46"/>
                  </a:lnTo>
                  <a:lnTo>
                    <a:pt x="12" y="50"/>
                  </a:lnTo>
                  <a:lnTo>
                    <a:pt x="12" y="19"/>
                  </a:lnTo>
                  <a:lnTo>
                    <a:pt x="12" y="23"/>
                  </a:lnTo>
                  <a:lnTo>
                    <a:pt x="15" y="27"/>
                  </a:lnTo>
                  <a:lnTo>
                    <a:pt x="15" y="0"/>
                  </a:lnTo>
                  <a:lnTo>
                    <a:pt x="15" y="16"/>
                  </a:lnTo>
                  <a:lnTo>
                    <a:pt x="19" y="19"/>
                  </a:lnTo>
                  <a:lnTo>
                    <a:pt x="19" y="38"/>
                  </a:lnTo>
                  <a:lnTo>
                    <a:pt x="19" y="35"/>
                  </a:lnTo>
                  <a:lnTo>
                    <a:pt x="23" y="38"/>
                  </a:lnTo>
                  <a:lnTo>
                    <a:pt x="23" y="54"/>
                  </a:lnTo>
                  <a:lnTo>
                    <a:pt x="23" y="31"/>
                  </a:lnTo>
                  <a:lnTo>
                    <a:pt x="23" y="46"/>
                  </a:lnTo>
                  <a:lnTo>
                    <a:pt x="27" y="38"/>
                  </a:lnTo>
                  <a:lnTo>
                    <a:pt x="27" y="50"/>
                  </a:lnTo>
                  <a:lnTo>
                    <a:pt x="27" y="23"/>
                  </a:lnTo>
                  <a:lnTo>
                    <a:pt x="27" y="27"/>
                  </a:lnTo>
                  <a:lnTo>
                    <a:pt x="31" y="31"/>
                  </a:lnTo>
                  <a:lnTo>
                    <a:pt x="31" y="19"/>
                  </a:lnTo>
                  <a:lnTo>
                    <a:pt x="31" y="50"/>
                  </a:lnTo>
                  <a:lnTo>
                    <a:pt x="34" y="42"/>
                  </a:lnTo>
                  <a:lnTo>
                    <a:pt x="34" y="23"/>
                  </a:lnTo>
                  <a:lnTo>
                    <a:pt x="34" y="31"/>
                  </a:lnTo>
                  <a:lnTo>
                    <a:pt x="38" y="35"/>
                  </a:lnTo>
                  <a:lnTo>
                    <a:pt x="38" y="8"/>
                  </a:lnTo>
                  <a:lnTo>
                    <a:pt x="38" y="16"/>
                  </a:lnTo>
                  <a:lnTo>
                    <a:pt x="42" y="19"/>
                  </a:lnTo>
                  <a:lnTo>
                    <a:pt x="42" y="35"/>
                  </a:lnTo>
                  <a:lnTo>
                    <a:pt x="42" y="12"/>
                  </a:lnTo>
                  <a:lnTo>
                    <a:pt x="42" y="16"/>
                  </a:lnTo>
                  <a:lnTo>
                    <a:pt x="46" y="19"/>
                  </a:lnTo>
                  <a:lnTo>
                    <a:pt x="46" y="0"/>
                  </a:lnTo>
                  <a:lnTo>
                    <a:pt x="46" y="27"/>
                  </a:lnTo>
                  <a:lnTo>
                    <a:pt x="50" y="31"/>
                  </a:lnTo>
                  <a:lnTo>
                    <a:pt x="50" y="35"/>
                  </a:lnTo>
                  <a:lnTo>
                    <a:pt x="50" y="12"/>
                  </a:lnTo>
                  <a:lnTo>
                    <a:pt x="50" y="16"/>
                  </a:lnTo>
                  <a:lnTo>
                    <a:pt x="54" y="19"/>
                  </a:lnTo>
                  <a:lnTo>
                    <a:pt x="54" y="12"/>
                  </a:lnTo>
                  <a:lnTo>
                    <a:pt x="54" y="31"/>
                  </a:lnTo>
                  <a:lnTo>
                    <a:pt x="57" y="35"/>
                  </a:lnTo>
                  <a:lnTo>
                    <a:pt x="57" y="42"/>
                  </a:lnTo>
                  <a:lnTo>
                    <a:pt x="57" y="16"/>
                  </a:lnTo>
                  <a:lnTo>
                    <a:pt x="57" y="19"/>
                  </a:lnTo>
                  <a:lnTo>
                    <a:pt x="61" y="23"/>
                  </a:lnTo>
                  <a:lnTo>
                    <a:pt x="61" y="38"/>
                  </a:lnTo>
                  <a:lnTo>
                    <a:pt x="61" y="16"/>
                  </a:lnTo>
                  <a:lnTo>
                    <a:pt x="61" y="35"/>
                  </a:lnTo>
                  <a:lnTo>
                    <a:pt x="65" y="38"/>
                  </a:lnTo>
                  <a:lnTo>
                    <a:pt x="65" y="61"/>
                  </a:lnTo>
                  <a:lnTo>
                    <a:pt x="65" y="35"/>
                  </a:lnTo>
                  <a:lnTo>
                    <a:pt x="65" y="38"/>
                  </a:lnTo>
                  <a:lnTo>
                    <a:pt x="69" y="42"/>
                  </a:lnTo>
                  <a:lnTo>
                    <a:pt x="69" y="46"/>
                  </a:lnTo>
                  <a:lnTo>
                    <a:pt x="69" y="23"/>
                  </a:lnTo>
                  <a:lnTo>
                    <a:pt x="69" y="42"/>
                  </a:lnTo>
                  <a:lnTo>
                    <a:pt x="73" y="46"/>
                  </a:lnTo>
                  <a:lnTo>
                    <a:pt x="73" y="50"/>
                  </a:lnTo>
                  <a:lnTo>
                    <a:pt x="73" y="8"/>
                  </a:lnTo>
                  <a:lnTo>
                    <a:pt x="73" y="23"/>
                  </a:lnTo>
                  <a:lnTo>
                    <a:pt x="77" y="27"/>
                  </a:lnTo>
                  <a:lnTo>
                    <a:pt x="77" y="27"/>
                  </a:lnTo>
                  <a:lnTo>
                    <a:pt x="77" y="8"/>
                  </a:lnTo>
                  <a:lnTo>
                    <a:pt x="77" y="16"/>
                  </a:lnTo>
                  <a:lnTo>
                    <a:pt x="80" y="19"/>
                  </a:lnTo>
                  <a:lnTo>
                    <a:pt x="80" y="27"/>
                  </a:lnTo>
                  <a:lnTo>
                    <a:pt x="80" y="12"/>
                  </a:lnTo>
                  <a:lnTo>
                    <a:pt x="80" y="23"/>
                  </a:lnTo>
                  <a:lnTo>
                    <a:pt x="84" y="16"/>
                  </a:lnTo>
                  <a:lnTo>
                    <a:pt x="84" y="35"/>
                  </a:lnTo>
                  <a:lnTo>
                    <a:pt x="84" y="8"/>
                  </a:lnTo>
                  <a:lnTo>
                    <a:pt x="84" y="31"/>
                  </a:lnTo>
                  <a:lnTo>
                    <a:pt x="88" y="35"/>
                  </a:lnTo>
                  <a:lnTo>
                    <a:pt x="88" y="54"/>
                  </a:lnTo>
                  <a:lnTo>
                    <a:pt x="88" y="38"/>
                  </a:lnTo>
                  <a:lnTo>
                    <a:pt x="92" y="42"/>
                  </a:lnTo>
                  <a:lnTo>
                    <a:pt x="92" y="16"/>
                  </a:lnTo>
                  <a:lnTo>
                    <a:pt x="92" y="35"/>
                  </a:lnTo>
                  <a:lnTo>
                    <a:pt x="96" y="38"/>
                  </a:lnTo>
                  <a:lnTo>
                    <a:pt x="96" y="54"/>
                  </a:lnTo>
                  <a:lnTo>
                    <a:pt x="96" y="27"/>
                  </a:lnTo>
                  <a:lnTo>
                    <a:pt x="96" y="35"/>
                  </a:lnTo>
                  <a:lnTo>
                    <a:pt x="99" y="38"/>
                  </a:lnTo>
                  <a:lnTo>
                    <a:pt x="99" y="23"/>
                  </a:lnTo>
                  <a:lnTo>
                    <a:pt x="99" y="46"/>
                  </a:lnTo>
                  <a:lnTo>
                    <a:pt x="103" y="50"/>
                  </a:lnTo>
                  <a:lnTo>
                    <a:pt x="103" y="58"/>
                  </a:lnTo>
                  <a:lnTo>
                    <a:pt x="103" y="38"/>
                  </a:lnTo>
                  <a:lnTo>
                    <a:pt x="103" y="46"/>
                  </a:lnTo>
                  <a:lnTo>
                    <a:pt x="107" y="50"/>
                  </a:lnTo>
                  <a:lnTo>
                    <a:pt x="107" y="27"/>
                  </a:lnTo>
                  <a:lnTo>
                    <a:pt x="107" y="58"/>
                  </a:lnTo>
                  <a:lnTo>
                    <a:pt x="111" y="61"/>
                  </a:lnTo>
                  <a:lnTo>
                    <a:pt x="111" y="80"/>
                  </a:lnTo>
                  <a:lnTo>
                    <a:pt x="111" y="58"/>
                  </a:lnTo>
                  <a:lnTo>
                    <a:pt x="115" y="61"/>
                  </a:lnTo>
                  <a:lnTo>
                    <a:pt x="115" y="65"/>
                  </a:lnTo>
                  <a:lnTo>
                    <a:pt x="115" y="46"/>
                  </a:lnTo>
                  <a:lnTo>
                    <a:pt x="115" y="61"/>
                  </a:lnTo>
                  <a:lnTo>
                    <a:pt x="119" y="54"/>
                  </a:lnTo>
                  <a:lnTo>
                    <a:pt x="119" y="35"/>
                  </a:lnTo>
                  <a:lnTo>
                    <a:pt x="122" y="38"/>
                  </a:lnTo>
                  <a:lnTo>
                    <a:pt x="122" y="58"/>
                  </a:lnTo>
                  <a:lnTo>
                    <a:pt x="122" y="27"/>
                  </a:lnTo>
                  <a:lnTo>
                    <a:pt x="122" y="54"/>
                  </a:lnTo>
                  <a:lnTo>
                    <a:pt x="126" y="58"/>
                  </a:lnTo>
                  <a:lnTo>
                    <a:pt x="126" y="69"/>
                  </a:lnTo>
                  <a:lnTo>
                    <a:pt x="126" y="46"/>
                  </a:lnTo>
                  <a:lnTo>
                    <a:pt x="130" y="50"/>
                  </a:lnTo>
                  <a:lnTo>
                    <a:pt x="130" y="69"/>
                  </a:lnTo>
                  <a:lnTo>
                    <a:pt x="130" y="42"/>
                  </a:lnTo>
                  <a:lnTo>
                    <a:pt x="130" y="65"/>
                  </a:lnTo>
                  <a:lnTo>
                    <a:pt x="134" y="69"/>
                  </a:lnTo>
                  <a:lnTo>
                    <a:pt x="134" y="96"/>
                  </a:lnTo>
                  <a:lnTo>
                    <a:pt x="134" y="69"/>
                  </a:lnTo>
                  <a:lnTo>
                    <a:pt x="138" y="73"/>
                  </a:lnTo>
                  <a:lnTo>
                    <a:pt x="138" y="80"/>
                  </a:lnTo>
                  <a:lnTo>
                    <a:pt x="138" y="65"/>
                  </a:lnTo>
                  <a:lnTo>
                    <a:pt x="141" y="69"/>
                  </a:lnTo>
                  <a:lnTo>
                    <a:pt x="141" y="80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134"/>
            <p:cNvSpPr>
              <a:spLocks/>
            </p:cNvSpPr>
            <p:nvPr/>
          </p:nvSpPr>
          <p:spPr bwMode="auto">
            <a:xfrm>
              <a:off x="3304" y="1770"/>
              <a:ext cx="130" cy="366"/>
            </a:xfrm>
            <a:custGeom>
              <a:avLst/>
              <a:gdLst/>
              <a:ahLst/>
              <a:cxnLst>
                <a:cxn ang="0">
                  <a:pos x="0" y="359"/>
                </a:cxn>
                <a:cxn ang="0">
                  <a:pos x="4" y="340"/>
                </a:cxn>
                <a:cxn ang="0">
                  <a:pos x="8" y="336"/>
                </a:cxn>
                <a:cxn ang="0">
                  <a:pos x="12" y="328"/>
                </a:cxn>
                <a:cxn ang="0">
                  <a:pos x="16" y="363"/>
                </a:cxn>
                <a:cxn ang="0">
                  <a:pos x="20" y="351"/>
                </a:cxn>
                <a:cxn ang="0">
                  <a:pos x="23" y="336"/>
                </a:cxn>
                <a:cxn ang="0">
                  <a:pos x="23" y="332"/>
                </a:cxn>
                <a:cxn ang="0">
                  <a:pos x="27" y="313"/>
                </a:cxn>
                <a:cxn ang="0">
                  <a:pos x="31" y="359"/>
                </a:cxn>
                <a:cxn ang="0">
                  <a:pos x="35" y="340"/>
                </a:cxn>
                <a:cxn ang="0">
                  <a:pos x="39" y="328"/>
                </a:cxn>
                <a:cxn ang="0">
                  <a:pos x="39" y="340"/>
                </a:cxn>
                <a:cxn ang="0">
                  <a:pos x="42" y="324"/>
                </a:cxn>
                <a:cxn ang="0">
                  <a:pos x="46" y="351"/>
                </a:cxn>
                <a:cxn ang="0">
                  <a:pos x="50" y="340"/>
                </a:cxn>
                <a:cxn ang="0">
                  <a:pos x="54" y="321"/>
                </a:cxn>
                <a:cxn ang="0">
                  <a:pos x="58" y="324"/>
                </a:cxn>
                <a:cxn ang="0">
                  <a:pos x="58" y="317"/>
                </a:cxn>
                <a:cxn ang="0">
                  <a:pos x="62" y="317"/>
                </a:cxn>
                <a:cxn ang="0">
                  <a:pos x="65" y="336"/>
                </a:cxn>
                <a:cxn ang="0">
                  <a:pos x="69" y="340"/>
                </a:cxn>
                <a:cxn ang="0">
                  <a:pos x="69" y="347"/>
                </a:cxn>
                <a:cxn ang="0">
                  <a:pos x="73" y="332"/>
                </a:cxn>
                <a:cxn ang="0">
                  <a:pos x="77" y="324"/>
                </a:cxn>
                <a:cxn ang="0">
                  <a:pos x="81" y="344"/>
                </a:cxn>
                <a:cxn ang="0">
                  <a:pos x="84" y="172"/>
                </a:cxn>
                <a:cxn ang="0">
                  <a:pos x="88" y="321"/>
                </a:cxn>
                <a:cxn ang="0">
                  <a:pos x="88" y="321"/>
                </a:cxn>
                <a:cxn ang="0">
                  <a:pos x="92" y="313"/>
                </a:cxn>
                <a:cxn ang="0">
                  <a:pos x="96" y="340"/>
                </a:cxn>
                <a:cxn ang="0">
                  <a:pos x="100" y="344"/>
                </a:cxn>
                <a:cxn ang="0">
                  <a:pos x="100" y="344"/>
                </a:cxn>
                <a:cxn ang="0">
                  <a:pos x="104" y="336"/>
                </a:cxn>
                <a:cxn ang="0">
                  <a:pos x="107" y="340"/>
                </a:cxn>
                <a:cxn ang="0">
                  <a:pos x="111" y="359"/>
                </a:cxn>
                <a:cxn ang="0">
                  <a:pos x="115" y="336"/>
                </a:cxn>
                <a:cxn ang="0">
                  <a:pos x="115" y="355"/>
                </a:cxn>
                <a:cxn ang="0">
                  <a:pos x="119" y="324"/>
                </a:cxn>
                <a:cxn ang="0">
                  <a:pos x="123" y="344"/>
                </a:cxn>
                <a:cxn ang="0">
                  <a:pos x="127" y="336"/>
                </a:cxn>
                <a:cxn ang="0">
                  <a:pos x="127" y="328"/>
                </a:cxn>
              </a:cxnLst>
              <a:rect l="0" t="0" r="r" b="b"/>
              <a:pathLst>
                <a:path w="130" h="366">
                  <a:moveTo>
                    <a:pt x="0" y="366"/>
                  </a:moveTo>
                  <a:lnTo>
                    <a:pt x="0" y="351"/>
                  </a:lnTo>
                  <a:lnTo>
                    <a:pt x="0" y="359"/>
                  </a:lnTo>
                  <a:lnTo>
                    <a:pt x="4" y="351"/>
                  </a:lnTo>
                  <a:lnTo>
                    <a:pt x="4" y="328"/>
                  </a:lnTo>
                  <a:lnTo>
                    <a:pt x="4" y="340"/>
                  </a:lnTo>
                  <a:lnTo>
                    <a:pt x="8" y="344"/>
                  </a:lnTo>
                  <a:lnTo>
                    <a:pt x="8" y="363"/>
                  </a:lnTo>
                  <a:lnTo>
                    <a:pt x="8" y="336"/>
                  </a:lnTo>
                  <a:lnTo>
                    <a:pt x="8" y="351"/>
                  </a:lnTo>
                  <a:lnTo>
                    <a:pt x="12" y="355"/>
                  </a:lnTo>
                  <a:lnTo>
                    <a:pt x="12" y="328"/>
                  </a:lnTo>
                  <a:lnTo>
                    <a:pt x="12" y="347"/>
                  </a:lnTo>
                  <a:lnTo>
                    <a:pt x="16" y="351"/>
                  </a:lnTo>
                  <a:lnTo>
                    <a:pt x="16" y="363"/>
                  </a:lnTo>
                  <a:lnTo>
                    <a:pt x="16" y="340"/>
                  </a:lnTo>
                  <a:lnTo>
                    <a:pt x="16" y="347"/>
                  </a:lnTo>
                  <a:lnTo>
                    <a:pt x="20" y="351"/>
                  </a:lnTo>
                  <a:lnTo>
                    <a:pt x="20" y="321"/>
                  </a:lnTo>
                  <a:lnTo>
                    <a:pt x="20" y="332"/>
                  </a:lnTo>
                  <a:lnTo>
                    <a:pt x="23" y="336"/>
                  </a:lnTo>
                  <a:lnTo>
                    <a:pt x="23" y="355"/>
                  </a:lnTo>
                  <a:lnTo>
                    <a:pt x="23" y="328"/>
                  </a:lnTo>
                  <a:lnTo>
                    <a:pt x="23" y="332"/>
                  </a:lnTo>
                  <a:lnTo>
                    <a:pt x="27" y="336"/>
                  </a:lnTo>
                  <a:lnTo>
                    <a:pt x="27" y="340"/>
                  </a:lnTo>
                  <a:lnTo>
                    <a:pt x="27" y="313"/>
                  </a:lnTo>
                  <a:lnTo>
                    <a:pt x="27" y="332"/>
                  </a:lnTo>
                  <a:lnTo>
                    <a:pt x="31" y="336"/>
                  </a:lnTo>
                  <a:lnTo>
                    <a:pt x="31" y="359"/>
                  </a:lnTo>
                  <a:lnTo>
                    <a:pt x="31" y="324"/>
                  </a:lnTo>
                  <a:lnTo>
                    <a:pt x="31" y="347"/>
                  </a:lnTo>
                  <a:lnTo>
                    <a:pt x="35" y="340"/>
                  </a:lnTo>
                  <a:lnTo>
                    <a:pt x="35" y="321"/>
                  </a:lnTo>
                  <a:lnTo>
                    <a:pt x="35" y="324"/>
                  </a:lnTo>
                  <a:lnTo>
                    <a:pt x="39" y="328"/>
                  </a:lnTo>
                  <a:lnTo>
                    <a:pt x="39" y="351"/>
                  </a:lnTo>
                  <a:lnTo>
                    <a:pt x="39" y="324"/>
                  </a:lnTo>
                  <a:lnTo>
                    <a:pt x="39" y="340"/>
                  </a:lnTo>
                  <a:lnTo>
                    <a:pt x="42" y="344"/>
                  </a:lnTo>
                  <a:lnTo>
                    <a:pt x="42" y="347"/>
                  </a:lnTo>
                  <a:lnTo>
                    <a:pt x="42" y="324"/>
                  </a:lnTo>
                  <a:lnTo>
                    <a:pt x="42" y="332"/>
                  </a:lnTo>
                  <a:lnTo>
                    <a:pt x="46" y="336"/>
                  </a:lnTo>
                  <a:lnTo>
                    <a:pt x="46" y="351"/>
                  </a:lnTo>
                  <a:lnTo>
                    <a:pt x="46" y="332"/>
                  </a:lnTo>
                  <a:lnTo>
                    <a:pt x="46" y="336"/>
                  </a:lnTo>
                  <a:lnTo>
                    <a:pt x="50" y="340"/>
                  </a:lnTo>
                  <a:lnTo>
                    <a:pt x="50" y="309"/>
                  </a:lnTo>
                  <a:lnTo>
                    <a:pt x="50" y="317"/>
                  </a:lnTo>
                  <a:lnTo>
                    <a:pt x="54" y="321"/>
                  </a:lnTo>
                  <a:lnTo>
                    <a:pt x="54" y="340"/>
                  </a:lnTo>
                  <a:lnTo>
                    <a:pt x="54" y="336"/>
                  </a:lnTo>
                  <a:lnTo>
                    <a:pt x="58" y="324"/>
                  </a:lnTo>
                  <a:lnTo>
                    <a:pt x="58" y="332"/>
                  </a:lnTo>
                  <a:lnTo>
                    <a:pt x="58" y="313"/>
                  </a:lnTo>
                  <a:lnTo>
                    <a:pt x="58" y="317"/>
                  </a:lnTo>
                  <a:lnTo>
                    <a:pt x="62" y="321"/>
                  </a:lnTo>
                  <a:lnTo>
                    <a:pt x="62" y="340"/>
                  </a:lnTo>
                  <a:lnTo>
                    <a:pt x="62" y="317"/>
                  </a:lnTo>
                  <a:lnTo>
                    <a:pt x="62" y="324"/>
                  </a:lnTo>
                  <a:lnTo>
                    <a:pt x="65" y="328"/>
                  </a:lnTo>
                  <a:lnTo>
                    <a:pt x="65" y="336"/>
                  </a:lnTo>
                  <a:lnTo>
                    <a:pt x="65" y="317"/>
                  </a:lnTo>
                  <a:lnTo>
                    <a:pt x="65" y="336"/>
                  </a:lnTo>
                  <a:lnTo>
                    <a:pt x="69" y="340"/>
                  </a:lnTo>
                  <a:lnTo>
                    <a:pt x="69" y="355"/>
                  </a:lnTo>
                  <a:lnTo>
                    <a:pt x="69" y="328"/>
                  </a:lnTo>
                  <a:lnTo>
                    <a:pt x="69" y="347"/>
                  </a:lnTo>
                  <a:lnTo>
                    <a:pt x="73" y="351"/>
                  </a:lnTo>
                  <a:lnTo>
                    <a:pt x="73" y="324"/>
                  </a:lnTo>
                  <a:lnTo>
                    <a:pt x="73" y="332"/>
                  </a:lnTo>
                  <a:lnTo>
                    <a:pt x="77" y="336"/>
                  </a:lnTo>
                  <a:lnTo>
                    <a:pt x="77" y="351"/>
                  </a:lnTo>
                  <a:lnTo>
                    <a:pt x="77" y="324"/>
                  </a:lnTo>
                  <a:lnTo>
                    <a:pt x="77" y="328"/>
                  </a:lnTo>
                  <a:lnTo>
                    <a:pt x="81" y="332"/>
                  </a:lnTo>
                  <a:lnTo>
                    <a:pt x="81" y="344"/>
                  </a:lnTo>
                  <a:lnTo>
                    <a:pt x="81" y="0"/>
                  </a:lnTo>
                  <a:lnTo>
                    <a:pt x="81" y="168"/>
                  </a:lnTo>
                  <a:lnTo>
                    <a:pt x="84" y="172"/>
                  </a:lnTo>
                  <a:lnTo>
                    <a:pt x="84" y="340"/>
                  </a:lnTo>
                  <a:lnTo>
                    <a:pt x="84" y="317"/>
                  </a:lnTo>
                  <a:lnTo>
                    <a:pt x="88" y="321"/>
                  </a:lnTo>
                  <a:lnTo>
                    <a:pt x="88" y="324"/>
                  </a:lnTo>
                  <a:lnTo>
                    <a:pt x="88" y="305"/>
                  </a:lnTo>
                  <a:lnTo>
                    <a:pt x="88" y="321"/>
                  </a:lnTo>
                  <a:lnTo>
                    <a:pt x="92" y="324"/>
                  </a:lnTo>
                  <a:lnTo>
                    <a:pt x="92" y="340"/>
                  </a:lnTo>
                  <a:lnTo>
                    <a:pt x="92" y="313"/>
                  </a:lnTo>
                  <a:lnTo>
                    <a:pt x="92" y="336"/>
                  </a:lnTo>
                  <a:lnTo>
                    <a:pt x="96" y="328"/>
                  </a:lnTo>
                  <a:lnTo>
                    <a:pt x="96" y="340"/>
                  </a:lnTo>
                  <a:lnTo>
                    <a:pt x="96" y="324"/>
                  </a:lnTo>
                  <a:lnTo>
                    <a:pt x="96" y="340"/>
                  </a:lnTo>
                  <a:lnTo>
                    <a:pt x="100" y="344"/>
                  </a:lnTo>
                  <a:lnTo>
                    <a:pt x="100" y="351"/>
                  </a:lnTo>
                  <a:lnTo>
                    <a:pt x="100" y="332"/>
                  </a:lnTo>
                  <a:lnTo>
                    <a:pt x="100" y="344"/>
                  </a:lnTo>
                  <a:lnTo>
                    <a:pt x="104" y="347"/>
                  </a:lnTo>
                  <a:lnTo>
                    <a:pt x="104" y="324"/>
                  </a:lnTo>
                  <a:lnTo>
                    <a:pt x="104" y="336"/>
                  </a:lnTo>
                  <a:lnTo>
                    <a:pt x="107" y="340"/>
                  </a:lnTo>
                  <a:lnTo>
                    <a:pt x="107" y="363"/>
                  </a:lnTo>
                  <a:lnTo>
                    <a:pt x="107" y="340"/>
                  </a:lnTo>
                  <a:lnTo>
                    <a:pt x="107" y="355"/>
                  </a:lnTo>
                  <a:lnTo>
                    <a:pt x="111" y="359"/>
                  </a:lnTo>
                  <a:lnTo>
                    <a:pt x="111" y="359"/>
                  </a:lnTo>
                  <a:lnTo>
                    <a:pt x="111" y="340"/>
                  </a:lnTo>
                  <a:lnTo>
                    <a:pt x="111" y="347"/>
                  </a:lnTo>
                  <a:lnTo>
                    <a:pt x="115" y="336"/>
                  </a:lnTo>
                  <a:lnTo>
                    <a:pt x="115" y="355"/>
                  </a:lnTo>
                  <a:lnTo>
                    <a:pt x="115" y="336"/>
                  </a:lnTo>
                  <a:lnTo>
                    <a:pt x="115" y="355"/>
                  </a:lnTo>
                  <a:lnTo>
                    <a:pt x="119" y="344"/>
                  </a:lnTo>
                  <a:lnTo>
                    <a:pt x="119" y="351"/>
                  </a:lnTo>
                  <a:lnTo>
                    <a:pt x="119" y="324"/>
                  </a:lnTo>
                  <a:lnTo>
                    <a:pt x="119" y="336"/>
                  </a:lnTo>
                  <a:lnTo>
                    <a:pt x="123" y="340"/>
                  </a:lnTo>
                  <a:lnTo>
                    <a:pt x="123" y="344"/>
                  </a:lnTo>
                  <a:lnTo>
                    <a:pt x="123" y="324"/>
                  </a:lnTo>
                  <a:lnTo>
                    <a:pt x="123" y="332"/>
                  </a:lnTo>
                  <a:lnTo>
                    <a:pt x="127" y="336"/>
                  </a:lnTo>
                  <a:lnTo>
                    <a:pt x="127" y="340"/>
                  </a:lnTo>
                  <a:lnTo>
                    <a:pt x="127" y="321"/>
                  </a:lnTo>
                  <a:lnTo>
                    <a:pt x="127" y="328"/>
                  </a:lnTo>
                  <a:lnTo>
                    <a:pt x="130" y="332"/>
                  </a:lnTo>
                  <a:lnTo>
                    <a:pt x="130" y="351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135"/>
            <p:cNvSpPr>
              <a:spLocks/>
            </p:cNvSpPr>
            <p:nvPr/>
          </p:nvSpPr>
          <p:spPr bwMode="auto">
            <a:xfrm>
              <a:off x="3434" y="2087"/>
              <a:ext cx="130" cy="80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4" y="11"/>
                </a:cxn>
                <a:cxn ang="0">
                  <a:pos x="8" y="27"/>
                </a:cxn>
                <a:cxn ang="0">
                  <a:pos x="12" y="27"/>
                </a:cxn>
                <a:cxn ang="0">
                  <a:pos x="16" y="27"/>
                </a:cxn>
                <a:cxn ang="0">
                  <a:pos x="16" y="27"/>
                </a:cxn>
                <a:cxn ang="0">
                  <a:pos x="19" y="23"/>
                </a:cxn>
                <a:cxn ang="0">
                  <a:pos x="23" y="49"/>
                </a:cxn>
                <a:cxn ang="0">
                  <a:pos x="27" y="38"/>
                </a:cxn>
                <a:cxn ang="0">
                  <a:pos x="31" y="27"/>
                </a:cxn>
                <a:cxn ang="0">
                  <a:pos x="31" y="42"/>
                </a:cxn>
                <a:cxn ang="0">
                  <a:pos x="35" y="11"/>
                </a:cxn>
                <a:cxn ang="0">
                  <a:pos x="39" y="42"/>
                </a:cxn>
                <a:cxn ang="0">
                  <a:pos x="42" y="27"/>
                </a:cxn>
                <a:cxn ang="0">
                  <a:pos x="42" y="34"/>
                </a:cxn>
                <a:cxn ang="0">
                  <a:pos x="46" y="23"/>
                </a:cxn>
                <a:cxn ang="0">
                  <a:pos x="50" y="49"/>
                </a:cxn>
                <a:cxn ang="0">
                  <a:pos x="54" y="11"/>
                </a:cxn>
                <a:cxn ang="0">
                  <a:pos x="54" y="19"/>
                </a:cxn>
                <a:cxn ang="0">
                  <a:pos x="58" y="7"/>
                </a:cxn>
                <a:cxn ang="0">
                  <a:pos x="61" y="0"/>
                </a:cxn>
                <a:cxn ang="0">
                  <a:pos x="65" y="27"/>
                </a:cxn>
                <a:cxn ang="0">
                  <a:pos x="69" y="11"/>
                </a:cxn>
                <a:cxn ang="0">
                  <a:pos x="69" y="30"/>
                </a:cxn>
                <a:cxn ang="0">
                  <a:pos x="73" y="15"/>
                </a:cxn>
                <a:cxn ang="0">
                  <a:pos x="77" y="30"/>
                </a:cxn>
                <a:cxn ang="0">
                  <a:pos x="81" y="15"/>
                </a:cxn>
                <a:cxn ang="0">
                  <a:pos x="84" y="15"/>
                </a:cxn>
                <a:cxn ang="0">
                  <a:pos x="88" y="46"/>
                </a:cxn>
                <a:cxn ang="0">
                  <a:pos x="88" y="34"/>
                </a:cxn>
                <a:cxn ang="0">
                  <a:pos x="92" y="65"/>
                </a:cxn>
                <a:cxn ang="0">
                  <a:pos x="96" y="15"/>
                </a:cxn>
                <a:cxn ang="0">
                  <a:pos x="100" y="46"/>
                </a:cxn>
                <a:cxn ang="0">
                  <a:pos x="103" y="46"/>
                </a:cxn>
                <a:cxn ang="0">
                  <a:pos x="107" y="27"/>
                </a:cxn>
                <a:cxn ang="0">
                  <a:pos x="107" y="46"/>
                </a:cxn>
                <a:cxn ang="0">
                  <a:pos x="111" y="27"/>
                </a:cxn>
                <a:cxn ang="0">
                  <a:pos x="115" y="49"/>
                </a:cxn>
                <a:cxn ang="0">
                  <a:pos x="119" y="42"/>
                </a:cxn>
                <a:cxn ang="0">
                  <a:pos x="123" y="27"/>
                </a:cxn>
                <a:cxn ang="0">
                  <a:pos x="126" y="53"/>
                </a:cxn>
                <a:cxn ang="0">
                  <a:pos x="126" y="49"/>
                </a:cxn>
              </a:cxnLst>
              <a:rect l="0" t="0" r="r" b="b"/>
              <a:pathLst>
                <a:path w="130" h="80">
                  <a:moveTo>
                    <a:pt x="0" y="34"/>
                  </a:moveTo>
                  <a:lnTo>
                    <a:pt x="0" y="11"/>
                  </a:lnTo>
                  <a:lnTo>
                    <a:pt x="0" y="23"/>
                  </a:lnTo>
                  <a:lnTo>
                    <a:pt x="4" y="27"/>
                  </a:lnTo>
                  <a:lnTo>
                    <a:pt x="4" y="30"/>
                  </a:lnTo>
                  <a:lnTo>
                    <a:pt x="4" y="11"/>
                  </a:lnTo>
                  <a:lnTo>
                    <a:pt x="4" y="23"/>
                  </a:lnTo>
                  <a:lnTo>
                    <a:pt x="8" y="11"/>
                  </a:lnTo>
                  <a:lnTo>
                    <a:pt x="8" y="27"/>
                  </a:lnTo>
                  <a:lnTo>
                    <a:pt x="8" y="23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2" y="7"/>
                  </a:lnTo>
                  <a:lnTo>
                    <a:pt x="12" y="23"/>
                  </a:lnTo>
                  <a:lnTo>
                    <a:pt x="16" y="27"/>
                  </a:lnTo>
                  <a:lnTo>
                    <a:pt x="16" y="42"/>
                  </a:lnTo>
                  <a:lnTo>
                    <a:pt x="16" y="19"/>
                  </a:lnTo>
                  <a:lnTo>
                    <a:pt x="16" y="27"/>
                  </a:lnTo>
                  <a:lnTo>
                    <a:pt x="19" y="30"/>
                  </a:lnTo>
                  <a:lnTo>
                    <a:pt x="19" y="42"/>
                  </a:lnTo>
                  <a:lnTo>
                    <a:pt x="19" y="23"/>
                  </a:lnTo>
                  <a:lnTo>
                    <a:pt x="19" y="42"/>
                  </a:lnTo>
                  <a:lnTo>
                    <a:pt x="23" y="46"/>
                  </a:lnTo>
                  <a:lnTo>
                    <a:pt x="23" y="49"/>
                  </a:lnTo>
                  <a:lnTo>
                    <a:pt x="23" y="34"/>
                  </a:lnTo>
                  <a:lnTo>
                    <a:pt x="23" y="46"/>
                  </a:lnTo>
                  <a:lnTo>
                    <a:pt x="27" y="38"/>
                  </a:lnTo>
                  <a:lnTo>
                    <a:pt x="27" y="23"/>
                  </a:lnTo>
                  <a:lnTo>
                    <a:pt x="27" y="34"/>
                  </a:lnTo>
                  <a:lnTo>
                    <a:pt x="31" y="27"/>
                  </a:lnTo>
                  <a:lnTo>
                    <a:pt x="31" y="53"/>
                  </a:lnTo>
                  <a:lnTo>
                    <a:pt x="31" y="23"/>
                  </a:lnTo>
                  <a:lnTo>
                    <a:pt x="31" y="42"/>
                  </a:lnTo>
                  <a:lnTo>
                    <a:pt x="35" y="46"/>
                  </a:lnTo>
                  <a:lnTo>
                    <a:pt x="35" y="49"/>
                  </a:lnTo>
                  <a:lnTo>
                    <a:pt x="35" y="11"/>
                  </a:lnTo>
                  <a:lnTo>
                    <a:pt x="35" y="19"/>
                  </a:lnTo>
                  <a:lnTo>
                    <a:pt x="39" y="23"/>
                  </a:lnTo>
                  <a:lnTo>
                    <a:pt x="39" y="42"/>
                  </a:lnTo>
                  <a:lnTo>
                    <a:pt x="39" y="11"/>
                  </a:lnTo>
                  <a:lnTo>
                    <a:pt x="39" y="38"/>
                  </a:lnTo>
                  <a:lnTo>
                    <a:pt x="42" y="27"/>
                  </a:lnTo>
                  <a:lnTo>
                    <a:pt x="42" y="38"/>
                  </a:lnTo>
                  <a:lnTo>
                    <a:pt x="42" y="23"/>
                  </a:lnTo>
                  <a:lnTo>
                    <a:pt x="42" y="34"/>
                  </a:lnTo>
                  <a:lnTo>
                    <a:pt x="46" y="27"/>
                  </a:lnTo>
                  <a:lnTo>
                    <a:pt x="46" y="53"/>
                  </a:lnTo>
                  <a:lnTo>
                    <a:pt x="46" y="23"/>
                  </a:lnTo>
                  <a:lnTo>
                    <a:pt x="46" y="42"/>
                  </a:lnTo>
                  <a:lnTo>
                    <a:pt x="50" y="46"/>
                  </a:lnTo>
                  <a:lnTo>
                    <a:pt x="50" y="49"/>
                  </a:lnTo>
                  <a:lnTo>
                    <a:pt x="50" y="15"/>
                  </a:lnTo>
                  <a:lnTo>
                    <a:pt x="50" y="23"/>
                  </a:lnTo>
                  <a:lnTo>
                    <a:pt x="54" y="11"/>
                  </a:lnTo>
                  <a:lnTo>
                    <a:pt x="54" y="27"/>
                  </a:lnTo>
                  <a:lnTo>
                    <a:pt x="54" y="11"/>
                  </a:lnTo>
                  <a:lnTo>
                    <a:pt x="54" y="19"/>
                  </a:lnTo>
                  <a:lnTo>
                    <a:pt x="58" y="23"/>
                  </a:lnTo>
                  <a:lnTo>
                    <a:pt x="58" y="0"/>
                  </a:lnTo>
                  <a:lnTo>
                    <a:pt x="58" y="7"/>
                  </a:lnTo>
                  <a:lnTo>
                    <a:pt x="61" y="11"/>
                  </a:lnTo>
                  <a:lnTo>
                    <a:pt x="61" y="23"/>
                  </a:lnTo>
                  <a:lnTo>
                    <a:pt x="61" y="0"/>
                  </a:lnTo>
                  <a:lnTo>
                    <a:pt x="61" y="19"/>
                  </a:lnTo>
                  <a:lnTo>
                    <a:pt x="65" y="23"/>
                  </a:lnTo>
                  <a:lnTo>
                    <a:pt x="65" y="27"/>
                  </a:lnTo>
                  <a:lnTo>
                    <a:pt x="65" y="11"/>
                  </a:lnTo>
                  <a:lnTo>
                    <a:pt x="65" y="19"/>
                  </a:lnTo>
                  <a:lnTo>
                    <a:pt x="69" y="11"/>
                  </a:lnTo>
                  <a:lnTo>
                    <a:pt x="69" y="42"/>
                  </a:lnTo>
                  <a:lnTo>
                    <a:pt x="69" y="7"/>
                  </a:lnTo>
                  <a:lnTo>
                    <a:pt x="69" y="30"/>
                  </a:lnTo>
                  <a:lnTo>
                    <a:pt x="73" y="34"/>
                  </a:lnTo>
                  <a:lnTo>
                    <a:pt x="73" y="46"/>
                  </a:lnTo>
                  <a:lnTo>
                    <a:pt x="73" y="15"/>
                  </a:lnTo>
                  <a:lnTo>
                    <a:pt x="73" y="19"/>
                  </a:lnTo>
                  <a:lnTo>
                    <a:pt x="77" y="23"/>
                  </a:lnTo>
                  <a:lnTo>
                    <a:pt x="77" y="30"/>
                  </a:lnTo>
                  <a:lnTo>
                    <a:pt x="77" y="15"/>
                  </a:lnTo>
                  <a:lnTo>
                    <a:pt x="77" y="23"/>
                  </a:lnTo>
                  <a:lnTo>
                    <a:pt x="81" y="15"/>
                  </a:lnTo>
                  <a:lnTo>
                    <a:pt x="81" y="4"/>
                  </a:lnTo>
                  <a:lnTo>
                    <a:pt x="81" y="11"/>
                  </a:lnTo>
                  <a:lnTo>
                    <a:pt x="84" y="15"/>
                  </a:lnTo>
                  <a:lnTo>
                    <a:pt x="84" y="4"/>
                  </a:lnTo>
                  <a:lnTo>
                    <a:pt x="84" y="42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92" y="38"/>
                  </a:lnTo>
                  <a:lnTo>
                    <a:pt x="92" y="34"/>
                  </a:lnTo>
                  <a:lnTo>
                    <a:pt x="92" y="65"/>
                  </a:lnTo>
                  <a:lnTo>
                    <a:pt x="96" y="53"/>
                  </a:lnTo>
                  <a:lnTo>
                    <a:pt x="96" y="6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23"/>
                  </a:lnTo>
                  <a:lnTo>
                    <a:pt x="100" y="46"/>
                  </a:lnTo>
                  <a:lnTo>
                    <a:pt x="100" y="15"/>
                  </a:lnTo>
                  <a:lnTo>
                    <a:pt x="100" y="42"/>
                  </a:lnTo>
                  <a:lnTo>
                    <a:pt x="103" y="46"/>
                  </a:lnTo>
                  <a:lnTo>
                    <a:pt x="103" y="27"/>
                  </a:lnTo>
                  <a:lnTo>
                    <a:pt x="103" y="34"/>
                  </a:lnTo>
                  <a:lnTo>
                    <a:pt x="107" y="27"/>
                  </a:lnTo>
                  <a:lnTo>
                    <a:pt x="107" y="46"/>
                  </a:lnTo>
                  <a:lnTo>
                    <a:pt x="107" y="23"/>
                  </a:lnTo>
                  <a:lnTo>
                    <a:pt x="107" y="46"/>
                  </a:lnTo>
                  <a:lnTo>
                    <a:pt x="111" y="38"/>
                  </a:lnTo>
                  <a:lnTo>
                    <a:pt x="111" y="49"/>
                  </a:lnTo>
                  <a:lnTo>
                    <a:pt x="111" y="27"/>
                  </a:lnTo>
                  <a:lnTo>
                    <a:pt x="111" y="42"/>
                  </a:lnTo>
                  <a:lnTo>
                    <a:pt x="115" y="34"/>
                  </a:lnTo>
                  <a:lnTo>
                    <a:pt x="115" y="49"/>
                  </a:lnTo>
                  <a:lnTo>
                    <a:pt x="115" y="30"/>
                  </a:lnTo>
                  <a:lnTo>
                    <a:pt x="115" y="38"/>
                  </a:lnTo>
                  <a:lnTo>
                    <a:pt x="119" y="42"/>
                  </a:lnTo>
                  <a:lnTo>
                    <a:pt x="119" y="53"/>
                  </a:lnTo>
                  <a:lnTo>
                    <a:pt x="119" y="23"/>
                  </a:lnTo>
                  <a:lnTo>
                    <a:pt x="123" y="27"/>
                  </a:lnTo>
                  <a:lnTo>
                    <a:pt x="123" y="23"/>
                  </a:lnTo>
                  <a:lnTo>
                    <a:pt x="123" y="49"/>
                  </a:lnTo>
                  <a:lnTo>
                    <a:pt x="126" y="53"/>
                  </a:lnTo>
                  <a:lnTo>
                    <a:pt x="126" y="57"/>
                  </a:lnTo>
                  <a:lnTo>
                    <a:pt x="126" y="42"/>
                  </a:lnTo>
                  <a:lnTo>
                    <a:pt x="126" y="49"/>
                  </a:lnTo>
                  <a:lnTo>
                    <a:pt x="130" y="53"/>
                  </a:lnTo>
                  <a:lnTo>
                    <a:pt x="130" y="80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136"/>
            <p:cNvSpPr>
              <a:spLocks/>
            </p:cNvSpPr>
            <p:nvPr/>
          </p:nvSpPr>
          <p:spPr bwMode="auto">
            <a:xfrm>
              <a:off x="3564" y="2110"/>
              <a:ext cx="130" cy="9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4" y="34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2" y="23"/>
                </a:cxn>
                <a:cxn ang="0">
                  <a:pos x="16" y="19"/>
                </a:cxn>
                <a:cxn ang="0">
                  <a:pos x="19" y="49"/>
                </a:cxn>
                <a:cxn ang="0">
                  <a:pos x="23" y="0"/>
                </a:cxn>
                <a:cxn ang="0">
                  <a:pos x="27" y="34"/>
                </a:cxn>
                <a:cxn ang="0">
                  <a:pos x="31" y="26"/>
                </a:cxn>
                <a:cxn ang="0">
                  <a:pos x="31" y="57"/>
                </a:cxn>
                <a:cxn ang="0">
                  <a:pos x="35" y="42"/>
                </a:cxn>
                <a:cxn ang="0">
                  <a:pos x="38" y="38"/>
                </a:cxn>
                <a:cxn ang="0">
                  <a:pos x="42" y="65"/>
                </a:cxn>
                <a:cxn ang="0">
                  <a:pos x="46" y="49"/>
                </a:cxn>
                <a:cxn ang="0">
                  <a:pos x="46" y="57"/>
                </a:cxn>
                <a:cxn ang="0">
                  <a:pos x="50" y="57"/>
                </a:cxn>
                <a:cxn ang="0">
                  <a:pos x="54" y="68"/>
                </a:cxn>
                <a:cxn ang="0">
                  <a:pos x="58" y="61"/>
                </a:cxn>
                <a:cxn ang="0">
                  <a:pos x="61" y="49"/>
                </a:cxn>
                <a:cxn ang="0">
                  <a:pos x="61" y="61"/>
                </a:cxn>
                <a:cxn ang="0">
                  <a:pos x="65" y="57"/>
                </a:cxn>
                <a:cxn ang="0">
                  <a:pos x="69" y="61"/>
                </a:cxn>
                <a:cxn ang="0">
                  <a:pos x="73" y="91"/>
                </a:cxn>
                <a:cxn ang="0">
                  <a:pos x="77" y="61"/>
                </a:cxn>
                <a:cxn ang="0">
                  <a:pos x="77" y="65"/>
                </a:cxn>
                <a:cxn ang="0">
                  <a:pos x="80" y="57"/>
                </a:cxn>
                <a:cxn ang="0">
                  <a:pos x="84" y="53"/>
                </a:cxn>
                <a:cxn ang="0">
                  <a:pos x="88" y="84"/>
                </a:cxn>
                <a:cxn ang="0">
                  <a:pos x="92" y="61"/>
                </a:cxn>
                <a:cxn ang="0">
                  <a:pos x="92" y="53"/>
                </a:cxn>
                <a:cxn ang="0">
                  <a:pos x="96" y="34"/>
                </a:cxn>
                <a:cxn ang="0">
                  <a:pos x="100" y="19"/>
                </a:cxn>
                <a:cxn ang="0">
                  <a:pos x="103" y="42"/>
                </a:cxn>
                <a:cxn ang="0">
                  <a:pos x="107" y="34"/>
                </a:cxn>
                <a:cxn ang="0">
                  <a:pos x="107" y="46"/>
                </a:cxn>
                <a:cxn ang="0">
                  <a:pos x="111" y="30"/>
                </a:cxn>
                <a:cxn ang="0">
                  <a:pos x="115" y="4"/>
                </a:cxn>
                <a:cxn ang="0">
                  <a:pos x="119" y="30"/>
                </a:cxn>
                <a:cxn ang="0">
                  <a:pos x="122" y="11"/>
                </a:cxn>
                <a:cxn ang="0">
                  <a:pos x="122" y="23"/>
                </a:cxn>
                <a:cxn ang="0">
                  <a:pos x="126" y="19"/>
                </a:cxn>
              </a:cxnLst>
              <a:rect l="0" t="0" r="r" b="b"/>
              <a:pathLst>
                <a:path w="130" h="95">
                  <a:moveTo>
                    <a:pt x="0" y="57"/>
                  </a:moveTo>
                  <a:lnTo>
                    <a:pt x="0" y="26"/>
                  </a:lnTo>
                  <a:lnTo>
                    <a:pt x="0" y="42"/>
                  </a:lnTo>
                  <a:lnTo>
                    <a:pt x="4" y="46"/>
                  </a:lnTo>
                  <a:lnTo>
                    <a:pt x="4" y="49"/>
                  </a:lnTo>
                  <a:lnTo>
                    <a:pt x="4" y="34"/>
                  </a:lnTo>
                  <a:lnTo>
                    <a:pt x="4" y="42"/>
                  </a:lnTo>
                  <a:lnTo>
                    <a:pt x="8" y="30"/>
                  </a:lnTo>
                  <a:lnTo>
                    <a:pt x="8" y="46"/>
                  </a:lnTo>
                  <a:lnTo>
                    <a:pt x="8" y="26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2" y="46"/>
                  </a:lnTo>
                  <a:lnTo>
                    <a:pt x="12" y="19"/>
                  </a:lnTo>
                  <a:lnTo>
                    <a:pt x="12" y="23"/>
                  </a:lnTo>
                  <a:lnTo>
                    <a:pt x="16" y="26"/>
                  </a:lnTo>
                  <a:lnTo>
                    <a:pt x="16" y="46"/>
                  </a:lnTo>
                  <a:lnTo>
                    <a:pt x="16" y="19"/>
                  </a:lnTo>
                  <a:lnTo>
                    <a:pt x="16" y="42"/>
                  </a:lnTo>
                  <a:lnTo>
                    <a:pt x="19" y="46"/>
                  </a:lnTo>
                  <a:lnTo>
                    <a:pt x="19" y="49"/>
                  </a:lnTo>
                  <a:lnTo>
                    <a:pt x="19" y="7"/>
                  </a:lnTo>
                  <a:lnTo>
                    <a:pt x="23" y="11"/>
                  </a:lnTo>
                  <a:lnTo>
                    <a:pt x="23" y="0"/>
                  </a:lnTo>
                  <a:lnTo>
                    <a:pt x="23" y="26"/>
                  </a:lnTo>
                  <a:lnTo>
                    <a:pt x="27" y="30"/>
                  </a:lnTo>
                  <a:lnTo>
                    <a:pt x="27" y="34"/>
                  </a:lnTo>
                  <a:lnTo>
                    <a:pt x="27" y="15"/>
                  </a:lnTo>
                  <a:lnTo>
                    <a:pt x="27" y="23"/>
                  </a:lnTo>
                  <a:lnTo>
                    <a:pt x="31" y="26"/>
                  </a:lnTo>
                  <a:lnTo>
                    <a:pt x="31" y="61"/>
                  </a:lnTo>
                  <a:lnTo>
                    <a:pt x="31" y="26"/>
                  </a:lnTo>
                  <a:lnTo>
                    <a:pt x="31" y="57"/>
                  </a:lnTo>
                  <a:lnTo>
                    <a:pt x="35" y="61"/>
                  </a:lnTo>
                  <a:lnTo>
                    <a:pt x="35" y="68"/>
                  </a:lnTo>
                  <a:lnTo>
                    <a:pt x="35" y="42"/>
                  </a:lnTo>
                  <a:lnTo>
                    <a:pt x="35" y="53"/>
                  </a:lnTo>
                  <a:lnTo>
                    <a:pt x="38" y="42"/>
                  </a:lnTo>
                  <a:lnTo>
                    <a:pt x="38" y="38"/>
                  </a:lnTo>
                  <a:lnTo>
                    <a:pt x="38" y="61"/>
                  </a:lnTo>
                  <a:lnTo>
                    <a:pt x="42" y="49"/>
                  </a:lnTo>
                  <a:lnTo>
                    <a:pt x="42" y="65"/>
                  </a:lnTo>
                  <a:lnTo>
                    <a:pt x="42" y="42"/>
                  </a:lnTo>
                  <a:lnTo>
                    <a:pt x="42" y="46"/>
                  </a:lnTo>
                  <a:lnTo>
                    <a:pt x="46" y="49"/>
                  </a:lnTo>
                  <a:lnTo>
                    <a:pt x="46" y="68"/>
                  </a:lnTo>
                  <a:lnTo>
                    <a:pt x="46" y="38"/>
                  </a:lnTo>
                  <a:lnTo>
                    <a:pt x="46" y="57"/>
                  </a:lnTo>
                  <a:lnTo>
                    <a:pt x="50" y="61"/>
                  </a:lnTo>
                  <a:lnTo>
                    <a:pt x="50" y="72"/>
                  </a:lnTo>
                  <a:lnTo>
                    <a:pt x="50" y="57"/>
                  </a:lnTo>
                  <a:lnTo>
                    <a:pt x="50" y="68"/>
                  </a:lnTo>
                  <a:lnTo>
                    <a:pt x="54" y="57"/>
                  </a:lnTo>
                  <a:lnTo>
                    <a:pt x="54" y="68"/>
                  </a:lnTo>
                  <a:lnTo>
                    <a:pt x="54" y="53"/>
                  </a:lnTo>
                  <a:lnTo>
                    <a:pt x="54" y="57"/>
                  </a:lnTo>
                  <a:lnTo>
                    <a:pt x="58" y="61"/>
                  </a:lnTo>
                  <a:lnTo>
                    <a:pt x="58" y="72"/>
                  </a:lnTo>
                  <a:lnTo>
                    <a:pt x="58" y="46"/>
                  </a:lnTo>
                  <a:lnTo>
                    <a:pt x="61" y="49"/>
                  </a:lnTo>
                  <a:lnTo>
                    <a:pt x="61" y="65"/>
                  </a:lnTo>
                  <a:lnTo>
                    <a:pt x="61" y="42"/>
                  </a:lnTo>
                  <a:lnTo>
                    <a:pt x="61" y="61"/>
                  </a:lnTo>
                  <a:lnTo>
                    <a:pt x="65" y="65"/>
                  </a:lnTo>
                  <a:lnTo>
                    <a:pt x="65" y="72"/>
                  </a:lnTo>
                  <a:lnTo>
                    <a:pt x="65" y="57"/>
                  </a:lnTo>
                  <a:lnTo>
                    <a:pt x="65" y="61"/>
                  </a:lnTo>
                  <a:lnTo>
                    <a:pt x="69" y="65"/>
                  </a:lnTo>
                  <a:lnTo>
                    <a:pt x="69" y="61"/>
                  </a:lnTo>
                  <a:lnTo>
                    <a:pt x="69" y="95"/>
                  </a:lnTo>
                  <a:lnTo>
                    <a:pt x="73" y="84"/>
                  </a:lnTo>
                  <a:lnTo>
                    <a:pt x="73" y="91"/>
                  </a:lnTo>
                  <a:lnTo>
                    <a:pt x="73" y="53"/>
                  </a:lnTo>
                  <a:lnTo>
                    <a:pt x="73" y="57"/>
                  </a:lnTo>
                  <a:lnTo>
                    <a:pt x="77" y="61"/>
                  </a:lnTo>
                  <a:lnTo>
                    <a:pt x="77" y="65"/>
                  </a:lnTo>
                  <a:lnTo>
                    <a:pt x="77" y="49"/>
                  </a:lnTo>
                  <a:lnTo>
                    <a:pt x="77" y="65"/>
                  </a:lnTo>
                  <a:lnTo>
                    <a:pt x="80" y="53"/>
                  </a:lnTo>
                  <a:lnTo>
                    <a:pt x="80" y="72"/>
                  </a:lnTo>
                  <a:lnTo>
                    <a:pt x="80" y="57"/>
                  </a:lnTo>
                  <a:lnTo>
                    <a:pt x="84" y="61"/>
                  </a:lnTo>
                  <a:lnTo>
                    <a:pt x="84" y="84"/>
                  </a:lnTo>
                  <a:lnTo>
                    <a:pt x="84" y="53"/>
                  </a:lnTo>
                  <a:lnTo>
                    <a:pt x="84" y="76"/>
                  </a:lnTo>
                  <a:lnTo>
                    <a:pt x="88" y="80"/>
                  </a:lnTo>
                  <a:lnTo>
                    <a:pt x="88" y="84"/>
                  </a:lnTo>
                  <a:lnTo>
                    <a:pt x="88" y="53"/>
                  </a:lnTo>
                  <a:lnTo>
                    <a:pt x="88" y="57"/>
                  </a:lnTo>
                  <a:lnTo>
                    <a:pt x="92" y="61"/>
                  </a:lnTo>
                  <a:lnTo>
                    <a:pt x="92" y="65"/>
                  </a:lnTo>
                  <a:lnTo>
                    <a:pt x="92" y="46"/>
                  </a:lnTo>
                  <a:lnTo>
                    <a:pt x="92" y="53"/>
                  </a:lnTo>
                  <a:lnTo>
                    <a:pt x="96" y="57"/>
                  </a:lnTo>
                  <a:lnTo>
                    <a:pt x="96" y="68"/>
                  </a:lnTo>
                  <a:lnTo>
                    <a:pt x="96" y="34"/>
                  </a:lnTo>
                  <a:lnTo>
                    <a:pt x="96" y="38"/>
                  </a:lnTo>
                  <a:lnTo>
                    <a:pt x="100" y="42"/>
                  </a:lnTo>
                  <a:lnTo>
                    <a:pt x="100" y="19"/>
                  </a:lnTo>
                  <a:lnTo>
                    <a:pt x="100" y="34"/>
                  </a:lnTo>
                  <a:lnTo>
                    <a:pt x="103" y="26"/>
                  </a:lnTo>
                  <a:lnTo>
                    <a:pt x="103" y="42"/>
                  </a:lnTo>
                  <a:lnTo>
                    <a:pt x="103" y="23"/>
                  </a:lnTo>
                  <a:lnTo>
                    <a:pt x="103" y="30"/>
                  </a:lnTo>
                  <a:lnTo>
                    <a:pt x="107" y="34"/>
                  </a:lnTo>
                  <a:lnTo>
                    <a:pt x="107" y="53"/>
                  </a:lnTo>
                  <a:lnTo>
                    <a:pt x="107" y="23"/>
                  </a:lnTo>
                  <a:lnTo>
                    <a:pt x="107" y="46"/>
                  </a:lnTo>
                  <a:lnTo>
                    <a:pt x="111" y="49"/>
                  </a:lnTo>
                  <a:lnTo>
                    <a:pt x="111" y="53"/>
                  </a:lnTo>
                  <a:lnTo>
                    <a:pt x="111" y="30"/>
                  </a:lnTo>
                  <a:lnTo>
                    <a:pt x="115" y="34"/>
                  </a:lnTo>
                  <a:lnTo>
                    <a:pt x="115" y="38"/>
                  </a:lnTo>
                  <a:lnTo>
                    <a:pt x="115" y="4"/>
                  </a:lnTo>
                  <a:lnTo>
                    <a:pt x="115" y="19"/>
                  </a:lnTo>
                  <a:lnTo>
                    <a:pt x="119" y="23"/>
                  </a:lnTo>
                  <a:lnTo>
                    <a:pt x="119" y="30"/>
                  </a:lnTo>
                  <a:lnTo>
                    <a:pt x="119" y="11"/>
                  </a:lnTo>
                  <a:lnTo>
                    <a:pt x="119" y="23"/>
                  </a:lnTo>
                  <a:lnTo>
                    <a:pt x="122" y="11"/>
                  </a:lnTo>
                  <a:lnTo>
                    <a:pt x="122" y="26"/>
                  </a:lnTo>
                  <a:lnTo>
                    <a:pt x="122" y="0"/>
                  </a:lnTo>
                  <a:lnTo>
                    <a:pt x="122" y="23"/>
                  </a:lnTo>
                  <a:lnTo>
                    <a:pt x="126" y="26"/>
                  </a:lnTo>
                  <a:lnTo>
                    <a:pt x="126" y="42"/>
                  </a:lnTo>
                  <a:lnTo>
                    <a:pt x="126" y="19"/>
                  </a:lnTo>
                  <a:lnTo>
                    <a:pt x="126" y="26"/>
                  </a:lnTo>
                  <a:lnTo>
                    <a:pt x="130" y="30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137"/>
            <p:cNvSpPr>
              <a:spLocks/>
            </p:cNvSpPr>
            <p:nvPr/>
          </p:nvSpPr>
          <p:spPr bwMode="auto">
            <a:xfrm>
              <a:off x="3694" y="1606"/>
              <a:ext cx="126" cy="561"/>
            </a:xfrm>
            <a:custGeom>
              <a:avLst/>
              <a:gdLst/>
              <a:ahLst/>
              <a:cxnLst>
                <a:cxn ang="0">
                  <a:pos x="0" y="519"/>
                </a:cxn>
                <a:cxn ang="0">
                  <a:pos x="4" y="557"/>
                </a:cxn>
                <a:cxn ang="0">
                  <a:pos x="8" y="546"/>
                </a:cxn>
                <a:cxn ang="0">
                  <a:pos x="8" y="534"/>
                </a:cxn>
                <a:cxn ang="0">
                  <a:pos x="12" y="515"/>
                </a:cxn>
                <a:cxn ang="0">
                  <a:pos x="15" y="542"/>
                </a:cxn>
                <a:cxn ang="0">
                  <a:pos x="19" y="538"/>
                </a:cxn>
                <a:cxn ang="0">
                  <a:pos x="19" y="542"/>
                </a:cxn>
                <a:cxn ang="0">
                  <a:pos x="23" y="553"/>
                </a:cxn>
                <a:cxn ang="0">
                  <a:pos x="27" y="542"/>
                </a:cxn>
                <a:cxn ang="0">
                  <a:pos x="31" y="553"/>
                </a:cxn>
                <a:cxn ang="0">
                  <a:pos x="34" y="538"/>
                </a:cxn>
                <a:cxn ang="0">
                  <a:pos x="34" y="534"/>
                </a:cxn>
                <a:cxn ang="0">
                  <a:pos x="38" y="550"/>
                </a:cxn>
                <a:cxn ang="0">
                  <a:pos x="42" y="519"/>
                </a:cxn>
                <a:cxn ang="0">
                  <a:pos x="46" y="0"/>
                </a:cxn>
                <a:cxn ang="0">
                  <a:pos x="50" y="557"/>
                </a:cxn>
                <a:cxn ang="0">
                  <a:pos x="54" y="515"/>
                </a:cxn>
                <a:cxn ang="0">
                  <a:pos x="54" y="504"/>
                </a:cxn>
                <a:cxn ang="0">
                  <a:pos x="57" y="508"/>
                </a:cxn>
                <a:cxn ang="0">
                  <a:pos x="61" y="523"/>
                </a:cxn>
                <a:cxn ang="0">
                  <a:pos x="65" y="515"/>
                </a:cxn>
                <a:cxn ang="0">
                  <a:pos x="65" y="530"/>
                </a:cxn>
                <a:cxn ang="0">
                  <a:pos x="69" y="523"/>
                </a:cxn>
                <a:cxn ang="0">
                  <a:pos x="73" y="557"/>
                </a:cxn>
                <a:cxn ang="0">
                  <a:pos x="77" y="538"/>
                </a:cxn>
                <a:cxn ang="0">
                  <a:pos x="80" y="515"/>
                </a:cxn>
                <a:cxn ang="0">
                  <a:pos x="80" y="523"/>
                </a:cxn>
                <a:cxn ang="0">
                  <a:pos x="84" y="519"/>
                </a:cxn>
                <a:cxn ang="0">
                  <a:pos x="88" y="553"/>
                </a:cxn>
                <a:cxn ang="0">
                  <a:pos x="92" y="527"/>
                </a:cxn>
                <a:cxn ang="0">
                  <a:pos x="92" y="530"/>
                </a:cxn>
                <a:cxn ang="0">
                  <a:pos x="96" y="530"/>
                </a:cxn>
                <a:cxn ang="0">
                  <a:pos x="99" y="553"/>
                </a:cxn>
                <a:cxn ang="0">
                  <a:pos x="103" y="534"/>
                </a:cxn>
                <a:cxn ang="0">
                  <a:pos x="107" y="550"/>
                </a:cxn>
                <a:cxn ang="0">
                  <a:pos x="107" y="550"/>
                </a:cxn>
                <a:cxn ang="0">
                  <a:pos x="111" y="534"/>
                </a:cxn>
                <a:cxn ang="0">
                  <a:pos x="115" y="546"/>
                </a:cxn>
                <a:cxn ang="0">
                  <a:pos x="119" y="546"/>
                </a:cxn>
                <a:cxn ang="0">
                  <a:pos x="122" y="523"/>
                </a:cxn>
                <a:cxn ang="0">
                  <a:pos x="126" y="530"/>
                </a:cxn>
              </a:cxnLst>
              <a:rect l="0" t="0" r="r" b="b"/>
              <a:pathLst>
                <a:path w="126" h="561">
                  <a:moveTo>
                    <a:pt x="0" y="534"/>
                  </a:moveTo>
                  <a:lnTo>
                    <a:pt x="0" y="553"/>
                  </a:lnTo>
                  <a:lnTo>
                    <a:pt x="0" y="519"/>
                  </a:lnTo>
                  <a:lnTo>
                    <a:pt x="0" y="550"/>
                  </a:lnTo>
                  <a:lnTo>
                    <a:pt x="4" y="553"/>
                  </a:lnTo>
                  <a:lnTo>
                    <a:pt x="4" y="557"/>
                  </a:lnTo>
                  <a:lnTo>
                    <a:pt x="4" y="538"/>
                  </a:lnTo>
                  <a:lnTo>
                    <a:pt x="4" y="542"/>
                  </a:lnTo>
                  <a:lnTo>
                    <a:pt x="8" y="546"/>
                  </a:lnTo>
                  <a:lnTo>
                    <a:pt x="8" y="546"/>
                  </a:lnTo>
                  <a:lnTo>
                    <a:pt x="8" y="530"/>
                  </a:lnTo>
                  <a:lnTo>
                    <a:pt x="8" y="534"/>
                  </a:lnTo>
                  <a:lnTo>
                    <a:pt x="12" y="538"/>
                  </a:lnTo>
                  <a:lnTo>
                    <a:pt x="12" y="546"/>
                  </a:lnTo>
                  <a:lnTo>
                    <a:pt x="12" y="515"/>
                  </a:lnTo>
                  <a:lnTo>
                    <a:pt x="12" y="527"/>
                  </a:lnTo>
                  <a:lnTo>
                    <a:pt x="15" y="515"/>
                  </a:lnTo>
                  <a:lnTo>
                    <a:pt x="15" y="542"/>
                  </a:lnTo>
                  <a:lnTo>
                    <a:pt x="15" y="511"/>
                  </a:lnTo>
                  <a:lnTo>
                    <a:pt x="15" y="534"/>
                  </a:lnTo>
                  <a:lnTo>
                    <a:pt x="19" y="538"/>
                  </a:lnTo>
                  <a:lnTo>
                    <a:pt x="19" y="553"/>
                  </a:lnTo>
                  <a:lnTo>
                    <a:pt x="19" y="530"/>
                  </a:lnTo>
                  <a:lnTo>
                    <a:pt x="19" y="542"/>
                  </a:lnTo>
                  <a:lnTo>
                    <a:pt x="23" y="546"/>
                  </a:lnTo>
                  <a:lnTo>
                    <a:pt x="23" y="477"/>
                  </a:lnTo>
                  <a:lnTo>
                    <a:pt x="23" y="553"/>
                  </a:lnTo>
                  <a:lnTo>
                    <a:pt x="27" y="557"/>
                  </a:lnTo>
                  <a:lnTo>
                    <a:pt x="27" y="561"/>
                  </a:lnTo>
                  <a:lnTo>
                    <a:pt x="27" y="542"/>
                  </a:lnTo>
                  <a:lnTo>
                    <a:pt x="27" y="550"/>
                  </a:lnTo>
                  <a:lnTo>
                    <a:pt x="31" y="538"/>
                  </a:lnTo>
                  <a:lnTo>
                    <a:pt x="31" y="553"/>
                  </a:lnTo>
                  <a:lnTo>
                    <a:pt x="31" y="534"/>
                  </a:lnTo>
                  <a:lnTo>
                    <a:pt x="31" y="550"/>
                  </a:lnTo>
                  <a:lnTo>
                    <a:pt x="34" y="538"/>
                  </a:lnTo>
                  <a:lnTo>
                    <a:pt x="34" y="553"/>
                  </a:lnTo>
                  <a:lnTo>
                    <a:pt x="34" y="530"/>
                  </a:lnTo>
                  <a:lnTo>
                    <a:pt x="34" y="534"/>
                  </a:lnTo>
                  <a:lnTo>
                    <a:pt x="38" y="538"/>
                  </a:lnTo>
                  <a:lnTo>
                    <a:pt x="38" y="523"/>
                  </a:lnTo>
                  <a:lnTo>
                    <a:pt x="38" y="550"/>
                  </a:lnTo>
                  <a:lnTo>
                    <a:pt x="42" y="538"/>
                  </a:lnTo>
                  <a:lnTo>
                    <a:pt x="42" y="550"/>
                  </a:lnTo>
                  <a:lnTo>
                    <a:pt x="42" y="519"/>
                  </a:lnTo>
                  <a:lnTo>
                    <a:pt x="42" y="534"/>
                  </a:lnTo>
                  <a:lnTo>
                    <a:pt x="46" y="538"/>
                  </a:lnTo>
                  <a:lnTo>
                    <a:pt x="46" y="0"/>
                  </a:lnTo>
                  <a:lnTo>
                    <a:pt x="46" y="213"/>
                  </a:lnTo>
                  <a:lnTo>
                    <a:pt x="50" y="202"/>
                  </a:lnTo>
                  <a:lnTo>
                    <a:pt x="50" y="557"/>
                  </a:lnTo>
                  <a:lnTo>
                    <a:pt x="50" y="187"/>
                  </a:lnTo>
                  <a:lnTo>
                    <a:pt x="50" y="527"/>
                  </a:lnTo>
                  <a:lnTo>
                    <a:pt x="54" y="515"/>
                  </a:lnTo>
                  <a:lnTo>
                    <a:pt x="54" y="523"/>
                  </a:lnTo>
                  <a:lnTo>
                    <a:pt x="54" y="496"/>
                  </a:lnTo>
                  <a:lnTo>
                    <a:pt x="54" y="504"/>
                  </a:lnTo>
                  <a:lnTo>
                    <a:pt x="57" y="508"/>
                  </a:lnTo>
                  <a:lnTo>
                    <a:pt x="57" y="523"/>
                  </a:lnTo>
                  <a:lnTo>
                    <a:pt x="57" y="508"/>
                  </a:lnTo>
                  <a:lnTo>
                    <a:pt x="57" y="519"/>
                  </a:lnTo>
                  <a:lnTo>
                    <a:pt x="61" y="523"/>
                  </a:lnTo>
                  <a:lnTo>
                    <a:pt x="61" y="523"/>
                  </a:lnTo>
                  <a:lnTo>
                    <a:pt x="61" y="508"/>
                  </a:lnTo>
                  <a:lnTo>
                    <a:pt x="61" y="511"/>
                  </a:lnTo>
                  <a:lnTo>
                    <a:pt x="65" y="515"/>
                  </a:lnTo>
                  <a:lnTo>
                    <a:pt x="65" y="538"/>
                  </a:lnTo>
                  <a:lnTo>
                    <a:pt x="65" y="511"/>
                  </a:lnTo>
                  <a:lnTo>
                    <a:pt x="65" y="530"/>
                  </a:lnTo>
                  <a:lnTo>
                    <a:pt x="69" y="534"/>
                  </a:lnTo>
                  <a:lnTo>
                    <a:pt x="69" y="553"/>
                  </a:lnTo>
                  <a:lnTo>
                    <a:pt x="69" y="523"/>
                  </a:lnTo>
                  <a:lnTo>
                    <a:pt x="69" y="553"/>
                  </a:lnTo>
                  <a:lnTo>
                    <a:pt x="73" y="542"/>
                  </a:lnTo>
                  <a:lnTo>
                    <a:pt x="73" y="557"/>
                  </a:lnTo>
                  <a:lnTo>
                    <a:pt x="73" y="530"/>
                  </a:lnTo>
                  <a:lnTo>
                    <a:pt x="77" y="534"/>
                  </a:lnTo>
                  <a:lnTo>
                    <a:pt x="77" y="538"/>
                  </a:lnTo>
                  <a:lnTo>
                    <a:pt x="77" y="508"/>
                  </a:lnTo>
                  <a:lnTo>
                    <a:pt x="77" y="511"/>
                  </a:lnTo>
                  <a:lnTo>
                    <a:pt x="80" y="515"/>
                  </a:lnTo>
                  <a:lnTo>
                    <a:pt x="80" y="534"/>
                  </a:lnTo>
                  <a:lnTo>
                    <a:pt x="80" y="508"/>
                  </a:lnTo>
                  <a:lnTo>
                    <a:pt x="80" y="523"/>
                  </a:lnTo>
                  <a:lnTo>
                    <a:pt x="84" y="527"/>
                  </a:lnTo>
                  <a:lnTo>
                    <a:pt x="84" y="542"/>
                  </a:lnTo>
                  <a:lnTo>
                    <a:pt x="84" y="519"/>
                  </a:lnTo>
                  <a:lnTo>
                    <a:pt x="84" y="534"/>
                  </a:lnTo>
                  <a:lnTo>
                    <a:pt x="88" y="538"/>
                  </a:lnTo>
                  <a:lnTo>
                    <a:pt x="88" y="553"/>
                  </a:lnTo>
                  <a:lnTo>
                    <a:pt x="88" y="527"/>
                  </a:lnTo>
                  <a:lnTo>
                    <a:pt x="88" y="534"/>
                  </a:lnTo>
                  <a:lnTo>
                    <a:pt x="92" y="527"/>
                  </a:lnTo>
                  <a:lnTo>
                    <a:pt x="92" y="542"/>
                  </a:lnTo>
                  <a:lnTo>
                    <a:pt x="92" y="515"/>
                  </a:lnTo>
                  <a:lnTo>
                    <a:pt x="92" y="530"/>
                  </a:lnTo>
                  <a:lnTo>
                    <a:pt x="96" y="534"/>
                  </a:lnTo>
                  <a:lnTo>
                    <a:pt x="96" y="557"/>
                  </a:lnTo>
                  <a:lnTo>
                    <a:pt x="96" y="530"/>
                  </a:lnTo>
                  <a:lnTo>
                    <a:pt x="96" y="546"/>
                  </a:lnTo>
                  <a:lnTo>
                    <a:pt x="99" y="550"/>
                  </a:lnTo>
                  <a:lnTo>
                    <a:pt x="99" y="553"/>
                  </a:lnTo>
                  <a:lnTo>
                    <a:pt x="99" y="523"/>
                  </a:lnTo>
                  <a:lnTo>
                    <a:pt x="99" y="546"/>
                  </a:lnTo>
                  <a:lnTo>
                    <a:pt x="103" y="534"/>
                  </a:lnTo>
                  <a:lnTo>
                    <a:pt x="103" y="561"/>
                  </a:lnTo>
                  <a:lnTo>
                    <a:pt x="103" y="546"/>
                  </a:lnTo>
                  <a:lnTo>
                    <a:pt x="107" y="550"/>
                  </a:lnTo>
                  <a:lnTo>
                    <a:pt x="107" y="553"/>
                  </a:lnTo>
                  <a:lnTo>
                    <a:pt x="107" y="530"/>
                  </a:lnTo>
                  <a:lnTo>
                    <a:pt x="107" y="550"/>
                  </a:lnTo>
                  <a:lnTo>
                    <a:pt x="111" y="542"/>
                  </a:lnTo>
                  <a:lnTo>
                    <a:pt x="111" y="553"/>
                  </a:lnTo>
                  <a:lnTo>
                    <a:pt x="111" y="534"/>
                  </a:lnTo>
                  <a:lnTo>
                    <a:pt x="111" y="538"/>
                  </a:lnTo>
                  <a:lnTo>
                    <a:pt x="115" y="542"/>
                  </a:lnTo>
                  <a:lnTo>
                    <a:pt x="115" y="546"/>
                  </a:lnTo>
                  <a:lnTo>
                    <a:pt x="115" y="530"/>
                  </a:lnTo>
                  <a:lnTo>
                    <a:pt x="119" y="534"/>
                  </a:lnTo>
                  <a:lnTo>
                    <a:pt x="119" y="546"/>
                  </a:lnTo>
                  <a:lnTo>
                    <a:pt x="119" y="523"/>
                  </a:lnTo>
                  <a:lnTo>
                    <a:pt x="119" y="534"/>
                  </a:lnTo>
                  <a:lnTo>
                    <a:pt x="122" y="523"/>
                  </a:lnTo>
                  <a:lnTo>
                    <a:pt x="122" y="519"/>
                  </a:lnTo>
                  <a:lnTo>
                    <a:pt x="122" y="542"/>
                  </a:lnTo>
                  <a:lnTo>
                    <a:pt x="126" y="530"/>
                  </a:lnTo>
                  <a:lnTo>
                    <a:pt x="126" y="553"/>
                  </a:lnTo>
                  <a:lnTo>
                    <a:pt x="126" y="530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138"/>
            <p:cNvSpPr>
              <a:spLocks/>
            </p:cNvSpPr>
            <p:nvPr/>
          </p:nvSpPr>
          <p:spPr bwMode="auto">
            <a:xfrm>
              <a:off x="3820" y="2114"/>
              <a:ext cx="134" cy="87"/>
            </a:xfrm>
            <a:custGeom>
              <a:avLst/>
              <a:gdLst/>
              <a:ahLst/>
              <a:cxnLst>
                <a:cxn ang="0">
                  <a:pos x="4" y="34"/>
                </a:cxn>
                <a:cxn ang="0">
                  <a:pos x="8" y="22"/>
                </a:cxn>
                <a:cxn ang="0">
                  <a:pos x="8" y="26"/>
                </a:cxn>
                <a:cxn ang="0">
                  <a:pos x="12" y="26"/>
                </a:cxn>
                <a:cxn ang="0">
                  <a:pos x="15" y="15"/>
                </a:cxn>
                <a:cxn ang="0">
                  <a:pos x="19" y="26"/>
                </a:cxn>
                <a:cxn ang="0">
                  <a:pos x="23" y="22"/>
                </a:cxn>
                <a:cxn ang="0">
                  <a:pos x="23" y="30"/>
                </a:cxn>
                <a:cxn ang="0">
                  <a:pos x="27" y="19"/>
                </a:cxn>
                <a:cxn ang="0">
                  <a:pos x="31" y="15"/>
                </a:cxn>
                <a:cxn ang="0">
                  <a:pos x="35" y="38"/>
                </a:cxn>
                <a:cxn ang="0">
                  <a:pos x="38" y="22"/>
                </a:cxn>
                <a:cxn ang="0">
                  <a:pos x="38" y="34"/>
                </a:cxn>
                <a:cxn ang="0">
                  <a:pos x="42" y="22"/>
                </a:cxn>
                <a:cxn ang="0">
                  <a:pos x="46" y="49"/>
                </a:cxn>
                <a:cxn ang="0">
                  <a:pos x="50" y="49"/>
                </a:cxn>
                <a:cxn ang="0">
                  <a:pos x="54" y="7"/>
                </a:cxn>
                <a:cxn ang="0">
                  <a:pos x="54" y="11"/>
                </a:cxn>
                <a:cxn ang="0">
                  <a:pos x="57" y="19"/>
                </a:cxn>
                <a:cxn ang="0">
                  <a:pos x="61" y="3"/>
                </a:cxn>
                <a:cxn ang="0">
                  <a:pos x="65" y="30"/>
                </a:cxn>
                <a:cxn ang="0">
                  <a:pos x="69" y="22"/>
                </a:cxn>
                <a:cxn ang="0">
                  <a:pos x="69" y="30"/>
                </a:cxn>
                <a:cxn ang="0">
                  <a:pos x="73" y="19"/>
                </a:cxn>
                <a:cxn ang="0">
                  <a:pos x="77" y="57"/>
                </a:cxn>
                <a:cxn ang="0">
                  <a:pos x="80" y="34"/>
                </a:cxn>
                <a:cxn ang="0">
                  <a:pos x="84" y="84"/>
                </a:cxn>
                <a:cxn ang="0">
                  <a:pos x="88" y="87"/>
                </a:cxn>
                <a:cxn ang="0">
                  <a:pos x="92" y="53"/>
                </a:cxn>
                <a:cxn ang="0">
                  <a:pos x="96" y="42"/>
                </a:cxn>
                <a:cxn ang="0">
                  <a:pos x="96" y="42"/>
                </a:cxn>
                <a:cxn ang="0">
                  <a:pos x="99" y="34"/>
                </a:cxn>
                <a:cxn ang="0">
                  <a:pos x="103" y="64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11" y="30"/>
                </a:cxn>
                <a:cxn ang="0">
                  <a:pos x="115" y="15"/>
                </a:cxn>
                <a:cxn ang="0">
                  <a:pos x="119" y="3"/>
                </a:cxn>
                <a:cxn ang="0">
                  <a:pos x="122" y="34"/>
                </a:cxn>
                <a:cxn ang="0">
                  <a:pos x="126" y="34"/>
                </a:cxn>
                <a:cxn ang="0">
                  <a:pos x="130" y="11"/>
                </a:cxn>
                <a:cxn ang="0">
                  <a:pos x="130" y="30"/>
                </a:cxn>
              </a:cxnLst>
              <a:rect l="0" t="0" r="r" b="b"/>
              <a:pathLst>
                <a:path w="134" h="87">
                  <a:moveTo>
                    <a:pt x="0" y="22"/>
                  </a:moveTo>
                  <a:lnTo>
                    <a:pt x="4" y="26"/>
                  </a:lnTo>
                  <a:lnTo>
                    <a:pt x="4" y="34"/>
                  </a:lnTo>
                  <a:lnTo>
                    <a:pt x="4" y="7"/>
                  </a:lnTo>
                  <a:lnTo>
                    <a:pt x="4" y="19"/>
                  </a:lnTo>
                  <a:lnTo>
                    <a:pt x="8" y="22"/>
                  </a:lnTo>
                  <a:lnTo>
                    <a:pt x="8" y="38"/>
                  </a:lnTo>
                  <a:lnTo>
                    <a:pt x="8" y="19"/>
                  </a:lnTo>
                  <a:lnTo>
                    <a:pt x="8" y="26"/>
                  </a:lnTo>
                  <a:lnTo>
                    <a:pt x="12" y="30"/>
                  </a:lnTo>
                  <a:lnTo>
                    <a:pt x="12" y="11"/>
                  </a:lnTo>
                  <a:lnTo>
                    <a:pt x="12" y="26"/>
                  </a:lnTo>
                  <a:lnTo>
                    <a:pt x="15" y="15"/>
                  </a:lnTo>
                  <a:lnTo>
                    <a:pt x="15" y="42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9" y="3"/>
                  </a:lnTo>
                  <a:lnTo>
                    <a:pt x="19" y="19"/>
                  </a:lnTo>
                  <a:lnTo>
                    <a:pt x="23" y="22"/>
                  </a:lnTo>
                  <a:lnTo>
                    <a:pt x="23" y="34"/>
                  </a:lnTo>
                  <a:lnTo>
                    <a:pt x="23" y="11"/>
                  </a:lnTo>
                  <a:lnTo>
                    <a:pt x="23" y="30"/>
                  </a:lnTo>
                  <a:lnTo>
                    <a:pt x="27" y="34"/>
                  </a:lnTo>
                  <a:lnTo>
                    <a:pt x="27" y="11"/>
                  </a:lnTo>
                  <a:lnTo>
                    <a:pt x="27" y="19"/>
                  </a:lnTo>
                  <a:lnTo>
                    <a:pt x="31" y="22"/>
                  </a:lnTo>
                  <a:lnTo>
                    <a:pt x="31" y="42"/>
                  </a:lnTo>
                  <a:lnTo>
                    <a:pt x="31" y="15"/>
                  </a:lnTo>
                  <a:lnTo>
                    <a:pt x="31" y="30"/>
                  </a:lnTo>
                  <a:lnTo>
                    <a:pt x="35" y="34"/>
                  </a:lnTo>
                  <a:lnTo>
                    <a:pt x="35" y="38"/>
                  </a:lnTo>
                  <a:lnTo>
                    <a:pt x="35" y="7"/>
                  </a:lnTo>
                  <a:lnTo>
                    <a:pt x="35" y="19"/>
                  </a:lnTo>
                  <a:lnTo>
                    <a:pt x="38" y="22"/>
                  </a:lnTo>
                  <a:lnTo>
                    <a:pt x="38" y="38"/>
                  </a:lnTo>
                  <a:lnTo>
                    <a:pt x="38" y="11"/>
                  </a:lnTo>
                  <a:lnTo>
                    <a:pt x="38" y="34"/>
                  </a:lnTo>
                  <a:lnTo>
                    <a:pt x="42" y="38"/>
                  </a:lnTo>
                  <a:lnTo>
                    <a:pt x="42" y="42"/>
                  </a:lnTo>
                  <a:lnTo>
                    <a:pt x="42" y="22"/>
                  </a:lnTo>
                  <a:lnTo>
                    <a:pt x="42" y="38"/>
                  </a:lnTo>
                  <a:lnTo>
                    <a:pt x="46" y="26"/>
                  </a:lnTo>
                  <a:lnTo>
                    <a:pt x="46" y="49"/>
                  </a:lnTo>
                  <a:lnTo>
                    <a:pt x="46" y="42"/>
                  </a:lnTo>
                  <a:lnTo>
                    <a:pt x="50" y="45"/>
                  </a:lnTo>
                  <a:lnTo>
                    <a:pt x="50" y="49"/>
                  </a:lnTo>
                  <a:lnTo>
                    <a:pt x="50" y="0"/>
                  </a:lnTo>
                  <a:lnTo>
                    <a:pt x="50" y="3"/>
                  </a:lnTo>
                  <a:lnTo>
                    <a:pt x="54" y="7"/>
                  </a:lnTo>
                  <a:lnTo>
                    <a:pt x="54" y="22"/>
                  </a:lnTo>
                  <a:lnTo>
                    <a:pt x="54" y="0"/>
                  </a:lnTo>
                  <a:lnTo>
                    <a:pt x="54" y="11"/>
                  </a:lnTo>
                  <a:lnTo>
                    <a:pt x="57" y="15"/>
                  </a:lnTo>
                  <a:lnTo>
                    <a:pt x="57" y="0"/>
                  </a:lnTo>
                  <a:lnTo>
                    <a:pt x="57" y="19"/>
                  </a:lnTo>
                  <a:lnTo>
                    <a:pt x="61" y="7"/>
                  </a:lnTo>
                  <a:lnTo>
                    <a:pt x="61" y="26"/>
                  </a:lnTo>
                  <a:lnTo>
                    <a:pt x="61" y="3"/>
                  </a:lnTo>
                  <a:lnTo>
                    <a:pt x="61" y="15"/>
                  </a:lnTo>
                  <a:lnTo>
                    <a:pt x="65" y="19"/>
                  </a:lnTo>
                  <a:lnTo>
                    <a:pt x="65" y="30"/>
                  </a:lnTo>
                  <a:lnTo>
                    <a:pt x="65" y="3"/>
                  </a:lnTo>
                  <a:lnTo>
                    <a:pt x="65" y="19"/>
                  </a:lnTo>
                  <a:lnTo>
                    <a:pt x="69" y="22"/>
                  </a:lnTo>
                  <a:lnTo>
                    <a:pt x="69" y="42"/>
                  </a:lnTo>
                  <a:lnTo>
                    <a:pt x="69" y="15"/>
                  </a:lnTo>
                  <a:lnTo>
                    <a:pt x="69" y="30"/>
                  </a:lnTo>
                  <a:lnTo>
                    <a:pt x="73" y="34"/>
                  </a:lnTo>
                  <a:lnTo>
                    <a:pt x="73" y="45"/>
                  </a:lnTo>
                  <a:lnTo>
                    <a:pt x="73" y="19"/>
                  </a:lnTo>
                  <a:lnTo>
                    <a:pt x="73" y="26"/>
                  </a:lnTo>
                  <a:lnTo>
                    <a:pt x="77" y="30"/>
                  </a:lnTo>
                  <a:lnTo>
                    <a:pt x="77" y="57"/>
                  </a:lnTo>
                  <a:lnTo>
                    <a:pt x="77" y="49"/>
                  </a:lnTo>
                  <a:lnTo>
                    <a:pt x="80" y="53"/>
                  </a:lnTo>
                  <a:lnTo>
                    <a:pt x="80" y="34"/>
                  </a:lnTo>
                  <a:lnTo>
                    <a:pt x="80" y="64"/>
                  </a:lnTo>
                  <a:lnTo>
                    <a:pt x="84" y="53"/>
                  </a:lnTo>
                  <a:lnTo>
                    <a:pt x="84" y="84"/>
                  </a:lnTo>
                  <a:lnTo>
                    <a:pt x="84" y="76"/>
                  </a:lnTo>
                  <a:lnTo>
                    <a:pt x="88" y="80"/>
                  </a:lnTo>
                  <a:lnTo>
                    <a:pt x="88" y="87"/>
                  </a:lnTo>
                  <a:lnTo>
                    <a:pt x="88" y="38"/>
                  </a:lnTo>
                  <a:lnTo>
                    <a:pt x="92" y="42"/>
                  </a:lnTo>
                  <a:lnTo>
                    <a:pt x="92" y="53"/>
                  </a:lnTo>
                  <a:lnTo>
                    <a:pt x="92" y="30"/>
                  </a:lnTo>
                  <a:lnTo>
                    <a:pt x="92" y="38"/>
                  </a:lnTo>
                  <a:lnTo>
                    <a:pt x="96" y="42"/>
                  </a:lnTo>
                  <a:lnTo>
                    <a:pt x="96" y="49"/>
                  </a:lnTo>
                  <a:lnTo>
                    <a:pt x="96" y="30"/>
                  </a:lnTo>
                  <a:lnTo>
                    <a:pt x="96" y="42"/>
                  </a:lnTo>
                  <a:lnTo>
                    <a:pt x="99" y="45"/>
                  </a:lnTo>
                  <a:lnTo>
                    <a:pt x="99" y="64"/>
                  </a:lnTo>
                  <a:lnTo>
                    <a:pt x="99" y="34"/>
                  </a:lnTo>
                  <a:lnTo>
                    <a:pt x="99" y="53"/>
                  </a:lnTo>
                  <a:lnTo>
                    <a:pt x="103" y="57"/>
                  </a:lnTo>
                  <a:lnTo>
                    <a:pt x="103" y="64"/>
                  </a:lnTo>
                  <a:lnTo>
                    <a:pt x="103" y="22"/>
                  </a:lnTo>
                  <a:lnTo>
                    <a:pt x="103" y="34"/>
                  </a:lnTo>
                  <a:lnTo>
                    <a:pt x="107" y="22"/>
                  </a:lnTo>
                  <a:lnTo>
                    <a:pt x="107" y="42"/>
                  </a:lnTo>
                  <a:lnTo>
                    <a:pt x="107" y="22"/>
                  </a:lnTo>
                  <a:lnTo>
                    <a:pt x="111" y="26"/>
                  </a:lnTo>
                  <a:lnTo>
                    <a:pt x="111" y="38"/>
                  </a:lnTo>
                  <a:lnTo>
                    <a:pt x="111" y="19"/>
                  </a:lnTo>
                  <a:lnTo>
                    <a:pt x="111" y="30"/>
                  </a:lnTo>
                  <a:lnTo>
                    <a:pt x="115" y="34"/>
                  </a:lnTo>
                  <a:lnTo>
                    <a:pt x="115" y="42"/>
                  </a:lnTo>
                  <a:lnTo>
                    <a:pt x="115" y="15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19" y="3"/>
                  </a:lnTo>
                  <a:lnTo>
                    <a:pt x="119" y="19"/>
                  </a:lnTo>
                  <a:lnTo>
                    <a:pt x="122" y="7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6" y="30"/>
                  </a:lnTo>
                  <a:lnTo>
                    <a:pt x="126" y="34"/>
                  </a:lnTo>
                  <a:lnTo>
                    <a:pt x="126" y="0"/>
                  </a:lnTo>
                  <a:lnTo>
                    <a:pt x="126" y="7"/>
                  </a:lnTo>
                  <a:lnTo>
                    <a:pt x="130" y="11"/>
                  </a:lnTo>
                  <a:lnTo>
                    <a:pt x="130" y="34"/>
                  </a:lnTo>
                  <a:lnTo>
                    <a:pt x="130" y="3"/>
                  </a:lnTo>
                  <a:lnTo>
                    <a:pt x="130" y="30"/>
                  </a:lnTo>
                  <a:lnTo>
                    <a:pt x="134" y="34"/>
                  </a:lnTo>
                  <a:lnTo>
                    <a:pt x="134" y="38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139"/>
            <p:cNvSpPr>
              <a:spLocks/>
            </p:cNvSpPr>
            <p:nvPr/>
          </p:nvSpPr>
          <p:spPr bwMode="auto">
            <a:xfrm>
              <a:off x="3954" y="2094"/>
              <a:ext cx="130" cy="115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4" y="39"/>
                </a:cxn>
                <a:cxn ang="0">
                  <a:pos x="8" y="69"/>
                </a:cxn>
                <a:cxn ang="0">
                  <a:pos x="11" y="62"/>
                </a:cxn>
                <a:cxn ang="0">
                  <a:pos x="15" y="77"/>
                </a:cxn>
                <a:cxn ang="0">
                  <a:pos x="19" y="92"/>
                </a:cxn>
                <a:cxn ang="0">
                  <a:pos x="19" y="104"/>
                </a:cxn>
                <a:cxn ang="0">
                  <a:pos x="23" y="84"/>
                </a:cxn>
                <a:cxn ang="0">
                  <a:pos x="27" y="96"/>
                </a:cxn>
                <a:cxn ang="0">
                  <a:pos x="30" y="73"/>
                </a:cxn>
                <a:cxn ang="0">
                  <a:pos x="30" y="46"/>
                </a:cxn>
                <a:cxn ang="0">
                  <a:pos x="34" y="39"/>
                </a:cxn>
                <a:cxn ang="0">
                  <a:pos x="38" y="58"/>
                </a:cxn>
                <a:cxn ang="0">
                  <a:pos x="42" y="35"/>
                </a:cxn>
                <a:cxn ang="0">
                  <a:pos x="42" y="39"/>
                </a:cxn>
                <a:cxn ang="0">
                  <a:pos x="46" y="20"/>
                </a:cxn>
                <a:cxn ang="0">
                  <a:pos x="50" y="16"/>
                </a:cxn>
                <a:cxn ang="0">
                  <a:pos x="53" y="42"/>
                </a:cxn>
                <a:cxn ang="0">
                  <a:pos x="57" y="27"/>
                </a:cxn>
                <a:cxn ang="0">
                  <a:pos x="57" y="50"/>
                </a:cxn>
                <a:cxn ang="0">
                  <a:pos x="61" y="35"/>
                </a:cxn>
                <a:cxn ang="0">
                  <a:pos x="65" y="27"/>
                </a:cxn>
                <a:cxn ang="0">
                  <a:pos x="69" y="8"/>
                </a:cxn>
                <a:cxn ang="0">
                  <a:pos x="72" y="35"/>
                </a:cxn>
                <a:cxn ang="0">
                  <a:pos x="76" y="23"/>
                </a:cxn>
                <a:cxn ang="0">
                  <a:pos x="76" y="12"/>
                </a:cxn>
                <a:cxn ang="0">
                  <a:pos x="80" y="0"/>
                </a:cxn>
                <a:cxn ang="0">
                  <a:pos x="84" y="0"/>
                </a:cxn>
                <a:cxn ang="0">
                  <a:pos x="88" y="39"/>
                </a:cxn>
                <a:cxn ang="0">
                  <a:pos x="92" y="31"/>
                </a:cxn>
                <a:cxn ang="0">
                  <a:pos x="92" y="23"/>
                </a:cxn>
                <a:cxn ang="0">
                  <a:pos x="95" y="16"/>
                </a:cxn>
                <a:cxn ang="0">
                  <a:pos x="99" y="42"/>
                </a:cxn>
                <a:cxn ang="0">
                  <a:pos x="103" y="16"/>
                </a:cxn>
                <a:cxn ang="0">
                  <a:pos x="107" y="39"/>
                </a:cxn>
                <a:cxn ang="0">
                  <a:pos x="107" y="16"/>
                </a:cxn>
                <a:cxn ang="0">
                  <a:pos x="111" y="39"/>
                </a:cxn>
                <a:cxn ang="0">
                  <a:pos x="114" y="35"/>
                </a:cxn>
                <a:cxn ang="0">
                  <a:pos x="118" y="35"/>
                </a:cxn>
                <a:cxn ang="0">
                  <a:pos x="122" y="58"/>
                </a:cxn>
                <a:cxn ang="0">
                  <a:pos x="126" y="50"/>
                </a:cxn>
                <a:cxn ang="0">
                  <a:pos x="126" y="62"/>
                </a:cxn>
              </a:cxnLst>
              <a:rect l="0" t="0" r="r" b="b"/>
              <a:pathLst>
                <a:path w="130" h="115">
                  <a:moveTo>
                    <a:pt x="0" y="58"/>
                  </a:moveTo>
                  <a:lnTo>
                    <a:pt x="0" y="35"/>
                  </a:lnTo>
                  <a:lnTo>
                    <a:pt x="0" y="46"/>
                  </a:lnTo>
                  <a:lnTo>
                    <a:pt x="4" y="50"/>
                  </a:lnTo>
                  <a:lnTo>
                    <a:pt x="4" y="62"/>
                  </a:lnTo>
                  <a:lnTo>
                    <a:pt x="4" y="39"/>
                  </a:lnTo>
                  <a:lnTo>
                    <a:pt x="4" y="62"/>
                  </a:lnTo>
                  <a:lnTo>
                    <a:pt x="8" y="50"/>
                  </a:lnTo>
                  <a:lnTo>
                    <a:pt x="8" y="69"/>
                  </a:lnTo>
                  <a:lnTo>
                    <a:pt x="8" y="50"/>
                  </a:lnTo>
                  <a:lnTo>
                    <a:pt x="8" y="58"/>
                  </a:lnTo>
                  <a:lnTo>
                    <a:pt x="11" y="62"/>
                  </a:lnTo>
                  <a:lnTo>
                    <a:pt x="11" y="54"/>
                  </a:lnTo>
                  <a:lnTo>
                    <a:pt x="11" y="88"/>
                  </a:lnTo>
                  <a:lnTo>
                    <a:pt x="15" y="77"/>
                  </a:lnTo>
                  <a:lnTo>
                    <a:pt x="15" y="100"/>
                  </a:lnTo>
                  <a:lnTo>
                    <a:pt x="15" y="88"/>
                  </a:lnTo>
                  <a:lnTo>
                    <a:pt x="19" y="92"/>
                  </a:lnTo>
                  <a:lnTo>
                    <a:pt x="19" y="115"/>
                  </a:lnTo>
                  <a:lnTo>
                    <a:pt x="19" y="84"/>
                  </a:lnTo>
                  <a:lnTo>
                    <a:pt x="19" y="104"/>
                  </a:lnTo>
                  <a:lnTo>
                    <a:pt x="23" y="107"/>
                  </a:lnTo>
                  <a:lnTo>
                    <a:pt x="23" y="115"/>
                  </a:lnTo>
                  <a:lnTo>
                    <a:pt x="23" y="84"/>
                  </a:lnTo>
                  <a:lnTo>
                    <a:pt x="23" y="9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27" y="73"/>
                  </a:lnTo>
                  <a:lnTo>
                    <a:pt x="27" y="84"/>
                  </a:lnTo>
                  <a:lnTo>
                    <a:pt x="30" y="73"/>
                  </a:lnTo>
                  <a:lnTo>
                    <a:pt x="30" y="81"/>
                  </a:lnTo>
                  <a:lnTo>
                    <a:pt x="30" y="42"/>
                  </a:lnTo>
                  <a:lnTo>
                    <a:pt x="30" y="46"/>
                  </a:lnTo>
                  <a:lnTo>
                    <a:pt x="34" y="50"/>
                  </a:lnTo>
                  <a:lnTo>
                    <a:pt x="34" y="54"/>
                  </a:lnTo>
                  <a:lnTo>
                    <a:pt x="34" y="39"/>
                  </a:lnTo>
                  <a:lnTo>
                    <a:pt x="34" y="50"/>
                  </a:lnTo>
                  <a:lnTo>
                    <a:pt x="38" y="54"/>
                  </a:lnTo>
                  <a:lnTo>
                    <a:pt x="38" y="58"/>
                  </a:lnTo>
                  <a:lnTo>
                    <a:pt x="38" y="23"/>
                  </a:lnTo>
                  <a:lnTo>
                    <a:pt x="38" y="31"/>
                  </a:lnTo>
                  <a:lnTo>
                    <a:pt x="42" y="35"/>
                  </a:lnTo>
                  <a:lnTo>
                    <a:pt x="42" y="42"/>
                  </a:lnTo>
                  <a:lnTo>
                    <a:pt x="42" y="20"/>
                  </a:lnTo>
                  <a:lnTo>
                    <a:pt x="42" y="39"/>
                  </a:lnTo>
                  <a:lnTo>
                    <a:pt x="46" y="35"/>
                  </a:lnTo>
                  <a:lnTo>
                    <a:pt x="46" y="12"/>
                  </a:lnTo>
                  <a:lnTo>
                    <a:pt x="46" y="20"/>
                  </a:lnTo>
                  <a:lnTo>
                    <a:pt x="50" y="23"/>
                  </a:lnTo>
                  <a:lnTo>
                    <a:pt x="50" y="35"/>
                  </a:lnTo>
                  <a:lnTo>
                    <a:pt x="50" y="16"/>
                  </a:lnTo>
                  <a:lnTo>
                    <a:pt x="50" y="27"/>
                  </a:lnTo>
                  <a:lnTo>
                    <a:pt x="53" y="31"/>
                  </a:lnTo>
                  <a:lnTo>
                    <a:pt x="53" y="42"/>
                  </a:lnTo>
                  <a:lnTo>
                    <a:pt x="53" y="23"/>
                  </a:lnTo>
                  <a:lnTo>
                    <a:pt x="53" y="39"/>
                  </a:lnTo>
                  <a:lnTo>
                    <a:pt x="57" y="27"/>
                  </a:lnTo>
                  <a:lnTo>
                    <a:pt x="57" y="62"/>
                  </a:lnTo>
                  <a:lnTo>
                    <a:pt x="57" y="27"/>
                  </a:lnTo>
                  <a:lnTo>
                    <a:pt x="57" y="50"/>
                  </a:lnTo>
                  <a:lnTo>
                    <a:pt x="61" y="54"/>
                  </a:lnTo>
                  <a:lnTo>
                    <a:pt x="61" y="58"/>
                  </a:lnTo>
                  <a:lnTo>
                    <a:pt x="61" y="35"/>
                  </a:lnTo>
                  <a:lnTo>
                    <a:pt x="65" y="39"/>
                  </a:lnTo>
                  <a:lnTo>
                    <a:pt x="65" y="46"/>
                  </a:lnTo>
                  <a:lnTo>
                    <a:pt x="65" y="27"/>
                  </a:lnTo>
                  <a:lnTo>
                    <a:pt x="65" y="31"/>
                  </a:lnTo>
                  <a:lnTo>
                    <a:pt x="69" y="35"/>
                  </a:lnTo>
                  <a:lnTo>
                    <a:pt x="69" y="8"/>
                  </a:lnTo>
                  <a:lnTo>
                    <a:pt x="69" y="20"/>
                  </a:lnTo>
                  <a:lnTo>
                    <a:pt x="72" y="23"/>
                  </a:lnTo>
                  <a:lnTo>
                    <a:pt x="72" y="35"/>
                  </a:lnTo>
                  <a:lnTo>
                    <a:pt x="72" y="16"/>
                  </a:lnTo>
                  <a:lnTo>
                    <a:pt x="72" y="35"/>
                  </a:lnTo>
                  <a:lnTo>
                    <a:pt x="76" y="23"/>
                  </a:lnTo>
                  <a:lnTo>
                    <a:pt x="76" y="35"/>
                  </a:lnTo>
                  <a:lnTo>
                    <a:pt x="76" y="0"/>
                  </a:lnTo>
                  <a:lnTo>
                    <a:pt x="76" y="12"/>
                  </a:lnTo>
                  <a:lnTo>
                    <a:pt x="80" y="8"/>
                  </a:lnTo>
                  <a:lnTo>
                    <a:pt x="80" y="27"/>
                  </a:lnTo>
                  <a:lnTo>
                    <a:pt x="80" y="0"/>
                  </a:lnTo>
                  <a:lnTo>
                    <a:pt x="80" y="23"/>
                  </a:lnTo>
                  <a:lnTo>
                    <a:pt x="84" y="27"/>
                  </a:lnTo>
                  <a:lnTo>
                    <a:pt x="84" y="0"/>
                  </a:lnTo>
                  <a:lnTo>
                    <a:pt x="84" y="4"/>
                  </a:lnTo>
                  <a:lnTo>
                    <a:pt x="88" y="8"/>
                  </a:lnTo>
                  <a:lnTo>
                    <a:pt x="88" y="39"/>
                  </a:lnTo>
                  <a:lnTo>
                    <a:pt x="88" y="4"/>
                  </a:lnTo>
                  <a:lnTo>
                    <a:pt x="88" y="35"/>
                  </a:lnTo>
                  <a:lnTo>
                    <a:pt x="92" y="31"/>
                  </a:lnTo>
                  <a:lnTo>
                    <a:pt x="92" y="39"/>
                  </a:lnTo>
                  <a:lnTo>
                    <a:pt x="92" y="16"/>
                  </a:lnTo>
                  <a:lnTo>
                    <a:pt x="92" y="23"/>
                  </a:lnTo>
                  <a:lnTo>
                    <a:pt x="95" y="27"/>
                  </a:lnTo>
                  <a:lnTo>
                    <a:pt x="95" y="46"/>
                  </a:lnTo>
                  <a:lnTo>
                    <a:pt x="95" y="16"/>
                  </a:lnTo>
                  <a:lnTo>
                    <a:pt x="95" y="31"/>
                  </a:lnTo>
                  <a:lnTo>
                    <a:pt x="99" y="35"/>
                  </a:lnTo>
                  <a:lnTo>
                    <a:pt x="99" y="42"/>
                  </a:lnTo>
                  <a:lnTo>
                    <a:pt x="99" y="8"/>
                  </a:lnTo>
                  <a:lnTo>
                    <a:pt x="99" y="12"/>
                  </a:lnTo>
                  <a:lnTo>
                    <a:pt x="103" y="16"/>
                  </a:lnTo>
                  <a:lnTo>
                    <a:pt x="103" y="8"/>
                  </a:lnTo>
                  <a:lnTo>
                    <a:pt x="103" y="35"/>
                  </a:lnTo>
                  <a:lnTo>
                    <a:pt x="107" y="39"/>
                  </a:lnTo>
                  <a:lnTo>
                    <a:pt x="107" y="39"/>
                  </a:lnTo>
                  <a:lnTo>
                    <a:pt x="107" y="12"/>
                  </a:lnTo>
                  <a:lnTo>
                    <a:pt x="107" y="16"/>
                  </a:lnTo>
                  <a:lnTo>
                    <a:pt x="111" y="20"/>
                  </a:lnTo>
                  <a:lnTo>
                    <a:pt x="111" y="12"/>
                  </a:lnTo>
                  <a:lnTo>
                    <a:pt x="111" y="39"/>
                  </a:lnTo>
                  <a:lnTo>
                    <a:pt x="114" y="27"/>
                  </a:lnTo>
                  <a:lnTo>
                    <a:pt x="114" y="46"/>
                  </a:lnTo>
                  <a:lnTo>
                    <a:pt x="114" y="35"/>
                  </a:lnTo>
                  <a:lnTo>
                    <a:pt x="118" y="39"/>
                  </a:lnTo>
                  <a:lnTo>
                    <a:pt x="118" y="58"/>
                  </a:lnTo>
                  <a:lnTo>
                    <a:pt x="118" y="35"/>
                  </a:lnTo>
                  <a:lnTo>
                    <a:pt x="118" y="46"/>
                  </a:lnTo>
                  <a:lnTo>
                    <a:pt x="122" y="50"/>
                  </a:lnTo>
                  <a:lnTo>
                    <a:pt x="122" y="58"/>
                  </a:lnTo>
                  <a:lnTo>
                    <a:pt x="122" y="39"/>
                  </a:lnTo>
                  <a:lnTo>
                    <a:pt x="122" y="46"/>
                  </a:lnTo>
                  <a:lnTo>
                    <a:pt x="126" y="50"/>
                  </a:lnTo>
                  <a:lnTo>
                    <a:pt x="126" y="65"/>
                  </a:lnTo>
                  <a:lnTo>
                    <a:pt x="126" y="46"/>
                  </a:lnTo>
                  <a:lnTo>
                    <a:pt x="126" y="62"/>
                  </a:lnTo>
                  <a:lnTo>
                    <a:pt x="130" y="65"/>
                  </a:lnTo>
                  <a:lnTo>
                    <a:pt x="130" y="73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140"/>
            <p:cNvSpPr>
              <a:spLocks/>
            </p:cNvSpPr>
            <p:nvPr/>
          </p:nvSpPr>
          <p:spPr bwMode="auto">
            <a:xfrm>
              <a:off x="4084" y="2033"/>
              <a:ext cx="130" cy="149"/>
            </a:xfrm>
            <a:custGeom>
              <a:avLst/>
              <a:gdLst/>
              <a:ahLst/>
              <a:cxnLst>
                <a:cxn ang="0">
                  <a:pos x="0" y="119"/>
                </a:cxn>
                <a:cxn ang="0">
                  <a:pos x="4" y="134"/>
                </a:cxn>
                <a:cxn ang="0">
                  <a:pos x="7" y="119"/>
                </a:cxn>
                <a:cxn ang="0">
                  <a:pos x="11" y="107"/>
                </a:cxn>
                <a:cxn ang="0">
                  <a:pos x="15" y="134"/>
                </a:cxn>
                <a:cxn ang="0">
                  <a:pos x="19" y="111"/>
                </a:cxn>
                <a:cxn ang="0">
                  <a:pos x="23" y="126"/>
                </a:cxn>
                <a:cxn ang="0">
                  <a:pos x="23" y="103"/>
                </a:cxn>
                <a:cxn ang="0">
                  <a:pos x="27" y="100"/>
                </a:cxn>
                <a:cxn ang="0">
                  <a:pos x="30" y="149"/>
                </a:cxn>
                <a:cxn ang="0">
                  <a:pos x="34" y="107"/>
                </a:cxn>
                <a:cxn ang="0">
                  <a:pos x="34" y="111"/>
                </a:cxn>
                <a:cxn ang="0">
                  <a:pos x="38" y="92"/>
                </a:cxn>
                <a:cxn ang="0">
                  <a:pos x="42" y="115"/>
                </a:cxn>
                <a:cxn ang="0">
                  <a:pos x="46" y="111"/>
                </a:cxn>
                <a:cxn ang="0">
                  <a:pos x="46" y="81"/>
                </a:cxn>
                <a:cxn ang="0">
                  <a:pos x="49" y="61"/>
                </a:cxn>
                <a:cxn ang="0">
                  <a:pos x="53" y="96"/>
                </a:cxn>
                <a:cxn ang="0">
                  <a:pos x="57" y="69"/>
                </a:cxn>
                <a:cxn ang="0">
                  <a:pos x="57" y="65"/>
                </a:cxn>
                <a:cxn ang="0">
                  <a:pos x="61" y="39"/>
                </a:cxn>
                <a:cxn ang="0">
                  <a:pos x="65" y="65"/>
                </a:cxn>
                <a:cxn ang="0">
                  <a:pos x="69" y="69"/>
                </a:cxn>
                <a:cxn ang="0">
                  <a:pos x="72" y="54"/>
                </a:cxn>
                <a:cxn ang="0">
                  <a:pos x="76" y="39"/>
                </a:cxn>
                <a:cxn ang="0">
                  <a:pos x="76" y="23"/>
                </a:cxn>
                <a:cxn ang="0">
                  <a:pos x="80" y="19"/>
                </a:cxn>
                <a:cxn ang="0">
                  <a:pos x="84" y="42"/>
                </a:cxn>
                <a:cxn ang="0">
                  <a:pos x="88" y="27"/>
                </a:cxn>
                <a:cxn ang="0">
                  <a:pos x="88" y="35"/>
                </a:cxn>
                <a:cxn ang="0">
                  <a:pos x="91" y="16"/>
                </a:cxn>
                <a:cxn ang="0">
                  <a:pos x="95" y="8"/>
                </a:cxn>
                <a:cxn ang="0">
                  <a:pos x="99" y="35"/>
                </a:cxn>
                <a:cxn ang="0">
                  <a:pos x="103" y="23"/>
                </a:cxn>
                <a:cxn ang="0">
                  <a:pos x="103" y="31"/>
                </a:cxn>
                <a:cxn ang="0">
                  <a:pos x="107" y="19"/>
                </a:cxn>
                <a:cxn ang="0">
                  <a:pos x="111" y="31"/>
                </a:cxn>
                <a:cxn ang="0">
                  <a:pos x="114" y="19"/>
                </a:cxn>
                <a:cxn ang="0">
                  <a:pos x="114" y="19"/>
                </a:cxn>
                <a:cxn ang="0">
                  <a:pos x="118" y="31"/>
                </a:cxn>
                <a:cxn ang="0">
                  <a:pos x="122" y="8"/>
                </a:cxn>
                <a:cxn ang="0">
                  <a:pos x="126" y="0"/>
                </a:cxn>
              </a:cxnLst>
              <a:rect l="0" t="0" r="r" b="b"/>
              <a:pathLst>
                <a:path w="130" h="149">
                  <a:moveTo>
                    <a:pt x="0" y="134"/>
                  </a:moveTo>
                  <a:lnTo>
                    <a:pt x="0" y="107"/>
                  </a:lnTo>
                  <a:lnTo>
                    <a:pt x="0" y="119"/>
                  </a:lnTo>
                  <a:lnTo>
                    <a:pt x="4" y="111"/>
                  </a:lnTo>
                  <a:lnTo>
                    <a:pt x="4" y="107"/>
                  </a:lnTo>
                  <a:lnTo>
                    <a:pt x="4" y="134"/>
                  </a:lnTo>
                  <a:lnTo>
                    <a:pt x="7" y="123"/>
                  </a:lnTo>
                  <a:lnTo>
                    <a:pt x="7" y="145"/>
                  </a:lnTo>
                  <a:lnTo>
                    <a:pt x="7" y="119"/>
                  </a:lnTo>
                  <a:lnTo>
                    <a:pt x="7" y="126"/>
                  </a:lnTo>
                  <a:lnTo>
                    <a:pt x="11" y="115"/>
                  </a:lnTo>
                  <a:lnTo>
                    <a:pt x="11" y="107"/>
                  </a:lnTo>
                  <a:lnTo>
                    <a:pt x="11" y="130"/>
                  </a:lnTo>
                  <a:lnTo>
                    <a:pt x="15" y="119"/>
                  </a:lnTo>
                  <a:lnTo>
                    <a:pt x="15" y="134"/>
                  </a:lnTo>
                  <a:lnTo>
                    <a:pt x="15" y="107"/>
                  </a:lnTo>
                  <a:lnTo>
                    <a:pt x="15" y="119"/>
                  </a:lnTo>
                  <a:lnTo>
                    <a:pt x="19" y="111"/>
                  </a:lnTo>
                  <a:lnTo>
                    <a:pt x="19" y="107"/>
                  </a:lnTo>
                  <a:lnTo>
                    <a:pt x="19" y="138"/>
                  </a:lnTo>
                  <a:lnTo>
                    <a:pt x="23" y="126"/>
                  </a:lnTo>
                  <a:lnTo>
                    <a:pt x="23" y="138"/>
                  </a:lnTo>
                  <a:lnTo>
                    <a:pt x="23" y="100"/>
                  </a:lnTo>
                  <a:lnTo>
                    <a:pt x="23" y="103"/>
                  </a:lnTo>
                  <a:lnTo>
                    <a:pt x="27" y="107"/>
                  </a:lnTo>
                  <a:lnTo>
                    <a:pt x="27" y="142"/>
                  </a:lnTo>
                  <a:lnTo>
                    <a:pt x="27" y="100"/>
                  </a:lnTo>
                  <a:lnTo>
                    <a:pt x="27" y="138"/>
                  </a:lnTo>
                  <a:lnTo>
                    <a:pt x="30" y="142"/>
                  </a:lnTo>
                  <a:lnTo>
                    <a:pt x="30" y="149"/>
                  </a:lnTo>
                  <a:lnTo>
                    <a:pt x="30" y="107"/>
                  </a:lnTo>
                  <a:lnTo>
                    <a:pt x="30" y="119"/>
                  </a:lnTo>
                  <a:lnTo>
                    <a:pt x="34" y="107"/>
                  </a:lnTo>
                  <a:lnTo>
                    <a:pt x="34" y="119"/>
                  </a:lnTo>
                  <a:lnTo>
                    <a:pt x="34" y="100"/>
                  </a:lnTo>
                  <a:lnTo>
                    <a:pt x="34" y="111"/>
                  </a:lnTo>
                  <a:lnTo>
                    <a:pt x="38" y="103"/>
                  </a:lnTo>
                  <a:lnTo>
                    <a:pt x="38" y="119"/>
                  </a:lnTo>
                  <a:lnTo>
                    <a:pt x="38" y="92"/>
                  </a:lnTo>
                  <a:lnTo>
                    <a:pt x="38" y="96"/>
                  </a:lnTo>
                  <a:lnTo>
                    <a:pt x="42" y="100"/>
                  </a:lnTo>
                  <a:lnTo>
                    <a:pt x="42" y="115"/>
                  </a:lnTo>
                  <a:lnTo>
                    <a:pt x="42" y="92"/>
                  </a:lnTo>
                  <a:lnTo>
                    <a:pt x="42" y="107"/>
                  </a:lnTo>
                  <a:lnTo>
                    <a:pt x="46" y="111"/>
                  </a:lnTo>
                  <a:lnTo>
                    <a:pt x="46" y="115"/>
                  </a:lnTo>
                  <a:lnTo>
                    <a:pt x="46" y="77"/>
                  </a:lnTo>
                  <a:lnTo>
                    <a:pt x="46" y="81"/>
                  </a:lnTo>
                  <a:lnTo>
                    <a:pt x="49" y="84"/>
                  </a:lnTo>
                  <a:lnTo>
                    <a:pt x="49" y="88"/>
                  </a:lnTo>
                  <a:lnTo>
                    <a:pt x="49" y="61"/>
                  </a:lnTo>
                  <a:lnTo>
                    <a:pt x="49" y="77"/>
                  </a:lnTo>
                  <a:lnTo>
                    <a:pt x="53" y="81"/>
                  </a:lnTo>
                  <a:lnTo>
                    <a:pt x="53" y="96"/>
                  </a:lnTo>
                  <a:lnTo>
                    <a:pt x="53" y="69"/>
                  </a:lnTo>
                  <a:lnTo>
                    <a:pt x="53" y="77"/>
                  </a:lnTo>
                  <a:lnTo>
                    <a:pt x="57" y="69"/>
                  </a:lnTo>
                  <a:lnTo>
                    <a:pt x="57" y="77"/>
                  </a:lnTo>
                  <a:lnTo>
                    <a:pt x="57" y="50"/>
                  </a:lnTo>
                  <a:lnTo>
                    <a:pt x="57" y="65"/>
                  </a:lnTo>
                  <a:lnTo>
                    <a:pt x="61" y="61"/>
                  </a:lnTo>
                  <a:lnTo>
                    <a:pt x="61" y="73"/>
                  </a:lnTo>
                  <a:lnTo>
                    <a:pt x="61" y="39"/>
                  </a:lnTo>
                  <a:lnTo>
                    <a:pt x="61" y="50"/>
                  </a:lnTo>
                  <a:lnTo>
                    <a:pt x="65" y="39"/>
                  </a:lnTo>
                  <a:lnTo>
                    <a:pt x="65" y="65"/>
                  </a:lnTo>
                  <a:lnTo>
                    <a:pt x="65" y="54"/>
                  </a:lnTo>
                  <a:lnTo>
                    <a:pt x="69" y="58"/>
                  </a:lnTo>
                  <a:lnTo>
                    <a:pt x="69" y="69"/>
                  </a:lnTo>
                  <a:lnTo>
                    <a:pt x="69" y="42"/>
                  </a:lnTo>
                  <a:lnTo>
                    <a:pt x="72" y="46"/>
                  </a:lnTo>
                  <a:lnTo>
                    <a:pt x="72" y="54"/>
                  </a:lnTo>
                  <a:lnTo>
                    <a:pt x="72" y="27"/>
                  </a:lnTo>
                  <a:lnTo>
                    <a:pt x="72" y="35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6" y="19"/>
                  </a:lnTo>
                  <a:lnTo>
                    <a:pt x="76" y="23"/>
                  </a:lnTo>
                  <a:lnTo>
                    <a:pt x="80" y="27"/>
                  </a:lnTo>
                  <a:lnTo>
                    <a:pt x="80" y="35"/>
                  </a:lnTo>
                  <a:lnTo>
                    <a:pt x="80" y="19"/>
                  </a:lnTo>
                  <a:lnTo>
                    <a:pt x="80" y="31"/>
                  </a:lnTo>
                  <a:lnTo>
                    <a:pt x="84" y="23"/>
                  </a:lnTo>
                  <a:lnTo>
                    <a:pt x="84" y="42"/>
                  </a:lnTo>
                  <a:lnTo>
                    <a:pt x="84" y="19"/>
                  </a:lnTo>
                  <a:lnTo>
                    <a:pt x="84" y="23"/>
                  </a:lnTo>
                  <a:lnTo>
                    <a:pt x="88" y="27"/>
                  </a:lnTo>
                  <a:lnTo>
                    <a:pt x="88" y="39"/>
                  </a:lnTo>
                  <a:lnTo>
                    <a:pt x="88" y="16"/>
                  </a:lnTo>
                  <a:lnTo>
                    <a:pt x="88" y="35"/>
                  </a:lnTo>
                  <a:lnTo>
                    <a:pt x="91" y="39"/>
                  </a:lnTo>
                  <a:lnTo>
                    <a:pt x="91" y="42"/>
                  </a:lnTo>
                  <a:lnTo>
                    <a:pt x="91" y="16"/>
                  </a:lnTo>
                  <a:lnTo>
                    <a:pt x="95" y="19"/>
                  </a:lnTo>
                  <a:lnTo>
                    <a:pt x="95" y="31"/>
                  </a:lnTo>
                  <a:lnTo>
                    <a:pt x="95" y="8"/>
                  </a:lnTo>
                  <a:lnTo>
                    <a:pt x="95" y="27"/>
                  </a:lnTo>
                  <a:lnTo>
                    <a:pt x="99" y="31"/>
                  </a:lnTo>
                  <a:lnTo>
                    <a:pt x="99" y="35"/>
                  </a:lnTo>
                  <a:lnTo>
                    <a:pt x="99" y="12"/>
                  </a:lnTo>
                  <a:lnTo>
                    <a:pt x="99" y="19"/>
                  </a:lnTo>
                  <a:lnTo>
                    <a:pt x="103" y="23"/>
                  </a:lnTo>
                  <a:lnTo>
                    <a:pt x="103" y="39"/>
                  </a:lnTo>
                  <a:lnTo>
                    <a:pt x="103" y="12"/>
                  </a:lnTo>
                  <a:lnTo>
                    <a:pt x="103" y="31"/>
                  </a:lnTo>
                  <a:lnTo>
                    <a:pt x="107" y="35"/>
                  </a:lnTo>
                  <a:lnTo>
                    <a:pt x="107" y="42"/>
                  </a:lnTo>
                  <a:lnTo>
                    <a:pt x="107" y="19"/>
                  </a:lnTo>
                  <a:lnTo>
                    <a:pt x="107" y="31"/>
                  </a:lnTo>
                  <a:lnTo>
                    <a:pt x="111" y="19"/>
                  </a:lnTo>
                  <a:lnTo>
                    <a:pt x="111" y="31"/>
                  </a:lnTo>
                  <a:lnTo>
                    <a:pt x="111" y="8"/>
                  </a:lnTo>
                  <a:lnTo>
                    <a:pt x="111" y="16"/>
                  </a:lnTo>
                  <a:lnTo>
                    <a:pt x="114" y="19"/>
                  </a:lnTo>
                  <a:lnTo>
                    <a:pt x="114" y="31"/>
                  </a:lnTo>
                  <a:lnTo>
                    <a:pt x="114" y="8"/>
                  </a:lnTo>
                  <a:lnTo>
                    <a:pt x="114" y="19"/>
                  </a:lnTo>
                  <a:lnTo>
                    <a:pt x="118" y="23"/>
                  </a:lnTo>
                  <a:lnTo>
                    <a:pt x="118" y="8"/>
                  </a:lnTo>
                  <a:lnTo>
                    <a:pt x="118" y="31"/>
                  </a:lnTo>
                  <a:lnTo>
                    <a:pt x="122" y="19"/>
                  </a:lnTo>
                  <a:lnTo>
                    <a:pt x="122" y="35"/>
                  </a:lnTo>
                  <a:lnTo>
                    <a:pt x="122" y="8"/>
                  </a:lnTo>
                  <a:lnTo>
                    <a:pt x="126" y="12"/>
                  </a:lnTo>
                  <a:lnTo>
                    <a:pt x="126" y="19"/>
                  </a:lnTo>
                  <a:lnTo>
                    <a:pt x="126" y="0"/>
                  </a:lnTo>
                  <a:lnTo>
                    <a:pt x="126" y="8"/>
                  </a:lnTo>
                  <a:lnTo>
                    <a:pt x="130" y="12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141"/>
            <p:cNvSpPr>
              <a:spLocks/>
            </p:cNvSpPr>
            <p:nvPr/>
          </p:nvSpPr>
          <p:spPr bwMode="auto">
            <a:xfrm>
              <a:off x="4214" y="2041"/>
              <a:ext cx="126" cy="73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" y="27"/>
                </a:cxn>
                <a:cxn ang="0">
                  <a:pos x="7" y="31"/>
                </a:cxn>
                <a:cxn ang="0">
                  <a:pos x="11" y="23"/>
                </a:cxn>
                <a:cxn ang="0">
                  <a:pos x="15" y="0"/>
                </a:cxn>
                <a:cxn ang="0">
                  <a:pos x="19" y="23"/>
                </a:cxn>
                <a:cxn ang="0">
                  <a:pos x="23" y="42"/>
                </a:cxn>
                <a:cxn ang="0">
                  <a:pos x="23" y="46"/>
                </a:cxn>
                <a:cxn ang="0">
                  <a:pos x="26" y="34"/>
                </a:cxn>
                <a:cxn ang="0">
                  <a:pos x="30" y="53"/>
                </a:cxn>
                <a:cxn ang="0">
                  <a:pos x="34" y="34"/>
                </a:cxn>
                <a:cxn ang="0">
                  <a:pos x="34" y="31"/>
                </a:cxn>
                <a:cxn ang="0">
                  <a:pos x="38" y="23"/>
                </a:cxn>
                <a:cxn ang="0">
                  <a:pos x="42" y="19"/>
                </a:cxn>
                <a:cxn ang="0">
                  <a:pos x="45" y="50"/>
                </a:cxn>
                <a:cxn ang="0">
                  <a:pos x="49" y="34"/>
                </a:cxn>
                <a:cxn ang="0">
                  <a:pos x="49" y="34"/>
                </a:cxn>
                <a:cxn ang="0">
                  <a:pos x="53" y="27"/>
                </a:cxn>
                <a:cxn ang="0">
                  <a:pos x="57" y="65"/>
                </a:cxn>
                <a:cxn ang="0">
                  <a:pos x="61" y="57"/>
                </a:cxn>
                <a:cxn ang="0">
                  <a:pos x="61" y="42"/>
                </a:cxn>
                <a:cxn ang="0">
                  <a:pos x="65" y="31"/>
                </a:cxn>
                <a:cxn ang="0">
                  <a:pos x="68" y="57"/>
                </a:cxn>
                <a:cxn ang="0">
                  <a:pos x="72" y="46"/>
                </a:cxn>
                <a:cxn ang="0">
                  <a:pos x="72" y="46"/>
                </a:cxn>
                <a:cxn ang="0">
                  <a:pos x="76" y="57"/>
                </a:cxn>
                <a:cxn ang="0">
                  <a:pos x="80" y="34"/>
                </a:cxn>
                <a:cxn ang="0">
                  <a:pos x="84" y="61"/>
                </a:cxn>
                <a:cxn ang="0">
                  <a:pos x="88" y="53"/>
                </a:cxn>
                <a:cxn ang="0">
                  <a:pos x="91" y="50"/>
                </a:cxn>
                <a:cxn ang="0">
                  <a:pos x="91" y="46"/>
                </a:cxn>
                <a:cxn ang="0">
                  <a:pos x="95" y="31"/>
                </a:cxn>
                <a:cxn ang="0">
                  <a:pos x="99" y="15"/>
                </a:cxn>
                <a:cxn ang="0">
                  <a:pos x="103" y="38"/>
                </a:cxn>
                <a:cxn ang="0">
                  <a:pos x="107" y="38"/>
                </a:cxn>
                <a:cxn ang="0">
                  <a:pos x="107" y="61"/>
                </a:cxn>
                <a:cxn ang="0">
                  <a:pos x="110" y="31"/>
                </a:cxn>
                <a:cxn ang="0">
                  <a:pos x="114" y="61"/>
                </a:cxn>
                <a:cxn ang="0">
                  <a:pos x="118" y="42"/>
                </a:cxn>
                <a:cxn ang="0">
                  <a:pos x="118" y="46"/>
                </a:cxn>
                <a:cxn ang="0">
                  <a:pos x="122" y="34"/>
                </a:cxn>
                <a:cxn ang="0">
                  <a:pos x="126" y="57"/>
                </a:cxn>
              </a:cxnLst>
              <a:rect l="0" t="0" r="r" b="b"/>
              <a:pathLst>
                <a:path w="126" h="73">
                  <a:moveTo>
                    <a:pt x="0" y="4"/>
                  </a:moveTo>
                  <a:lnTo>
                    <a:pt x="0" y="27"/>
                  </a:lnTo>
                  <a:lnTo>
                    <a:pt x="0" y="4"/>
                  </a:lnTo>
                  <a:lnTo>
                    <a:pt x="0" y="23"/>
                  </a:lnTo>
                  <a:lnTo>
                    <a:pt x="3" y="11"/>
                  </a:lnTo>
                  <a:lnTo>
                    <a:pt x="3" y="27"/>
                  </a:lnTo>
                  <a:lnTo>
                    <a:pt x="3" y="23"/>
                  </a:lnTo>
                  <a:lnTo>
                    <a:pt x="7" y="15"/>
                  </a:lnTo>
                  <a:lnTo>
                    <a:pt x="7" y="31"/>
                  </a:lnTo>
                  <a:lnTo>
                    <a:pt x="7" y="15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1" y="0"/>
                  </a:lnTo>
                  <a:lnTo>
                    <a:pt x="11" y="11"/>
                  </a:lnTo>
                  <a:lnTo>
                    <a:pt x="15" y="0"/>
                  </a:lnTo>
                  <a:lnTo>
                    <a:pt x="15" y="38"/>
                  </a:lnTo>
                  <a:lnTo>
                    <a:pt x="15" y="34"/>
                  </a:lnTo>
                  <a:lnTo>
                    <a:pt x="19" y="23"/>
                  </a:lnTo>
                  <a:lnTo>
                    <a:pt x="19" y="50"/>
                  </a:lnTo>
                  <a:lnTo>
                    <a:pt x="19" y="38"/>
                  </a:lnTo>
                  <a:lnTo>
                    <a:pt x="23" y="42"/>
                  </a:lnTo>
                  <a:lnTo>
                    <a:pt x="23" y="53"/>
                  </a:lnTo>
                  <a:lnTo>
                    <a:pt x="23" y="38"/>
                  </a:lnTo>
                  <a:lnTo>
                    <a:pt x="23" y="46"/>
                  </a:lnTo>
                  <a:lnTo>
                    <a:pt x="26" y="50"/>
                  </a:lnTo>
                  <a:lnTo>
                    <a:pt x="26" y="57"/>
                  </a:lnTo>
                  <a:lnTo>
                    <a:pt x="26" y="34"/>
                  </a:lnTo>
                  <a:lnTo>
                    <a:pt x="26" y="46"/>
                  </a:lnTo>
                  <a:lnTo>
                    <a:pt x="30" y="50"/>
                  </a:lnTo>
                  <a:lnTo>
                    <a:pt x="30" y="53"/>
                  </a:lnTo>
                  <a:lnTo>
                    <a:pt x="30" y="23"/>
                  </a:lnTo>
                  <a:lnTo>
                    <a:pt x="30" y="27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15"/>
                  </a:lnTo>
                  <a:lnTo>
                    <a:pt x="34" y="31"/>
                  </a:lnTo>
                  <a:lnTo>
                    <a:pt x="38" y="34"/>
                  </a:lnTo>
                  <a:lnTo>
                    <a:pt x="38" y="46"/>
                  </a:lnTo>
                  <a:lnTo>
                    <a:pt x="38" y="23"/>
                  </a:lnTo>
                  <a:lnTo>
                    <a:pt x="38" y="27"/>
                  </a:lnTo>
                  <a:lnTo>
                    <a:pt x="42" y="31"/>
                  </a:lnTo>
                  <a:lnTo>
                    <a:pt x="42" y="19"/>
                  </a:lnTo>
                  <a:lnTo>
                    <a:pt x="42" y="42"/>
                  </a:lnTo>
                  <a:lnTo>
                    <a:pt x="45" y="34"/>
                  </a:lnTo>
                  <a:lnTo>
                    <a:pt x="45" y="50"/>
                  </a:lnTo>
                  <a:lnTo>
                    <a:pt x="45" y="31"/>
                  </a:lnTo>
                  <a:lnTo>
                    <a:pt x="45" y="42"/>
                  </a:lnTo>
                  <a:lnTo>
                    <a:pt x="49" y="34"/>
                  </a:lnTo>
                  <a:lnTo>
                    <a:pt x="49" y="42"/>
                  </a:lnTo>
                  <a:lnTo>
                    <a:pt x="49" y="15"/>
                  </a:lnTo>
                  <a:lnTo>
                    <a:pt x="49" y="34"/>
                  </a:lnTo>
                  <a:lnTo>
                    <a:pt x="53" y="38"/>
                  </a:lnTo>
                  <a:lnTo>
                    <a:pt x="53" y="53"/>
                  </a:lnTo>
                  <a:lnTo>
                    <a:pt x="53" y="27"/>
                  </a:lnTo>
                  <a:lnTo>
                    <a:pt x="53" y="46"/>
                  </a:lnTo>
                  <a:lnTo>
                    <a:pt x="57" y="38"/>
                  </a:lnTo>
                  <a:lnTo>
                    <a:pt x="57" y="65"/>
                  </a:lnTo>
                  <a:lnTo>
                    <a:pt x="57" y="31"/>
                  </a:lnTo>
                  <a:lnTo>
                    <a:pt x="57" y="53"/>
                  </a:lnTo>
                  <a:lnTo>
                    <a:pt x="61" y="57"/>
                  </a:lnTo>
                  <a:lnTo>
                    <a:pt x="61" y="73"/>
                  </a:lnTo>
                  <a:lnTo>
                    <a:pt x="61" y="34"/>
                  </a:lnTo>
                  <a:lnTo>
                    <a:pt x="61" y="42"/>
                  </a:lnTo>
                  <a:lnTo>
                    <a:pt x="65" y="46"/>
                  </a:lnTo>
                  <a:lnTo>
                    <a:pt x="65" y="50"/>
                  </a:lnTo>
                  <a:lnTo>
                    <a:pt x="65" y="31"/>
                  </a:lnTo>
                  <a:lnTo>
                    <a:pt x="65" y="46"/>
                  </a:lnTo>
                  <a:lnTo>
                    <a:pt x="68" y="50"/>
                  </a:lnTo>
                  <a:lnTo>
                    <a:pt x="68" y="57"/>
                  </a:lnTo>
                  <a:lnTo>
                    <a:pt x="68" y="38"/>
                  </a:lnTo>
                  <a:lnTo>
                    <a:pt x="68" y="53"/>
                  </a:lnTo>
                  <a:lnTo>
                    <a:pt x="72" y="46"/>
                  </a:lnTo>
                  <a:lnTo>
                    <a:pt x="72" y="53"/>
                  </a:lnTo>
                  <a:lnTo>
                    <a:pt x="72" y="27"/>
                  </a:lnTo>
                  <a:lnTo>
                    <a:pt x="72" y="46"/>
                  </a:lnTo>
                  <a:lnTo>
                    <a:pt x="76" y="38"/>
                  </a:lnTo>
                  <a:lnTo>
                    <a:pt x="76" y="61"/>
                  </a:lnTo>
                  <a:lnTo>
                    <a:pt x="76" y="57"/>
                  </a:lnTo>
                  <a:lnTo>
                    <a:pt x="80" y="50"/>
                  </a:lnTo>
                  <a:lnTo>
                    <a:pt x="80" y="57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4" y="42"/>
                  </a:lnTo>
                  <a:lnTo>
                    <a:pt x="84" y="61"/>
                  </a:lnTo>
                  <a:lnTo>
                    <a:pt x="84" y="38"/>
                  </a:lnTo>
                  <a:lnTo>
                    <a:pt x="84" y="50"/>
                  </a:lnTo>
                  <a:lnTo>
                    <a:pt x="88" y="53"/>
                  </a:lnTo>
                  <a:lnTo>
                    <a:pt x="88" y="34"/>
                  </a:lnTo>
                  <a:lnTo>
                    <a:pt x="88" y="46"/>
                  </a:lnTo>
                  <a:lnTo>
                    <a:pt x="91" y="50"/>
                  </a:lnTo>
                  <a:lnTo>
                    <a:pt x="91" y="57"/>
                  </a:lnTo>
                  <a:lnTo>
                    <a:pt x="91" y="42"/>
                  </a:lnTo>
                  <a:lnTo>
                    <a:pt x="91" y="46"/>
                  </a:lnTo>
                  <a:lnTo>
                    <a:pt x="95" y="50"/>
                  </a:lnTo>
                  <a:lnTo>
                    <a:pt x="95" y="19"/>
                  </a:lnTo>
                  <a:lnTo>
                    <a:pt x="95" y="31"/>
                  </a:lnTo>
                  <a:lnTo>
                    <a:pt x="99" y="23"/>
                  </a:lnTo>
                  <a:lnTo>
                    <a:pt x="99" y="42"/>
                  </a:lnTo>
                  <a:lnTo>
                    <a:pt x="99" y="15"/>
                  </a:lnTo>
                  <a:lnTo>
                    <a:pt x="99" y="19"/>
                  </a:lnTo>
                  <a:lnTo>
                    <a:pt x="103" y="23"/>
                  </a:lnTo>
                  <a:lnTo>
                    <a:pt x="103" y="38"/>
                  </a:lnTo>
                  <a:lnTo>
                    <a:pt x="103" y="8"/>
                  </a:lnTo>
                  <a:lnTo>
                    <a:pt x="103" y="31"/>
                  </a:lnTo>
                  <a:lnTo>
                    <a:pt x="107" y="38"/>
                  </a:lnTo>
                  <a:lnTo>
                    <a:pt x="107" y="61"/>
                  </a:lnTo>
                  <a:lnTo>
                    <a:pt x="107" y="27"/>
                  </a:lnTo>
                  <a:lnTo>
                    <a:pt x="107" y="61"/>
                  </a:lnTo>
                  <a:lnTo>
                    <a:pt x="110" y="50"/>
                  </a:lnTo>
                  <a:lnTo>
                    <a:pt x="110" y="57"/>
                  </a:lnTo>
                  <a:lnTo>
                    <a:pt x="110" y="31"/>
                  </a:lnTo>
                  <a:lnTo>
                    <a:pt x="110" y="38"/>
                  </a:lnTo>
                  <a:lnTo>
                    <a:pt x="114" y="42"/>
                  </a:lnTo>
                  <a:lnTo>
                    <a:pt x="114" y="61"/>
                  </a:lnTo>
                  <a:lnTo>
                    <a:pt x="114" y="34"/>
                  </a:lnTo>
                  <a:lnTo>
                    <a:pt x="114" y="38"/>
                  </a:lnTo>
                  <a:lnTo>
                    <a:pt x="118" y="42"/>
                  </a:lnTo>
                  <a:lnTo>
                    <a:pt x="118" y="46"/>
                  </a:lnTo>
                  <a:lnTo>
                    <a:pt x="118" y="27"/>
                  </a:lnTo>
                  <a:lnTo>
                    <a:pt x="118" y="46"/>
                  </a:lnTo>
                  <a:lnTo>
                    <a:pt x="122" y="38"/>
                  </a:lnTo>
                  <a:lnTo>
                    <a:pt x="122" y="61"/>
                  </a:lnTo>
                  <a:lnTo>
                    <a:pt x="122" y="34"/>
                  </a:lnTo>
                  <a:lnTo>
                    <a:pt x="122" y="50"/>
                  </a:lnTo>
                  <a:lnTo>
                    <a:pt x="126" y="53"/>
                  </a:lnTo>
                  <a:lnTo>
                    <a:pt x="126" y="57"/>
                  </a:lnTo>
                  <a:lnTo>
                    <a:pt x="126" y="38"/>
                  </a:lnTo>
                  <a:lnTo>
                    <a:pt x="126" y="57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42"/>
            <p:cNvSpPr>
              <a:spLocks/>
            </p:cNvSpPr>
            <p:nvPr/>
          </p:nvSpPr>
          <p:spPr bwMode="auto">
            <a:xfrm>
              <a:off x="4340" y="2068"/>
              <a:ext cx="133" cy="95"/>
            </a:xfrm>
            <a:custGeom>
              <a:avLst/>
              <a:gdLst/>
              <a:ahLst/>
              <a:cxnLst>
                <a:cxn ang="0">
                  <a:pos x="4" y="42"/>
                </a:cxn>
                <a:cxn ang="0">
                  <a:pos x="7" y="26"/>
                </a:cxn>
                <a:cxn ang="0">
                  <a:pos x="11" y="11"/>
                </a:cxn>
                <a:cxn ang="0">
                  <a:pos x="11" y="26"/>
                </a:cxn>
                <a:cxn ang="0">
                  <a:pos x="15" y="26"/>
                </a:cxn>
                <a:cxn ang="0">
                  <a:pos x="19" y="34"/>
                </a:cxn>
                <a:cxn ang="0">
                  <a:pos x="23" y="23"/>
                </a:cxn>
                <a:cxn ang="0">
                  <a:pos x="26" y="61"/>
                </a:cxn>
                <a:cxn ang="0">
                  <a:pos x="30" y="49"/>
                </a:cxn>
                <a:cxn ang="0">
                  <a:pos x="30" y="34"/>
                </a:cxn>
                <a:cxn ang="0">
                  <a:pos x="34" y="23"/>
                </a:cxn>
                <a:cxn ang="0">
                  <a:pos x="38" y="53"/>
                </a:cxn>
                <a:cxn ang="0">
                  <a:pos x="42" y="49"/>
                </a:cxn>
                <a:cxn ang="0">
                  <a:pos x="42" y="53"/>
                </a:cxn>
                <a:cxn ang="0">
                  <a:pos x="46" y="38"/>
                </a:cxn>
                <a:cxn ang="0">
                  <a:pos x="49" y="72"/>
                </a:cxn>
                <a:cxn ang="0">
                  <a:pos x="53" y="65"/>
                </a:cxn>
                <a:cxn ang="0">
                  <a:pos x="53" y="49"/>
                </a:cxn>
                <a:cxn ang="0">
                  <a:pos x="57" y="46"/>
                </a:cxn>
                <a:cxn ang="0">
                  <a:pos x="61" y="68"/>
                </a:cxn>
                <a:cxn ang="0">
                  <a:pos x="65" y="53"/>
                </a:cxn>
                <a:cxn ang="0">
                  <a:pos x="65" y="61"/>
                </a:cxn>
                <a:cxn ang="0">
                  <a:pos x="68" y="42"/>
                </a:cxn>
                <a:cxn ang="0">
                  <a:pos x="72" y="42"/>
                </a:cxn>
                <a:cxn ang="0">
                  <a:pos x="76" y="61"/>
                </a:cxn>
                <a:cxn ang="0">
                  <a:pos x="80" y="53"/>
                </a:cxn>
                <a:cxn ang="0">
                  <a:pos x="80" y="72"/>
                </a:cxn>
                <a:cxn ang="0">
                  <a:pos x="84" y="53"/>
                </a:cxn>
                <a:cxn ang="0">
                  <a:pos x="88" y="84"/>
                </a:cxn>
                <a:cxn ang="0">
                  <a:pos x="91" y="80"/>
                </a:cxn>
                <a:cxn ang="0">
                  <a:pos x="95" y="65"/>
                </a:cxn>
                <a:cxn ang="0">
                  <a:pos x="95" y="72"/>
                </a:cxn>
                <a:cxn ang="0">
                  <a:pos x="99" y="53"/>
                </a:cxn>
                <a:cxn ang="0">
                  <a:pos x="103" y="91"/>
                </a:cxn>
                <a:cxn ang="0">
                  <a:pos x="107" y="65"/>
                </a:cxn>
                <a:cxn ang="0">
                  <a:pos x="111" y="95"/>
                </a:cxn>
                <a:cxn ang="0">
                  <a:pos x="114" y="80"/>
                </a:cxn>
                <a:cxn ang="0">
                  <a:pos x="114" y="84"/>
                </a:cxn>
                <a:cxn ang="0">
                  <a:pos x="118" y="72"/>
                </a:cxn>
                <a:cxn ang="0">
                  <a:pos x="122" y="68"/>
                </a:cxn>
                <a:cxn ang="0">
                  <a:pos x="126" y="80"/>
                </a:cxn>
                <a:cxn ang="0">
                  <a:pos x="130" y="53"/>
                </a:cxn>
              </a:cxnLst>
              <a:rect l="0" t="0" r="r" b="b"/>
              <a:pathLst>
                <a:path w="133" h="95">
                  <a:moveTo>
                    <a:pt x="0" y="30"/>
                  </a:moveTo>
                  <a:lnTo>
                    <a:pt x="4" y="23"/>
                  </a:lnTo>
                  <a:lnTo>
                    <a:pt x="4" y="42"/>
                  </a:lnTo>
                  <a:lnTo>
                    <a:pt x="4" y="19"/>
                  </a:lnTo>
                  <a:lnTo>
                    <a:pt x="4" y="23"/>
                  </a:lnTo>
                  <a:lnTo>
                    <a:pt x="7" y="26"/>
                  </a:lnTo>
                  <a:lnTo>
                    <a:pt x="7" y="0"/>
                  </a:lnTo>
                  <a:lnTo>
                    <a:pt x="7" y="7"/>
                  </a:lnTo>
                  <a:lnTo>
                    <a:pt x="11" y="11"/>
                  </a:lnTo>
                  <a:lnTo>
                    <a:pt x="11" y="34"/>
                  </a:lnTo>
                  <a:lnTo>
                    <a:pt x="11" y="4"/>
                  </a:lnTo>
                  <a:lnTo>
                    <a:pt x="11" y="26"/>
                  </a:lnTo>
                  <a:lnTo>
                    <a:pt x="15" y="30"/>
                  </a:lnTo>
                  <a:lnTo>
                    <a:pt x="15" y="7"/>
                  </a:lnTo>
                  <a:lnTo>
                    <a:pt x="15" y="26"/>
                  </a:lnTo>
                  <a:lnTo>
                    <a:pt x="19" y="19"/>
                  </a:lnTo>
                  <a:lnTo>
                    <a:pt x="19" y="42"/>
                  </a:lnTo>
                  <a:lnTo>
                    <a:pt x="19" y="34"/>
                  </a:lnTo>
                  <a:lnTo>
                    <a:pt x="23" y="26"/>
                  </a:lnTo>
                  <a:lnTo>
                    <a:pt x="23" y="57"/>
                  </a:lnTo>
                  <a:lnTo>
                    <a:pt x="23" y="23"/>
                  </a:lnTo>
                  <a:lnTo>
                    <a:pt x="23" y="49"/>
                  </a:lnTo>
                  <a:lnTo>
                    <a:pt x="26" y="53"/>
                  </a:lnTo>
                  <a:lnTo>
                    <a:pt x="26" y="61"/>
                  </a:lnTo>
                  <a:lnTo>
                    <a:pt x="26" y="46"/>
                  </a:lnTo>
                  <a:lnTo>
                    <a:pt x="26" y="61"/>
                  </a:lnTo>
                  <a:lnTo>
                    <a:pt x="30" y="49"/>
                  </a:lnTo>
                  <a:lnTo>
                    <a:pt x="30" y="53"/>
                  </a:lnTo>
                  <a:lnTo>
                    <a:pt x="30" y="26"/>
                  </a:lnTo>
                  <a:lnTo>
                    <a:pt x="30" y="34"/>
                  </a:lnTo>
                  <a:lnTo>
                    <a:pt x="34" y="26"/>
                  </a:lnTo>
                  <a:lnTo>
                    <a:pt x="34" y="46"/>
                  </a:lnTo>
                  <a:lnTo>
                    <a:pt x="34" y="23"/>
                  </a:lnTo>
                  <a:lnTo>
                    <a:pt x="34" y="34"/>
                  </a:lnTo>
                  <a:lnTo>
                    <a:pt x="38" y="38"/>
                  </a:lnTo>
                  <a:lnTo>
                    <a:pt x="38" y="53"/>
                  </a:lnTo>
                  <a:lnTo>
                    <a:pt x="38" y="26"/>
                  </a:lnTo>
                  <a:lnTo>
                    <a:pt x="38" y="46"/>
                  </a:lnTo>
                  <a:lnTo>
                    <a:pt x="42" y="49"/>
                  </a:lnTo>
                  <a:lnTo>
                    <a:pt x="42" y="65"/>
                  </a:lnTo>
                  <a:lnTo>
                    <a:pt x="42" y="42"/>
                  </a:lnTo>
                  <a:lnTo>
                    <a:pt x="42" y="53"/>
                  </a:lnTo>
                  <a:lnTo>
                    <a:pt x="46" y="57"/>
                  </a:lnTo>
                  <a:lnTo>
                    <a:pt x="46" y="61"/>
                  </a:lnTo>
                  <a:lnTo>
                    <a:pt x="46" y="38"/>
                  </a:lnTo>
                  <a:lnTo>
                    <a:pt x="46" y="53"/>
                  </a:lnTo>
                  <a:lnTo>
                    <a:pt x="49" y="57"/>
                  </a:lnTo>
                  <a:lnTo>
                    <a:pt x="49" y="72"/>
                  </a:lnTo>
                  <a:lnTo>
                    <a:pt x="49" y="49"/>
                  </a:lnTo>
                  <a:lnTo>
                    <a:pt x="49" y="61"/>
                  </a:lnTo>
                  <a:lnTo>
                    <a:pt x="53" y="65"/>
                  </a:lnTo>
                  <a:lnTo>
                    <a:pt x="53" y="68"/>
                  </a:lnTo>
                  <a:lnTo>
                    <a:pt x="53" y="42"/>
                  </a:lnTo>
                  <a:lnTo>
                    <a:pt x="53" y="49"/>
                  </a:lnTo>
                  <a:lnTo>
                    <a:pt x="57" y="53"/>
                  </a:lnTo>
                  <a:lnTo>
                    <a:pt x="57" y="72"/>
                  </a:lnTo>
                  <a:lnTo>
                    <a:pt x="57" y="46"/>
                  </a:lnTo>
                  <a:lnTo>
                    <a:pt x="57" y="57"/>
                  </a:lnTo>
                  <a:lnTo>
                    <a:pt x="61" y="65"/>
                  </a:lnTo>
                  <a:lnTo>
                    <a:pt x="61" y="68"/>
                  </a:lnTo>
                  <a:lnTo>
                    <a:pt x="61" y="42"/>
                  </a:lnTo>
                  <a:lnTo>
                    <a:pt x="61" y="49"/>
                  </a:lnTo>
                  <a:lnTo>
                    <a:pt x="65" y="53"/>
                  </a:lnTo>
                  <a:lnTo>
                    <a:pt x="65" y="65"/>
                  </a:lnTo>
                  <a:lnTo>
                    <a:pt x="65" y="49"/>
                  </a:lnTo>
                  <a:lnTo>
                    <a:pt x="65" y="61"/>
                  </a:lnTo>
                  <a:lnTo>
                    <a:pt x="68" y="65"/>
                  </a:lnTo>
                  <a:lnTo>
                    <a:pt x="68" y="38"/>
                  </a:lnTo>
                  <a:lnTo>
                    <a:pt x="68" y="42"/>
                  </a:lnTo>
                  <a:lnTo>
                    <a:pt x="72" y="46"/>
                  </a:lnTo>
                  <a:lnTo>
                    <a:pt x="72" y="65"/>
                  </a:lnTo>
                  <a:lnTo>
                    <a:pt x="72" y="42"/>
                  </a:lnTo>
                  <a:lnTo>
                    <a:pt x="72" y="53"/>
                  </a:lnTo>
                  <a:lnTo>
                    <a:pt x="76" y="57"/>
                  </a:lnTo>
                  <a:lnTo>
                    <a:pt x="76" y="61"/>
                  </a:lnTo>
                  <a:lnTo>
                    <a:pt x="76" y="42"/>
                  </a:lnTo>
                  <a:lnTo>
                    <a:pt x="76" y="49"/>
                  </a:lnTo>
                  <a:lnTo>
                    <a:pt x="80" y="53"/>
                  </a:lnTo>
                  <a:lnTo>
                    <a:pt x="80" y="76"/>
                  </a:lnTo>
                  <a:lnTo>
                    <a:pt x="80" y="53"/>
                  </a:lnTo>
                  <a:lnTo>
                    <a:pt x="80" y="72"/>
                  </a:lnTo>
                  <a:lnTo>
                    <a:pt x="84" y="76"/>
                  </a:lnTo>
                  <a:lnTo>
                    <a:pt x="84" y="76"/>
                  </a:lnTo>
                  <a:lnTo>
                    <a:pt x="84" y="53"/>
                  </a:lnTo>
                  <a:lnTo>
                    <a:pt x="84" y="57"/>
                  </a:lnTo>
                  <a:lnTo>
                    <a:pt x="88" y="65"/>
                  </a:lnTo>
                  <a:lnTo>
                    <a:pt x="88" y="84"/>
                  </a:lnTo>
                  <a:lnTo>
                    <a:pt x="88" y="68"/>
                  </a:lnTo>
                  <a:lnTo>
                    <a:pt x="91" y="76"/>
                  </a:lnTo>
                  <a:lnTo>
                    <a:pt x="91" y="80"/>
                  </a:lnTo>
                  <a:lnTo>
                    <a:pt x="91" y="49"/>
                  </a:lnTo>
                  <a:lnTo>
                    <a:pt x="91" y="61"/>
                  </a:lnTo>
                  <a:lnTo>
                    <a:pt x="95" y="65"/>
                  </a:lnTo>
                  <a:lnTo>
                    <a:pt x="95" y="76"/>
                  </a:lnTo>
                  <a:lnTo>
                    <a:pt x="95" y="57"/>
                  </a:lnTo>
                  <a:lnTo>
                    <a:pt x="95" y="72"/>
                  </a:lnTo>
                  <a:lnTo>
                    <a:pt x="99" y="76"/>
                  </a:lnTo>
                  <a:lnTo>
                    <a:pt x="99" y="84"/>
                  </a:lnTo>
                  <a:lnTo>
                    <a:pt x="99" y="53"/>
                  </a:lnTo>
                  <a:lnTo>
                    <a:pt x="99" y="65"/>
                  </a:lnTo>
                  <a:lnTo>
                    <a:pt x="103" y="57"/>
                  </a:lnTo>
                  <a:lnTo>
                    <a:pt x="103" y="91"/>
                  </a:lnTo>
                  <a:lnTo>
                    <a:pt x="107" y="84"/>
                  </a:lnTo>
                  <a:lnTo>
                    <a:pt x="107" y="91"/>
                  </a:lnTo>
                  <a:lnTo>
                    <a:pt x="107" y="65"/>
                  </a:lnTo>
                  <a:lnTo>
                    <a:pt x="107" y="72"/>
                  </a:lnTo>
                  <a:lnTo>
                    <a:pt x="111" y="76"/>
                  </a:lnTo>
                  <a:lnTo>
                    <a:pt x="111" y="95"/>
                  </a:lnTo>
                  <a:lnTo>
                    <a:pt x="111" y="65"/>
                  </a:lnTo>
                  <a:lnTo>
                    <a:pt x="111" y="88"/>
                  </a:lnTo>
                  <a:lnTo>
                    <a:pt x="114" y="80"/>
                  </a:lnTo>
                  <a:lnTo>
                    <a:pt x="114" y="88"/>
                  </a:lnTo>
                  <a:lnTo>
                    <a:pt x="114" y="72"/>
                  </a:lnTo>
                  <a:lnTo>
                    <a:pt x="114" y="84"/>
                  </a:lnTo>
                  <a:lnTo>
                    <a:pt x="118" y="76"/>
                  </a:lnTo>
                  <a:lnTo>
                    <a:pt x="118" y="91"/>
                  </a:lnTo>
                  <a:lnTo>
                    <a:pt x="118" y="72"/>
                  </a:lnTo>
                  <a:lnTo>
                    <a:pt x="118" y="88"/>
                  </a:lnTo>
                  <a:lnTo>
                    <a:pt x="122" y="95"/>
                  </a:lnTo>
                  <a:lnTo>
                    <a:pt x="122" y="68"/>
                  </a:lnTo>
                  <a:lnTo>
                    <a:pt x="126" y="72"/>
                  </a:lnTo>
                  <a:lnTo>
                    <a:pt x="126" y="65"/>
                  </a:lnTo>
                  <a:lnTo>
                    <a:pt x="126" y="80"/>
                  </a:lnTo>
                  <a:lnTo>
                    <a:pt x="130" y="68"/>
                  </a:lnTo>
                  <a:lnTo>
                    <a:pt x="130" y="80"/>
                  </a:lnTo>
                  <a:lnTo>
                    <a:pt x="130" y="53"/>
                  </a:lnTo>
                  <a:lnTo>
                    <a:pt x="130" y="61"/>
                  </a:lnTo>
                  <a:lnTo>
                    <a:pt x="133" y="65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43"/>
            <p:cNvSpPr>
              <a:spLocks/>
            </p:cNvSpPr>
            <p:nvPr/>
          </p:nvSpPr>
          <p:spPr bwMode="auto">
            <a:xfrm>
              <a:off x="4473" y="1541"/>
              <a:ext cx="126" cy="641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4" y="615"/>
                </a:cxn>
                <a:cxn ang="0">
                  <a:pos x="8" y="599"/>
                </a:cxn>
                <a:cxn ang="0">
                  <a:pos x="8" y="622"/>
                </a:cxn>
                <a:cxn ang="0">
                  <a:pos x="12" y="607"/>
                </a:cxn>
                <a:cxn ang="0">
                  <a:pos x="16" y="634"/>
                </a:cxn>
                <a:cxn ang="0">
                  <a:pos x="20" y="630"/>
                </a:cxn>
                <a:cxn ang="0">
                  <a:pos x="20" y="595"/>
                </a:cxn>
                <a:cxn ang="0">
                  <a:pos x="23" y="588"/>
                </a:cxn>
                <a:cxn ang="0">
                  <a:pos x="27" y="611"/>
                </a:cxn>
                <a:cxn ang="0">
                  <a:pos x="31" y="580"/>
                </a:cxn>
                <a:cxn ang="0">
                  <a:pos x="31" y="584"/>
                </a:cxn>
                <a:cxn ang="0">
                  <a:pos x="35" y="576"/>
                </a:cxn>
                <a:cxn ang="0">
                  <a:pos x="39" y="599"/>
                </a:cxn>
                <a:cxn ang="0">
                  <a:pos x="42" y="595"/>
                </a:cxn>
                <a:cxn ang="0">
                  <a:pos x="42" y="584"/>
                </a:cxn>
                <a:cxn ang="0">
                  <a:pos x="46" y="584"/>
                </a:cxn>
                <a:cxn ang="0">
                  <a:pos x="50" y="607"/>
                </a:cxn>
                <a:cxn ang="0">
                  <a:pos x="54" y="580"/>
                </a:cxn>
                <a:cxn ang="0">
                  <a:pos x="58" y="599"/>
                </a:cxn>
                <a:cxn ang="0">
                  <a:pos x="58" y="595"/>
                </a:cxn>
                <a:cxn ang="0">
                  <a:pos x="62" y="580"/>
                </a:cxn>
                <a:cxn ang="0">
                  <a:pos x="65" y="607"/>
                </a:cxn>
                <a:cxn ang="0">
                  <a:pos x="69" y="595"/>
                </a:cxn>
                <a:cxn ang="0">
                  <a:pos x="69" y="603"/>
                </a:cxn>
                <a:cxn ang="0">
                  <a:pos x="73" y="592"/>
                </a:cxn>
                <a:cxn ang="0">
                  <a:pos x="77" y="611"/>
                </a:cxn>
                <a:cxn ang="0">
                  <a:pos x="81" y="611"/>
                </a:cxn>
                <a:cxn ang="0">
                  <a:pos x="81" y="408"/>
                </a:cxn>
                <a:cxn ang="0">
                  <a:pos x="84" y="611"/>
                </a:cxn>
                <a:cxn ang="0">
                  <a:pos x="88" y="595"/>
                </a:cxn>
                <a:cxn ang="0">
                  <a:pos x="92" y="588"/>
                </a:cxn>
                <a:cxn ang="0">
                  <a:pos x="96" y="607"/>
                </a:cxn>
                <a:cxn ang="0">
                  <a:pos x="100" y="592"/>
                </a:cxn>
                <a:cxn ang="0">
                  <a:pos x="100" y="592"/>
                </a:cxn>
                <a:cxn ang="0">
                  <a:pos x="104" y="573"/>
                </a:cxn>
                <a:cxn ang="0">
                  <a:pos x="107" y="595"/>
                </a:cxn>
                <a:cxn ang="0">
                  <a:pos x="111" y="588"/>
                </a:cxn>
                <a:cxn ang="0">
                  <a:pos x="115" y="580"/>
                </a:cxn>
                <a:cxn ang="0">
                  <a:pos x="115" y="588"/>
                </a:cxn>
                <a:cxn ang="0">
                  <a:pos x="119" y="569"/>
                </a:cxn>
                <a:cxn ang="0">
                  <a:pos x="123" y="599"/>
                </a:cxn>
              </a:cxnLst>
              <a:rect l="0" t="0" r="r" b="b"/>
              <a:pathLst>
                <a:path w="126" h="641">
                  <a:moveTo>
                    <a:pt x="0" y="592"/>
                  </a:moveTo>
                  <a:lnTo>
                    <a:pt x="0" y="618"/>
                  </a:lnTo>
                  <a:lnTo>
                    <a:pt x="0" y="584"/>
                  </a:lnTo>
                  <a:lnTo>
                    <a:pt x="0" y="615"/>
                  </a:lnTo>
                  <a:lnTo>
                    <a:pt x="4" y="603"/>
                  </a:lnTo>
                  <a:lnTo>
                    <a:pt x="4" y="615"/>
                  </a:lnTo>
                  <a:lnTo>
                    <a:pt x="4" y="592"/>
                  </a:lnTo>
                  <a:lnTo>
                    <a:pt x="4" y="595"/>
                  </a:lnTo>
                  <a:lnTo>
                    <a:pt x="8" y="599"/>
                  </a:lnTo>
                  <a:lnTo>
                    <a:pt x="8" y="634"/>
                  </a:lnTo>
                  <a:lnTo>
                    <a:pt x="8" y="595"/>
                  </a:lnTo>
                  <a:lnTo>
                    <a:pt x="8" y="622"/>
                  </a:lnTo>
                  <a:lnTo>
                    <a:pt x="12" y="626"/>
                  </a:lnTo>
                  <a:lnTo>
                    <a:pt x="12" y="634"/>
                  </a:lnTo>
                  <a:lnTo>
                    <a:pt x="12" y="607"/>
                  </a:lnTo>
                  <a:lnTo>
                    <a:pt x="12" y="607"/>
                  </a:lnTo>
                  <a:lnTo>
                    <a:pt x="16" y="611"/>
                  </a:lnTo>
                  <a:lnTo>
                    <a:pt x="16" y="634"/>
                  </a:lnTo>
                  <a:lnTo>
                    <a:pt x="16" y="603"/>
                  </a:lnTo>
                  <a:lnTo>
                    <a:pt x="16" y="622"/>
                  </a:lnTo>
                  <a:lnTo>
                    <a:pt x="20" y="630"/>
                  </a:lnTo>
                  <a:lnTo>
                    <a:pt x="20" y="634"/>
                  </a:lnTo>
                  <a:lnTo>
                    <a:pt x="20" y="592"/>
                  </a:lnTo>
                  <a:lnTo>
                    <a:pt x="20" y="595"/>
                  </a:lnTo>
                  <a:lnTo>
                    <a:pt x="23" y="599"/>
                  </a:lnTo>
                  <a:lnTo>
                    <a:pt x="23" y="611"/>
                  </a:lnTo>
                  <a:lnTo>
                    <a:pt x="23" y="588"/>
                  </a:lnTo>
                  <a:lnTo>
                    <a:pt x="23" y="599"/>
                  </a:lnTo>
                  <a:lnTo>
                    <a:pt x="27" y="607"/>
                  </a:lnTo>
                  <a:lnTo>
                    <a:pt x="27" y="611"/>
                  </a:lnTo>
                  <a:lnTo>
                    <a:pt x="27" y="584"/>
                  </a:lnTo>
                  <a:lnTo>
                    <a:pt x="27" y="588"/>
                  </a:lnTo>
                  <a:lnTo>
                    <a:pt x="31" y="580"/>
                  </a:lnTo>
                  <a:lnTo>
                    <a:pt x="31" y="595"/>
                  </a:lnTo>
                  <a:lnTo>
                    <a:pt x="31" y="576"/>
                  </a:lnTo>
                  <a:lnTo>
                    <a:pt x="31" y="584"/>
                  </a:lnTo>
                  <a:lnTo>
                    <a:pt x="35" y="588"/>
                  </a:lnTo>
                  <a:lnTo>
                    <a:pt x="35" y="595"/>
                  </a:lnTo>
                  <a:lnTo>
                    <a:pt x="35" y="576"/>
                  </a:lnTo>
                  <a:lnTo>
                    <a:pt x="35" y="584"/>
                  </a:lnTo>
                  <a:lnTo>
                    <a:pt x="39" y="588"/>
                  </a:lnTo>
                  <a:lnTo>
                    <a:pt x="39" y="599"/>
                  </a:lnTo>
                  <a:lnTo>
                    <a:pt x="39" y="576"/>
                  </a:lnTo>
                  <a:lnTo>
                    <a:pt x="39" y="588"/>
                  </a:lnTo>
                  <a:lnTo>
                    <a:pt x="42" y="595"/>
                  </a:lnTo>
                  <a:lnTo>
                    <a:pt x="42" y="599"/>
                  </a:lnTo>
                  <a:lnTo>
                    <a:pt x="42" y="576"/>
                  </a:lnTo>
                  <a:lnTo>
                    <a:pt x="42" y="584"/>
                  </a:lnTo>
                  <a:lnTo>
                    <a:pt x="46" y="588"/>
                  </a:lnTo>
                  <a:lnTo>
                    <a:pt x="46" y="611"/>
                  </a:lnTo>
                  <a:lnTo>
                    <a:pt x="46" y="584"/>
                  </a:lnTo>
                  <a:lnTo>
                    <a:pt x="46" y="603"/>
                  </a:lnTo>
                  <a:lnTo>
                    <a:pt x="50" y="595"/>
                  </a:lnTo>
                  <a:lnTo>
                    <a:pt x="50" y="607"/>
                  </a:lnTo>
                  <a:lnTo>
                    <a:pt x="50" y="573"/>
                  </a:lnTo>
                  <a:lnTo>
                    <a:pt x="50" y="576"/>
                  </a:lnTo>
                  <a:lnTo>
                    <a:pt x="54" y="580"/>
                  </a:lnTo>
                  <a:lnTo>
                    <a:pt x="54" y="576"/>
                  </a:lnTo>
                  <a:lnTo>
                    <a:pt x="54" y="607"/>
                  </a:lnTo>
                  <a:lnTo>
                    <a:pt x="58" y="599"/>
                  </a:lnTo>
                  <a:lnTo>
                    <a:pt x="58" y="611"/>
                  </a:lnTo>
                  <a:lnTo>
                    <a:pt x="58" y="584"/>
                  </a:lnTo>
                  <a:lnTo>
                    <a:pt x="58" y="595"/>
                  </a:lnTo>
                  <a:lnTo>
                    <a:pt x="62" y="588"/>
                  </a:lnTo>
                  <a:lnTo>
                    <a:pt x="62" y="603"/>
                  </a:lnTo>
                  <a:lnTo>
                    <a:pt x="62" y="580"/>
                  </a:lnTo>
                  <a:lnTo>
                    <a:pt x="62" y="592"/>
                  </a:lnTo>
                  <a:lnTo>
                    <a:pt x="65" y="595"/>
                  </a:lnTo>
                  <a:lnTo>
                    <a:pt x="65" y="607"/>
                  </a:lnTo>
                  <a:lnTo>
                    <a:pt x="65" y="584"/>
                  </a:lnTo>
                  <a:lnTo>
                    <a:pt x="65" y="592"/>
                  </a:lnTo>
                  <a:lnTo>
                    <a:pt x="69" y="595"/>
                  </a:lnTo>
                  <a:lnTo>
                    <a:pt x="69" y="615"/>
                  </a:lnTo>
                  <a:lnTo>
                    <a:pt x="69" y="588"/>
                  </a:lnTo>
                  <a:lnTo>
                    <a:pt x="69" y="603"/>
                  </a:lnTo>
                  <a:lnTo>
                    <a:pt x="73" y="607"/>
                  </a:lnTo>
                  <a:lnTo>
                    <a:pt x="73" y="615"/>
                  </a:lnTo>
                  <a:lnTo>
                    <a:pt x="73" y="592"/>
                  </a:lnTo>
                  <a:lnTo>
                    <a:pt x="73" y="592"/>
                  </a:lnTo>
                  <a:lnTo>
                    <a:pt x="77" y="595"/>
                  </a:lnTo>
                  <a:lnTo>
                    <a:pt x="77" y="611"/>
                  </a:lnTo>
                  <a:lnTo>
                    <a:pt x="77" y="580"/>
                  </a:lnTo>
                  <a:lnTo>
                    <a:pt x="77" y="603"/>
                  </a:lnTo>
                  <a:lnTo>
                    <a:pt x="81" y="611"/>
                  </a:lnTo>
                  <a:lnTo>
                    <a:pt x="81" y="641"/>
                  </a:lnTo>
                  <a:lnTo>
                    <a:pt x="81" y="0"/>
                  </a:lnTo>
                  <a:lnTo>
                    <a:pt x="81" y="408"/>
                  </a:lnTo>
                  <a:lnTo>
                    <a:pt x="84" y="424"/>
                  </a:lnTo>
                  <a:lnTo>
                    <a:pt x="84" y="637"/>
                  </a:lnTo>
                  <a:lnTo>
                    <a:pt x="84" y="611"/>
                  </a:lnTo>
                  <a:lnTo>
                    <a:pt x="88" y="615"/>
                  </a:lnTo>
                  <a:lnTo>
                    <a:pt x="88" y="626"/>
                  </a:lnTo>
                  <a:lnTo>
                    <a:pt x="88" y="595"/>
                  </a:lnTo>
                  <a:lnTo>
                    <a:pt x="88" y="603"/>
                  </a:lnTo>
                  <a:lnTo>
                    <a:pt x="92" y="595"/>
                  </a:lnTo>
                  <a:lnTo>
                    <a:pt x="92" y="588"/>
                  </a:lnTo>
                  <a:lnTo>
                    <a:pt x="92" y="607"/>
                  </a:lnTo>
                  <a:lnTo>
                    <a:pt x="96" y="595"/>
                  </a:lnTo>
                  <a:lnTo>
                    <a:pt x="96" y="607"/>
                  </a:lnTo>
                  <a:lnTo>
                    <a:pt x="96" y="584"/>
                  </a:lnTo>
                  <a:lnTo>
                    <a:pt x="96" y="599"/>
                  </a:lnTo>
                  <a:lnTo>
                    <a:pt x="100" y="592"/>
                  </a:lnTo>
                  <a:lnTo>
                    <a:pt x="100" y="603"/>
                  </a:lnTo>
                  <a:lnTo>
                    <a:pt x="100" y="584"/>
                  </a:lnTo>
                  <a:lnTo>
                    <a:pt x="100" y="592"/>
                  </a:lnTo>
                  <a:lnTo>
                    <a:pt x="104" y="595"/>
                  </a:lnTo>
                  <a:lnTo>
                    <a:pt x="104" y="599"/>
                  </a:lnTo>
                  <a:lnTo>
                    <a:pt x="104" y="573"/>
                  </a:lnTo>
                  <a:lnTo>
                    <a:pt x="104" y="584"/>
                  </a:lnTo>
                  <a:lnTo>
                    <a:pt x="107" y="576"/>
                  </a:lnTo>
                  <a:lnTo>
                    <a:pt x="107" y="595"/>
                  </a:lnTo>
                  <a:lnTo>
                    <a:pt x="107" y="580"/>
                  </a:lnTo>
                  <a:lnTo>
                    <a:pt x="111" y="588"/>
                  </a:lnTo>
                  <a:lnTo>
                    <a:pt x="111" y="588"/>
                  </a:lnTo>
                  <a:lnTo>
                    <a:pt x="111" y="565"/>
                  </a:lnTo>
                  <a:lnTo>
                    <a:pt x="111" y="573"/>
                  </a:lnTo>
                  <a:lnTo>
                    <a:pt x="115" y="580"/>
                  </a:lnTo>
                  <a:lnTo>
                    <a:pt x="115" y="599"/>
                  </a:lnTo>
                  <a:lnTo>
                    <a:pt x="115" y="569"/>
                  </a:lnTo>
                  <a:lnTo>
                    <a:pt x="115" y="588"/>
                  </a:lnTo>
                  <a:lnTo>
                    <a:pt x="119" y="592"/>
                  </a:lnTo>
                  <a:lnTo>
                    <a:pt x="119" y="603"/>
                  </a:lnTo>
                  <a:lnTo>
                    <a:pt x="119" y="569"/>
                  </a:lnTo>
                  <a:lnTo>
                    <a:pt x="123" y="573"/>
                  </a:lnTo>
                  <a:lnTo>
                    <a:pt x="123" y="569"/>
                  </a:lnTo>
                  <a:lnTo>
                    <a:pt x="123" y="599"/>
                  </a:lnTo>
                  <a:lnTo>
                    <a:pt x="126" y="588"/>
                  </a:lnTo>
                  <a:lnTo>
                    <a:pt x="126" y="607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44"/>
            <p:cNvSpPr>
              <a:spLocks/>
            </p:cNvSpPr>
            <p:nvPr/>
          </p:nvSpPr>
          <p:spPr bwMode="auto">
            <a:xfrm>
              <a:off x="4599" y="2022"/>
              <a:ext cx="127" cy="126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4" y="76"/>
                </a:cxn>
                <a:cxn ang="0">
                  <a:pos x="8" y="103"/>
                </a:cxn>
                <a:cxn ang="0">
                  <a:pos x="12" y="92"/>
                </a:cxn>
                <a:cxn ang="0">
                  <a:pos x="16" y="84"/>
                </a:cxn>
                <a:cxn ang="0">
                  <a:pos x="20" y="72"/>
                </a:cxn>
                <a:cxn ang="0">
                  <a:pos x="20" y="53"/>
                </a:cxn>
                <a:cxn ang="0">
                  <a:pos x="23" y="34"/>
                </a:cxn>
                <a:cxn ang="0">
                  <a:pos x="27" y="65"/>
                </a:cxn>
                <a:cxn ang="0">
                  <a:pos x="31" y="53"/>
                </a:cxn>
                <a:cxn ang="0">
                  <a:pos x="35" y="69"/>
                </a:cxn>
                <a:cxn ang="0">
                  <a:pos x="39" y="57"/>
                </a:cxn>
                <a:cxn ang="0">
                  <a:pos x="39" y="38"/>
                </a:cxn>
                <a:cxn ang="0">
                  <a:pos x="43" y="19"/>
                </a:cxn>
                <a:cxn ang="0">
                  <a:pos x="46" y="42"/>
                </a:cxn>
                <a:cxn ang="0">
                  <a:pos x="50" y="23"/>
                </a:cxn>
                <a:cxn ang="0">
                  <a:pos x="50" y="53"/>
                </a:cxn>
                <a:cxn ang="0">
                  <a:pos x="54" y="38"/>
                </a:cxn>
                <a:cxn ang="0">
                  <a:pos x="58" y="57"/>
                </a:cxn>
                <a:cxn ang="0">
                  <a:pos x="62" y="57"/>
                </a:cxn>
                <a:cxn ang="0">
                  <a:pos x="65" y="30"/>
                </a:cxn>
                <a:cxn ang="0">
                  <a:pos x="65" y="38"/>
                </a:cxn>
                <a:cxn ang="0">
                  <a:pos x="69" y="27"/>
                </a:cxn>
                <a:cxn ang="0">
                  <a:pos x="73" y="61"/>
                </a:cxn>
                <a:cxn ang="0">
                  <a:pos x="77" y="50"/>
                </a:cxn>
                <a:cxn ang="0">
                  <a:pos x="77" y="57"/>
                </a:cxn>
                <a:cxn ang="0">
                  <a:pos x="81" y="30"/>
                </a:cxn>
                <a:cxn ang="0">
                  <a:pos x="85" y="46"/>
                </a:cxn>
                <a:cxn ang="0">
                  <a:pos x="88" y="34"/>
                </a:cxn>
                <a:cxn ang="0">
                  <a:pos x="88" y="23"/>
                </a:cxn>
                <a:cxn ang="0">
                  <a:pos x="92" y="11"/>
                </a:cxn>
                <a:cxn ang="0">
                  <a:pos x="96" y="0"/>
                </a:cxn>
                <a:cxn ang="0">
                  <a:pos x="100" y="30"/>
                </a:cxn>
                <a:cxn ang="0">
                  <a:pos x="104" y="11"/>
                </a:cxn>
                <a:cxn ang="0">
                  <a:pos x="104" y="34"/>
                </a:cxn>
                <a:cxn ang="0">
                  <a:pos x="107" y="30"/>
                </a:cxn>
                <a:cxn ang="0">
                  <a:pos x="111" y="38"/>
                </a:cxn>
                <a:cxn ang="0">
                  <a:pos x="115" y="19"/>
                </a:cxn>
                <a:cxn ang="0">
                  <a:pos x="115" y="11"/>
                </a:cxn>
                <a:cxn ang="0">
                  <a:pos x="119" y="0"/>
                </a:cxn>
                <a:cxn ang="0">
                  <a:pos x="123" y="38"/>
                </a:cxn>
                <a:cxn ang="0">
                  <a:pos x="127" y="46"/>
                </a:cxn>
              </a:cxnLst>
              <a:rect l="0" t="0" r="r" b="b"/>
              <a:pathLst>
                <a:path w="127" h="126">
                  <a:moveTo>
                    <a:pt x="0" y="126"/>
                  </a:moveTo>
                  <a:lnTo>
                    <a:pt x="0" y="92"/>
                  </a:lnTo>
                  <a:lnTo>
                    <a:pt x="0" y="99"/>
                  </a:lnTo>
                  <a:lnTo>
                    <a:pt x="4" y="92"/>
                  </a:lnTo>
                  <a:lnTo>
                    <a:pt x="4" y="99"/>
                  </a:lnTo>
                  <a:lnTo>
                    <a:pt x="4" y="76"/>
                  </a:lnTo>
                  <a:lnTo>
                    <a:pt x="4" y="92"/>
                  </a:lnTo>
                  <a:lnTo>
                    <a:pt x="8" y="95"/>
                  </a:lnTo>
                  <a:lnTo>
                    <a:pt x="8" y="103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2" y="92"/>
                  </a:lnTo>
                  <a:lnTo>
                    <a:pt x="12" y="76"/>
                  </a:lnTo>
                  <a:lnTo>
                    <a:pt x="12" y="80"/>
                  </a:lnTo>
                  <a:lnTo>
                    <a:pt x="16" y="84"/>
                  </a:lnTo>
                  <a:lnTo>
                    <a:pt x="16" y="99"/>
                  </a:lnTo>
                  <a:lnTo>
                    <a:pt x="16" y="69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42"/>
                  </a:lnTo>
                  <a:lnTo>
                    <a:pt x="20" y="53"/>
                  </a:lnTo>
                  <a:lnTo>
                    <a:pt x="23" y="61"/>
                  </a:lnTo>
                  <a:lnTo>
                    <a:pt x="23" y="65"/>
                  </a:lnTo>
                  <a:lnTo>
                    <a:pt x="23" y="34"/>
                  </a:lnTo>
                  <a:lnTo>
                    <a:pt x="27" y="42"/>
                  </a:lnTo>
                  <a:lnTo>
                    <a:pt x="27" y="30"/>
                  </a:lnTo>
                  <a:lnTo>
                    <a:pt x="27" y="65"/>
                  </a:lnTo>
                  <a:lnTo>
                    <a:pt x="31" y="57"/>
                  </a:lnTo>
                  <a:lnTo>
                    <a:pt x="31" y="72"/>
                  </a:lnTo>
                  <a:lnTo>
                    <a:pt x="31" y="53"/>
                  </a:lnTo>
                  <a:lnTo>
                    <a:pt x="31" y="61"/>
                  </a:lnTo>
                  <a:lnTo>
                    <a:pt x="35" y="53"/>
                  </a:lnTo>
                  <a:lnTo>
                    <a:pt x="35" y="69"/>
                  </a:lnTo>
                  <a:lnTo>
                    <a:pt x="35" y="46"/>
                  </a:lnTo>
                  <a:lnTo>
                    <a:pt x="35" y="53"/>
                  </a:lnTo>
                  <a:lnTo>
                    <a:pt x="39" y="57"/>
                  </a:lnTo>
                  <a:lnTo>
                    <a:pt x="39" y="65"/>
                  </a:lnTo>
                  <a:lnTo>
                    <a:pt x="39" y="30"/>
                  </a:lnTo>
                  <a:lnTo>
                    <a:pt x="39" y="38"/>
                  </a:lnTo>
                  <a:lnTo>
                    <a:pt x="43" y="30"/>
                  </a:lnTo>
                  <a:lnTo>
                    <a:pt x="43" y="38"/>
                  </a:lnTo>
                  <a:lnTo>
                    <a:pt x="43" y="19"/>
                  </a:lnTo>
                  <a:lnTo>
                    <a:pt x="43" y="30"/>
                  </a:lnTo>
                  <a:lnTo>
                    <a:pt x="46" y="23"/>
                  </a:lnTo>
                  <a:lnTo>
                    <a:pt x="46" y="42"/>
                  </a:lnTo>
                  <a:lnTo>
                    <a:pt x="46" y="19"/>
                  </a:lnTo>
                  <a:lnTo>
                    <a:pt x="46" y="30"/>
                  </a:lnTo>
                  <a:lnTo>
                    <a:pt x="50" y="23"/>
                  </a:lnTo>
                  <a:lnTo>
                    <a:pt x="50" y="53"/>
                  </a:lnTo>
                  <a:lnTo>
                    <a:pt x="50" y="19"/>
                  </a:lnTo>
                  <a:lnTo>
                    <a:pt x="50" y="53"/>
                  </a:lnTo>
                  <a:lnTo>
                    <a:pt x="54" y="46"/>
                  </a:lnTo>
                  <a:lnTo>
                    <a:pt x="54" y="53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8" y="46"/>
                  </a:lnTo>
                  <a:lnTo>
                    <a:pt x="58" y="57"/>
                  </a:lnTo>
                  <a:lnTo>
                    <a:pt x="58" y="34"/>
                  </a:lnTo>
                  <a:lnTo>
                    <a:pt x="58" y="50"/>
                  </a:lnTo>
                  <a:lnTo>
                    <a:pt x="62" y="57"/>
                  </a:lnTo>
                  <a:lnTo>
                    <a:pt x="62" y="61"/>
                  </a:lnTo>
                  <a:lnTo>
                    <a:pt x="62" y="27"/>
                  </a:lnTo>
                  <a:lnTo>
                    <a:pt x="65" y="30"/>
                  </a:lnTo>
                  <a:lnTo>
                    <a:pt x="65" y="42"/>
                  </a:lnTo>
                  <a:lnTo>
                    <a:pt x="65" y="23"/>
                  </a:lnTo>
                  <a:lnTo>
                    <a:pt x="65" y="38"/>
                  </a:lnTo>
                  <a:lnTo>
                    <a:pt x="69" y="30"/>
                  </a:lnTo>
                  <a:lnTo>
                    <a:pt x="69" y="42"/>
                  </a:lnTo>
                  <a:lnTo>
                    <a:pt x="69" y="27"/>
                  </a:lnTo>
                  <a:lnTo>
                    <a:pt x="69" y="38"/>
                  </a:lnTo>
                  <a:lnTo>
                    <a:pt x="73" y="30"/>
                  </a:lnTo>
                  <a:lnTo>
                    <a:pt x="73" y="61"/>
                  </a:lnTo>
                  <a:lnTo>
                    <a:pt x="73" y="27"/>
                  </a:lnTo>
                  <a:lnTo>
                    <a:pt x="73" y="57"/>
                  </a:lnTo>
                  <a:lnTo>
                    <a:pt x="77" y="50"/>
                  </a:lnTo>
                  <a:lnTo>
                    <a:pt x="77" y="76"/>
                  </a:lnTo>
                  <a:lnTo>
                    <a:pt x="77" y="50"/>
                  </a:lnTo>
                  <a:lnTo>
                    <a:pt x="77" y="57"/>
                  </a:lnTo>
                  <a:lnTo>
                    <a:pt x="81" y="50"/>
                  </a:lnTo>
                  <a:lnTo>
                    <a:pt x="81" y="61"/>
                  </a:lnTo>
                  <a:lnTo>
                    <a:pt x="81" y="30"/>
                  </a:lnTo>
                  <a:lnTo>
                    <a:pt x="81" y="38"/>
                  </a:lnTo>
                  <a:lnTo>
                    <a:pt x="85" y="46"/>
                  </a:lnTo>
                  <a:lnTo>
                    <a:pt x="85" y="46"/>
                  </a:lnTo>
                  <a:lnTo>
                    <a:pt x="85" y="27"/>
                  </a:lnTo>
                  <a:lnTo>
                    <a:pt x="85" y="27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15"/>
                  </a:lnTo>
                  <a:lnTo>
                    <a:pt x="88" y="23"/>
                  </a:lnTo>
                  <a:lnTo>
                    <a:pt x="92" y="30"/>
                  </a:lnTo>
                  <a:lnTo>
                    <a:pt x="92" y="42"/>
                  </a:lnTo>
                  <a:lnTo>
                    <a:pt x="92" y="11"/>
                  </a:lnTo>
                  <a:lnTo>
                    <a:pt x="92" y="15"/>
                  </a:lnTo>
                  <a:lnTo>
                    <a:pt x="96" y="19"/>
                  </a:lnTo>
                  <a:lnTo>
                    <a:pt x="96" y="0"/>
                  </a:lnTo>
                  <a:lnTo>
                    <a:pt x="96" y="11"/>
                  </a:lnTo>
                  <a:lnTo>
                    <a:pt x="100" y="19"/>
                  </a:lnTo>
                  <a:lnTo>
                    <a:pt x="100" y="30"/>
                  </a:lnTo>
                  <a:lnTo>
                    <a:pt x="100" y="7"/>
                  </a:lnTo>
                  <a:lnTo>
                    <a:pt x="100" y="19"/>
                  </a:lnTo>
                  <a:lnTo>
                    <a:pt x="104" y="11"/>
                  </a:lnTo>
                  <a:lnTo>
                    <a:pt x="104" y="42"/>
                  </a:lnTo>
                  <a:lnTo>
                    <a:pt x="104" y="4"/>
                  </a:lnTo>
                  <a:lnTo>
                    <a:pt x="104" y="34"/>
                  </a:lnTo>
                  <a:lnTo>
                    <a:pt x="107" y="38"/>
                  </a:lnTo>
                  <a:lnTo>
                    <a:pt x="107" y="50"/>
                  </a:lnTo>
                  <a:lnTo>
                    <a:pt x="107" y="30"/>
                  </a:lnTo>
                  <a:lnTo>
                    <a:pt x="107" y="42"/>
                  </a:lnTo>
                  <a:lnTo>
                    <a:pt x="111" y="34"/>
                  </a:lnTo>
                  <a:lnTo>
                    <a:pt x="111" y="38"/>
                  </a:lnTo>
                  <a:lnTo>
                    <a:pt x="111" y="7"/>
                  </a:lnTo>
                  <a:lnTo>
                    <a:pt x="111" y="15"/>
                  </a:lnTo>
                  <a:lnTo>
                    <a:pt x="115" y="19"/>
                  </a:lnTo>
                  <a:lnTo>
                    <a:pt x="115" y="23"/>
                  </a:lnTo>
                  <a:lnTo>
                    <a:pt x="115" y="4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27"/>
                  </a:lnTo>
                  <a:lnTo>
                    <a:pt x="119" y="0"/>
                  </a:lnTo>
                  <a:lnTo>
                    <a:pt x="119" y="23"/>
                  </a:lnTo>
                  <a:lnTo>
                    <a:pt x="123" y="15"/>
                  </a:lnTo>
                  <a:lnTo>
                    <a:pt x="123" y="38"/>
                  </a:lnTo>
                  <a:lnTo>
                    <a:pt x="123" y="27"/>
                  </a:lnTo>
                  <a:lnTo>
                    <a:pt x="127" y="30"/>
                  </a:lnTo>
                  <a:lnTo>
                    <a:pt x="127" y="46"/>
                  </a:lnTo>
                  <a:lnTo>
                    <a:pt x="127" y="15"/>
                  </a:lnTo>
                  <a:lnTo>
                    <a:pt x="127" y="38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45"/>
            <p:cNvSpPr>
              <a:spLocks/>
            </p:cNvSpPr>
            <p:nvPr/>
          </p:nvSpPr>
          <p:spPr bwMode="auto">
            <a:xfrm>
              <a:off x="4726" y="1999"/>
              <a:ext cx="126" cy="84"/>
            </a:xfrm>
            <a:custGeom>
              <a:avLst/>
              <a:gdLst/>
              <a:ahLst/>
              <a:cxnLst>
                <a:cxn ang="0">
                  <a:pos x="3" y="84"/>
                </a:cxn>
                <a:cxn ang="0">
                  <a:pos x="7" y="73"/>
                </a:cxn>
                <a:cxn ang="0">
                  <a:pos x="7" y="84"/>
                </a:cxn>
                <a:cxn ang="0">
                  <a:pos x="11" y="50"/>
                </a:cxn>
                <a:cxn ang="0">
                  <a:pos x="15" y="61"/>
                </a:cxn>
                <a:cxn ang="0">
                  <a:pos x="19" y="57"/>
                </a:cxn>
                <a:cxn ang="0">
                  <a:pos x="19" y="61"/>
                </a:cxn>
                <a:cxn ang="0">
                  <a:pos x="22" y="65"/>
                </a:cxn>
                <a:cxn ang="0">
                  <a:pos x="26" y="50"/>
                </a:cxn>
                <a:cxn ang="0">
                  <a:pos x="30" y="61"/>
                </a:cxn>
                <a:cxn ang="0">
                  <a:pos x="34" y="50"/>
                </a:cxn>
                <a:cxn ang="0">
                  <a:pos x="34" y="50"/>
                </a:cxn>
                <a:cxn ang="0">
                  <a:pos x="38" y="76"/>
                </a:cxn>
                <a:cxn ang="0">
                  <a:pos x="42" y="65"/>
                </a:cxn>
                <a:cxn ang="0">
                  <a:pos x="45" y="76"/>
                </a:cxn>
                <a:cxn ang="0">
                  <a:pos x="49" y="65"/>
                </a:cxn>
                <a:cxn ang="0">
                  <a:pos x="53" y="38"/>
                </a:cxn>
                <a:cxn ang="0">
                  <a:pos x="53" y="50"/>
                </a:cxn>
                <a:cxn ang="0">
                  <a:pos x="57" y="46"/>
                </a:cxn>
                <a:cxn ang="0">
                  <a:pos x="61" y="80"/>
                </a:cxn>
                <a:cxn ang="0">
                  <a:pos x="64" y="73"/>
                </a:cxn>
                <a:cxn ang="0">
                  <a:pos x="64" y="69"/>
                </a:cxn>
                <a:cxn ang="0">
                  <a:pos x="68" y="27"/>
                </a:cxn>
                <a:cxn ang="0">
                  <a:pos x="72" y="46"/>
                </a:cxn>
                <a:cxn ang="0">
                  <a:pos x="76" y="42"/>
                </a:cxn>
                <a:cxn ang="0">
                  <a:pos x="76" y="46"/>
                </a:cxn>
                <a:cxn ang="0">
                  <a:pos x="80" y="23"/>
                </a:cxn>
                <a:cxn ang="0">
                  <a:pos x="84" y="8"/>
                </a:cxn>
                <a:cxn ang="0">
                  <a:pos x="87" y="42"/>
                </a:cxn>
                <a:cxn ang="0">
                  <a:pos x="91" y="34"/>
                </a:cxn>
                <a:cxn ang="0">
                  <a:pos x="91" y="34"/>
                </a:cxn>
                <a:cxn ang="0">
                  <a:pos x="95" y="27"/>
                </a:cxn>
                <a:cxn ang="0">
                  <a:pos x="99" y="38"/>
                </a:cxn>
                <a:cxn ang="0">
                  <a:pos x="103" y="23"/>
                </a:cxn>
                <a:cxn ang="0">
                  <a:pos x="103" y="19"/>
                </a:cxn>
                <a:cxn ang="0">
                  <a:pos x="107" y="0"/>
                </a:cxn>
                <a:cxn ang="0">
                  <a:pos x="110" y="30"/>
                </a:cxn>
                <a:cxn ang="0">
                  <a:pos x="114" y="27"/>
                </a:cxn>
                <a:cxn ang="0">
                  <a:pos x="114" y="19"/>
                </a:cxn>
                <a:cxn ang="0">
                  <a:pos x="118" y="8"/>
                </a:cxn>
                <a:cxn ang="0">
                  <a:pos x="122" y="61"/>
                </a:cxn>
                <a:cxn ang="0">
                  <a:pos x="126" y="57"/>
                </a:cxn>
              </a:cxnLst>
              <a:rect l="0" t="0" r="r" b="b"/>
              <a:pathLst>
                <a:path w="126" h="84">
                  <a:moveTo>
                    <a:pt x="0" y="61"/>
                  </a:moveTo>
                  <a:lnTo>
                    <a:pt x="3" y="69"/>
                  </a:lnTo>
                  <a:lnTo>
                    <a:pt x="3" y="84"/>
                  </a:lnTo>
                  <a:lnTo>
                    <a:pt x="3" y="61"/>
                  </a:lnTo>
                  <a:lnTo>
                    <a:pt x="3" y="80"/>
                  </a:lnTo>
                  <a:lnTo>
                    <a:pt x="7" y="73"/>
                  </a:lnTo>
                  <a:lnTo>
                    <a:pt x="7" y="84"/>
                  </a:lnTo>
                  <a:lnTo>
                    <a:pt x="7" y="65"/>
                  </a:lnTo>
                  <a:lnTo>
                    <a:pt x="7" y="84"/>
                  </a:lnTo>
                  <a:lnTo>
                    <a:pt x="11" y="73"/>
                  </a:lnTo>
                  <a:lnTo>
                    <a:pt x="11" y="84"/>
                  </a:lnTo>
                  <a:lnTo>
                    <a:pt x="11" y="50"/>
                  </a:lnTo>
                  <a:lnTo>
                    <a:pt x="11" y="50"/>
                  </a:lnTo>
                  <a:lnTo>
                    <a:pt x="15" y="53"/>
                  </a:lnTo>
                  <a:lnTo>
                    <a:pt x="15" y="61"/>
                  </a:lnTo>
                  <a:lnTo>
                    <a:pt x="15" y="34"/>
                  </a:lnTo>
                  <a:lnTo>
                    <a:pt x="15" y="53"/>
                  </a:lnTo>
                  <a:lnTo>
                    <a:pt x="19" y="57"/>
                  </a:lnTo>
                  <a:lnTo>
                    <a:pt x="19" y="69"/>
                  </a:lnTo>
                  <a:lnTo>
                    <a:pt x="19" y="50"/>
                  </a:lnTo>
                  <a:lnTo>
                    <a:pt x="19" y="61"/>
                  </a:lnTo>
                  <a:lnTo>
                    <a:pt x="22" y="53"/>
                  </a:lnTo>
                  <a:lnTo>
                    <a:pt x="22" y="42"/>
                  </a:lnTo>
                  <a:lnTo>
                    <a:pt x="22" y="65"/>
                  </a:lnTo>
                  <a:lnTo>
                    <a:pt x="26" y="57"/>
                  </a:lnTo>
                  <a:lnTo>
                    <a:pt x="26" y="73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30" y="53"/>
                  </a:lnTo>
                  <a:lnTo>
                    <a:pt x="30" y="61"/>
                  </a:lnTo>
                  <a:lnTo>
                    <a:pt x="30" y="38"/>
                  </a:lnTo>
                  <a:lnTo>
                    <a:pt x="30" y="57"/>
                  </a:lnTo>
                  <a:lnTo>
                    <a:pt x="34" y="50"/>
                  </a:lnTo>
                  <a:lnTo>
                    <a:pt x="34" y="69"/>
                  </a:lnTo>
                  <a:lnTo>
                    <a:pt x="34" y="46"/>
                  </a:lnTo>
                  <a:lnTo>
                    <a:pt x="34" y="50"/>
                  </a:lnTo>
                  <a:lnTo>
                    <a:pt x="38" y="57"/>
                  </a:lnTo>
                  <a:lnTo>
                    <a:pt x="38" y="34"/>
                  </a:lnTo>
                  <a:lnTo>
                    <a:pt x="38" y="76"/>
                  </a:lnTo>
                  <a:lnTo>
                    <a:pt x="42" y="69"/>
                  </a:lnTo>
                  <a:lnTo>
                    <a:pt x="42" y="80"/>
                  </a:lnTo>
                  <a:lnTo>
                    <a:pt x="42" y="65"/>
                  </a:lnTo>
                  <a:lnTo>
                    <a:pt x="42" y="73"/>
                  </a:lnTo>
                  <a:lnTo>
                    <a:pt x="45" y="65"/>
                  </a:lnTo>
                  <a:lnTo>
                    <a:pt x="45" y="76"/>
                  </a:lnTo>
                  <a:lnTo>
                    <a:pt x="45" y="50"/>
                  </a:lnTo>
                  <a:lnTo>
                    <a:pt x="49" y="53"/>
                  </a:lnTo>
                  <a:lnTo>
                    <a:pt x="49" y="65"/>
                  </a:lnTo>
                  <a:lnTo>
                    <a:pt x="49" y="34"/>
                  </a:lnTo>
                  <a:lnTo>
                    <a:pt x="49" y="46"/>
                  </a:lnTo>
                  <a:lnTo>
                    <a:pt x="53" y="38"/>
                  </a:lnTo>
                  <a:lnTo>
                    <a:pt x="53" y="53"/>
                  </a:lnTo>
                  <a:lnTo>
                    <a:pt x="53" y="23"/>
                  </a:lnTo>
                  <a:lnTo>
                    <a:pt x="53" y="50"/>
                  </a:lnTo>
                  <a:lnTo>
                    <a:pt x="57" y="53"/>
                  </a:lnTo>
                  <a:lnTo>
                    <a:pt x="57" y="80"/>
                  </a:lnTo>
                  <a:lnTo>
                    <a:pt x="57" y="46"/>
                  </a:lnTo>
                  <a:lnTo>
                    <a:pt x="57" y="76"/>
                  </a:lnTo>
                  <a:lnTo>
                    <a:pt x="61" y="69"/>
                  </a:lnTo>
                  <a:lnTo>
                    <a:pt x="61" y="80"/>
                  </a:lnTo>
                  <a:lnTo>
                    <a:pt x="61" y="61"/>
                  </a:lnTo>
                  <a:lnTo>
                    <a:pt x="61" y="65"/>
                  </a:lnTo>
                  <a:lnTo>
                    <a:pt x="64" y="73"/>
                  </a:lnTo>
                  <a:lnTo>
                    <a:pt x="64" y="84"/>
                  </a:lnTo>
                  <a:lnTo>
                    <a:pt x="64" y="61"/>
                  </a:lnTo>
                  <a:lnTo>
                    <a:pt x="64" y="69"/>
                  </a:lnTo>
                  <a:lnTo>
                    <a:pt x="68" y="61"/>
                  </a:lnTo>
                  <a:lnTo>
                    <a:pt x="68" y="69"/>
                  </a:lnTo>
                  <a:lnTo>
                    <a:pt x="68" y="27"/>
                  </a:lnTo>
                  <a:lnTo>
                    <a:pt x="68" y="34"/>
                  </a:lnTo>
                  <a:lnTo>
                    <a:pt x="72" y="27"/>
                  </a:lnTo>
                  <a:lnTo>
                    <a:pt x="72" y="46"/>
                  </a:lnTo>
                  <a:lnTo>
                    <a:pt x="72" y="23"/>
                  </a:lnTo>
                  <a:lnTo>
                    <a:pt x="72" y="38"/>
                  </a:lnTo>
                  <a:lnTo>
                    <a:pt x="76" y="42"/>
                  </a:lnTo>
                  <a:lnTo>
                    <a:pt x="76" y="50"/>
                  </a:lnTo>
                  <a:lnTo>
                    <a:pt x="76" y="23"/>
                  </a:lnTo>
                  <a:lnTo>
                    <a:pt x="76" y="46"/>
                  </a:lnTo>
                  <a:lnTo>
                    <a:pt x="80" y="38"/>
                  </a:lnTo>
                  <a:lnTo>
                    <a:pt x="80" y="57"/>
                  </a:lnTo>
                  <a:lnTo>
                    <a:pt x="80" y="23"/>
                  </a:lnTo>
                  <a:lnTo>
                    <a:pt x="84" y="30"/>
                  </a:lnTo>
                  <a:lnTo>
                    <a:pt x="84" y="34"/>
                  </a:lnTo>
                  <a:lnTo>
                    <a:pt x="84" y="8"/>
                  </a:lnTo>
                  <a:lnTo>
                    <a:pt x="84" y="15"/>
                  </a:lnTo>
                  <a:lnTo>
                    <a:pt x="87" y="23"/>
                  </a:lnTo>
                  <a:lnTo>
                    <a:pt x="87" y="42"/>
                  </a:lnTo>
                  <a:lnTo>
                    <a:pt x="87" y="15"/>
                  </a:lnTo>
                  <a:lnTo>
                    <a:pt x="87" y="27"/>
                  </a:lnTo>
                  <a:lnTo>
                    <a:pt x="91" y="34"/>
                  </a:lnTo>
                  <a:lnTo>
                    <a:pt x="91" y="42"/>
                  </a:lnTo>
                  <a:lnTo>
                    <a:pt x="91" y="19"/>
                  </a:lnTo>
                  <a:lnTo>
                    <a:pt x="91" y="34"/>
                  </a:lnTo>
                  <a:lnTo>
                    <a:pt x="95" y="38"/>
                  </a:lnTo>
                  <a:lnTo>
                    <a:pt x="95" y="42"/>
                  </a:lnTo>
                  <a:lnTo>
                    <a:pt x="95" y="27"/>
                  </a:lnTo>
                  <a:lnTo>
                    <a:pt x="95" y="34"/>
                  </a:lnTo>
                  <a:lnTo>
                    <a:pt x="99" y="27"/>
                  </a:lnTo>
                  <a:lnTo>
                    <a:pt x="99" y="38"/>
                  </a:lnTo>
                  <a:lnTo>
                    <a:pt x="99" y="15"/>
                  </a:lnTo>
                  <a:lnTo>
                    <a:pt x="99" y="30"/>
                  </a:lnTo>
                  <a:lnTo>
                    <a:pt x="103" y="23"/>
                  </a:lnTo>
                  <a:lnTo>
                    <a:pt x="103" y="38"/>
                  </a:lnTo>
                  <a:lnTo>
                    <a:pt x="103" y="11"/>
                  </a:lnTo>
                  <a:lnTo>
                    <a:pt x="103" y="19"/>
                  </a:lnTo>
                  <a:lnTo>
                    <a:pt x="107" y="11"/>
                  </a:lnTo>
                  <a:lnTo>
                    <a:pt x="107" y="23"/>
                  </a:lnTo>
                  <a:lnTo>
                    <a:pt x="107" y="0"/>
                  </a:lnTo>
                  <a:lnTo>
                    <a:pt x="107" y="15"/>
                  </a:lnTo>
                  <a:lnTo>
                    <a:pt x="110" y="23"/>
                  </a:lnTo>
                  <a:lnTo>
                    <a:pt x="110" y="30"/>
                  </a:lnTo>
                  <a:lnTo>
                    <a:pt x="110" y="11"/>
                  </a:lnTo>
                  <a:lnTo>
                    <a:pt x="110" y="19"/>
                  </a:lnTo>
                  <a:lnTo>
                    <a:pt x="114" y="27"/>
                  </a:lnTo>
                  <a:lnTo>
                    <a:pt x="114" y="27"/>
                  </a:lnTo>
                  <a:lnTo>
                    <a:pt x="114" y="4"/>
                  </a:lnTo>
                  <a:lnTo>
                    <a:pt x="114" y="19"/>
                  </a:lnTo>
                  <a:lnTo>
                    <a:pt x="118" y="11"/>
                  </a:lnTo>
                  <a:lnTo>
                    <a:pt x="118" y="46"/>
                  </a:lnTo>
                  <a:lnTo>
                    <a:pt x="118" y="8"/>
                  </a:lnTo>
                  <a:lnTo>
                    <a:pt x="118" y="38"/>
                  </a:lnTo>
                  <a:lnTo>
                    <a:pt x="122" y="42"/>
                  </a:lnTo>
                  <a:lnTo>
                    <a:pt x="122" y="61"/>
                  </a:lnTo>
                  <a:lnTo>
                    <a:pt x="122" y="38"/>
                  </a:lnTo>
                  <a:lnTo>
                    <a:pt x="122" y="50"/>
                  </a:lnTo>
                  <a:lnTo>
                    <a:pt x="126" y="57"/>
                  </a:lnTo>
                  <a:lnTo>
                    <a:pt x="126" y="69"/>
                  </a:lnTo>
                  <a:lnTo>
                    <a:pt x="126" y="34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146"/>
            <p:cNvSpPr>
              <a:spLocks/>
            </p:cNvSpPr>
            <p:nvPr/>
          </p:nvSpPr>
          <p:spPr bwMode="auto">
            <a:xfrm>
              <a:off x="4852" y="1976"/>
              <a:ext cx="133" cy="138"/>
            </a:xfrm>
            <a:custGeom>
              <a:avLst/>
              <a:gdLst/>
              <a:ahLst/>
              <a:cxnLst>
                <a:cxn ang="0">
                  <a:pos x="3" y="73"/>
                </a:cxn>
                <a:cxn ang="0">
                  <a:pos x="7" y="34"/>
                </a:cxn>
                <a:cxn ang="0">
                  <a:pos x="11" y="53"/>
                </a:cxn>
                <a:cxn ang="0">
                  <a:pos x="15" y="88"/>
                </a:cxn>
                <a:cxn ang="0">
                  <a:pos x="19" y="80"/>
                </a:cxn>
                <a:cxn ang="0">
                  <a:pos x="23" y="53"/>
                </a:cxn>
                <a:cxn ang="0">
                  <a:pos x="26" y="73"/>
                </a:cxn>
                <a:cxn ang="0">
                  <a:pos x="26" y="65"/>
                </a:cxn>
                <a:cxn ang="0">
                  <a:pos x="30" y="53"/>
                </a:cxn>
                <a:cxn ang="0">
                  <a:pos x="34" y="65"/>
                </a:cxn>
                <a:cxn ang="0">
                  <a:pos x="38" y="19"/>
                </a:cxn>
                <a:cxn ang="0">
                  <a:pos x="42" y="11"/>
                </a:cxn>
                <a:cxn ang="0">
                  <a:pos x="45" y="31"/>
                </a:cxn>
                <a:cxn ang="0">
                  <a:pos x="45" y="50"/>
                </a:cxn>
                <a:cxn ang="0">
                  <a:pos x="49" y="19"/>
                </a:cxn>
                <a:cxn ang="0">
                  <a:pos x="53" y="38"/>
                </a:cxn>
                <a:cxn ang="0">
                  <a:pos x="57" y="34"/>
                </a:cxn>
                <a:cxn ang="0">
                  <a:pos x="57" y="31"/>
                </a:cxn>
                <a:cxn ang="0">
                  <a:pos x="61" y="31"/>
                </a:cxn>
                <a:cxn ang="0">
                  <a:pos x="65" y="38"/>
                </a:cxn>
                <a:cxn ang="0">
                  <a:pos x="68" y="23"/>
                </a:cxn>
                <a:cxn ang="0">
                  <a:pos x="72" y="11"/>
                </a:cxn>
                <a:cxn ang="0">
                  <a:pos x="76" y="38"/>
                </a:cxn>
                <a:cxn ang="0">
                  <a:pos x="80" y="31"/>
                </a:cxn>
                <a:cxn ang="0">
                  <a:pos x="80" y="31"/>
                </a:cxn>
                <a:cxn ang="0">
                  <a:pos x="84" y="23"/>
                </a:cxn>
                <a:cxn ang="0">
                  <a:pos x="87" y="50"/>
                </a:cxn>
                <a:cxn ang="0">
                  <a:pos x="91" y="34"/>
                </a:cxn>
                <a:cxn ang="0">
                  <a:pos x="95" y="61"/>
                </a:cxn>
                <a:cxn ang="0">
                  <a:pos x="95" y="65"/>
                </a:cxn>
                <a:cxn ang="0">
                  <a:pos x="99" y="57"/>
                </a:cxn>
                <a:cxn ang="0">
                  <a:pos x="103" y="92"/>
                </a:cxn>
                <a:cxn ang="0">
                  <a:pos x="107" y="76"/>
                </a:cxn>
                <a:cxn ang="0">
                  <a:pos x="107" y="80"/>
                </a:cxn>
                <a:cxn ang="0">
                  <a:pos x="110" y="46"/>
                </a:cxn>
                <a:cxn ang="0">
                  <a:pos x="114" y="88"/>
                </a:cxn>
                <a:cxn ang="0">
                  <a:pos x="118" y="80"/>
                </a:cxn>
                <a:cxn ang="0">
                  <a:pos x="118" y="84"/>
                </a:cxn>
                <a:cxn ang="0">
                  <a:pos x="122" y="80"/>
                </a:cxn>
                <a:cxn ang="0">
                  <a:pos x="126" y="126"/>
                </a:cxn>
                <a:cxn ang="0">
                  <a:pos x="130" y="138"/>
                </a:cxn>
                <a:cxn ang="0">
                  <a:pos x="133" y="107"/>
                </a:cxn>
              </a:cxnLst>
              <a:rect l="0" t="0" r="r" b="b"/>
              <a:pathLst>
                <a:path w="133" h="138">
                  <a:moveTo>
                    <a:pt x="0" y="57"/>
                  </a:moveTo>
                  <a:lnTo>
                    <a:pt x="0" y="69"/>
                  </a:lnTo>
                  <a:lnTo>
                    <a:pt x="3" y="73"/>
                  </a:lnTo>
                  <a:lnTo>
                    <a:pt x="3" y="31"/>
                  </a:lnTo>
                  <a:lnTo>
                    <a:pt x="3" y="42"/>
                  </a:lnTo>
                  <a:lnTo>
                    <a:pt x="7" y="34"/>
                  </a:lnTo>
                  <a:lnTo>
                    <a:pt x="7" y="65"/>
                  </a:lnTo>
                  <a:lnTo>
                    <a:pt x="7" y="61"/>
                  </a:lnTo>
                  <a:lnTo>
                    <a:pt x="11" y="53"/>
                  </a:lnTo>
                  <a:lnTo>
                    <a:pt x="11" y="88"/>
                  </a:lnTo>
                  <a:lnTo>
                    <a:pt x="11" y="84"/>
                  </a:lnTo>
                  <a:lnTo>
                    <a:pt x="15" y="88"/>
                  </a:lnTo>
                  <a:lnTo>
                    <a:pt x="15" y="96"/>
                  </a:lnTo>
                  <a:lnTo>
                    <a:pt x="15" y="76"/>
                  </a:lnTo>
                  <a:lnTo>
                    <a:pt x="19" y="80"/>
                  </a:lnTo>
                  <a:lnTo>
                    <a:pt x="19" y="50"/>
                  </a:lnTo>
                  <a:lnTo>
                    <a:pt x="19" y="61"/>
                  </a:lnTo>
                  <a:lnTo>
                    <a:pt x="23" y="53"/>
                  </a:lnTo>
                  <a:lnTo>
                    <a:pt x="23" y="88"/>
                  </a:lnTo>
                  <a:lnTo>
                    <a:pt x="23" y="80"/>
                  </a:lnTo>
                  <a:lnTo>
                    <a:pt x="26" y="73"/>
                  </a:lnTo>
                  <a:lnTo>
                    <a:pt x="26" y="88"/>
                  </a:lnTo>
                  <a:lnTo>
                    <a:pt x="26" y="61"/>
                  </a:lnTo>
                  <a:lnTo>
                    <a:pt x="26" y="65"/>
                  </a:lnTo>
                  <a:lnTo>
                    <a:pt x="30" y="73"/>
                  </a:lnTo>
                  <a:lnTo>
                    <a:pt x="30" y="76"/>
                  </a:lnTo>
                  <a:lnTo>
                    <a:pt x="30" y="53"/>
                  </a:lnTo>
                  <a:lnTo>
                    <a:pt x="30" y="61"/>
                  </a:lnTo>
                  <a:lnTo>
                    <a:pt x="34" y="53"/>
                  </a:lnTo>
                  <a:lnTo>
                    <a:pt x="34" y="65"/>
                  </a:lnTo>
                  <a:lnTo>
                    <a:pt x="34" y="11"/>
                  </a:lnTo>
                  <a:lnTo>
                    <a:pt x="38" y="15"/>
                  </a:lnTo>
                  <a:lnTo>
                    <a:pt x="38" y="19"/>
                  </a:lnTo>
                  <a:lnTo>
                    <a:pt x="38" y="0"/>
                  </a:lnTo>
                  <a:lnTo>
                    <a:pt x="38" y="8"/>
                  </a:lnTo>
                  <a:lnTo>
                    <a:pt x="42" y="11"/>
                  </a:lnTo>
                  <a:lnTo>
                    <a:pt x="42" y="4"/>
                  </a:lnTo>
                  <a:lnTo>
                    <a:pt x="42" y="38"/>
                  </a:lnTo>
                  <a:lnTo>
                    <a:pt x="45" y="31"/>
                  </a:lnTo>
                  <a:lnTo>
                    <a:pt x="45" y="57"/>
                  </a:lnTo>
                  <a:lnTo>
                    <a:pt x="45" y="27"/>
                  </a:lnTo>
                  <a:lnTo>
                    <a:pt x="45" y="50"/>
                  </a:lnTo>
                  <a:lnTo>
                    <a:pt x="49" y="42"/>
                  </a:lnTo>
                  <a:lnTo>
                    <a:pt x="49" y="53"/>
                  </a:lnTo>
                  <a:lnTo>
                    <a:pt x="49" y="19"/>
                  </a:lnTo>
                  <a:lnTo>
                    <a:pt x="49" y="27"/>
                  </a:lnTo>
                  <a:lnTo>
                    <a:pt x="53" y="19"/>
                  </a:lnTo>
                  <a:lnTo>
                    <a:pt x="53" y="38"/>
                  </a:lnTo>
                  <a:lnTo>
                    <a:pt x="53" y="15"/>
                  </a:lnTo>
                  <a:lnTo>
                    <a:pt x="53" y="27"/>
                  </a:lnTo>
                  <a:lnTo>
                    <a:pt x="57" y="34"/>
                  </a:lnTo>
                  <a:lnTo>
                    <a:pt x="57" y="42"/>
                  </a:lnTo>
                  <a:lnTo>
                    <a:pt x="57" y="27"/>
                  </a:lnTo>
                  <a:lnTo>
                    <a:pt x="57" y="31"/>
                  </a:lnTo>
                  <a:lnTo>
                    <a:pt x="61" y="34"/>
                  </a:lnTo>
                  <a:lnTo>
                    <a:pt x="61" y="69"/>
                  </a:lnTo>
                  <a:lnTo>
                    <a:pt x="61" y="31"/>
                  </a:lnTo>
                  <a:lnTo>
                    <a:pt x="61" y="65"/>
                  </a:lnTo>
                  <a:lnTo>
                    <a:pt x="65" y="69"/>
                  </a:lnTo>
                  <a:lnTo>
                    <a:pt x="65" y="38"/>
                  </a:lnTo>
                  <a:lnTo>
                    <a:pt x="68" y="46"/>
                  </a:lnTo>
                  <a:lnTo>
                    <a:pt x="68" y="15"/>
                  </a:lnTo>
                  <a:lnTo>
                    <a:pt x="68" y="23"/>
                  </a:lnTo>
                  <a:lnTo>
                    <a:pt x="72" y="15"/>
                  </a:lnTo>
                  <a:lnTo>
                    <a:pt x="72" y="34"/>
                  </a:lnTo>
                  <a:lnTo>
                    <a:pt x="72" y="11"/>
                  </a:lnTo>
                  <a:lnTo>
                    <a:pt x="72" y="27"/>
                  </a:lnTo>
                  <a:lnTo>
                    <a:pt x="76" y="19"/>
                  </a:lnTo>
                  <a:lnTo>
                    <a:pt x="76" y="38"/>
                  </a:lnTo>
                  <a:lnTo>
                    <a:pt x="76" y="19"/>
                  </a:lnTo>
                  <a:lnTo>
                    <a:pt x="76" y="27"/>
                  </a:lnTo>
                  <a:lnTo>
                    <a:pt x="80" y="31"/>
                  </a:lnTo>
                  <a:lnTo>
                    <a:pt x="80" y="34"/>
                  </a:lnTo>
                  <a:lnTo>
                    <a:pt x="80" y="15"/>
                  </a:lnTo>
                  <a:lnTo>
                    <a:pt x="80" y="31"/>
                  </a:lnTo>
                  <a:lnTo>
                    <a:pt x="84" y="27"/>
                  </a:lnTo>
                  <a:lnTo>
                    <a:pt x="84" y="50"/>
                  </a:lnTo>
                  <a:lnTo>
                    <a:pt x="84" y="23"/>
                  </a:lnTo>
                  <a:lnTo>
                    <a:pt x="84" y="46"/>
                  </a:lnTo>
                  <a:lnTo>
                    <a:pt x="87" y="38"/>
                  </a:lnTo>
                  <a:lnTo>
                    <a:pt x="87" y="50"/>
                  </a:lnTo>
                  <a:lnTo>
                    <a:pt x="87" y="34"/>
                  </a:lnTo>
                  <a:lnTo>
                    <a:pt x="87" y="42"/>
                  </a:lnTo>
                  <a:lnTo>
                    <a:pt x="91" y="34"/>
                  </a:lnTo>
                  <a:lnTo>
                    <a:pt x="91" y="69"/>
                  </a:lnTo>
                  <a:lnTo>
                    <a:pt x="91" y="57"/>
                  </a:lnTo>
                  <a:lnTo>
                    <a:pt x="95" y="61"/>
                  </a:lnTo>
                  <a:lnTo>
                    <a:pt x="95" y="69"/>
                  </a:lnTo>
                  <a:lnTo>
                    <a:pt x="95" y="46"/>
                  </a:lnTo>
                  <a:lnTo>
                    <a:pt x="95" y="65"/>
                  </a:lnTo>
                  <a:lnTo>
                    <a:pt x="99" y="61"/>
                  </a:lnTo>
                  <a:lnTo>
                    <a:pt x="99" y="92"/>
                  </a:lnTo>
                  <a:lnTo>
                    <a:pt x="99" y="57"/>
                  </a:lnTo>
                  <a:lnTo>
                    <a:pt x="99" y="76"/>
                  </a:lnTo>
                  <a:lnTo>
                    <a:pt x="103" y="84"/>
                  </a:lnTo>
                  <a:lnTo>
                    <a:pt x="103" y="92"/>
                  </a:lnTo>
                  <a:lnTo>
                    <a:pt x="103" y="65"/>
                  </a:lnTo>
                  <a:lnTo>
                    <a:pt x="103" y="69"/>
                  </a:lnTo>
                  <a:lnTo>
                    <a:pt x="107" y="76"/>
                  </a:lnTo>
                  <a:lnTo>
                    <a:pt x="107" y="88"/>
                  </a:lnTo>
                  <a:lnTo>
                    <a:pt x="107" y="69"/>
                  </a:lnTo>
                  <a:lnTo>
                    <a:pt x="107" y="80"/>
                  </a:lnTo>
                  <a:lnTo>
                    <a:pt x="110" y="73"/>
                  </a:lnTo>
                  <a:lnTo>
                    <a:pt x="110" y="84"/>
                  </a:lnTo>
                  <a:lnTo>
                    <a:pt x="110" y="46"/>
                  </a:lnTo>
                  <a:lnTo>
                    <a:pt x="110" y="61"/>
                  </a:lnTo>
                  <a:lnTo>
                    <a:pt x="114" y="53"/>
                  </a:lnTo>
                  <a:lnTo>
                    <a:pt x="114" y="88"/>
                  </a:lnTo>
                  <a:lnTo>
                    <a:pt x="114" y="50"/>
                  </a:lnTo>
                  <a:lnTo>
                    <a:pt x="114" y="88"/>
                  </a:lnTo>
                  <a:lnTo>
                    <a:pt x="118" y="80"/>
                  </a:lnTo>
                  <a:lnTo>
                    <a:pt x="118" y="88"/>
                  </a:lnTo>
                  <a:lnTo>
                    <a:pt x="118" y="73"/>
                  </a:lnTo>
                  <a:lnTo>
                    <a:pt x="118" y="84"/>
                  </a:lnTo>
                  <a:lnTo>
                    <a:pt x="122" y="88"/>
                  </a:lnTo>
                  <a:lnTo>
                    <a:pt x="122" y="118"/>
                  </a:lnTo>
                  <a:lnTo>
                    <a:pt x="122" y="80"/>
                  </a:lnTo>
                  <a:lnTo>
                    <a:pt x="122" y="115"/>
                  </a:lnTo>
                  <a:lnTo>
                    <a:pt x="126" y="107"/>
                  </a:lnTo>
                  <a:lnTo>
                    <a:pt x="126" y="126"/>
                  </a:lnTo>
                  <a:lnTo>
                    <a:pt x="126" y="122"/>
                  </a:lnTo>
                  <a:lnTo>
                    <a:pt x="130" y="130"/>
                  </a:lnTo>
                  <a:lnTo>
                    <a:pt x="130" y="138"/>
                  </a:lnTo>
                  <a:lnTo>
                    <a:pt x="130" y="107"/>
                  </a:lnTo>
                  <a:lnTo>
                    <a:pt x="130" y="115"/>
                  </a:lnTo>
                  <a:lnTo>
                    <a:pt x="133" y="107"/>
                  </a:lnTo>
                  <a:lnTo>
                    <a:pt x="133" y="115"/>
                  </a:lnTo>
                  <a:lnTo>
                    <a:pt x="133" y="80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147"/>
            <p:cNvSpPr>
              <a:spLocks/>
            </p:cNvSpPr>
            <p:nvPr/>
          </p:nvSpPr>
          <p:spPr bwMode="auto">
            <a:xfrm>
              <a:off x="4985" y="1999"/>
              <a:ext cx="130" cy="95"/>
            </a:xfrm>
            <a:custGeom>
              <a:avLst/>
              <a:gdLst/>
              <a:ahLst/>
              <a:cxnLst>
                <a:cxn ang="0">
                  <a:pos x="4" y="53"/>
                </a:cxn>
                <a:cxn ang="0">
                  <a:pos x="4" y="42"/>
                </a:cxn>
                <a:cxn ang="0">
                  <a:pos x="8" y="34"/>
                </a:cxn>
                <a:cxn ang="0">
                  <a:pos x="12" y="23"/>
                </a:cxn>
                <a:cxn ang="0">
                  <a:pos x="16" y="34"/>
                </a:cxn>
                <a:cxn ang="0">
                  <a:pos x="19" y="11"/>
                </a:cxn>
                <a:cxn ang="0">
                  <a:pos x="23" y="27"/>
                </a:cxn>
                <a:cxn ang="0">
                  <a:pos x="27" y="50"/>
                </a:cxn>
                <a:cxn ang="0">
                  <a:pos x="27" y="65"/>
                </a:cxn>
                <a:cxn ang="0">
                  <a:pos x="31" y="34"/>
                </a:cxn>
                <a:cxn ang="0">
                  <a:pos x="35" y="15"/>
                </a:cxn>
                <a:cxn ang="0">
                  <a:pos x="39" y="27"/>
                </a:cxn>
                <a:cxn ang="0">
                  <a:pos x="42" y="8"/>
                </a:cxn>
                <a:cxn ang="0">
                  <a:pos x="42" y="50"/>
                </a:cxn>
                <a:cxn ang="0">
                  <a:pos x="46" y="42"/>
                </a:cxn>
                <a:cxn ang="0">
                  <a:pos x="50" y="92"/>
                </a:cxn>
                <a:cxn ang="0">
                  <a:pos x="54" y="84"/>
                </a:cxn>
                <a:cxn ang="0">
                  <a:pos x="58" y="73"/>
                </a:cxn>
                <a:cxn ang="0">
                  <a:pos x="61" y="57"/>
                </a:cxn>
                <a:cxn ang="0">
                  <a:pos x="61" y="46"/>
                </a:cxn>
                <a:cxn ang="0">
                  <a:pos x="65" y="30"/>
                </a:cxn>
                <a:cxn ang="0">
                  <a:pos x="69" y="65"/>
                </a:cxn>
                <a:cxn ang="0">
                  <a:pos x="73" y="46"/>
                </a:cxn>
                <a:cxn ang="0">
                  <a:pos x="73" y="61"/>
                </a:cxn>
                <a:cxn ang="0">
                  <a:pos x="77" y="53"/>
                </a:cxn>
                <a:cxn ang="0">
                  <a:pos x="81" y="92"/>
                </a:cxn>
                <a:cxn ang="0">
                  <a:pos x="84" y="65"/>
                </a:cxn>
                <a:cxn ang="0">
                  <a:pos x="84" y="65"/>
                </a:cxn>
                <a:cxn ang="0">
                  <a:pos x="88" y="65"/>
                </a:cxn>
                <a:cxn ang="0">
                  <a:pos x="92" y="42"/>
                </a:cxn>
                <a:cxn ang="0">
                  <a:pos x="96" y="42"/>
                </a:cxn>
                <a:cxn ang="0">
                  <a:pos x="100" y="61"/>
                </a:cxn>
                <a:cxn ang="0">
                  <a:pos x="103" y="30"/>
                </a:cxn>
                <a:cxn ang="0">
                  <a:pos x="107" y="61"/>
                </a:cxn>
                <a:cxn ang="0">
                  <a:pos x="111" y="30"/>
                </a:cxn>
                <a:cxn ang="0">
                  <a:pos x="111" y="27"/>
                </a:cxn>
                <a:cxn ang="0">
                  <a:pos x="115" y="15"/>
                </a:cxn>
                <a:cxn ang="0">
                  <a:pos x="119" y="50"/>
                </a:cxn>
                <a:cxn ang="0">
                  <a:pos x="123" y="50"/>
                </a:cxn>
                <a:cxn ang="0">
                  <a:pos x="123" y="76"/>
                </a:cxn>
                <a:cxn ang="0">
                  <a:pos x="126" y="61"/>
                </a:cxn>
                <a:cxn ang="0">
                  <a:pos x="130" y="65"/>
                </a:cxn>
              </a:cxnLst>
              <a:rect l="0" t="0" r="r" b="b"/>
              <a:pathLst>
                <a:path w="130" h="95">
                  <a:moveTo>
                    <a:pt x="0" y="57"/>
                  </a:moveTo>
                  <a:lnTo>
                    <a:pt x="0" y="61"/>
                  </a:lnTo>
                  <a:lnTo>
                    <a:pt x="4" y="53"/>
                  </a:lnTo>
                  <a:lnTo>
                    <a:pt x="4" y="61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8" y="50"/>
                  </a:lnTo>
                  <a:lnTo>
                    <a:pt x="8" y="19"/>
                  </a:lnTo>
                  <a:lnTo>
                    <a:pt x="8" y="34"/>
                  </a:lnTo>
                  <a:lnTo>
                    <a:pt x="12" y="27"/>
                  </a:lnTo>
                  <a:lnTo>
                    <a:pt x="12" y="38"/>
                  </a:lnTo>
                  <a:lnTo>
                    <a:pt x="12" y="23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19" y="11"/>
                  </a:lnTo>
                  <a:lnTo>
                    <a:pt x="19" y="0"/>
                  </a:lnTo>
                  <a:lnTo>
                    <a:pt x="19" y="34"/>
                  </a:lnTo>
                  <a:lnTo>
                    <a:pt x="23" y="27"/>
                  </a:lnTo>
                  <a:lnTo>
                    <a:pt x="23" y="23"/>
                  </a:lnTo>
                  <a:lnTo>
                    <a:pt x="23" y="57"/>
                  </a:lnTo>
                  <a:lnTo>
                    <a:pt x="27" y="50"/>
                  </a:lnTo>
                  <a:lnTo>
                    <a:pt x="27" y="69"/>
                  </a:lnTo>
                  <a:lnTo>
                    <a:pt x="27" y="46"/>
                  </a:lnTo>
                  <a:lnTo>
                    <a:pt x="27" y="65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34"/>
                  </a:lnTo>
                  <a:lnTo>
                    <a:pt x="35" y="42"/>
                  </a:lnTo>
                  <a:lnTo>
                    <a:pt x="35" y="46"/>
                  </a:lnTo>
                  <a:lnTo>
                    <a:pt x="35" y="15"/>
                  </a:lnTo>
                  <a:lnTo>
                    <a:pt x="35" y="27"/>
                  </a:lnTo>
                  <a:lnTo>
                    <a:pt x="39" y="19"/>
                  </a:lnTo>
                  <a:lnTo>
                    <a:pt x="39" y="27"/>
                  </a:lnTo>
                  <a:lnTo>
                    <a:pt x="39" y="4"/>
                  </a:lnTo>
                  <a:lnTo>
                    <a:pt x="39" y="15"/>
                  </a:lnTo>
                  <a:lnTo>
                    <a:pt x="42" y="8"/>
                  </a:lnTo>
                  <a:lnTo>
                    <a:pt x="42" y="50"/>
                  </a:lnTo>
                  <a:lnTo>
                    <a:pt x="42" y="4"/>
                  </a:lnTo>
                  <a:lnTo>
                    <a:pt x="42" y="50"/>
                  </a:lnTo>
                  <a:lnTo>
                    <a:pt x="46" y="42"/>
                  </a:lnTo>
                  <a:lnTo>
                    <a:pt x="46" y="61"/>
                  </a:lnTo>
                  <a:lnTo>
                    <a:pt x="46" y="42"/>
                  </a:lnTo>
                  <a:lnTo>
                    <a:pt x="46" y="53"/>
                  </a:lnTo>
                  <a:lnTo>
                    <a:pt x="50" y="57"/>
                  </a:lnTo>
                  <a:lnTo>
                    <a:pt x="50" y="92"/>
                  </a:lnTo>
                  <a:lnTo>
                    <a:pt x="50" y="53"/>
                  </a:lnTo>
                  <a:lnTo>
                    <a:pt x="50" y="88"/>
                  </a:lnTo>
                  <a:lnTo>
                    <a:pt x="54" y="84"/>
                  </a:lnTo>
                  <a:lnTo>
                    <a:pt x="54" y="88"/>
                  </a:lnTo>
                  <a:lnTo>
                    <a:pt x="54" y="65"/>
                  </a:lnTo>
                  <a:lnTo>
                    <a:pt x="58" y="73"/>
                  </a:lnTo>
                  <a:lnTo>
                    <a:pt x="58" y="76"/>
                  </a:lnTo>
                  <a:lnTo>
                    <a:pt x="58" y="50"/>
                  </a:lnTo>
                  <a:lnTo>
                    <a:pt x="61" y="57"/>
                  </a:lnTo>
                  <a:lnTo>
                    <a:pt x="61" y="65"/>
                  </a:lnTo>
                  <a:lnTo>
                    <a:pt x="61" y="34"/>
                  </a:lnTo>
                  <a:lnTo>
                    <a:pt x="61" y="46"/>
                  </a:lnTo>
                  <a:lnTo>
                    <a:pt x="65" y="38"/>
                  </a:lnTo>
                  <a:lnTo>
                    <a:pt x="65" y="61"/>
                  </a:lnTo>
                  <a:lnTo>
                    <a:pt x="65" y="30"/>
                  </a:lnTo>
                  <a:lnTo>
                    <a:pt x="65" y="50"/>
                  </a:lnTo>
                  <a:lnTo>
                    <a:pt x="69" y="46"/>
                  </a:lnTo>
                  <a:lnTo>
                    <a:pt x="69" y="65"/>
                  </a:lnTo>
                  <a:lnTo>
                    <a:pt x="69" y="42"/>
                  </a:lnTo>
                  <a:lnTo>
                    <a:pt x="69" y="53"/>
                  </a:lnTo>
                  <a:lnTo>
                    <a:pt x="73" y="46"/>
                  </a:lnTo>
                  <a:lnTo>
                    <a:pt x="73" y="65"/>
                  </a:lnTo>
                  <a:lnTo>
                    <a:pt x="73" y="42"/>
                  </a:lnTo>
                  <a:lnTo>
                    <a:pt x="73" y="61"/>
                  </a:lnTo>
                  <a:lnTo>
                    <a:pt x="77" y="53"/>
                  </a:lnTo>
                  <a:lnTo>
                    <a:pt x="77" y="92"/>
                  </a:lnTo>
                  <a:lnTo>
                    <a:pt x="77" y="53"/>
                  </a:lnTo>
                  <a:lnTo>
                    <a:pt x="77" y="92"/>
                  </a:lnTo>
                  <a:lnTo>
                    <a:pt x="81" y="84"/>
                  </a:lnTo>
                  <a:lnTo>
                    <a:pt x="81" y="92"/>
                  </a:lnTo>
                  <a:lnTo>
                    <a:pt x="81" y="69"/>
                  </a:lnTo>
                  <a:lnTo>
                    <a:pt x="81" y="73"/>
                  </a:lnTo>
                  <a:lnTo>
                    <a:pt x="84" y="65"/>
                  </a:lnTo>
                  <a:lnTo>
                    <a:pt x="84" y="80"/>
                  </a:lnTo>
                  <a:lnTo>
                    <a:pt x="84" y="57"/>
                  </a:lnTo>
                  <a:lnTo>
                    <a:pt x="84" y="65"/>
                  </a:lnTo>
                  <a:lnTo>
                    <a:pt x="88" y="73"/>
                  </a:lnTo>
                  <a:lnTo>
                    <a:pt x="88" y="92"/>
                  </a:lnTo>
                  <a:lnTo>
                    <a:pt x="88" y="65"/>
                  </a:lnTo>
                  <a:lnTo>
                    <a:pt x="88" y="92"/>
                  </a:lnTo>
                  <a:lnTo>
                    <a:pt x="92" y="95"/>
                  </a:lnTo>
                  <a:lnTo>
                    <a:pt x="92" y="42"/>
                  </a:lnTo>
                  <a:lnTo>
                    <a:pt x="96" y="50"/>
                  </a:lnTo>
                  <a:lnTo>
                    <a:pt x="96" y="61"/>
                  </a:lnTo>
                  <a:lnTo>
                    <a:pt x="96" y="42"/>
                  </a:lnTo>
                  <a:lnTo>
                    <a:pt x="96" y="57"/>
                  </a:lnTo>
                  <a:lnTo>
                    <a:pt x="100" y="50"/>
                  </a:lnTo>
                  <a:lnTo>
                    <a:pt x="100" y="61"/>
                  </a:lnTo>
                  <a:lnTo>
                    <a:pt x="100" y="30"/>
                  </a:lnTo>
                  <a:lnTo>
                    <a:pt x="100" y="38"/>
                  </a:lnTo>
                  <a:lnTo>
                    <a:pt x="103" y="30"/>
                  </a:lnTo>
                  <a:lnTo>
                    <a:pt x="103" y="61"/>
                  </a:lnTo>
                  <a:lnTo>
                    <a:pt x="103" y="53"/>
                  </a:lnTo>
                  <a:lnTo>
                    <a:pt x="107" y="61"/>
                  </a:lnTo>
                  <a:lnTo>
                    <a:pt x="107" y="30"/>
                  </a:lnTo>
                  <a:lnTo>
                    <a:pt x="107" y="34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1" y="19"/>
                  </a:lnTo>
                  <a:lnTo>
                    <a:pt x="111" y="27"/>
                  </a:lnTo>
                  <a:lnTo>
                    <a:pt x="115" y="19"/>
                  </a:lnTo>
                  <a:lnTo>
                    <a:pt x="115" y="42"/>
                  </a:lnTo>
                  <a:lnTo>
                    <a:pt x="115" y="15"/>
                  </a:lnTo>
                  <a:lnTo>
                    <a:pt x="115" y="30"/>
                  </a:lnTo>
                  <a:lnTo>
                    <a:pt x="119" y="38"/>
                  </a:lnTo>
                  <a:lnTo>
                    <a:pt x="119" y="50"/>
                  </a:lnTo>
                  <a:lnTo>
                    <a:pt x="119" y="15"/>
                  </a:lnTo>
                  <a:lnTo>
                    <a:pt x="119" y="46"/>
                  </a:lnTo>
                  <a:lnTo>
                    <a:pt x="123" y="50"/>
                  </a:lnTo>
                  <a:lnTo>
                    <a:pt x="123" y="76"/>
                  </a:lnTo>
                  <a:lnTo>
                    <a:pt x="123" y="42"/>
                  </a:lnTo>
                  <a:lnTo>
                    <a:pt x="123" y="76"/>
                  </a:lnTo>
                  <a:lnTo>
                    <a:pt x="126" y="73"/>
                  </a:lnTo>
                  <a:lnTo>
                    <a:pt x="126" y="80"/>
                  </a:lnTo>
                  <a:lnTo>
                    <a:pt x="126" y="61"/>
                  </a:lnTo>
                  <a:lnTo>
                    <a:pt x="126" y="65"/>
                  </a:lnTo>
                  <a:lnTo>
                    <a:pt x="130" y="57"/>
                  </a:lnTo>
                  <a:lnTo>
                    <a:pt x="130" y="65"/>
                  </a:lnTo>
                  <a:lnTo>
                    <a:pt x="130" y="27"/>
                  </a:lnTo>
                  <a:lnTo>
                    <a:pt x="130" y="34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48"/>
            <p:cNvSpPr>
              <a:spLocks/>
            </p:cNvSpPr>
            <p:nvPr/>
          </p:nvSpPr>
          <p:spPr bwMode="auto">
            <a:xfrm>
              <a:off x="5115" y="1957"/>
              <a:ext cx="100" cy="122"/>
            </a:xfrm>
            <a:custGeom>
              <a:avLst/>
              <a:gdLst/>
              <a:ahLst/>
              <a:cxnLst>
                <a:cxn ang="0">
                  <a:pos x="4" y="69"/>
                </a:cxn>
                <a:cxn ang="0">
                  <a:pos x="4" y="53"/>
                </a:cxn>
                <a:cxn ang="0">
                  <a:pos x="8" y="72"/>
                </a:cxn>
                <a:cxn ang="0">
                  <a:pos x="8" y="61"/>
                </a:cxn>
                <a:cxn ang="0">
                  <a:pos x="12" y="80"/>
                </a:cxn>
                <a:cxn ang="0">
                  <a:pos x="12" y="72"/>
                </a:cxn>
                <a:cxn ang="0">
                  <a:pos x="15" y="115"/>
                </a:cxn>
                <a:cxn ang="0">
                  <a:pos x="15" y="103"/>
                </a:cxn>
                <a:cxn ang="0">
                  <a:pos x="19" y="84"/>
                </a:cxn>
                <a:cxn ang="0">
                  <a:pos x="23" y="92"/>
                </a:cxn>
                <a:cxn ang="0">
                  <a:pos x="23" y="84"/>
                </a:cxn>
                <a:cxn ang="0">
                  <a:pos x="27" y="92"/>
                </a:cxn>
                <a:cxn ang="0">
                  <a:pos x="27" y="92"/>
                </a:cxn>
                <a:cxn ang="0">
                  <a:pos x="31" y="107"/>
                </a:cxn>
                <a:cxn ang="0">
                  <a:pos x="31" y="88"/>
                </a:cxn>
                <a:cxn ang="0">
                  <a:pos x="35" y="88"/>
                </a:cxn>
                <a:cxn ang="0">
                  <a:pos x="35" y="99"/>
                </a:cxn>
                <a:cxn ang="0">
                  <a:pos x="38" y="122"/>
                </a:cxn>
                <a:cxn ang="0">
                  <a:pos x="38" y="107"/>
                </a:cxn>
                <a:cxn ang="0">
                  <a:pos x="42" y="80"/>
                </a:cxn>
                <a:cxn ang="0">
                  <a:pos x="46" y="80"/>
                </a:cxn>
                <a:cxn ang="0">
                  <a:pos x="46" y="69"/>
                </a:cxn>
                <a:cxn ang="0">
                  <a:pos x="50" y="76"/>
                </a:cxn>
                <a:cxn ang="0">
                  <a:pos x="50" y="65"/>
                </a:cxn>
                <a:cxn ang="0">
                  <a:pos x="54" y="80"/>
                </a:cxn>
                <a:cxn ang="0">
                  <a:pos x="54" y="65"/>
                </a:cxn>
                <a:cxn ang="0">
                  <a:pos x="58" y="92"/>
                </a:cxn>
                <a:cxn ang="0">
                  <a:pos x="58" y="88"/>
                </a:cxn>
                <a:cxn ang="0">
                  <a:pos x="61" y="95"/>
                </a:cxn>
                <a:cxn ang="0">
                  <a:pos x="61" y="61"/>
                </a:cxn>
                <a:cxn ang="0">
                  <a:pos x="65" y="57"/>
                </a:cxn>
                <a:cxn ang="0">
                  <a:pos x="69" y="65"/>
                </a:cxn>
                <a:cxn ang="0">
                  <a:pos x="69" y="50"/>
                </a:cxn>
                <a:cxn ang="0">
                  <a:pos x="73" y="50"/>
                </a:cxn>
                <a:cxn ang="0">
                  <a:pos x="73" y="38"/>
                </a:cxn>
                <a:cxn ang="0">
                  <a:pos x="77" y="42"/>
                </a:cxn>
                <a:cxn ang="0">
                  <a:pos x="77" y="38"/>
                </a:cxn>
                <a:cxn ang="0">
                  <a:pos x="80" y="42"/>
                </a:cxn>
                <a:cxn ang="0">
                  <a:pos x="80" y="34"/>
                </a:cxn>
                <a:cxn ang="0">
                  <a:pos x="84" y="34"/>
                </a:cxn>
                <a:cxn ang="0">
                  <a:pos x="84" y="19"/>
                </a:cxn>
                <a:cxn ang="0">
                  <a:pos x="88" y="23"/>
                </a:cxn>
                <a:cxn ang="0">
                  <a:pos x="88" y="19"/>
                </a:cxn>
                <a:cxn ang="0">
                  <a:pos x="92" y="30"/>
                </a:cxn>
                <a:cxn ang="0">
                  <a:pos x="92" y="23"/>
                </a:cxn>
                <a:cxn ang="0">
                  <a:pos x="96" y="34"/>
                </a:cxn>
                <a:cxn ang="0">
                  <a:pos x="96" y="0"/>
                </a:cxn>
                <a:cxn ang="0">
                  <a:pos x="100" y="8"/>
                </a:cxn>
              </a:cxnLst>
              <a:rect l="0" t="0" r="r" b="b"/>
              <a:pathLst>
                <a:path w="100" h="122">
                  <a:moveTo>
                    <a:pt x="0" y="76"/>
                  </a:moveTo>
                  <a:lnTo>
                    <a:pt x="4" y="69"/>
                  </a:lnTo>
                  <a:lnTo>
                    <a:pt x="4" y="80"/>
                  </a:lnTo>
                  <a:lnTo>
                    <a:pt x="4" y="53"/>
                  </a:lnTo>
                  <a:lnTo>
                    <a:pt x="4" y="80"/>
                  </a:lnTo>
                  <a:lnTo>
                    <a:pt x="8" y="72"/>
                  </a:lnTo>
                  <a:lnTo>
                    <a:pt x="8" y="80"/>
                  </a:lnTo>
                  <a:lnTo>
                    <a:pt x="8" y="61"/>
                  </a:lnTo>
                  <a:lnTo>
                    <a:pt x="8" y="76"/>
                  </a:lnTo>
                  <a:lnTo>
                    <a:pt x="12" y="80"/>
                  </a:lnTo>
                  <a:lnTo>
                    <a:pt x="12" y="115"/>
                  </a:lnTo>
                  <a:lnTo>
                    <a:pt x="12" y="72"/>
                  </a:lnTo>
                  <a:lnTo>
                    <a:pt x="12" y="107"/>
                  </a:lnTo>
                  <a:lnTo>
                    <a:pt x="15" y="115"/>
                  </a:lnTo>
                  <a:lnTo>
                    <a:pt x="15" y="118"/>
                  </a:lnTo>
                  <a:lnTo>
                    <a:pt x="15" y="103"/>
                  </a:lnTo>
                  <a:lnTo>
                    <a:pt x="19" y="111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23" y="92"/>
                  </a:lnTo>
                  <a:lnTo>
                    <a:pt x="23" y="103"/>
                  </a:lnTo>
                  <a:lnTo>
                    <a:pt x="23" y="84"/>
                  </a:lnTo>
                  <a:lnTo>
                    <a:pt x="23" y="99"/>
                  </a:lnTo>
                  <a:lnTo>
                    <a:pt x="27" y="92"/>
                  </a:lnTo>
                  <a:lnTo>
                    <a:pt x="27" y="107"/>
                  </a:lnTo>
                  <a:lnTo>
                    <a:pt x="27" y="92"/>
                  </a:lnTo>
                  <a:lnTo>
                    <a:pt x="27" y="99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88"/>
                  </a:lnTo>
                  <a:lnTo>
                    <a:pt x="31" y="95"/>
                  </a:lnTo>
                  <a:lnTo>
                    <a:pt x="35" y="88"/>
                  </a:lnTo>
                  <a:lnTo>
                    <a:pt x="35" y="111"/>
                  </a:lnTo>
                  <a:lnTo>
                    <a:pt x="35" y="99"/>
                  </a:lnTo>
                  <a:lnTo>
                    <a:pt x="38" y="103"/>
                  </a:lnTo>
                  <a:lnTo>
                    <a:pt x="38" y="122"/>
                  </a:lnTo>
                  <a:lnTo>
                    <a:pt x="38" y="99"/>
                  </a:lnTo>
                  <a:lnTo>
                    <a:pt x="38" y="107"/>
                  </a:lnTo>
                  <a:lnTo>
                    <a:pt x="42" y="115"/>
                  </a:lnTo>
                  <a:lnTo>
                    <a:pt x="42" y="80"/>
                  </a:lnTo>
                  <a:lnTo>
                    <a:pt x="42" y="88"/>
                  </a:lnTo>
                  <a:lnTo>
                    <a:pt x="46" y="80"/>
                  </a:lnTo>
                  <a:lnTo>
                    <a:pt x="46" y="84"/>
                  </a:lnTo>
                  <a:lnTo>
                    <a:pt x="46" y="69"/>
                  </a:lnTo>
                  <a:lnTo>
                    <a:pt x="46" y="72"/>
                  </a:lnTo>
                  <a:lnTo>
                    <a:pt x="50" y="76"/>
                  </a:lnTo>
                  <a:lnTo>
                    <a:pt x="50" y="53"/>
                  </a:lnTo>
                  <a:lnTo>
                    <a:pt x="50" y="65"/>
                  </a:lnTo>
                  <a:lnTo>
                    <a:pt x="54" y="72"/>
                  </a:lnTo>
                  <a:lnTo>
                    <a:pt x="54" y="80"/>
                  </a:lnTo>
                  <a:lnTo>
                    <a:pt x="54" y="61"/>
                  </a:lnTo>
                  <a:lnTo>
                    <a:pt x="54" y="65"/>
                  </a:lnTo>
                  <a:lnTo>
                    <a:pt x="58" y="72"/>
                  </a:lnTo>
                  <a:lnTo>
                    <a:pt x="58" y="92"/>
                  </a:lnTo>
                  <a:lnTo>
                    <a:pt x="58" y="65"/>
                  </a:lnTo>
                  <a:lnTo>
                    <a:pt x="58" y="88"/>
                  </a:lnTo>
                  <a:lnTo>
                    <a:pt x="61" y="95"/>
                  </a:lnTo>
                  <a:lnTo>
                    <a:pt x="61" y="95"/>
                  </a:lnTo>
                  <a:lnTo>
                    <a:pt x="61" y="61"/>
                  </a:lnTo>
                  <a:lnTo>
                    <a:pt x="61" y="61"/>
                  </a:lnTo>
                  <a:lnTo>
                    <a:pt x="65" y="69"/>
                  </a:lnTo>
                  <a:lnTo>
                    <a:pt x="65" y="57"/>
                  </a:lnTo>
                  <a:lnTo>
                    <a:pt x="65" y="72"/>
                  </a:lnTo>
                  <a:lnTo>
                    <a:pt x="69" y="65"/>
                  </a:lnTo>
                  <a:lnTo>
                    <a:pt x="69" y="72"/>
                  </a:lnTo>
                  <a:lnTo>
                    <a:pt x="69" y="50"/>
                  </a:lnTo>
                  <a:lnTo>
                    <a:pt x="69" y="57"/>
                  </a:lnTo>
                  <a:lnTo>
                    <a:pt x="73" y="50"/>
                  </a:lnTo>
                  <a:lnTo>
                    <a:pt x="73" y="61"/>
                  </a:lnTo>
                  <a:lnTo>
                    <a:pt x="73" y="38"/>
                  </a:lnTo>
                  <a:lnTo>
                    <a:pt x="73" y="50"/>
                  </a:lnTo>
                  <a:lnTo>
                    <a:pt x="77" y="42"/>
                  </a:lnTo>
                  <a:lnTo>
                    <a:pt x="77" y="61"/>
                  </a:lnTo>
                  <a:lnTo>
                    <a:pt x="77" y="38"/>
                  </a:lnTo>
                  <a:lnTo>
                    <a:pt x="77" y="46"/>
                  </a:lnTo>
                  <a:lnTo>
                    <a:pt x="80" y="42"/>
                  </a:lnTo>
                  <a:lnTo>
                    <a:pt x="80" y="53"/>
                  </a:lnTo>
                  <a:lnTo>
                    <a:pt x="80" y="34"/>
                  </a:lnTo>
                  <a:lnTo>
                    <a:pt x="80" y="42"/>
                  </a:lnTo>
                  <a:lnTo>
                    <a:pt x="84" y="34"/>
                  </a:lnTo>
                  <a:lnTo>
                    <a:pt x="84" y="42"/>
                  </a:lnTo>
                  <a:lnTo>
                    <a:pt x="84" y="19"/>
                  </a:lnTo>
                  <a:lnTo>
                    <a:pt x="84" y="30"/>
                  </a:lnTo>
                  <a:lnTo>
                    <a:pt x="88" y="23"/>
                  </a:lnTo>
                  <a:lnTo>
                    <a:pt x="88" y="42"/>
                  </a:lnTo>
                  <a:lnTo>
                    <a:pt x="88" y="19"/>
                  </a:lnTo>
                  <a:lnTo>
                    <a:pt x="88" y="38"/>
                  </a:lnTo>
                  <a:lnTo>
                    <a:pt x="92" y="30"/>
                  </a:lnTo>
                  <a:lnTo>
                    <a:pt x="92" y="38"/>
                  </a:lnTo>
                  <a:lnTo>
                    <a:pt x="92" y="23"/>
                  </a:lnTo>
                  <a:lnTo>
                    <a:pt x="92" y="27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0"/>
                  </a:lnTo>
                  <a:lnTo>
                    <a:pt x="96" y="11"/>
                  </a:lnTo>
                  <a:lnTo>
                    <a:pt x="100" y="8"/>
                  </a:lnTo>
                </a:path>
              </a:pathLst>
            </a:custGeom>
            <a:noFill/>
            <a:ln w="8" cap="flat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49"/>
            <p:cNvSpPr>
              <a:spLocks/>
            </p:cNvSpPr>
            <p:nvPr/>
          </p:nvSpPr>
          <p:spPr bwMode="auto">
            <a:xfrm>
              <a:off x="749" y="1953"/>
              <a:ext cx="485" cy="218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19" y="54"/>
                </a:cxn>
                <a:cxn ang="0">
                  <a:pos x="30" y="27"/>
                </a:cxn>
                <a:cxn ang="0">
                  <a:pos x="42" y="73"/>
                </a:cxn>
                <a:cxn ang="0">
                  <a:pos x="53" y="107"/>
                </a:cxn>
                <a:cxn ang="0">
                  <a:pos x="65" y="80"/>
                </a:cxn>
                <a:cxn ang="0">
                  <a:pos x="76" y="99"/>
                </a:cxn>
                <a:cxn ang="0">
                  <a:pos x="88" y="84"/>
                </a:cxn>
                <a:cxn ang="0">
                  <a:pos x="99" y="138"/>
                </a:cxn>
                <a:cxn ang="0">
                  <a:pos x="111" y="141"/>
                </a:cxn>
                <a:cxn ang="0">
                  <a:pos x="122" y="122"/>
                </a:cxn>
                <a:cxn ang="0">
                  <a:pos x="133" y="122"/>
                </a:cxn>
                <a:cxn ang="0">
                  <a:pos x="145" y="134"/>
                </a:cxn>
                <a:cxn ang="0">
                  <a:pos x="156" y="119"/>
                </a:cxn>
                <a:cxn ang="0">
                  <a:pos x="168" y="111"/>
                </a:cxn>
                <a:cxn ang="0">
                  <a:pos x="179" y="138"/>
                </a:cxn>
                <a:cxn ang="0">
                  <a:pos x="191" y="84"/>
                </a:cxn>
                <a:cxn ang="0">
                  <a:pos x="202" y="130"/>
                </a:cxn>
                <a:cxn ang="0">
                  <a:pos x="214" y="107"/>
                </a:cxn>
                <a:cxn ang="0">
                  <a:pos x="225" y="122"/>
                </a:cxn>
                <a:cxn ang="0">
                  <a:pos x="237" y="138"/>
                </a:cxn>
                <a:cxn ang="0">
                  <a:pos x="248" y="134"/>
                </a:cxn>
                <a:cxn ang="0">
                  <a:pos x="260" y="145"/>
                </a:cxn>
                <a:cxn ang="0">
                  <a:pos x="271" y="107"/>
                </a:cxn>
                <a:cxn ang="0">
                  <a:pos x="282" y="138"/>
                </a:cxn>
                <a:cxn ang="0">
                  <a:pos x="294" y="119"/>
                </a:cxn>
                <a:cxn ang="0">
                  <a:pos x="305" y="157"/>
                </a:cxn>
                <a:cxn ang="0">
                  <a:pos x="317" y="168"/>
                </a:cxn>
                <a:cxn ang="0">
                  <a:pos x="328" y="138"/>
                </a:cxn>
                <a:cxn ang="0">
                  <a:pos x="340" y="168"/>
                </a:cxn>
                <a:cxn ang="0">
                  <a:pos x="351" y="157"/>
                </a:cxn>
                <a:cxn ang="0">
                  <a:pos x="363" y="176"/>
                </a:cxn>
                <a:cxn ang="0">
                  <a:pos x="374" y="164"/>
                </a:cxn>
                <a:cxn ang="0">
                  <a:pos x="386" y="210"/>
                </a:cxn>
                <a:cxn ang="0">
                  <a:pos x="397" y="157"/>
                </a:cxn>
                <a:cxn ang="0">
                  <a:pos x="409" y="157"/>
                </a:cxn>
                <a:cxn ang="0">
                  <a:pos x="420" y="183"/>
                </a:cxn>
                <a:cxn ang="0">
                  <a:pos x="431" y="180"/>
                </a:cxn>
                <a:cxn ang="0">
                  <a:pos x="443" y="168"/>
                </a:cxn>
                <a:cxn ang="0">
                  <a:pos x="454" y="176"/>
                </a:cxn>
                <a:cxn ang="0">
                  <a:pos x="466" y="218"/>
                </a:cxn>
                <a:cxn ang="0">
                  <a:pos x="477" y="191"/>
                </a:cxn>
              </a:cxnLst>
              <a:rect l="0" t="0" r="r" b="b"/>
              <a:pathLst>
                <a:path w="485" h="218">
                  <a:moveTo>
                    <a:pt x="0" y="0"/>
                  </a:moveTo>
                  <a:lnTo>
                    <a:pt x="4" y="19"/>
                  </a:lnTo>
                  <a:lnTo>
                    <a:pt x="7" y="12"/>
                  </a:lnTo>
                  <a:lnTo>
                    <a:pt x="11" y="8"/>
                  </a:lnTo>
                  <a:lnTo>
                    <a:pt x="15" y="31"/>
                  </a:lnTo>
                  <a:lnTo>
                    <a:pt x="19" y="54"/>
                  </a:lnTo>
                  <a:lnTo>
                    <a:pt x="23" y="46"/>
                  </a:lnTo>
                  <a:lnTo>
                    <a:pt x="26" y="42"/>
                  </a:lnTo>
                  <a:lnTo>
                    <a:pt x="30" y="27"/>
                  </a:lnTo>
                  <a:lnTo>
                    <a:pt x="34" y="42"/>
                  </a:lnTo>
                  <a:lnTo>
                    <a:pt x="38" y="61"/>
                  </a:lnTo>
                  <a:lnTo>
                    <a:pt x="42" y="73"/>
                  </a:lnTo>
                  <a:lnTo>
                    <a:pt x="46" y="76"/>
                  </a:lnTo>
                  <a:lnTo>
                    <a:pt x="49" y="92"/>
                  </a:lnTo>
                  <a:lnTo>
                    <a:pt x="53" y="107"/>
                  </a:lnTo>
                  <a:lnTo>
                    <a:pt x="57" y="88"/>
                  </a:lnTo>
                  <a:lnTo>
                    <a:pt x="61" y="61"/>
                  </a:lnTo>
                  <a:lnTo>
                    <a:pt x="65" y="80"/>
                  </a:lnTo>
                  <a:lnTo>
                    <a:pt x="69" y="76"/>
                  </a:lnTo>
                  <a:lnTo>
                    <a:pt x="72" y="107"/>
                  </a:lnTo>
                  <a:lnTo>
                    <a:pt x="76" y="99"/>
                  </a:lnTo>
                  <a:lnTo>
                    <a:pt x="80" y="92"/>
                  </a:lnTo>
                  <a:lnTo>
                    <a:pt x="84" y="84"/>
                  </a:lnTo>
                  <a:lnTo>
                    <a:pt x="88" y="84"/>
                  </a:lnTo>
                  <a:lnTo>
                    <a:pt x="91" y="92"/>
                  </a:lnTo>
                  <a:lnTo>
                    <a:pt x="95" y="126"/>
                  </a:lnTo>
                  <a:lnTo>
                    <a:pt x="99" y="138"/>
                  </a:lnTo>
                  <a:lnTo>
                    <a:pt x="103" y="138"/>
                  </a:lnTo>
                  <a:lnTo>
                    <a:pt x="107" y="134"/>
                  </a:lnTo>
                  <a:lnTo>
                    <a:pt x="111" y="141"/>
                  </a:lnTo>
                  <a:lnTo>
                    <a:pt x="114" y="111"/>
                  </a:lnTo>
                  <a:lnTo>
                    <a:pt x="118" y="145"/>
                  </a:lnTo>
                  <a:lnTo>
                    <a:pt x="122" y="122"/>
                  </a:lnTo>
                  <a:lnTo>
                    <a:pt x="126" y="126"/>
                  </a:lnTo>
                  <a:lnTo>
                    <a:pt x="130" y="130"/>
                  </a:lnTo>
                  <a:lnTo>
                    <a:pt x="133" y="122"/>
                  </a:lnTo>
                  <a:lnTo>
                    <a:pt x="137" y="111"/>
                  </a:lnTo>
                  <a:lnTo>
                    <a:pt x="141" y="115"/>
                  </a:lnTo>
                  <a:lnTo>
                    <a:pt x="145" y="134"/>
                  </a:lnTo>
                  <a:lnTo>
                    <a:pt x="149" y="115"/>
                  </a:lnTo>
                  <a:lnTo>
                    <a:pt x="153" y="99"/>
                  </a:lnTo>
                  <a:lnTo>
                    <a:pt x="156" y="119"/>
                  </a:lnTo>
                  <a:lnTo>
                    <a:pt x="160" y="130"/>
                  </a:lnTo>
                  <a:lnTo>
                    <a:pt x="164" y="119"/>
                  </a:lnTo>
                  <a:lnTo>
                    <a:pt x="168" y="111"/>
                  </a:lnTo>
                  <a:lnTo>
                    <a:pt x="172" y="134"/>
                  </a:lnTo>
                  <a:lnTo>
                    <a:pt x="175" y="126"/>
                  </a:lnTo>
                  <a:lnTo>
                    <a:pt x="179" y="138"/>
                  </a:lnTo>
                  <a:lnTo>
                    <a:pt x="183" y="111"/>
                  </a:lnTo>
                  <a:lnTo>
                    <a:pt x="187" y="103"/>
                  </a:lnTo>
                  <a:lnTo>
                    <a:pt x="191" y="84"/>
                  </a:lnTo>
                  <a:lnTo>
                    <a:pt x="195" y="119"/>
                  </a:lnTo>
                  <a:lnTo>
                    <a:pt x="198" y="111"/>
                  </a:lnTo>
                  <a:lnTo>
                    <a:pt x="202" y="130"/>
                  </a:lnTo>
                  <a:lnTo>
                    <a:pt x="206" y="115"/>
                  </a:lnTo>
                  <a:lnTo>
                    <a:pt x="210" y="134"/>
                  </a:lnTo>
                  <a:lnTo>
                    <a:pt x="214" y="107"/>
                  </a:lnTo>
                  <a:lnTo>
                    <a:pt x="218" y="126"/>
                  </a:lnTo>
                  <a:lnTo>
                    <a:pt x="221" y="103"/>
                  </a:lnTo>
                  <a:lnTo>
                    <a:pt x="225" y="122"/>
                  </a:lnTo>
                  <a:lnTo>
                    <a:pt x="229" y="130"/>
                  </a:lnTo>
                  <a:lnTo>
                    <a:pt x="233" y="126"/>
                  </a:lnTo>
                  <a:lnTo>
                    <a:pt x="237" y="138"/>
                  </a:lnTo>
                  <a:lnTo>
                    <a:pt x="240" y="153"/>
                  </a:lnTo>
                  <a:lnTo>
                    <a:pt x="244" y="130"/>
                  </a:lnTo>
                  <a:lnTo>
                    <a:pt x="248" y="134"/>
                  </a:lnTo>
                  <a:lnTo>
                    <a:pt x="252" y="180"/>
                  </a:lnTo>
                  <a:lnTo>
                    <a:pt x="256" y="180"/>
                  </a:lnTo>
                  <a:lnTo>
                    <a:pt x="260" y="145"/>
                  </a:lnTo>
                  <a:lnTo>
                    <a:pt x="263" y="130"/>
                  </a:lnTo>
                  <a:lnTo>
                    <a:pt x="267" y="99"/>
                  </a:lnTo>
                  <a:lnTo>
                    <a:pt x="271" y="107"/>
                  </a:lnTo>
                  <a:lnTo>
                    <a:pt x="275" y="130"/>
                  </a:lnTo>
                  <a:lnTo>
                    <a:pt x="279" y="153"/>
                  </a:lnTo>
                  <a:lnTo>
                    <a:pt x="282" y="138"/>
                  </a:lnTo>
                  <a:lnTo>
                    <a:pt x="286" y="134"/>
                  </a:lnTo>
                  <a:lnTo>
                    <a:pt x="290" y="99"/>
                  </a:lnTo>
                  <a:lnTo>
                    <a:pt x="294" y="119"/>
                  </a:lnTo>
                  <a:lnTo>
                    <a:pt x="298" y="122"/>
                  </a:lnTo>
                  <a:lnTo>
                    <a:pt x="302" y="141"/>
                  </a:lnTo>
                  <a:lnTo>
                    <a:pt x="305" y="157"/>
                  </a:lnTo>
                  <a:lnTo>
                    <a:pt x="309" y="164"/>
                  </a:lnTo>
                  <a:lnTo>
                    <a:pt x="313" y="153"/>
                  </a:lnTo>
                  <a:lnTo>
                    <a:pt x="317" y="168"/>
                  </a:lnTo>
                  <a:lnTo>
                    <a:pt x="321" y="149"/>
                  </a:lnTo>
                  <a:lnTo>
                    <a:pt x="324" y="141"/>
                  </a:lnTo>
                  <a:lnTo>
                    <a:pt x="328" y="138"/>
                  </a:lnTo>
                  <a:lnTo>
                    <a:pt x="332" y="149"/>
                  </a:lnTo>
                  <a:lnTo>
                    <a:pt x="336" y="138"/>
                  </a:lnTo>
                  <a:lnTo>
                    <a:pt x="340" y="168"/>
                  </a:lnTo>
                  <a:lnTo>
                    <a:pt x="344" y="172"/>
                  </a:lnTo>
                  <a:lnTo>
                    <a:pt x="347" y="172"/>
                  </a:lnTo>
                  <a:lnTo>
                    <a:pt x="351" y="157"/>
                  </a:lnTo>
                  <a:lnTo>
                    <a:pt x="355" y="172"/>
                  </a:lnTo>
                  <a:lnTo>
                    <a:pt x="359" y="172"/>
                  </a:lnTo>
                  <a:lnTo>
                    <a:pt x="363" y="176"/>
                  </a:lnTo>
                  <a:lnTo>
                    <a:pt x="366" y="172"/>
                  </a:lnTo>
                  <a:lnTo>
                    <a:pt x="370" y="191"/>
                  </a:lnTo>
                  <a:lnTo>
                    <a:pt x="374" y="164"/>
                  </a:lnTo>
                  <a:lnTo>
                    <a:pt x="378" y="176"/>
                  </a:lnTo>
                  <a:lnTo>
                    <a:pt x="382" y="199"/>
                  </a:lnTo>
                  <a:lnTo>
                    <a:pt x="386" y="210"/>
                  </a:lnTo>
                  <a:lnTo>
                    <a:pt x="389" y="176"/>
                  </a:lnTo>
                  <a:lnTo>
                    <a:pt x="393" y="172"/>
                  </a:lnTo>
                  <a:lnTo>
                    <a:pt x="397" y="157"/>
                  </a:lnTo>
                  <a:lnTo>
                    <a:pt x="401" y="161"/>
                  </a:lnTo>
                  <a:lnTo>
                    <a:pt x="405" y="145"/>
                  </a:lnTo>
                  <a:lnTo>
                    <a:pt x="409" y="157"/>
                  </a:lnTo>
                  <a:lnTo>
                    <a:pt x="412" y="183"/>
                  </a:lnTo>
                  <a:lnTo>
                    <a:pt x="416" y="210"/>
                  </a:lnTo>
                  <a:lnTo>
                    <a:pt x="420" y="183"/>
                  </a:lnTo>
                  <a:lnTo>
                    <a:pt x="424" y="180"/>
                  </a:lnTo>
                  <a:lnTo>
                    <a:pt x="428" y="168"/>
                  </a:lnTo>
                  <a:lnTo>
                    <a:pt x="431" y="180"/>
                  </a:lnTo>
                  <a:lnTo>
                    <a:pt x="435" y="164"/>
                  </a:lnTo>
                  <a:lnTo>
                    <a:pt x="439" y="164"/>
                  </a:lnTo>
                  <a:lnTo>
                    <a:pt x="443" y="168"/>
                  </a:lnTo>
                  <a:lnTo>
                    <a:pt x="447" y="183"/>
                  </a:lnTo>
                  <a:lnTo>
                    <a:pt x="451" y="161"/>
                  </a:lnTo>
                  <a:lnTo>
                    <a:pt x="454" y="176"/>
                  </a:lnTo>
                  <a:lnTo>
                    <a:pt x="458" y="180"/>
                  </a:lnTo>
                  <a:lnTo>
                    <a:pt x="462" y="206"/>
                  </a:lnTo>
                  <a:lnTo>
                    <a:pt x="466" y="218"/>
                  </a:lnTo>
                  <a:lnTo>
                    <a:pt x="470" y="218"/>
                  </a:lnTo>
                  <a:lnTo>
                    <a:pt x="473" y="195"/>
                  </a:lnTo>
                  <a:lnTo>
                    <a:pt x="477" y="191"/>
                  </a:lnTo>
                  <a:lnTo>
                    <a:pt x="481" y="172"/>
                  </a:lnTo>
                  <a:lnTo>
                    <a:pt x="485" y="195"/>
                  </a:lnTo>
                </a:path>
              </a:pathLst>
            </a:custGeom>
            <a:noFill/>
            <a:ln w="8" cap="flat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50"/>
            <p:cNvSpPr>
              <a:spLocks/>
            </p:cNvSpPr>
            <p:nvPr/>
          </p:nvSpPr>
          <p:spPr bwMode="auto">
            <a:xfrm>
              <a:off x="1234" y="2117"/>
              <a:ext cx="489" cy="149"/>
            </a:xfrm>
            <a:custGeom>
              <a:avLst/>
              <a:gdLst/>
              <a:ahLst/>
              <a:cxnLst>
                <a:cxn ang="0">
                  <a:pos x="11" y="50"/>
                </a:cxn>
                <a:cxn ang="0">
                  <a:pos x="23" y="39"/>
                </a:cxn>
                <a:cxn ang="0">
                  <a:pos x="34" y="27"/>
                </a:cxn>
                <a:cxn ang="0">
                  <a:pos x="46" y="4"/>
                </a:cxn>
                <a:cxn ang="0">
                  <a:pos x="57" y="23"/>
                </a:cxn>
                <a:cxn ang="0">
                  <a:pos x="69" y="16"/>
                </a:cxn>
                <a:cxn ang="0">
                  <a:pos x="80" y="50"/>
                </a:cxn>
                <a:cxn ang="0">
                  <a:pos x="92" y="27"/>
                </a:cxn>
                <a:cxn ang="0">
                  <a:pos x="103" y="23"/>
                </a:cxn>
                <a:cxn ang="0">
                  <a:pos x="115" y="58"/>
                </a:cxn>
                <a:cxn ang="0">
                  <a:pos x="126" y="81"/>
                </a:cxn>
                <a:cxn ang="0">
                  <a:pos x="137" y="92"/>
                </a:cxn>
                <a:cxn ang="0">
                  <a:pos x="149" y="111"/>
                </a:cxn>
                <a:cxn ang="0">
                  <a:pos x="160" y="111"/>
                </a:cxn>
                <a:cxn ang="0">
                  <a:pos x="172" y="130"/>
                </a:cxn>
                <a:cxn ang="0">
                  <a:pos x="183" y="103"/>
                </a:cxn>
                <a:cxn ang="0">
                  <a:pos x="195" y="111"/>
                </a:cxn>
                <a:cxn ang="0">
                  <a:pos x="206" y="84"/>
                </a:cxn>
                <a:cxn ang="0">
                  <a:pos x="218" y="115"/>
                </a:cxn>
                <a:cxn ang="0">
                  <a:pos x="229" y="123"/>
                </a:cxn>
                <a:cxn ang="0">
                  <a:pos x="241" y="134"/>
                </a:cxn>
                <a:cxn ang="0">
                  <a:pos x="252" y="126"/>
                </a:cxn>
                <a:cxn ang="0">
                  <a:pos x="264" y="142"/>
                </a:cxn>
                <a:cxn ang="0">
                  <a:pos x="275" y="134"/>
                </a:cxn>
                <a:cxn ang="0">
                  <a:pos x="286" y="126"/>
                </a:cxn>
                <a:cxn ang="0">
                  <a:pos x="298" y="111"/>
                </a:cxn>
                <a:cxn ang="0">
                  <a:pos x="309" y="115"/>
                </a:cxn>
                <a:cxn ang="0">
                  <a:pos x="321" y="103"/>
                </a:cxn>
                <a:cxn ang="0">
                  <a:pos x="332" y="81"/>
                </a:cxn>
                <a:cxn ang="0">
                  <a:pos x="344" y="61"/>
                </a:cxn>
                <a:cxn ang="0">
                  <a:pos x="355" y="84"/>
                </a:cxn>
                <a:cxn ang="0">
                  <a:pos x="367" y="84"/>
                </a:cxn>
                <a:cxn ang="0">
                  <a:pos x="378" y="69"/>
                </a:cxn>
                <a:cxn ang="0">
                  <a:pos x="390" y="61"/>
                </a:cxn>
                <a:cxn ang="0">
                  <a:pos x="401" y="96"/>
                </a:cxn>
                <a:cxn ang="0">
                  <a:pos x="412" y="39"/>
                </a:cxn>
                <a:cxn ang="0">
                  <a:pos x="424" y="69"/>
                </a:cxn>
                <a:cxn ang="0">
                  <a:pos x="435" y="46"/>
                </a:cxn>
                <a:cxn ang="0">
                  <a:pos x="447" y="46"/>
                </a:cxn>
                <a:cxn ang="0">
                  <a:pos x="458" y="58"/>
                </a:cxn>
                <a:cxn ang="0">
                  <a:pos x="470" y="61"/>
                </a:cxn>
                <a:cxn ang="0">
                  <a:pos x="481" y="42"/>
                </a:cxn>
              </a:cxnLst>
              <a:rect l="0" t="0" r="r" b="b"/>
              <a:pathLst>
                <a:path w="489" h="149">
                  <a:moveTo>
                    <a:pt x="0" y="31"/>
                  </a:moveTo>
                  <a:lnTo>
                    <a:pt x="4" y="42"/>
                  </a:lnTo>
                  <a:lnTo>
                    <a:pt x="11" y="50"/>
                  </a:lnTo>
                  <a:lnTo>
                    <a:pt x="15" y="35"/>
                  </a:lnTo>
                  <a:lnTo>
                    <a:pt x="19" y="54"/>
                  </a:lnTo>
                  <a:lnTo>
                    <a:pt x="23" y="39"/>
                  </a:lnTo>
                  <a:lnTo>
                    <a:pt x="27" y="58"/>
                  </a:lnTo>
                  <a:lnTo>
                    <a:pt x="30" y="27"/>
                  </a:lnTo>
                  <a:lnTo>
                    <a:pt x="34" y="27"/>
                  </a:lnTo>
                  <a:lnTo>
                    <a:pt x="38" y="0"/>
                  </a:lnTo>
                  <a:lnTo>
                    <a:pt x="42" y="8"/>
                  </a:lnTo>
                  <a:lnTo>
                    <a:pt x="46" y="4"/>
                  </a:lnTo>
                  <a:lnTo>
                    <a:pt x="50" y="16"/>
                  </a:lnTo>
                  <a:lnTo>
                    <a:pt x="53" y="12"/>
                  </a:lnTo>
                  <a:lnTo>
                    <a:pt x="57" y="23"/>
                  </a:lnTo>
                  <a:lnTo>
                    <a:pt x="61" y="35"/>
                  </a:lnTo>
                  <a:lnTo>
                    <a:pt x="65" y="35"/>
                  </a:lnTo>
                  <a:lnTo>
                    <a:pt x="69" y="16"/>
                  </a:lnTo>
                  <a:lnTo>
                    <a:pt x="72" y="35"/>
                  </a:lnTo>
                  <a:lnTo>
                    <a:pt x="76" y="23"/>
                  </a:lnTo>
                  <a:lnTo>
                    <a:pt x="80" y="50"/>
                  </a:lnTo>
                  <a:lnTo>
                    <a:pt x="84" y="39"/>
                  </a:lnTo>
                  <a:lnTo>
                    <a:pt x="88" y="39"/>
                  </a:lnTo>
                  <a:lnTo>
                    <a:pt x="92" y="27"/>
                  </a:lnTo>
                  <a:lnTo>
                    <a:pt x="95" y="35"/>
                  </a:lnTo>
                  <a:lnTo>
                    <a:pt x="99" y="16"/>
                  </a:lnTo>
                  <a:lnTo>
                    <a:pt x="103" y="23"/>
                  </a:lnTo>
                  <a:lnTo>
                    <a:pt x="107" y="16"/>
                  </a:lnTo>
                  <a:lnTo>
                    <a:pt x="111" y="35"/>
                  </a:lnTo>
                  <a:lnTo>
                    <a:pt x="115" y="58"/>
                  </a:lnTo>
                  <a:lnTo>
                    <a:pt x="118" y="84"/>
                  </a:lnTo>
                  <a:lnTo>
                    <a:pt x="122" y="65"/>
                  </a:lnTo>
                  <a:lnTo>
                    <a:pt x="126" y="81"/>
                  </a:lnTo>
                  <a:lnTo>
                    <a:pt x="130" y="77"/>
                  </a:lnTo>
                  <a:lnTo>
                    <a:pt x="134" y="96"/>
                  </a:lnTo>
                  <a:lnTo>
                    <a:pt x="137" y="92"/>
                  </a:lnTo>
                  <a:lnTo>
                    <a:pt x="141" y="96"/>
                  </a:lnTo>
                  <a:lnTo>
                    <a:pt x="145" y="96"/>
                  </a:lnTo>
                  <a:lnTo>
                    <a:pt x="149" y="111"/>
                  </a:lnTo>
                  <a:lnTo>
                    <a:pt x="153" y="107"/>
                  </a:lnTo>
                  <a:lnTo>
                    <a:pt x="157" y="115"/>
                  </a:lnTo>
                  <a:lnTo>
                    <a:pt x="160" y="111"/>
                  </a:lnTo>
                  <a:lnTo>
                    <a:pt x="164" y="134"/>
                  </a:lnTo>
                  <a:lnTo>
                    <a:pt x="168" y="119"/>
                  </a:lnTo>
                  <a:lnTo>
                    <a:pt x="172" y="130"/>
                  </a:lnTo>
                  <a:lnTo>
                    <a:pt x="176" y="107"/>
                  </a:lnTo>
                  <a:lnTo>
                    <a:pt x="179" y="111"/>
                  </a:lnTo>
                  <a:lnTo>
                    <a:pt x="183" y="103"/>
                  </a:lnTo>
                  <a:lnTo>
                    <a:pt x="187" y="115"/>
                  </a:lnTo>
                  <a:lnTo>
                    <a:pt x="191" y="107"/>
                  </a:lnTo>
                  <a:lnTo>
                    <a:pt x="195" y="111"/>
                  </a:lnTo>
                  <a:lnTo>
                    <a:pt x="199" y="77"/>
                  </a:lnTo>
                  <a:lnTo>
                    <a:pt x="202" y="100"/>
                  </a:lnTo>
                  <a:lnTo>
                    <a:pt x="206" y="84"/>
                  </a:lnTo>
                  <a:lnTo>
                    <a:pt x="210" y="96"/>
                  </a:lnTo>
                  <a:lnTo>
                    <a:pt x="214" y="92"/>
                  </a:lnTo>
                  <a:lnTo>
                    <a:pt x="218" y="115"/>
                  </a:lnTo>
                  <a:lnTo>
                    <a:pt x="221" y="111"/>
                  </a:lnTo>
                  <a:lnTo>
                    <a:pt x="225" y="134"/>
                  </a:lnTo>
                  <a:lnTo>
                    <a:pt x="229" y="123"/>
                  </a:lnTo>
                  <a:lnTo>
                    <a:pt x="233" y="130"/>
                  </a:lnTo>
                  <a:lnTo>
                    <a:pt x="237" y="126"/>
                  </a:lnTo>
                  <a:lnTo>
                    <a:pt x="241" y="134"/>
                  </a:lnTo>
                  <a:lnTo>
                    <a:pt x="244" y="119"/>
                  </a:lnTo>
                  <a:lnTo>
                    <a:pt x="248" y="142"/>
                  </a:lnTo>
                  <a:lnTo>
                    <a:pt x="252" y="126"/>
                  </a:lnTo>
                  <a:lnTo>
                    <a:pt x="256" y="149"/>
                  </a:lnTo>
                  <a:lnTo>
                    <a:pt x="260" y="138"/>
                  </a:lnTo>
                  <a:lnTo>
                    <a:pt x="264" y="142"/>
                  </a:lnTo>
                  <a:lnTo>
                    <a:pt x="267" y="138"/>
                  </a:lnTo>
                  <a:lnTo>
                    <a:pt x="271" y="149"/>
                  </a:lnTo>
                  <a:lnTo>
                    <a:pt x="275" y="134"/>
                  </a:lnTo>
                  <a:lnTo>
                    <a:pt x="279" y="138"/>
                  </a:lnTo>
                  <a:lnTo>
                    <a:pt x="283" y="119"/>
                  </a:lnTo>
                  <a:lnTo>
                    <a:pt x="286" y="126"/>
                  </a:lnTo>
                  <a:lnTo>
                    <a:pt x="290" y="111"/>
                  </a:lnTo>
                  <a:lnTo>
                    <a:pt x="294" y="119"/>
                  </a:lnTo>
                  <a:lnTo>
                    <a:pt x="298" y="111"/>
                  </a:lnTo>
                  <a:lnTo>
                    <a:pt x="302" y="115"/>
                  </a:lnTo>
                  <a:lnTo>
                    <a:pt x="306" y="96"/>
                  </a:lnTo>
                  <a:lnTo>
                    <a:pt x="309" y="115"/>
                  </a:lnTo>
                  <a:lnTo>
                    <a:pt x="313" y="107"/>
                  </a:lnTo>
                  <a:lnTo>
                    <a:pt x="317" y="119"/>
                  </a:lnTo>
                  <a:lnTo>
                    <a:pt x="321" y="103"/>
                  </a:lnTo>
                  <a:lnTo>
                    <a:pt x="325" y="107"/>
                  </a:lnTo>
                  <a:lnTo>
                    <a:pt x="328" y="84"/>
                  </a:lnTo>
                  <a:lnTo>
                    <a:pt x="332" y="81"/>
                  </a:lnTo>
                  <a:lnTo>
                    <a:pt x="336" y="73"/>
                  </a:lnTo>
                  <a:lnTo>
                    <a:pt x="340" y="81"/>
                  </a:lnTo>
                  <a:lnTo>
                    <a:pt x="344" y="61"/>
                  </a:lnTo>
                  <a:lnTo>
                    <a:pt x="348" y="73"/>
                  </a:lnTo>
                  <a:lnTo>
                    <a:pt x="351" y="73"/>
                  </a:lnTo>
                  <a:lnTo>
                    <a:pt x="355" y="84"/>
                  </a:lnTo>
                  <a:lnTo>
                    <a:pt x="359" y="77"/>
                  </a:lnTo>
                  <a:lnTo>
                    <a:pt x="363" y="96"/>
                  </a:lnTo>
                  <a:lnTo>
                    <a:pt x="367" y="84"/>
                  </a:lnTo>
                  <a:lnTo>
                    <a:pt x="370" y="92"/>
                  </a:lnTo>
                  <a:lnTo>
                    <a:pt x="374" y="69"/>
                  </a:lnTo>
                  <a:lnTo>
                    <a:pt x="378" y="69"/>
                  </a:lnTo>
                  <a:lnTo>
                    <a:pt x="382" y="42"/>
                  </a:lnTo>
                  <a:lnTo>
                    <a:pt x="386" y="65"/>
                  </a:lnTo>
                  <a:lnTo>
                    <a:pt x="390" y="61"/>
                  </a:lnTo>
                  <a:lnTo>
                    <a:pt x="393" y="81"/>
                  </a:lnTo>
                  <a:lnTo>
                    <a:pt x="397" y="84"/>
                  </a:lnTo>
                  <a:lnTo>
                    <a:pt x="401" y="96"/>
                  </a:lnTo>
                  <a:lnTo>
                    <a:pt x="405" y="77"/>
                  </a:lnTo>
                  <a:lnTo>
                    <a:pt x="409" y="69"/>
                  </a:lnTo>
                  <a:lnTo>
                    <a:pt x="412" y="39"/>
                  </a:lnTo>
                  <a:lnTo>
                    <a:pt x="416" y="54"/>
                  </a:lnTo>
                  <a:lnTo>
                    <a:pt x="420" y="50"/>
                  </a:lnTo>
                  <a:lnTo>
                    <a:pt x="424" y="69"/>
                  </a:lnTo>
                  <a:lnTo>
                    <a:pt x="428" y="46"/>
                  </a:lnTo>
                  <a:lnTo>
                    <a:pt x="432" y="65"/>
                  </a:lnTo>
                  <a:lnTo>
                    <a:pt x="435" y="46"/>
                  </a:lnTo>
                  <a:lnTo>
                    <a:pt x="439" y="73"/>
                  </a:lnTo>
                  <a:lnTo>
                    <a:pt x="443" y="39"/>
                  </a:lnTo>
                  <a:lnTo>
                    <a:pt x="447" y="46"/>
                  </a:lnTo>
                  <a:lnTo>
                    <a:pt x="451" y="54"/>
                  </a:lnTo>
                  <a:lnTo>
                    <a:pt x="455" y="73"/>
                  </a:lnTo>
                  <a:lnTo>
                    <a:pt x="458" y="58"/>
                  </a:lnTo>
                  <a:lnTo>
                    <a:pt x="462" y="77"/>
                  </a:lnTo>
                  <a:lnTo>
                    <a:pt x="466" y="54"/>
                  </a:lnTo>
                  <a:lnTo>
                    <a:pt x="470" y="61"/>
                  </a:lnTo>
                  <a:lnTo>
                    <a:pt x="474" y="46"/>
                  </a:lnTo>
                  <a:lnTo>
                    <a:pt x="477" y="58"/>
                  </a:lnTo>
                  <a:lnTo>
                    <a:pt x="481" y="42"/>
                  </a:lnTo>
                  <a:lnTo>
                    <a:pt x="485" y="69"/>
                  </a:lnTo>
                  <a:lnTo>
                    <a:pt x="489" y="54"/>
                  </a:lnTo>
                </a:path>
              </a:pathLst>
            </a:custGeom>
            <a:noFill/>
            <a:ln w="8" cap="flat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51"/>
            <p:cNvSpPr>
              <a:spLocks/>
            </p:cNvSpPr>
            <p:nvPr/>
          </p:nvSpPr>
          <p:spPr bwMode="auto">
            <a:xfrm>
              <a:off x="1723" y="2140"/>
              <a:ext cx="489" cy="92"/>
            </a:xfrm>
            <a:custGeom>
              <a:avLst/>
              <a:gdLst/>
              <a:ahLst/>
              <a:cxnLst>
                <a:cxn ang="0">
                  <a:pos x="8" y="23"/>
                </a:cxn>
                <a:cxn ang="0">
                  <a:pos x="23" y="31"/>
                </a:cxn>
                <a:cxn ang="0">
                  <a:pos x="34" y="8"/>
                </a:cxn>
                <a:cxn ang="0">
                  <a:pos x="46" y="19"/>
                </a:cxn>
                <a:cxn ang="0">
                  <a:pos x="57" y="0"/>
                </a:cxn>
                <a:cxn ang="0">
                  <a:pos x="69" y="16"/>
                </a:cxn>
                <a:cxn ang="0">
                  <a:pos x="80" y="27"/>
                </a:cxn>
                <a:cxn ang="0">
                  <a:pos x="92" y="38"/>
                </a:cxn>
                <a:cxn ang="0">
                  <a:pos x="103" y="31"/>
                </a:cxn>
                <a:cxn ang="0">
                  <a:pos x="115" y="80"/>
                </a:cxn>
                <a:cxn ang="0">
                  <a:pos x="126" y="80"/>
                </a:cxn>
                <a:cxn ang="0">
                  <a:pos x="137" y="73"/>
                </a:cxn>
                <a:cxn ang="0">
                  <a:pos x="149" y="73"/>
                </a:cxn>
                <a:cxn ang="0">
                  <a:pos x="160" y="73"/>
                </a:cxn>
                <a:cxn ang="0">
                  <a:pos x="172" y="65"/>
                </a:cxn>
                <a:cxn ang="0">
                  <a:pos x="183" y="54"/>
                </a:cxn>
                <a:cxn ang="0">
                  <a:pos x="195" y="12"/>
                </a:cxn>
                <a:cxn ang="0">
                  <a:pos x="206" y="27"/>
                </a:cxn>
                <a:cxn ang="0">
                  <a:pos x="218" y="35"/>
                </a:cxn>
                <a:cxn ang="0">
                  <a:pos x="229" y="42"/>
                </a:cxn>
                <a:cxn ang="0">
                  <a:pos x="241" y="50"/>
                </a:cxn>
                <a:cxn ang="0">
                  <a:pos x="252" y="65"/>
                </a:cxn>
                <a:cxn ang="0">
                  <a:pos x="263" y="54"/>
                </a:cxn>
                <a:cxn ang="0">
                  <a:pos x="275" y="77"/>
                </a:cxn>
                <a:cxn ang="0">
                  <a:pos x="286" y="38"/>
                </a:cxn>
                <a:cxn ang="0">
                  <a:pos x="298" y="54"/>
                </a:cxn>
                <a:cxn ang="0">
                  <a:pos x="309" y="35"/>
                </a:cxn>
                <a:cxn ang="0">
                  <a:pos x="321" y="58"/>
                </a:cxn>
                <a:cxn ang="0">
                  <a:pos x="332" y="46"/>
                </a:cxn>
                <a:cxn ang="0">
                  <a:pos x="344" y="61"/>
                </a:cxn>
                <a:cxn ang="0">
                  <a:pos x="355" y="38"/>
                </a:cxn>
                <a:cxn ang="0">
                  <a:pos x="367" y="42"/>
                </a:cxn>
                <a:cxn ang="0">
                  <a:pos x="378" y="31"/>
                </a:cxn>
                <a:cxn ang="0">
                  <a:pos x="390" y="61"/>
                </a:cxn>
                <a:cxn ang="0">
                  <a:pos x="401" y="38"/>
                </a:cxn>
                <a:cxn ang="0">
                  <a:pos x="412" y="54"/>
                </a:cxn>
                <a:cxn ang="0">
                  <a:pos x="424" y="31"/>
                </a:cxn>
                <a:cxn ang="0">
                  <a:pos x="435" y="54"/>
                </a:cxn>
                <a:cxn ang="0">
                  <a:pos x="447" y="61"/>
                </a:cxn>
                <a:cxn ang="0">
                  <a:pos x="458" y="77"/>
                </a:cxn>
                <a:cxn ang="0">
                  <a:pos x="470" y="50"/>
                </a:cxn>
                <a:cxn ang="0">
                  <a:pos x="481" y="80"/>
                </a:cxn>
              </a:cxnLst>
              <a:rect l="0" t="0" r="r" b="b"/>
              <a:pathLst>
                <a:path w="489" h="92">
                  <a:moveTo>
                    <a:pt x="0" y="31"/>
                  </a:moveTo>
                  <a:lnTo>
                    <a:pt x="4" y="35"/>
                  </a:lnTo>
                  <a:lnTo>
                    <a:pt x="8" y="23"/>
                  </a:lnTo>
                  <a:lnTo>
                    <a:pt x="11" y="27"/>
                  </a:lnTo>
                  <a:lnTo>
                    <a:pt x="19" y="16"/>
                  </a:lnTo>
                  <a:lnTo>
                    <a:pt x="23" y="31"/>
                  </a:lnTo>
                  <a:lnTo>
                    <a:pt x="27" y="23"/>
                  </a:lnTo>
                  <a:lnTo>
                    <a:pt x="30" y="23"/>
                  </a:lnTo>
                  <a:lnTo>
                    <a:pt x="34" y="8"/>
                  </a:lnTo>
                  <a:lnTo>
                    <a:pt x="38" y="27"/>
                  </a:lnTo>
                  <a:lnTo>
                    <a:pt x="42" y="16"/>
                  </a:lnTo>
                  <a:lnTo>
                    <a:pt x="46" y="19"/>
                  </a:lnTo>
                  <a:lnTo>
                    <a:pt x="50" y="0"/>
                  </a:lnTo>
                  <a:lnTo>
                    <a:pt x="53" y="8"/>
                  </a:lnTo>
                  <a:lnTo>
                    <a:pt x="57" y="0"/>
                  </a:lnTo>
                  <a:lnTo>
                    <a:pt x="61" y="12"/>
                  </a:lnTo>
                  <a:lnTo>
                    <a:pt x="65" y="0"/>
                  </a:lnTo>
                  <a:lnTo>
                    <a:pt x="69" y="16"/>
                  </a:lnTo>
                  <a:lnTo>
                    <a:pt x="72" y="16"/>
                  </a:lnTo>
                  <a:lnTo>
                    <a:pt x="76" y="35"/>
                  </a:lnTo>
                  <a:lnTo>
                    <a:pt x="80" y="27"/>
                  </a:lnTo>
                  <a:lnTo>
                    <a:pt x="84" y="31"/>
                  </a:lnTo>
                  <a:lnTo>
                    <a:pt x="88" y="31"/>
                  </a:lnTo>
                  <a:lnTo>
                    <a:pt x="92" y="38"/>
                  </a:lnTo>
                  <a:lnTo>
                    <a:pt x="95" y="23"/>
                  </a:lnTo>
                  <a:lnTo>
                    <a:pt x="99" y="42"/>
                  </a:lnTo>
                  <a:lnTo>
                    <a:pt x="103" y="31"/>
                  </a:lnTo>
                  <a:lnTo>
                    <a:pt x="107" y="50"/>
                  </a:lnTo>
                  <a:lnTo>
                    <a:pt x="111" y="42"/>
                  </a:lnTo>
                  <a:lnTo>
                    <a:pt x="115" y="80"/>
                  </a:lnTo>
                  <a:lnTo>
                    <a:pt x="118" y="73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0" y="88"/>
                  </a:lnTo>
                  <a:lnTo>
                    <a:pt x="134" y="69"/>
                  </a:lnTo>
                  <a:lnTo>
                    <a:pt x="137" y="73"/>
                  </a:lnTo>
                  <a:lnTo>
                    <a:pt x="141" y="58"/>
                  </a:lnTo>
                  <a:lnTo>
                    <a:pt x="145" y="84"/>
                  </a:lnTo>
                  <a:lnTo>
                    <a:pt x="149" y="73"/>
                  </a:lnTo>
                  <a:lnTo>
                    <a:pt x="153" y="84"/>
                  </a:lnTo>
                  <a:lnTo>
                    <a:pt x="157" y="58"/>
                  </a:lnTo>
                  <a:lnTo>
                    <a:pt x="160" y="73"/>
                  </a:lnTo>
                  <a:lnTo>
                    <a:pt x="164" y="50"/>
                  </a:lnTo>
                  <a:lnTo>
                    <a:pt x="168" y="80"/>
                  </a:lnTo>
                  <a:lnTo>
                    <a:pt x="172" y="65"/>
                  </a:lnTo>
                  <a:lnTo>
                    <a:pt x="176" y="58"/>
                  </a:lnTo>
                  <a:lnTo>
                    <a:pt x="179" y="46"/>
                  </a:lnTo>
                  <a:lnTo>
                    <a:pt x="183" y="54"/>
                  </a:lnTo>
                  <a:lnTo>
                    <a:pt x="187" y="23"/>
                  </a:lnTo>
                  <a:lnTo>
                    <a:pt x="191" y="27"/>
                  </a:lnTo>
                  <a:lnTo>
                    <a:pt x="195" y="12"/>
                  </a:lnTo>
                  <a:lnTo>
                    <a:pt x="199" y="35"/>
                  </a:lnTo>
                  <a:lnTo>
                    <a:pt x="202" y="23"/>
                  </a:lnTo>
                  <a:lnTo>
                    <a:pt x="206" y="27"/>
                  </a:lnTo>
                  <a:lnTo>
                    <a:pt x="210" y="19"/>
                  </a:lnTo>
                  <a:lnTo>
                    <a:pt x="214" y="31"/>
                  </a:lnTo>
                  <a:lnTo>
                    <a:pt x="218" y="35"/>
                  </a:lnTo>
                  <a:lnTo>
                    <a:pt x="221" y="42"/>
                  </a:lnTo>
                  <a:lnTo>
                    <a:pt x="225" y="27"/>
                  </a:lnTo>
                  <a:lnTo>
                    <a:pt x="229" y="42"/>
                  </a:lnTo>
                  <a:lnTo>
                    <a:pt x="233" y="38"/>
                  </a:lnTo>
                  <a:lnTo>
                    <a:pt x="237" y="61"/>
                  </a:lnTo>
                  <a:lnTo>
                    <a:pt x="241" y="50"/>
                  </a:lnTo>
                  <a:lnTo>
                    <a:pt x="244" y="77"/>
                  </a:lnTo>
                  <a:lnTo>
                    <a:pt x="248" y="61"/>
                  </a:lnTo>
                  <a:lnTo>
                    <a:pt x="252" y="65"/>
                  </a:lnTo>
                  <a:lnTo>
                    <a:pt x="256" y="46"/>
                  </a:lnTo>
                  <a:lnTo>
                    <a:pt x="260" y="73"/>
                  </a:lnTo>
                  <a:lnTo>
                    <a:pt x="263" y="54"/>
                  </a:lnTo>
                  <a:lnTo>
                    <a:pt x="267" y="69"/>
                  </a:lnTo>
                  <a:lnTo>
                    <a:pt x="271" y="50"/>
                  </a:lnTo>
                  <a:lnTo>
                    <a:pt x="275" y="77"/>
                  </a:lnTo>
                  <a:lnTo>
                    <a:pt x="279" y="50"/>
                  </a:lnTo>
                  <a:lnTo>
                    <a:pt x="283" y="50"/>
                  </a:lnTo>
                  <a:lnTo>
                    <a:pt x="286" y="38"/>
                  </a:lnTo>
                  <a:lnTo>
                    <a:pt x="290" y="42"/>
                  </a:lnTo>
                  <a:lnTo>
                    <a:pt x="294" y="23"/>
                  </a:lnTo>
                  <a:lnTo>
                    <a:pt x="298" y="54"/>
                  </a:lnTo>
                  <a:lnTo>
                    <a:pt x="302" y="35"/>
                  </a:lnTo>
                  <a:lnTo>
                    <a:pt x="306" y="46"/>
                  </a:lnTo>
                  <a:lnTo>
                    <a:pt x="309" y="35"/>
                  </a:lnTo>
                  <a:lnTo>
                    <a:pt x="313" y="42"/>
                  </a:lnTo>
                  <a:lnTo>
                    <a:pt x="317" y="50"/>
                  </a:lnTo>
                  <a:lnTo>
                    <a:pt x="321" y="58"/>
                  </a:lnTo>
                  <a:lnTo>
                    <a:pt x="325" y="35"/>
                  </a:lnTo>
                  <a:lnTo>
                    <a:pt x="328" y="46"/>
                  </a:lnTo>
                  <a:lnTo>
                    <a:pt x="332" y="46"/>
                  </a:lnTo>
                  <a:lnTo>
                    <a:pt x="336" y="58"/>
                  </a:lnTo>
                  <a:lnTo>
                    <a:pt x="340" y="42"/>
                  </a:lnTo>
                  <a:lnTo>
                    <a:pt x="344" y="61"/>
                  </a:lnTo>
                  <a:lnTo>
                    <a:pt x="348" y="54"/>
                  </a:lnTo>
                  <a:lnTo>
                    <a:pt x="351" y="61"/>
                  </a:lnTo>
                  <a:lnTo>
                    <a:pt x="355" y="38"/>
                  </a:lnTo>
                  <a:lnTo>
                    <a:pt x="359" y="69"/>
                  </a:lnTo>
                  <a:lnTo>
                    <a:pt x="363" y="38"/>
                  </a:lnTo>
                  <a:lnTo>
                    <a:pt x="367" y="42"/>
                  </a:lnTo>
                  <a:lnTo>
                    <a:pt x="370" y="35"/>
                  </a:lnTo>
                  <a:lnTo>
                    <a:pt x="374" y="46"/>
                  </a:lnTo>
                  <a:lnTo>
                    <a:pt x="378" y="31"/>
                  </a:lnTo>
                  <a:lnTo>
                    <a:pt x="382" y="50"/>
                  </a:lnTo>
                  <a:lnTo>
                    <a:pt x="386" y="38"/>
                  </a:lnTo>
                  <a:lnTo>
                    <a:pt x="390" y="61"/>
                  </a:lnTo>
                  <a:lnTo>
                    <a:pt x="393" y="46"/>
                  </a:lnTo>
                  <a:lnTo>
                    <a:pt x="397" y="61"/>
                  </a:lnTo>
                  <a:lnTo>
                    <a:pt x="401" y="38"/>
                  </a:lnTo>
                  <a:lnTo>
                    <a:pt x="405" y="54"/>
                  </a:lnTo>
                  <a:lnTo>
                    <a:pt x="409" y="38"/>
                  </a:lnTo>
                  <a:lnTo>
                    <a:pt x="412" y="54"/>
                  </a:lnTo>
                  <a:lnTo>
                    <a:pt x="416" y="46"/>
                  </a:lnTo>
                  <a:lnTo>
                    <a:pt x="420" y="54"/>
                  </a:lnTo>
                  <a:lnTo>
                    <a:pt x="424" y="31"/>
                  </a:lnTo>
                  <a:lnTo>
                    <a:pt x="428" y="42"/>
                  </a:lnTo>
                  <a:lnTo>
                    <a:pt x="432" y="35"/>
                  </a:lnTo>
                  <a:lnTo>
                    <a:pt x="435" y="54"/>
                  </a:lnTo>
                  <a:lnTo>
                    <a:pt x="439" y="42"/>
                  </a:lnTo>
                  <a:lnTo>
                    <a:pt x="443" y="65"/>
                  </a:lnTo>
                  <a:lnTo>
                    <a:pt x="447" y="61"/>
                  </a:lnTo>
                  <a:lnTo>
                    <a:pt x="451" y="84"/>
                  </a:lnTo>
                  <a:lnTo>
                    <a:pt x="454" y="58"/>
                  </a:lnTo>
                  <a:lnTo>
                    <a:pt x="458" y="77"/>
                  </a:lnTo>
                  <a:lnTo>
                    <a:pt x="462" y="65"/>
                  </a:lnTo>
                  <a:lnTo>
                    <a:pt x="466" y="69"/>
                  </a:lnTo>
                  <a:lnTo>
                    <a:pt x="470" y="50"/>
                  </a:lnTo>
                  <a:lnTo>
                    <a:pt x="474" y="69"/>
                  </a:lnTo>
                  <a:lnTo>
                    <a:pt x="477" y="61"/>
                  </a:lnTo>
                  <a:lnTo>
                    <a:pt x="481" y="80"/>
                  </a:lnTo>
                  <a:lnTo>
                    <a:pt x="485" y="80"/>
                  </a:lnTo>
                  <a:lnTo>
                    <a:pt x="489" y="84"/>
                  </a:lnTo>
                </a:path>
              </a:pathLst>
            </a:custGeom>
            <a:noFill/>
            <a:ln w="8" cap="flat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52"/>
            <p:cNvSpPr>
              <a:spLocks/>
            </p:cNvSpPr>
            <p:nvPr/>
          </p:nvSpPr>
          <p:spPr bwMode="auto">
            <a:xfrm>
              <a:off x="2212" y="2182"/>
              <a:ext cx="489" cy="103"/>
            </a:xfrm>
            <a:custGeom>
              <a:avLst/>
              <a:gdLst/>
              <a:ahLst/>
              <a:cxnLst>
                <a:cxn ang="0">
                  <a:pos x="8" y="35"/>
                </a:cxn>
                <a:cxn ang="0">
                  <a:pos x="19" y="4"/>
                </a:cxn>
                <a:cxn ang="0">
                  <a:pos x="34" y="31"/>
                </a:cxn>
                <a:cxn ang="0">
                  <a:pos x="46" y="19"/>
                </a:cxn>
                <a:cxn ang="0">
                  <a:pos x="57" y="54"/>
                </a:cxn>
                <a:cxn ang="0">
                  <a:pos x="69" y="38"/>
                </a:cxn>
                <a:cxn ang="0">
                  <a:pos x="80" y="54"/>
                </a:cxn>
                <a:cxn ang="0">
                  <a:pos x="92" y="61"/>
                </a:cxn>
                <a:cxn ang="0">
                  <a:pos x="103" y="88"/>
                </a:cxn>
                <a:cxn ang="0">
                  <a:pos x="114" y="92"/>
                </a:cxn>
                <a:cxn ang="0">
                  <a:pos x="126" y="77"/>
                </a:cxn>
                <a:cxn ang="0">
                  <a:pos x="137" y="69"/>
                </a:cxn>
                <a:cxn ang="0">
                  <a:pos x="149" y="80"/>
                </a:cxn>
                <a:cxn ang="0">
                  <a:pos x="160" y="50"/>
                </a:cxn>
                <a:cxn ang="0">
                  <a:pos x="172" y="65"/>
                </a:cxn>
                <a:cxn ang="0">
                  <a:pos x="183" y="65"/>
                </a:cxn>
                <a:cxn ang="0">
                  <a:pos x="195" y="69"/>
                </a:cxn>
                <a:cxn ang="0">
                  <a:pos x="206" y="54"/>
                </a:cxn>
                <a:cxn ang="0">
                  <a:pos x="218" y="42"/>
                </a:cxn>
                <a:cxn ang="0">
                  <a:pos x="229" y="46"/>
                </a:cxn>
                <a:cxn ang="0">
                  <a:pos x="241" y="54"/>
                </a:cxn>
                <a:cxn ang="0">
                  <a:pos x="252" y="50"/>
                </a:cxn>
                <a:cxn ang="0">
                  <a:pos x="263" y="80"/>
                </a:cxn>
                <a:cxn ang="0">
                  <a:pos x="275" y="54"/>
                </a:cxn>
                <a:cxn ang="0">
                  <a:pos x="286" y="50"/>
                </a:cxn>
                <a:cxn ang="0">
                  <a:pos x="298" y="50"/>
                </a:cxn>
                <a:cxn ang="0">
                  <a:pos x="309" y="73"/>
                </a:cxn>
                <a:cxn ang="0">
                  <a:pos x="321" y="38"/>
                </a:cxn>
                <a:cxn ang="0">
                  <a:pos x="332" y="54"/>
                </a:cxn>
                <a:cxn ang="0">
                  <a:pos x="344" y="61"/>
                </a:cxn>
                <a:cxn ang="0">
                  <a:pos x="355" y="54"/>
                </a:cxn>
                <a:cxn ang="0">
                  <a:pos x="367" y="58"/>
                </a:cxn>
                <a:cxn ang="0">
                  <a:pos x="378" y="61"/>
                </a:cxn>
                <a:cxn ang="0">
                  <a:pos x="390" y="46"/>
                </a:cxn>
                <a:cxn ang="0">
                  <a:pos x="401" y="61"/>
                </a:cxn>
                <a:cxn ang="0">
                  <a:pos x="412" y="69"/>
                </a:cxn>
                <a:cxn ang="0">
                  <a:pos x="424" y="50"/>
                </a:cxn>
                <a:cxn ang="0">
                  <a:pos x="435" y="27"/>
                </a:cxn>
                <a:cxn ang="0">
                  <a:pos x="447" y="65"/>
                </a:cxn>
                <a:cxn ang="0">
                  <a:pos x="458" y="23"/>
                </a:cxn>
                <a:cxn ang="0">
                  <a:pos x="470" y="42"/>
                </a:cxn>
                <a:cxn ang="0">
                  <a:pos x="481" y="0"/>
                </a:cxn>
              </a:cxnLst>
              <a:rect l="0" t="0" r="r" b="b"/>
              <a:pathLst>
                <a:path w="489" h="103">
                  <a:moveTo>
                    <a:pt x="0" y="42"/>
                  </a:moveTo>
                  <a:lnTo>
                    <a:pt x="4" y="12"/>
                  </a:lnTo>
                  <a:lnTo>
                    <a:pt x="8" y="35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9" y="4"/>
                  </a:lnTo>
                  <a:lnTo>
                    <a:pt x="27" y="27"/>
                  </a:lnTo>
                  <a:lnTo>
                    <a:pt x="30" y="31"/>
                  </a:lnTo>
                  <a:lnTo>
                    <a:pt x="34" y="31"/>
                  </a:lnTo>
                  <a:lnTo>
                    <a:pt x="38" y="16"/>
                  </a:lnTo>
                  <a:lnTo>
                    <a:pt x="42" y="46"/>
                  </a:lnTo>
                  <a:lnTo>
                    <a:pt x="46" y="19"/>
                  </a:lnTo>
                  <a:lnTo>
                    <a:pt x="50" y="46"/>
                  </a:lnTo>
                  <a:lnTo>
                    <a:pt x="53" y="38"/>
                  </a:lnTo>
                  <a:lnTo>
                    <a:pt x="57" y="54"/>
                  </a:lnTo>
                  <a:lnTo>
                    <a:pt x="61" y="27"/>
                  </a:lnTo>
                  <a:lnTo>
                    <a:pt x="65" y="31"/>
                  </a:lnTo>
                  <a:lnTo>
                    <a:pt x="69" y="38"/>
                  </a:lnTo>
                  <a:lnTo>
                    <a:pt x="72" y="50"/>
                  </a:lnTo>
                  <a:lnTo>
                    <a:pt x="76" y="27"/>
                  </a:lnTo>
                  <a:lnTo>
                    <a:pt x="80" y="54"/>
                  </a:lnTo>
                  <a:lnTo>
                    <a:pt x="84" y="61"/>
                  </a:lnTo>
                  <a:lnTo>
                    <a:pt x="88" y="58"/>
                  </a:lnTo>
                  <a:lnTo>
                    <a:pt x="92" y="61"/>
                  </a:lnTo>
                  <a:lnTo>
                    <a:pt x="95" y="69"/>
                  </a:lnTo>
                  <a:lnTo>
                    <a:pt x="99" y="73"/>
                  </a:lnTo>
                  <a:lnTo>
                    <a:pt x="103" y="88"/>
                  </a:lnTo>
                  <a:lnTo>
                    <a:pt x="107" y="84"/>
                  </a:lnTo>
                  <a:lnTo>
                    <a:pt x="111" y="96"/>
                  </a:lnTo>
                  <a:lnTo>
                    <a:pt x="114" y="92"/>
                  </a:lnTo>
                  <a:lnTo>
                    <a:pt x="118" y="103"/>
                  </a:lnTo>
                  <a:lnTo>
                    <a:pt x="122" y="77"/>
                  </a:lnTo>
                  <a:lnTo>
                    <a:pt x="126" y="77"/>
                  </a:lnTo>
                  <a:lnTo>
                    <a:pt x="130" y="73"/>
                  </a:lnTo>
                  <a:lnTo>
                    <a:pt x="134" y="92"/>
                  </a:lnTo>
                  <a:lnTo>
                    <a:pt x="137" y="69"/>
                  </a:lnTo>
                  <a:lnTo>
                    <a:pt x="141" y="88"/>
                  </a:lnTo>
                  <a:lnTo>
                    <a:pt x="145" y="73"/>
                  </a:lnTo>
                  <a:lnTo>
                    <a:pt x="149" y="80"/>
                  </a:lnTo>
                  <a:lnTo>
                    <a:pt x="153" y="73"/>
                  </a:lnTo>
                  <a:lnTo>
                    <a:pt x="157" y="88"/>
                  </a:lnTo>
                  <a:lnTo>
                    <a:pt x="160" y="50"/>
                  </a:lnTo>
                  <a:lnTo>
                    <a:pt x="164" y="61"/>
                  </a:lnTo>
                  <a:lnTo>
                    <a:pt x="168" y="54"/>
                  </a:lnTo>
                  <a:lnTo>
                    <a:pt x="172" y="65"/>
                  </a:lnTo>
                  <a:lnTo>
                    <a:pt x="176" y="46"/>
                  </a:lnTo>
                  <a:lnTo>
                    <a:pt x="179" y="69"/>
                  </a:lnTo>
                  <a:lnTo>
                    <a:pt x="183" y="65"/>
                  </a:lnTo>
                  <a:lnTo>
                    <a:pt x="187" y="54"/>
                  </a:lnTo>
                  <a:lnTo>
                    <a:pt x="191" y="46"/>
                  </a:lnTo>
                  <a:lnTo>
                    <a:pt x="195" y="69"/>
                  </a:lnTo>
                  <a:lnTo>
                    <a:pt x="199" y="65"/>
                  </a:lnTo>
                  <a:lnTo>
                    <a:pt x="202" y="61"/>
                  </a:lnTo>
                  <a:lnTo>
                    <a:pt x="206" y="54"/>
                  </a:lnTo>
                  <a:lnTo>
                    <a:pt x="210" y="42"/>
                  </a:lnTo>
                  <a:lnTo>
                    <a:pt x="214" y="31"/>
                  </a:lnTo>
                  <a:lnTo>
                    <a:pt x="218" y="42"/>
                  </a:lnTo>
                  <a:lnTo>
                    <a:pt x="221" y="50"/>
                  </a:lnTo>
                  <a:lnTo>
                    <a:pt x="225" y="58"/>
                  </a:lnTo>
                  <a:lnTo>
                    <a:pt x="229" y="46"/>
                  </a:lnTo>
                  <a:lnTo>
                    <a:pt x="233" y="50"/>
                  </a:lnTo>
                  <a:lnTo>
                    <a:pt x="237" y="46"/>
                  </a:lnTo>
                  <a:lnTo>
                    <a:pt x="241" y="54"/>
                  </a:lnTo>
                  <a:lnTo>
                    <a:pt x="244" y="46"/>
                  </a:lnTo>
                  <a:lnTo>
                    <a:pt x="248" y="58"/>
                  </a:lnTo>
                  <a:lnTo>
                    <a:pt x="252" y="50"/>
                  </a:lnTo>
                  <a:lnTo>
                    <a:pt x="256" y="77"/>
                  </a:lnTo>
                  <a:lnTo>
                    <a:pt x="260" y="69"/>
                  </a:lnTo>
                  <a:lnTo>
                    <a:pt x="263" y="80"/>
                  </a:lnTo>
                  <a:lnTo>
                    <a:pt x="267" y="50"/>
                  </a:lnTo>
                  <a:lnTo>
                    <a:pt x="271" y="73"/>
                  </a:lnTo>
                  <a:lnTo>
                    <a:pt x="275" y="54"/>
                  </a:lnTo>
                  <a:lnTo>
                    <a:pt x="279" y="50"/>
                  </a:lnTo>
                  <a:lnTo>
                    <a:pt x="283" y="38"/>
                  </a:lnTo>
                  <a:lnTo>
                    <a:pt x="286" y="50"/>
                  </a:lnTo>
                  <a:lnTo>
                    <a:pt x="290" y="38"/>
                  </a:lnTo>
                  <a:lnTo>
                    <a:pt x="294" y="38"/>
                  </a:lnTo>
                  <a:lnTo>
                    <a:pt x="298" y="50"/>
                  </a:lnTo>
                  <a:lnTo>
                    <a:pt x="302" y="58"/>
                  </a:lnTo>
                  <a:lnTo>
                    <a:pt x="305" y="69"/>
                  </a:lnTo>
                  <a:lnTo>
                    <a:pt x="309" y="73"/>
                  </a:lnTo>
                  <a:lnTo>
                    <a:pt x="313" y="84"/>
                  </a:lnTo>
                  <a:lnTo>
                    <a:pt x="317" y="73"/>
                  </a:lnTo>
                  <a:lnTo>
                    <a:pt x="321" y="38"/>
                  </a:lnTo>
                  <a:lnTo>
                    <a:pt x="325" y="42"/>
                  </a:lnTo>
                  <a:lnTo>
                    <a:pt x="328" y="54"/>
                  </a:lnTo>
                  <a:lnTo>
                    <a:pt x="332" y="54"/>
                  </a:lnTo>
                  <a:lnTo>
                    <a:pt x="336" y="42"/>
                  </a:lnTo>
                  <a:lnTo>
                    <a:pt x="340" y="65"/>
                  </a:lnTo>
                  <a:lnTo>
                    <a:pt x="344" y="61"/>
                  </a:lnTo>
                  <a:lnTo>
                    <a:pt x="348" y="73"/>
                  </a:lnTo>
                  <a:lnTo>
                    <a:pt x="351" y="46"/>
                  </a:lnTo>
                  <a:lnTo>
                    <a:pt x="355" y="54"/>
                  </a:lnTo>
                  <a:lnTo>
                    <a:pt x="359" y="38"/>
                  </a:lnTo>
                  <a:lnTo>
                    <a:pt x="363" y="69"/>
                  </a:lnTo>
                  <a:lnTo>
                    <a:pt x="367" y="58"/>
                  </a:lnTo>
                  <a:lnTo>
                    <a:pt x="370" y="61"/>
                  </a:lnTo>
                  <a:lnTo>
                    <a:pt x="374" y="69"/>
                  </a:lnTo>
                  <a:lnTo>
                    <a:pt x="378" y="61"/>
                  </a:lnTo>
                  <a:lnTo>
                    <a:pt x="382" y="31"/>
                  </a:lnTo>
                  <a:lnTo>
                    <a:pt x="386" y="42"/>
                  </a:lnTo>
                  <a:lnTo>
                    <a:pt x="390" y="46"/>
                  </a:lnTo>
                  <a:lnTo>
                    <a:pt x="393" y="58"/>
                  </a:lnTo>
                  <a:lnTo>
                    <a:pt x="397" y="31"/>
                  </a:lnTo>
                  <a:lnTo>
                    <a:pt x="401" y="61"/>
                  </a:lnTo>
                  <a:lnTo>
                    <a:pt x="405" y="38"/>
                  </a:lnTo>
                  <a:lnTo>
                    <a:pt x="409" y="73"/>
                  </a:lnTo>
                  <a:lnTo>
                    <a:pt x="412" y="69"/>
                  </a:lnTo>
                  <a:lnTo>
                    <a:pt x="416" y="69"/>
                  </a:lnTo>
                  <a:lnTo>
                    <a:pt x="420" y="35"/>
                  </a:lnTo>
                  <a:lnTo>
                    <a:pt x="424" y="50"/>
                  </a:lnTo>
                  <a:lnTo>
                    <a:pt x="428" y="46"/>
                  </a:lnTo>
                  <a:lnTo>
                    <a:pt x="432" y="58"/>
                  </a:lnTo>
                  <a:lnTo>
                    <a:pt x="435" y="27"/>
                  </a:lnTo>
                  <a:lnTo>
                    <a:pt x="439" y="50"/>
                  </a:lnTo>
                  <a:lnTo>
                    <a:pt x="443" y="42"/>
                  </a:lnTo>
                  <a:lnTo>
                    <a:pt x="447" y="65"/>
                  </a:lnTo>
                  <a:lnTo>
                    <a:pt x="451" y="42"/>
                  </a:lnTo>
                  <a:lnTo>
                    <a:pt x="454" y="42"/>
                  </a:lnTo>
                  <a:lnTo>
                    <a:pt x="458" y="23"/>
                  </a:lnTo>
                  <a:lnTo>
                    <a:pt x="462" y="42"/>
                  </a:lnTo>
                  <a:lnTo>
                    <a:pt x="466" y="38"/>
                  </a:lnTo>
                  <a:lnTo>
                    <a:pt x="470" y="42"/>
                  </a:lnTo>
                  <a:lnTo>
                    <a:pt x="474" y="42"/>
                  </a:lnTo>
                  <a:lnTo>
                    <a:pt x="477" y="35"/>
                  </a:lnTo>
                  <a:lnTo>
                    <a:pt x="481" y="0"/>
                  </a:lnTo>
                  <a:lnTo>
                    <a:pt x="485" y="23"/>
                  </a:lnTo>
                  <a:lnTo>
                    <a:pt x="489" y="12"/>
                  </a:lnTo>
                </a:path>
              </a:pathLst>
            </a:custGeom>
            <a:noFill/>
            <a:ln w="8" cap="flat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53"/>
            <p:cNvSpPr>
              <a:spLocks/>
            </p:cNvSpPr>
            <p:nvPr/>
          </p:nvSpPr>
          <p:spPr bwMode="auto">
            <a:xfrm>
              <a:off x="2701" y="2029"/>
              <a:ext cx="489" cy="211"/>
            </a:xfrm>
            <a:custGeom>
              <a:avLst/>
              <a:gdLst/>
              <a:ahLst/>
              <a:cxnLst>
                <a:cxn ang="0">
                  <a:pos x="8" y="153"/>
                </a:cxn>
                <a:cxn ang="0">
                  <a:pos x="19" y="180"/>
                </a:cxn>
                <a:cxn ang="0">
                  <a:pos x="34" y="149"/>
                </a:cxn>
                <a:cxn ang="0">
                  <a:pos x="46" y="176"/>
                </a:cxn>
                <a:cxn ang="0">
                  <a:pos x="57" y="157"/>
                </a:cxn>
                <a:cxn ang="0">
                  <a:pos x="69" y="165"/>
                </a:cxn>
                <a:cxn ang="0">
                  <a:pos x="80" y="146"/>
                </a:cxn>
                <a:cxn ang="0">
                  <a:pos x="92" y="165"/>
                </a:cxn>
                <a:cxn ang="0">
                  <a:pos x="103" y="134"/>
                </a:cxn>
                <a:cxn ang="0">
                  <a:pos x="114" y="161"/>
                </a:cxn>
                <a:cxn ang="0">
                  <a:pos x="126" y="134"/>
                </a:cxn>
                <a:cxn ang="0">
                  <a:pos x="137" y="169"/>
                </a:cxn>
                <a:cxn ang="0">
                  <a:pos x="149" y="142"/>
                </a:cxn>
                <a:cxn ang="0">
                  <a:pos x="160" y="142"/>
                </a:cxn>
                <a:cxn ang="0">
                  <a:pos x="172" y="115"/>
                </a:cxn>
                <a:cxn ang="0">
                  <a:pos x="183" y="138"/>
                </a:cxn>
                <a:cxn ang="0">
                  <a:pos x="195" y="111"/>
                </a:cxn>
                <a:cxn ang="0">
                  <a:pos x="206" y="127"/>
                </a:cxn>
                <a:cxn ang="0">
                  <a:pos x="218" y="119"/>
                </a:cxn>
                <a:cxn ang="0">
                  <a:pos x="229" y="96"/>
                </a:cxn>
                <a:cxn ang="0">
                  <a:pos x="241" y="88"/>
                </a:cxn>
                <a:cxn ang="0">
                  <a:pos x="252" y="77"/>
                </a:cxn>
                <a:cxn ang="0">
                  <a:pos x="263" y="104"/>
                </a:cxn>
                <a:cxn ang="0">
                  <a:pos x="275" y="211"/>
                </a:cxn>
                <a:cxn ang="0">
                  <a:pos x="286" y="88"/>
                </a:cxn>
                <a:cxn ang="0">
                  <a:pos x="298" y="16"/>
                </a:cxn>
                <a:cxn ang="0">
                  <a:pos x="309" y="0"/>
                </a:cxn>
                <a:cxn ang="0">
                  <a:pos x="321" y="4"/>
                </a:cxn>
                <a:cxn ang="0">
                  <a:pos x="332" y="27"/>
                </a:cxn>
                <a:cxn ang="0">
                  <a:pos x="344" y="31"/>
                </a:cxn>
                <a:cxn ang="0">
                  <a:pos x="355" y="39"/>
                </a:cxn>
                <a:cxn ang="0">
                  <a:pos x="367" y="39"/>
                </a:cxn>
                <a:cxn ang="0">
                  <a:pos x="378" y="62"/>
                </a:cxn>
                <a:cxn ang="0">
                  <a:pos x="390" y="50"/>
                </a:cxn>
                <a:cxn ang="0">
                  <a:pos x="401" y="88"/>
                </a:cxn>
                <a:cxn ang="0">
                  <a:pos x="412" y="50"/>
                </a:cxn>
                <a:cxn ang="0">
                  <a:pos x="424" y="50"/>
                </a:cxn>
                <a:cxn ang="0">
                  <a:pos x="435" y="54"/>
                </a:cxn>
                <a:cxn ang="0">
                  <a:pos x="447" y="43"/>
                </a:cxn>
                <a:cxn ang="0">
                  <a:pos x="458" y="58"/>
                </a:cxn>
                <a:cxn ang="0">
                  <a:pos x="470" y="77"/>
                </a:cxn>
                <a:cxn ang="0">
                  <a:pos x="481" y="58"/>
                </a:cxn>
              </a:cxnLst>
              <a:rect l="0" t="0" r="r" b="b"/>
              <a:pathLst>
                <a:path w="489" h="211">
                  <a:moveTo>
                    <a:pt x="0" y="165"/>
                  </a:moveTo>
                  <a:lnTo>
                    <a:pt x="4" y="161"/>
                  </a:lnTo>
                  <a:lnTo>
                    <a:pt x="8" y="153"/>
                  </a:lnTo>
                  <a:lnTo>
                    <a:pt x="11" y="176"/>
                  </a:lnTo>
                  <a:lnTo>
                    <a:pt x="15" y="176"/>
                  </a:lnTo>
                  <a:lnTo>
                    <a:pt x="19" y="180"/>
                  </a:lnTo>
                  <a:lnTo>
                    <a:pt x="23" y="149"/>
                  </a:lnTo>
                  <a:lnTo>
                    <a:pt x="27" y="146"/>
                  </a:lnTo>
                  <a:lnTo>
                    <a:pt x="34" y="149"/>
                  </a:lnTo>
                  <a:lnTo>
                    <a:pt x="38" y="165"/>
                  </a:lnTo>
                  <a:lnTo>
                    <a:pt x="42" y="165"/>
                  </a:lnTo>
                  <a:lnTo>
                    <a:pt x="46" y="176"/>
                  </a:lnTo>
                  <a:lnTo>
                    <a:pt x="50" y="161"/>
                  </a:lnTo>
                  <a:lnTo>
                    <a:pt x="53" y="188"/>
                  </a:lnTo>
                  <a:lnTo>
                    <a:pt x="57" y="157"/>
                  </a:lnTo>
                  <a:lnTo>
                    <a:pt x="61" y="149"/>
                  </a:lnTo>
                  <a:lnTo>
                    <a:pt x="65" y="138"/>
                  </a:lnTo>
                  <a:lnTo>
                    <a:pt x="69" y="165"/>
                  </a:lnTo>
                  <a:lnTo>
                    <a:pt x="72" y="138"/>
                  </a:lnTo>
                  <a:lnTo>
                    <a:pt x="76" y="146"/>
                  </a:lnTo>
                  <a:lnTo>
                    <a:pt x="80" y="146"/>
                  </a:lnTo>
                  <a:lnTo>
                    <a:pt x="84" y="138"/>
                  </a:lnTo>
                  <a:lnTo>
                    <a:pt x="88" y="142"/>
                  </a:lnTo>
                  <a:lnTo>
                    <a:pt x="92" y="165"/>
                  </a:lnTo>
                  <a:lnTo>
                    <a:pt x="95" y="153"/>
                  </a:lnTo>
                  <a:lnTo>
                    <a:pt x="99" y="153"/>
                  </a:lnTo>
                  <a:lnTo>
                    <a:pt x="103" y="134"/>
                  </a:lnTo>
                  <a:lnTo>
                    <a:pt x="107" y="149"/>
                  </a:lnTo>
                  <a:lnTo>
                    <a:pt x="111" y="130"/>
                  </a:lnTo>
                  <a:lnTo>
                    <a:pt x="114" y="161"/>
                  </a:lnTo>
                  <a:lnTo>
                    <a:pt x="118" y="123"/>
                  </a:lnTo>
                  <a:lnTo>
                    <a:pt x="122" y="161"/>
                  </a:lnTo>
                  <a:lnTo>
                    <a:pt x="126" y="134"/>
                  </a:lnTo>
                  <a:lnTo>
                    <a:pt x="130" y="161"/>
                  </a:lnTo>
                  <a:lnTo>
                    <a:pt x="134" y="142"/>
                  </a:lnTo>
                  <a:lnTo>
                    <a:pt x="137" y="169"/>
                  </a:lnTo>
                  <a:lnTo>
                    <a:pt x="141" y="146"/>
                  </a:lnTo>
                  <a:lnTo>
                    <a:pt x="145" y="165"/>
                  </a:lnTo>
                  <a:lnTo>
                    <a:pt x="149" y="142"/>
                  </a:lnTo>
                  <a:lnTo>
                    <a:pt x="153" y="169"/>
                  </a:lnTo>
                  <a:lnTo>
                    <a:pt x="156" y="127"/>
                  </a:lnTo>
                  <a:lnTo>
                    <a:pt x="160" y="142"/>
                  </a:lnTo>
                  <a:lnTo>
                    <a:pt x="164" y="123"/>
                  </a:lnTo>
                  <a:lnTo>
                    <a:pt x="168" y="134"/>
                  </a:lnTo>
                  <a:lnTo>
                    <a:pt x="172" y="115"/>
                  </a:lnTo>
                  <a:lnTo>
                    <a:pt x="176" y="127"/>
                  </a:lnTo>
                  <a:lnTo>
                    <a:pt x="179" y="119"/>
                  </a:lnTo>
                  <a:lnTo>
                    <a:pt x="183" y="138"/>
                  </a:lnTo>
                  <a:lnTo>
                    <a:pt x="187" y="115"/>
                  </a:lnTo>
                  <a:lnTo>
                    <a:pt x="191" y="119"/>
                  </a:lnTo>
                  <a:lnTo>
                    <a:pt x="195" y="111"/>
                  </a:lnTo>
                  <a:lnTo>
                    <a:pt x="199" y="130"/>
                  </a:lnTo>
                  <a:lnTo>
                    <a:pt x="202" y="111"/>
                  </a:lnTo>
                  <a:lnTo>
                    <a:pt x="206" y="127"/>
                  </a:lnTo>
                  <a:lnTo>
                    <a:pt x="210" y="127"/>
                  </a:lnTo>
                  <a:lnTo>
                    <a:pt x="214" y="115"/>
                  </a:lnTo>
                  <a:lnTo>
                    <a:pt x="218" y="119"/>
                  </a:lnTo>
                  <a:lnTo>
                    <a:pt x="221" y="100"/>
                  </a:lnTo>
                  <a:lnTo>
                    <a:pt x="225" y="100"/>
                  </a:lnTo>
                  <a:lnTo>
                    <a:pt x="229" y="96"/>
                  </a:lnTo>
                  <a:lnTo>
                    <a:pt x="233" y="88"/>
                  </a:lnTo>
                  <a:lnTo>
                    <a:pt x="237" y="88"/>
                  </a:lnTo>
                  <a:lnTo>
                    <a:pt x="241" y="88"/>
                  </a:lnTo>
                  <a:lnTo>
                    <a:pt x="244" y="77"/>
                  </a:lnTo>
                  <a:lnTo>
                    <a:pt x="248" y="88"/>
                  </a:lnTo>
                  <a:lnTo>
                    <a:pt x="252" y="77"/>
                  </a:lnTo>
                  <a:lnTo>
                    <a:pt x="256" y="88"/>
                  </a:lnTo>
                  <a:lnTo>
                    <a:pt x="260" y="81"/>
                  </a:lnTo>
                  <a:lnTo>
                    <a:pt x="263" y="104"/>
                  </a:lnTo>
                  <a:lnTo>
                    <a:pt x="267" y="130"/>
                  </a:lnTo>
                  <a:lnTo>
                    <a:pt x="271" y="172"/>
                  </a:lnTo>
                  <a:lnTo>
                    <a:pt x="275" y="211"/>
                  </a:lnTo>
                  <a:lnTo>
                    <a:pt x="279" y="169"/>
                  </a:lnTo>
                  <a:lnTo>
                    <a:pt x="283" y="127"/>
                  </a:lnTo>
                  <a:lnTo>
                    <a:pt x="286" y="88"/>
                  </a:lnTo>
                  <a:lnTo>
                    <a:pt x="290" y="58"/>
                  </a:lnTo>
                  <a:lnTo>
                    <a:pt x="294" y="27"/>
                  </a:lnTo>
                  <a:lnTo>
                    <a:pt x="298" y="16"/>
                  </a:lnTo>
                  <a:lnTo>
                    <a:pt x="302" y="4"/>
                  </a:lnTo>
                  <a:lnTo>
                    <a:pt x="305" y="0"/>
                  </a:lnTo>
                  <a:lnTo>
                    <a:pt x="309" y="0"/>
                  </a:lnTo>
                  <a:lnTo>
                    <a:pt x="313" y="0"/>
                  </a:lnTo>
                  <a:lnTo>
                    <a:pt x="317" y="8"/>
                  </a:lnTo>
                  <a:lnTo>
                    <a:pt x="321" y="4"/>
                  </a:lnTo>
                  <a:lnTo>
                    <a:pt x="325" y="16"/>
                  </a:lnTo>
                  <a:lnTo>
                    <a:pt x="328" y="16"/>
                  </a:lnTo>
                  <a:lnTo>
                    <a:pt x="332" y="27"/>
                  </a:lnTo>
                  <a:lnTo>
                    <a:pt x="336" y="12"/>
                  </a:lnTo>
                  <a:lnTo>
                    <a:pt x="340" y="46"/>
                  </a:lnTo>
                  <a:lnTo>
                    <a:pt x="344" y="31"/>
                  </a:lnTo>
                  <a:lnTo>
                    <a:pt x="347" y="58"/>
                  </a:lnTo>
                  <a:lnTo>
                    <a:pt x="351" y="35"/>
                  </a:lnTo>
                  <a:lnTo>
                    <a:pt x="355" y="39"/>
                  </a:lnTo>
                  <a:lnTo>
                    <a:pt x="359" y="31"/>
                  </a:lnTo>
                  <a:lnTo>
                    <a:pt x="363" y="58"/>
                  </a:lnTo>
                  <a:lnTo>
                    <a:pt x="367" y="39"/>
                  </a:lnTo>
                  <a:lnTo>
                    <a:pt x="370" y="65"/>
                  </a:lnTo>
                  <a:lnTo>
                    <a:pt x="374" y="43"/>
                  </a:lnTo>
                  <a:lnTo>
                    <a:pt x="378" y="62"/>
                  </a:lnTo>
                  <a:lnTo>
                    <a:pt x="382" y="39"/>
                  </a:lnTo>
                  <a:lnTo>
                    <a:pt x="386" y="69"/>
                  </a:lnTo>
                  <a:lnTo>
                    <a:pt x="390" y="50"/>
                  </a:lnTo>
                  <a:lnTo>
                    <a:pt x="393" y="50"/>
                  </a:lnTo>
                  <a:lnTo>
                    <a:pt x="397" y="50"/>
                  </a:lnTo>
                  <a:lnTo>
                    <a:pt x="401" y="88"/>
                  </a:lnTo>
                  <a:lnTo>
                    <a:pt x="405" y="50"/>
                  </a:lnTo>
                  <a:lnTo>
                    <a:pt x="409" y="43"/>
                  </a:lnTo>
                  <a:lnTo>
                    <a:pt x="412" y="50"/>
                  </a:lnTo>
                  <a:lnTo>
                    <a:pt x="416" y="73"/>
                  </a:lnTo>
                  <a:lnTo>
                    <a:pt x="420" y="50"/>
                  </a:lnTo>
                  <a:lnTo>
                    <a:pt x="424" y="50"/>
                  </a:lnTo>
                  <a:lnTo>
                    <a:pt x="428" y="50"/>
                  </a:lnTo>
                  <a:lnTo>
                    <a:pt x="432" y="69"/>
                  </a:lnTo>
                  <a:lnTo>
                    <a:pt x="435" y="54"/>
                  </a:lnTo>
                  <a:lnTo>
                    <a:pt x="439" y="69"/>
                  </a:lnTo>
                  <a:lnTo>
                    <a:pt x="443" y="35"/>
                  </a:lnTo>
                  <a:lnTo>
                    <a:pt x="447" y="43"/>
                  </a:lnTo>
                  <a:lnTo>
                    <a:pt x="451" y="31"/>
                  </a:lnTo>
                  <a:lnTo>
                    <a:pt x="454" y="54"/>
                  </a:lnTo>
                  <a:lnTo>
                    <a:pt x="458" y="58"/>
                  </a:lnTo>
                  <a:lnTo>
                    <a:pt x="462" y="77"/>
                  </a:lnTo>
                  <a:lnTo>
                    <a:pt x="466" y="62"/>
                  </a:lnTo>
                  <a:lnTo>
                    <a:pt x="470" y="77"/>
                  </a:lnTo>
                  <a:lnTo>
                    <a:pt x="474" y="50"/>
                  </a:lnTo>
                  <a:lnTo>
                    <a:pt x="477" y="43"/>
                  </a:lnTo>
                  <a:lnTo>
                    <a:pt x="481" y="58"/>
                  </a:lnTo>
                  <a:lnTo>
                    <a:pt x="485" y="69"/>
                  </a:lnTo>
                  <a:lnTo>
                    <a:pt x="489" y="58"/>
                  </a:lnTo>
                </a:path>
              </a:pathLst>
            </a:custGeom>
            <a:noFill/>
            <a:ln w="8" cap="flat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54"/>
            <p:cNvSpPr>
              <a:spLocks/>
            </p:cNvSpPr>
            <p:nvPr/>
          </p:nvSpPr>
          <p:spPr bwMode="auto">
            <a:xfrm>
              <a:off x="3190" y="2072"/>
              <a:ext cx="489" cy="122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19" y="7"/>
                </a:cxn>
                <a:cxn ang="0">
                  <a:pos x="30" y="7"/>
                </a:cxn>
                <a:cxn ang="0">
                  <a:pos x="46" y="26"/>
                </a:cxn>
                <a:cxn ang="0">
                  <a:pos x="57" y="0"/>
                </a:cxn>
                <a:cxn ang="0">
                  <a:pos x="69" y="22"/>
                </a:cxn>
                <a:cxn ang="0">
                  <a:pos x="80" y="22"/>
                </a:cxn>
                <a:cxn ang="0">
                  <a:pos x="92" y="38"/>
                </a:cxn>
                <a:cxn ang="0">
                  <a:pos x="103" y="34"/>
                </a:cxn>
                <a:cxn ang="0">
                  <a:pos x="114" y="53"/>
                </a:cxn>
                <a:cxn ang="0">
                  <a:pos x="126" y="45"/>
                </a:cxn>
                <a:cxn ang="0">
                  <a:pos x="137" y="38"/>
                </a:cxn>
                <a:cxn ang="0">
                  <a:pos x="149" y="34"/>
                </a:cxn>
                <a:cxn ang="0">
                  <a:pos x="160" y="38"/>
                </a:cxn>
                <a:cxn ang="0">
                  <a:pos x="172" y="22"/>
                </a:cxn>
                <a:cxn ang="0">
                  <a:pos x="183" y="42"/>
                </a:cxn>
                <a:cxn ang="0">
                  <a:pos x="195" y="26"/>
                </a:cxn>
                <a:cxn ang="0">
                  <a:pos x="206" y="26"/>
                </a:cxn>
                <a:cxn ang="0">
                  <a:pos x="218" y="34"/>
                </a:cxn>
                <a:cxn ang="0">
                  <a:pos x="229" y="42"/>
                </a:cxn>
                <a:cxn ang="0">
                  <a:pos x="241" y="26"/>
                </a:cxn>
                <a:cxn ang="0">
                  <a:pos x="252" y="34"/>
                </a:cxn>
                <a:cxn ang="0">
                  <a:pos x="263" y="49"/>
                </a:cxn>
                <a:cxn ang="0">
                  <a:pos x="275" y="53"/>
                </a:cxn>
                <a:cxn ang="0">
                  <a:pos x="286" y="45"/>
                </a:cxn>
                <a:cxn ang="0">
                  <a:pos x="298" y="34"/>
                </a:cxn>
                <a:cxn ang="0">
                  <a:pos x="309" y="34"/>
                </a:cxn>
                <a:cxn ang="0">
                  <a:pos x="321" y="42"/>
                </a:cxn>
                <a:cxn ang="0">
                  <a:pos x="332" y="53"/>
                </a:cxn>
                <a:cxn ang="0">
                  <a:pos x="344" y="49"/>
                </a:cxn>
                <a:cxn ang="0">
                  <a:pos x="355" y="53"/>
                </a:cxn>
                <a:cxn ang="0">
                  <a:pos x="367" y="53"/>
                </a:cxn>
                <a:cxn ang="0">
                  <a:pos x="378" y="80"/>
                </a:cxn>
                <a:cxn ang="0">
                  <a:pos x="390" y="76"/>
                </a:cxn>
                <a:cxn ang="0">
                  <a:pos x="401" y="64"/>
                </a:cxn>
                <a:cxn ang="0">
                  <a:pos x="412" y="91"/>
                </a:cxn>
                <a:cxn ang="0">
                  <a:pos x="424" y="99"/>
                </a:cxn>
                <a:cxn ang="0">
                  <a:pos x="435" y="95"/>
                </a:cxn>
                <a:cxn ang="0">
                  <a:pos x="447" y="103"/>
                </a:cxn>
                <a:cxn ang="0">
                  <a:pos x="458" y="110"/>
                </a:cxn>
                <a:cxn ang="0">
                  <a:pos x="470" y="80"/>
                </a:cxn>
                <a:cxn ang="0">
                  <a:pos x="481" y="84"/>
                </a:cxn>
              </a:cxnLst>
              <a:rect l="0" t="0" r="r" b="b"/>
              <a:pathLst>
                <a:path w="489" h="122">
                  <a:moveTo>
                    <a:pt x="0" y="15"/>
                  </a:moveTo>
                  <a:lnTo>
                    <a:pt x="4" y="26"/>
                  </a:lnTo>
                  <a:lnTo>
                    <a:pt x="7" y="1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7"/>
                  </a:lnTo>
                  <a:lnTo>
                    <a:pt x="23" y="3"/>
                  </a:lnTo>
                  <a:lnTo>
                    <a:pt x="27" y="11"/>
                  </a:lnTo>
                  <a:lnTo>
                    <a:pt x="30" y="7"/>
                  </a:lnTo>
                  <a:lnTo>
                    <a:pt x="38" y="22"/>
                  </a:lnTo>
                  <a:lnTo>
                    <a:pt x="42" y="22"/>
                  </a:lnTo>
                  <a:lnTo>
                    <a:pt x="46" y="26"/>
                  </a:lnTo>
                  <a:lnTo>
                    <a:pt x="50" y="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19"/>
                  </a:lnTo>
                  <a:lnTo>
                    <a:pt x="65" y="19"/>
                  </a:lnTo>
                  <a:lnTo>
                    <a:pt x="69" y="22"/>
                  </a:lnTo>
                  <a:lnTo>
                    <a:pt x="72" y="19"/>
                  </a:lnTo>
                  <a:lnTo>
                    <a:pt x="76" y="30"/>
                  </a:lnTo>
                  <a:lnTo>
                    <a:pt x="80" y="22"/>
                  </a:lnTo>
                  <a:lnTo>
                    <a:pt x="84" y="49"/>
                  </a:lnTo>
                  <a:lnTo>
                    <a:pt x="88" y="42"/>
                  </a:lnTo>
                  <a:lnTo>
                    <a:pt x="92" y="38"/>
                  </a:lnTo>
                  <a:lnTo>
                    <a:pt x="95" y="19"/>
                  </a:lnTo>
                  <a:lnTo>
                    <a:pt x="99" y="42"/>
                  </a:lnTo>
                  <a:lnTo>
                    <a:pt x="103" y="34"/>
                  </a:lnTo>
                  <a:lnTo>
                    <a:pt x="107" y="61"/>
                  </a:lnTo>
                  <a:lnTo>
                    <a:pt x="111" y="57"/>
                  </a:lnTo>
                  <a:lnTo>
                    <a:pt x="114" y="53"/>
                  </a:lnTo>
                  <a:lnTo>
                    <a:pt x="118" y="45"/>
                  </a:lnTo>
                  <a:lnTo>
                    <a:pt x="122" y="42"/>
                  </a:lnTo>
                  <a:lnTo>
                    <a:pt x="126" y="45"/>
                  </a:lnTo>
                  <a:lnTo>
                    <a:pt x="130" y="49"/>
                  </a:lnTo>
                  <a:lnTo>
                    <a:pt x="134" y="38"/>
                  </a:lnTo>
                  <a:lnTo>
                    <a:pt x="137" y="38"/>
                  </a:lnTo>
                  <a:lnTo>
                    <a:pt x="141" y="26"/>
                  </a:lnTo>
                  <a:lnTo>
                    <a:pt x="145" y="34"/>
                  </a:lnTo>
                  <a:lnTo>
                    <a:pt x="149" y="34"/>
                  </a:lnTo>
                  <a:lnTo>
                    <a:pt x="153" y="30"/>
                  </a:lnTo>
                  <a:lnTo>
                    <a:pt x="156" y="34"/>
                  </a:lnTo>
                  <a:lnTo>
                    <a:pt x="160" y="38"/>
                  </a:lnTo>
                  <a:lnTo>
                    <a:pt x="164" y="26"/>
                  </a:lnTo>
                  <a:lnTo>
                    <a:pt x="168" y="26"/>
                  </a:lnTo>
                  <a:lnTo>
                    <a:pt x="172" y="22"/>
                  </a:lnTo>
                  <a:lnTo>
                    <a:pt x="176" y="22"/>
                  </a:lnTo>
                  <a:lnTo>
                    <a:pt x="179" y="19"/>
                  </a:lnTo>
                  <a:lnTo>
                    <a:pt x="183" y="42"/>
                  </a:lnTo>
                  <a:lnTo>
                    <a:pt x="187" y="38"/>
                  </a:lnTo>
                  <a:lnTo>
                    <a:pt x="191" y="38"/>
                  </a:lnTo>
                  <a:lnTo>
                    <a:pt x="195" y="26"/>
                  </a:lnTo>
                  <a:lnTo>
                    <a:pt x="198" y="30"/>
                  </a:lnTo>
                  <a:lnTo>
                    <a:pt x="202" y="11"/>
                  </a:lnTo>
                  <a:lnTo>
                    <a:pt x="206" y="26"/>
                  </a:lnTo>
                  <a:lnTo>
                    <a:pt x="210" y="30"/>
                  </a:lnTo>
                  <a:lnTo>
                    <a:pt x="214" y="42"/>
                  </a:lnTo>
                  <a:lnTo>
                    <a:pt x="218" y="34"/>
                  </a:lnTo>
                  <a:lnTo>
                    <a:pt x="221" y="45"/>
                  </a:lnTo>
                  <a:lnTo>
                    <a:pt x="225" y="45"/>
                  </a:lnTo>
                  <a:lnTo>
                    <a:pt x="229" y="42"/>
                  </a:lnTo>
                  <a:lnTo>
                    <a:pt x="233" y="38"/>
                  </a:lnTo>
                  <a:lnTo>
                    <a:pt x="237" y="34"/>
                  </a:lnTo>
                  <a:lnTo>
                    <a:pt x="241" y="26"/>
                  </a:lnTo>
                  <a:lnTo>
                    <a:pt x="244" y="42"/>
                  </a:lnTo>
                  <a:lnTo>
                    <a:pt x="248" y="38"/>
                  </a:lnTo>
                  <a:lnTo>
                    <a:pt x="252" y="34"/>
                  </a:lnTo>
                  <a:lnTo>
                    <a:pt x="256" y="26"/>
                  </a:lnTo>
                  <a:lnTo>
                    <a:pt x="260" y="45"/>
                  </a:lnTo>
                  <a:lnTo>
                    <a:pt x="263" y="49"/>
                  </a:lnTo>
                  <a:lnTo>
                    <a:pt x="267" y="57"/>
                  </a:lnTo>
                  <a:lnTo>
                    <a:pt x="271" y="45"/>
                  </a:lnTo>
                  <a:lnTo>
                    <a:pt x="275" y="53"/>
                  </a:lnTo>
                  <a:lnTo>
                    <a:pt x="279" y="42"/>
                  </a:lnTo>
                  <a:lnTo>
                    <a:pt x="283" y="45"/>
                  </a:lnTo>
                  <a:lnTo>
                    <a:pt x="286" y="45"/>
                  </a:lnTo>
                  <a:lnTo>
                    <a:pt x="290" y="49"/>
                  </a:lnTo>
                  <a:lnTo>
                    <a:pt x="294" y="49"/>
                  </a:lnTo>
                  <a:lnTo>
                    <a:pt x="298" y="34"/>
                  </a:lnTo>
                  <a:lnTo>
                    <a:pt x="302" y="30"/>
                  </a:lnTo>
                  <a:lnTo>
                    <a:pt x="305" y="26"/>
                  </a:lnTo>
                  <a:lnTo>
                    <a:pt x="309" y="34"/>
                  </a:lnTo>
                  <a:lnTo>
                    <a:pt x="313" y="42"/>
                  </a:lnTo>
                  <a:lnTo>
                    <a:pt x="317" y="45"/>
                  </a:lnTo>
                  <a:lnTo>
                    <a:pt x="321" y="42"/>
                  </a:lnTo>
                  <a:lnTo>
                    <a:pt x="325" y="26"/>
                  </a:lnTo>
                  <a:lnTo>
                    <a:pt x="328" y="42"/>
                  </a:lnTo>
                  <a:lnTo>
                    <a:pt x="332" y="53"/>
                  </a:lnTo>
                  <a:lnTo>
                    <a:pt x="336" y="68"/>
                  </a:lnTo>
                  <a:lnTo>
                    <a:pt x="340" y="53"/>
                  </a:lnTo>
                  <a:lnTo>
                    <a:pt x="344" y="49"/>
                  </a:lnTo>
                  <a:lnTo>
                    <a:pt x="347" y="49"/>
                  </a:lnTo>
                  <a:lnTo>
                    <a:pt x="351" y="49"/>
                  </a:lnTo>
                  <a:lnTo>
                    <a:pt x="355" y="53"/>
                  </a:lnTo>
                  <a:lnTo>
                    <a:pt x="359" y="53"/>
                  </a:lnTo>
                  <a:lnTo>
                    <a:pt x="363" y="53"/>
                  </a:lnTo>
                  <a:lnTo>
                    <a:pt x="367" y="53"/>
                  </a:lnTo>
                  <a:lnTo>
                    <a:pt x="370" y="64"/>
                  </a:lnTo>
                  <a:lnTo>
                    <a:pt x="374" y="87"/>
                  </a:lnTo>
                  <a:lnTo>
                    <a:pt x="378" y="80"/>
                  </a:lnTo>
                  <a:lnTo>
                    <a:pt x="382" y="72"/>
                  </a:lnTo>
                  <a:lnTo>
                    <a:pt x="386" y="68"/>
                  </a:lnTo>
                  <a:lnTo>
                    <a:pt x="390" y="76"/>
                  </a:lnTo>
                  <a:lnTo>
                    <a:pt x="393" y="61"/>
                  </a:lnTo>
                  <a:lnTo>
                    <a:pt x="397" y="49"/>
                  </a:lnTo>
                  <a:lnTo>
                    <a:pt x="401" y="64"/>
                  </a:lnTo>
                  <a:lnTo>
                    <a:pt x="405" y="87"/>
                  </a:lnTo>
                  <a:lnTo>
                    <a:pt x="409" y="87"/>
                  </a:lnTo>
                  <a:lnTo>
                    <a:pt x="412" y="91"/>
                  </a:lnTo>
                  <a:lnTo>
                    <a:pt x="416" y="91"/>
                  </a:lnTo>
                  <a:lnTo>
                    <a:pt x="420" y="91"/>
                  </a:lnTo>
                  <a:lnTo>
                    <a:pt x="424" y="99"/>
                  </a:lnTo>
                  <a:lnTo>
                    <a:pt x="428" y="99"/>
                  </a:lnTo>
                  <a:lnTo>
                    <a:pt x="432" y="91"/>
                  </a:lnTo>
                  <a:lnTo>
                    <a:pt x="435" y="95"/>
                  </a:lnTo>
                  <a:lnTo>
                    <a:pt x="439" y="103"/>
                  </a:lnTo>
                  <a:lnTo>
                    <a:pt x="443" y="122"/>
                  </a:lnTo>
                  <a:lnTo>
                    <a:pt x="447" y="103"/>
                  </a:lnTo>
                  <a:lnTo>
                    <a:pt x="451" y="95"/>
                  </a:lnTo>
                  <a:lnTo>
                    <a:pt x="454" y="99"/>
                  </a:lnTo>
                  <a:lnTo>
                    <a:pt x="458" y="110"/>
                  </a:lnTo>
                  <a:lnTo>
                    <a:pt x="462" y="99"/>
                  </a:lnTo>
                  <a:lnTo>
                    <a:pt x="466" y="95"/>
                  </a:lnTo>
                  <a:lnTo>
                    <a:pt x="470" y="80"/>
                  </a:lnTo>
                  <a:lnTo>
                    <a:pt x="474" y="68"/>
                  </a:lnTo>
                  <a:lnTo>
                    <a:pt x="477" y="72"/>
                  </a:lnTo>
                  <a:lnTo>
                    <a:pt x="481" y="84"/>
                  </a:lnTo>
                  <a:lnTo>
                    <a:pt x="485" y="76"/>
                  </a:lnTo>
                  <a:lnTo>
                    <a:pt x="489" y="53"/>
                  </a:lnTo>
                </a:path>
              </a:pathLst>
            </a:custGeom>
            <a:noFill/>
            <a:ln w="8" cap="flat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55"/>
            <p:cNvSpPr>
              <a:spLocks/>
            </p:cNvSpPr>
            <p:nvPr/>
          </p:nvSpPr>
          <p:spPr bwMode="auto">
            <a:xfrm>
              <a:off x="3679" y="2056"/>
              <a:ext cx="489" cy="138"/>
            </a:xfrm>
            <a:custGeom>
              <a:avLst/>
              <a:gdLst/>
              <a:ahLst/>
              <a:cxnLst>
                <a:cxn ang="0">
                  <a:pos x="7" y="73"/>
                </a:cxn>
                <a:cxn ang="0">
                  <a:pos x="19" y="92"/>
                </a:cxn>
                <a:cxn ang="0">
                  <a:pos x="30" y="88"/>
                </a:cxn>
                <a:cxn ang="0">
                  <a:pos x="46" y="96"/>
                </a:cxn>
                <a:cxn ang="0">
                  <a:pos x="57" y="92"/>
                </a:cxn>
                <a:cxn ang="0">
                  <a:pos x="69" y="69"/>
                </a:cxn>
                <a:cxn ang="0">
                  <a:pos x="80" y="69"/>
                </a:cxn>
                <a:cxn ang="0">
                  <a:pos x="92" y="80"/>
                </a:cxn>
                <a:cxn ang="0">
                  <a:pos x="103" y="84"/>
                </a:cxn>
                <a:cxn ang="0">
                  <a:pos x="114" y="96"/>
                </a:cxn>
                <a:cxn ang="0">
                  <a:pos x="126" y="96"/>
                </a:cxn>
                <a:cxn ang="0">
                  <a:pos x="137" y="77"/>
                </a:cxn>
                <a:cxn ang="0">
                  <a:pos x="149" y="84"/>
                </a:cxn>
                <a:cxn ang="0">
                  <a:pos x="160" y="73"/>
                </a:cxn>
                <a:cxn ang="0">
                  <a:pos x="172" y="84"/>
                </a:cxn>
                <a:cxn ang="0">
                  <a:pos x="183" y="92"/>
                </a:cxn>
                <a:cxn ang="0">
                  <a:pos x="195" y="69"/>
                </a:cxn>
                <a:cxn ang="0">
                  <a:pos x="206" y="73"/>
                </a:cxn>
                <a:cxn ang="0">
                  <a:pos x="218" y="103"/>
                </a:cxn>
                <a:cxn ang="0">
                  <a:pos x="229" y="134"/>
                </a:cxn>
                <a:cxn ang="0">
                  <a:pos x="240" y="103"/>
                </a:cxn>
                <a:cxn ang="0">
                  <a:pos x="252" y="88"/>
                </a:cxn>
                <a:cxn ang="0">
                  <a:pos x="263" y="80"/>
                </a:cxn>
                <a:cxn ang="0">
                  <a:pos x="275" y="88"/>
                </a:cxn>
                <a:cxn ang="0">
                  <a:pos x="286" y="100"/>
                </a:cxn>
                <a:cxn ang="0">
                  <a:pos x="298" y="138"/>
                </a:cxn>
                <a:cxn ang="0">
                  <a:pos x="309" y="84"/>
                </a:cxn>
                <a:cxn ang="0">
                  <a:pos x="321" y="61"/>
                </a:cxn>
                <a:cxn ang="0">
                  <a:pos x="332" y="88"/>
                </a:cxn>
                <a:cxn ang="0">
                  <a:pos x="344" y="58"/>
                </a:cxn>
                <a:cxn ang="0">
                  <a:pos x="355" y="54"/>
                </a:cxn>
                <a:cxn ang="0">
                  <a:pos x="367" y="61"/>
                </a:cxn>
                <a:cxn ang="0">
                  <a:pos x="378" y="65"/>
                </a:cxn>
                <a:cxn ang="0">
                  <a:pos x="389" y="77"/>
                </a:cxn>
                <a:cxn ang="0">
                  <a:pos x="401" y="96"/>
                </a:cxn>
                <a:cxn ang="0">
                  <a:pos x="412" y="107"/>
                </a:cxn>
                <a:cxn ang="0">
                  <a:pos x="424" y="107"/>
                </a:cxn>
                <a:cxn ang="0">
                  <a:pos x="435" y="100"/>
                </a:cxn>
                <a:cxn ang="0">
                  <a:pos x="447" y="84"/>
                </a:cxn>
                <a:cxn ang="0">
                  <a:pos x="458" y="58"/>
                </a:cxn>
                <a:cxn ang="0">
                  <a:pos x="470" y="31"/>
                </a:cxn>
                <a:cxn ang="0">
                  <a:pos x="481" y="4"/>
                </a:cxn>
              </a:cxnLst>
              <a:rect l="0" t="0" r="r" b="b"/>
              <a:pathLst>
                <a:path w="489" h="138">
                  <a:moveTo>
                    <a:pt x="0" y="69"/>
                  </a:moveTo>
                  <a:lnTo>
                    <a:pt x="4" y="69"/>
                  </a:lnTo>
                  <a:lnTo>
                    <a:pt x="7" y="73"/>
                  </a:lnTo>
                  <a:lnTo>
                    <a:pt x="11" y="84"/>
                  </a:lnTo>
                  <a:lnTo>
                    <a:pt x="15" y="96"/>
                  </a:lnTo>
                  <a:lnTo>
                    <a:pt x="19" y="92"/>
                  </a:lnTo>
                  <a:lnTo>
                    <a:pt x="23" y="88"/>
                  </a:lnTo>
                  <a:lnTo>
                    <a:pt x="27" y="73"/>
                  </a:lnTo>
                  <a:lnTo>
                    <a:pt x="30" y="88"/>
                  </a:lnTo>
                  <a:lnTo>
                    <a:pt x="34" y="92"/>
                  </a:lnTo>
                  <a:lnTo>
                    <a:pt x="38" y="103"/>
                  </a:lnTo>
                  <a:lnTo>
                    <a:pt x="46" y="96"/>
                  </a:lnTo>
                  <a:lnTo>
                    <a:pt x="49" y="96"/>
                  </a:lnTo>
                  <a:lnTo>
                    <a:pt x="53" y="84"/>
                  </a:lnTo>
                  <a:lnTo>
                    <a:pt x="57" y="92"/>
                  </a:lnTo>
                  <a:lnTo>
                    <a:pt x="61" y="73"/>
                  </a:lnTo>
                  <a:lnTo>
                    <a:pt x="65" y="77"/>
                  </a:lnTo>
                  <a:lnTo>
                    <a:pt x="69" y="69"/>
                  </a:lnTo>
                  <a:lnTo>
                    <a:pt x="72" y="61"/>
                  </a:lnTo>
                  <a:lnTo>
                    <a:pt x="76" y="65"/>
                  </a:lnTo>
                  <a:lnTo>
                    <a:pt x="80" y="69"/>
                  </a:lnTo>
                  <a:lnTo>
                    <a:pt x="84" y="80"/>
                  </a:lnTo>
                  <a:lnTo>
                    <a:pt x="88" y="100"/>
                  </a:lnTo>
                  <a:lnTo>
                    <a:pt x="92" y="80"/>
                  </a:lnTo>
                  <a:lnTo>
                    <a:pt x="95" y="69"/>
                  </a:lnTo>
                  <a:lnTo>
                    <a:pt x="99" y="77"/>
                  </a:lnTo>
                  <a:lnTo>
                    <a:pt x="103" y="84"/>
                  </a:lnTo>
                  <a:lnTo>
                    <a:pt x="107" y="77"/>
                  </a:lnTo>
                  <a:lnTo>
                    <a:pt x="111" y="88"/>
                  </a:lnTo>
                  <a:lnTo>
                    <a:pt x="114" y="96"/>
                  </a:lnTo>
                  <a:lnTo>
                    <a:pt x="118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30" y="88"/>
                  </a:lnTo>
                  <a:lnTo>
                    <a:pt x="134" y="88"/>
                  </a:lnTo>
                  <a:lnTo>
                    <a:pt x="137" y="77"/>
                  </a:lnTo>
                  <a:lnTo>
                    <a:pt x="141" y="88"/>
                  </a:lnTo>
                  <a:lnTo>
                    <a:pt x="145" y="80"/>
                  </a:lnTo>
                  <a:lnTo>
                    <a:pt x="149" y="84"/>
                  </a:lnTo>
                  <a:lnTo>
                    <a:pt x="153" y="80"/>
                  </a:lnTo>
                  <a:lnTo>
                    <a:pt x="156" y="84"/>
                  </a:lnTo>
                  <a:lnTo>
                    <a:pt x="160" y="73"/>
                  </a:lnTo>
                  <a:lnTo>
                    <a:pt x="164" y="80"/>
                  </a:lnTo>
                  <a:lnTo>
                    <a:pt x="168" y="77"/>
                  </a:lnTo>
                  <a:lnTo>
                    <a:pt x="172" y="84"/>
                  </a:lnTo>
                  <a:lnTo>
                    <a:pt x="176" y="80"/>
                  </a:lnTo>
                  <a:lnTo>
                    <a:pt x="179" y="77"/>
                  </a:lnTo>
                  <a:lnTo>
                    <a:pt x="183" y="92"/>
                  </a:lnTo>
                  <a:lnTo>
                    <a:pt x="187" y="96"/>
                  </a:lnTo>
                  <a:lnTo>
                    <a:pt x="191" y="88"/>
                  </a:lnTo>
                  <a:lnTo>
                    <a:pt x="195" y="69"/>
                  </a:lnTo>
                  <a:lnTo>
                    <a:pt x="198" y="65"/>
                  </a:lnTo>
                  <a:lnTo>
                    <a:pt x="202" y="69"/>
                  </a:lnTo>
                  <a:lnTo>
                    <a:pt x="206" y="73"/>
                  </a:lnTo>
                  <a:lnTo>
                    <a:pt x="210" y="88"/>
                  </a:lnTo>
                  <a:lnTo>
                    <a:pt x="214" y="96"/>
                  </a:lnTo>
                  <a:lnTo>
                    <a:pt x="218" y="103"/>
                  </a:lnTo>
                  <a:lnTo>
                    <a:pt x="221" y="100"/>
                  </a:lnTo>
                  <a:lnTo>
                    <a:pt x="225" y="119"/>
                  </a:lnTo>
                  <a:lnTo>
                    <a:pt x="229" y="134"/>
                  </a:lnTo>
                  <a:lnTo>
                    <a:pt x="233" y="100"/>
                  </a:lnTo>
                  <a:lnTo>
                    <a:pt x="237" y="96"/>
                  </a:lnTo>
                  <a:lnTo>
                    <a:pt x="240" y="103"/>
                  </a:lnTo>
                  <a:lnTo>
                    <a:pt x="244" y="107"/>
                  </a:lnTo>
                  <a:lnTo>
                    <a:pt x="248" y="92"/>
                  </a:lnTo>
                  <a:lnTo>
                    <a:pt x="252" y="88"/>
                  </a:lnTo>
                  <a:lnTo>
                    <a:pt x="256" y="88"/>
                  </a:lnTo>
                  <a:lnTo>
                    <a:pt x="260" y="69"/>
                  </a:lnTo>
                  <a:lnTo>
                    <a:pt x="263" y="80"/>
                  </a:lnTo>
                  <a:lnTo>
                    <a:pt x="267" y="69"/>
                  </a:lnTo>
                  <a:lnTo>
                    <a:pt x="271" y="77"/>
                  </a:lnTo>
                  <a:lnTo>
                    <a:pt x="275" y="88"/>
                  </a:lnTo>
                  <a:lnTo>
                    <a:pt x="279" y="92"/>
                  </a:lnTo>
                  <a:lnTo>
                    <a:pt x="283" y="96"/>
                  </a:lnTo>
                  <a:lnTo>
                    <a:pt x="286" y="100"/>
                  </a:lnTo>
                  <a:lnTo>
                    <a:pt x="290" y="126"/>
                  </a:lnTo>
                  <a:lnTo>
                    <a:pt x="294" y="134"/>
                  </a:lnTo>
                  <a:lnTo>
                    <a:pt x="298" y="138"/>
                  </a:lnTo>
                  <a:lnTo>
                    <a:pt x="302" y="122"/>
                  </a:lnTo>
                  <a:lnTo>
                    <a:pt x="305" y="96"/>
                  </a:lnTo>
                  <a:lnTo>
                    <a:pt x="309" y="84"/>
                  </a:lnTo>
                  <a:lnTo>
                    <a:pt x="313" y="80"/>
                  </a:lnTo>
                  <a:lnTo>
                    <a:pt x="317" y="65"/>
                  </a:lnTo>
                  <a:lnTo>
                    <a:pt x="321" y="61"/>
                  </a:lnTo>
                  <a:lnTo>
                    <a:pt x="325" y="58"/>
                  </a:lnTo>
                  <a:lnTo>
                    <a:pt x="328" y="73"/>
                  </a:lnTo>
                  <a:lnTo>
                    <a:pt x="332" y="88"/>
                  </a:lnTo>
                  <a:lnTo>
                    <a:pt x="336" y="88"/>
                  </a:lnTo>
                  <a:lnTo>
                    <a:pt x="340" y="77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1" y="50"/>
                  </a:lnTo>
                  <a:lnTo>
                    <a:pt x="355" y="54"/>
                  </a:lnTo>
                  <a:lnTo>
                    <a:pt x="359" y="46"/>
                  </a:lnTo>
                  <a:lnTo>
                    <a:pt x="363" y="65"/>
                  </a:lnTo>
                  <a:lnTo>
                    <a:pt x="367" y="61"/>
                  </a:lnTo>
                  <a:lnTo>
                    <a:pt x="370" y="73"/>
                  </a:lnTo>
                  <a:lnTo>
                    <a:pt x="374" y="61"/>
                  </a:lnTo>
                  <a:lnTo>
                    <a:pt x="378" y="65"/>
                  </a:lnTo>
                  <a:lnTo>
                    <a:pt x="382" y="58"/>
                  </a:lnTo>
                  <a:lnTo>
                    <a:pt x="386" y="65"/>
                  </a:lnTo>
                  <a:lnTo>
                    <a:pt x="389" y="77"/>
                  </a:lnTo>
                  <a:lnTo>
                    <a:pt x="393" y="88"/>
                  </a:lnTo>
                  <a:lnTo>
                    <a:pt x="397" y="84"/>
                  </a:lnTo>
                  <a:lnTo>
                    <a:pt x="401" y="96"/>
                  </a:lnTo>
                  <a:lnTo>
                    <a:pt x="405" y="96"/>
                  </a:lnTo>
                  <a:lnTo>
                    <a:pt x="409" y="103"/>
                  </a:lnTo>
                  <a:lnTo>
                    <a:pt x="412" y="107"/>
                  </a:lnTo>
                  <a:lnTo>
                    <a:pt x="416" y="96"/>
                  </a:lnTo>
                  <a:lnTo>
                    <a:pt x="420" y="96"/>
                  </a:lnTo>
                  <a:lnTo>
                    <a:pt x="424" y="107"/>
                  </a:lnTo>
                  <a:lnTo>
                    <a:pt x="428" y="92"/>
                  </a:lnTo>
                  <a:lnTo>
                    <a:pt x="432" y="111"/>
                  </a:lnTo>
                  <a:lnTo>
                    <a:pt x="435" y="100"/>
                  </a:lnTo>
                  <a:lnTo>
                    <a:pt x="439" y="84"/>
                  </a:lnTo>
                  <a:lnTo>
                    <a:pt x="443" y="73"/>
                  </a:lnTo>
                  <a:lnTo>
                    <a:pt x="447" y="84"/>
                  </a:lnTo>
                  <a:lnTo>
                    <a:pt x="451" y="65"/>
                  </a:lnTo>
                  <a:lnTo>
                    <a:pt x="454" y="54"/>
                  </a:lnTo>
                  <a:lnTo>
                    <a:pt x="458" y="58"/>
                  </a:lnTo>
                  <a:lnTo>
                    <a:pt x="462" y="38"/>
                  </a:lnTo>
                  <a:lnTo>
                    <a:pt x="466" y="23"/>
                  </a:lnTo>
                  <a:lnTo>
                    <a:pt x="470" y="31"/>
                  </a:lnTo>
                  <a:lnTo>
                    <a:pt x="474" y="27"/>
                  </a:lnTo>
                  <a:lnTo>
                    <a:pt x="477" y="12"/>
                  </a:lnTo>
                  <a:lnTo>
                    <a:pt x="481" y="4"/>
                  </a:lnTo>
                  <a:lnTo>
                    <a:pt x="485" y="4"/>
                  </a:lnTo>
                  <a:lnTo>
                    <a:pt x="489" y="0"/>
                  </a:lnTo>
                </a:path>
              </a:pathLst>
            </a:custGeom>
            <a:noFill/>
            <a:ln w="8" cap="flat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56"/>
            <p:cNvSpPr>
              <a:spLocks/>
            </p:cNvSpPr>
            <p:nvPr/>
          </p:nvSpPr>
          <p:spPr bwMode="auto">
            <a:xfrm>
              <a:off x="4168" y="2045"/>
              <a:ext cx="489" cy="114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19" y="19"/>
                </a:cxn>
                <a:cxn ang="0">
                  <a:pos x="30" y="4"/>
                </a:cxn>
                <a:cxn ang="0">
                  <a:pos x="42" y="4"/>
                </a:cxn>
                <a:cxn ang="0">
                  <a:pos x="57" y="11"/>
                </a:cxn>
                <a:cxn ang="0">
                  <a:pos x="69" y="42"/>
                </a:cxn>
                <a:cxn ang="0">
                  <a:pos x="80" y="23"/>
                </a:cxn>
                <a:cxn ang="0">
                  <a:pos x="91" y="34"/>
                </a:cxn>
                <a:cxn ang="0">
                  <a:pos x="103" y="34"/>
                </a:cxn>
                <a:cxn ang="0">
                  <a:pos x="114" y="42"/>
                </a:cxn>
                <a:cxn ang="0">
                  <a:pos x="126" y="46"/>
                </a:cxn>
                <a:cxn ang="0">
                  <a:pos x="137" y="46"/>
                </a:cxn>
                <a:cxn ang="0">
                  <a:pos x="149" y="7"/>
                </a:cxn>
                <a:cxn ang="0">
                  <a:pos x="160" y="46"/>
                </a:cxn>
                <a:cxn ang="0">
                  <a:pos x="172" y="42"/>
                </a:cxn>
                <a:cxn ang="0">
                  <a:pos x="183" y="38"/>
                </a:cxn>
                <a:cxn ang="0">
                  <a:pos x="195" y="53"/>
                </a:cxn>
                <a:cxn ang="0">
                  <a:pos x="206" y="53"/>
                </a:cxn>
                <a:cxn ang="0">
                  <a:pos x="218" y="69"/>
                </a:cxn>
                <a:cxn ang="0">
                  <a:pos x="229" y="80"/>
                </a:cxn>
                <a:cxn ang="0">
                  <a:pos x="240" y="72"/>
                </a:cxn>
                <a:cxn ang="0">
                  <a:pos x="252" y="91"/>
                </a:cxn>
                <a:cxn ang="0">
                  <a:pos x="263" y="84"/>
                </a:cxn>
                <a:cxn ang="0">
                  <a:pos x="275" y="91"/>
                </a:cxn>
                <a:cxn ang="0">
                  <a:pos x="286" y="103"/>
                </a:cxn>
                <a:cxn ang="0">
                  <a:pos x="298" y="91"/>
                </a:cxn>
                <a:cxn ang="0">
                  <a:pos x="309" y="99"/>
                </a:cxn>
                <a:cxn ang="0">
                  <a:pos x="321" y="114"/>
                </a:cxn>
                <a:cxn ang="0">
                  <a:pos x="332" y="91"/>
                </a:cxn>
                <a:cxn ang="0">
                  <a:pos x="344" y="80"/>
                </a:cxn>
                <a:cxn ang="0">
                  <a:pos x="355" y="84"/>
                </a:cxn>
                <a:cxn ang="0">
                  <a:pos x="367" y="88"/>
                </a:cxn>
                <a:cxn ang="0">
                  <a:pos x="378" y="95"/>
                </a:cxn>
                <a:cxn ang="0">
                  <a:pos x="389" y="95"/>
                </a:cxn>
                <a:cxn ang="0">
                  <a:pos x="401" y="88"/>
                </a:cxn>
                <a:cxn ang="0">
                  <a:pos x="412" y="84"/>
                </a:cxn>
                <a:cxn ang="0">
                  <a:pos x="424" y="80"/>
                </a:cxn>
                <a:cxn ang="0">
                  <a:pos x="435" y="65"/>
                </a:cxn>
                <a:cxn ang="0">
                  <a:pos x="447" y="53"/>
                </a:cxn>
                <a:cxn ang="0">
                  <a:pos x="458" y="27"/>
                </a:cxn>
                <a:cxn ang="0">
                  <a:pos x="470" y="19"/>
                </a:cxn>
                <a:cxn ang="0">
                  <a:pos x="481" y="19"/>
                </a:cxn>
              </a:cxnLst>
              <a:rect l="0" t="0" r="r" b="b"/>
              <a:pathLst>
                <a:path w="489" h="114">
                  <a:moveTo>
                    <a:pt x="0" y="11"/>
                  </a:moveTo>
                  <a:lnTo>
                    <a:pt x="4" y="19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5" y="7"/>
                  </a:lnTo>
                  <a:lnTo>
                    <a:pt x="19" y="19"/>
                  </a:lnTo>
                  <a:lnTo>
                    <a:pt x="23" y="15"/>
                  </a:lnTo>
                  <a:lnTo>
                    <a:pt x="27" y="11"/>
                  </a:lnTo>
                  <a:lnTo>
                    <a:pt x="30" y="4"/>
                  </a:lnTo>
                  <a:lnTo>
                    <a:pt x="34" y="15"/>
                  </a:lnTo>
                  <a:lnTo>
                    <a:pt x="38" y="0"/>
                  </a:lnTo>
                  <a:lnTo>
                    <a:pt x="42" y="4"/>
                  </a:lnTo>
                  <a:lnTo>
                    <a:pt x="46" y="15"/>
                  </a:lnTo>
                  <a:lnTo>
                    <a:pt x="53" y="15"/>
                  </a:lnTo>
                  <a:lnTo>
                    <a:pt x="57" y="11"/>
                  </a:lnTo>
                  <a:lnTo>
                    <a:pt x="61" y="4"/>
                  </a:lnTo>
                  <a:lnTo>
                    <a:pt x="65" y="27"/>
                  </a:lnTo>
                  <a:lnTo>
                    <a:pt x="69" y="42"/>
                  </a:lnTo>
                  <a:lnTo>
                    <a:pt x="72" y="46"/>
                  </a:lnTo>
                  <a:lnTo>
                    <a:pt x="76" y="42"/>
                  </a:lnTo>
                  <a:lnTo>
                    <a:pt x="80" y="23"/>
                  </a:lnTo>
                  <a:lnTo>
                    <a:pt x="84" y="27"/>
                  </a:lnTo>
                  <a:lnTo>
                    <a:pt x="88" y="27"/>
                  </a:lnTo>
                  <a:lnTo>
                    <a:pt x="91" y="34"/>
                  </a:lnTo>
                  <a:lnTo>
                    <a:pt x="95" y="34"/>
                  </a:lnTo>
                  <a:lnTo>
                    <a:pt x="99" y="30"/>
                  </a:lnTo>
                  <a:lnTo>
                    <a:pt x="103" y="34"/>
                  </a:lnTo>
                  <a:lnTo>
                    <a:pt x="107" y="57"/>
                  </a:lnTo>
                  <a:lnTo>
                    <a:pt x="111" y="34"/>
                  </a:lnTo>
                  <a:lnTo>
                    <a:pt x="114" y="42"/>
                  </a:lnTo>
                  <a:lnTo>
                    <a:pt x="118" y="46"/>
                  </a:lnTo>
                  <a:lnTo>
                    <a:pt x="122" y="42"/>
                  </a:lnTo>
                  <a:lnTo>
                    <a:pt x="126" y="46"/>
                  </a:lnTo>
                  <a:lnTo>
                    <a:pt x="130" y="42"/>
                  </a:lnTo>
                  <a:lnTo>
                    <a:pt x="134" y="42"/>
                  </a:lnTo>
                  <a:lnTo>
                    <a:pt x="137" y="46"/>
                  </a:lnTo>
                  <a:lnTo>
                    <a:pt x="141" y="38"/>
                  </a:lnTo>
                  <a:lnTo>
                    <a:pt x="145" y="27"/>
                  </a:lnTo>
                  <a:lnTo>
                    <a:pt x="149" y="7"/>
                  </a:lnTo>
                  <a:lnTo>
                    <a:pt x="153" y="34"/>
                  </a:lnTo>
                  <a:lnTo>
                    <a:pt x="156" y="49"/>
                  </a:lnTo>
                  <a:lnTo>
                    <a:pt x="160" y="46"/>
                  </a:lnTo>
                  <a:lnTo>
                    <a:pt x="164" y="34"/>
                  </a:lnTo>
                  <a:lnTo>
                    <a:pt x="168" y="42"/>
                  </a:lnTo>
                  <a:lnTo>
                    <a:pt x="172" y="42"/>
                  </a:lnTo>
                  <a:lnTo>
                    <a:pt x="176" y="57"/>
                  </a:lnTo>
                  <a:lnTo>
                    <a:pt x="179" y="38"/>
                  </a:lnTo>
                  <a:lnTo>
                    <a:pt x="183" y="38"/>
                  </a:lnTo>
                  <a:lnTo>
                    <a:pt x="187" y="46"/>
                  </a:lnTo>
                  <a:lnTo>
                    <a:pt x="191" y="53"/>
                  </a:lnTo>
                  <a:lnTo>
                    <a:pt x="195" y="53"/>
                  </a:lnTo>
                  <a:lnTo>
                    <a:pt x="198" y="80"/>
                  </a:lnTo>
                  <a:lnTo>
                    <a:pt x="202" y="61"/>
                  </a:lnTo>
                  <a:lnTo>
                    <a:pt x="206" y="53"/>
                  </a:lnTo>
                  <a:lnTo>
                    <a:pt x="210" y="57"/>
                  </a:lnTo>
                  <a:lnTo>
                    <a:pt x="214" y="76"/>
                  </a:lnTo>
                  <a:lnTo>
                    <a:pt x="218" y="69"/>
                  </a:lnTo>
                  <a:lnTo>
                    <a:pt x="221" y="84"/>
                  </a:lnTo>
                  <a:lnTo>
                    <a:pt x="225" y="80"/>
                  </a:lnTo>
                  <a:lnTo>
                    <a:pt x="229" y="80"/>
                  </a:lnTo>
                  <a:lnTo>
                    <a:pt x="233" y="80"/>
                  </a:lnTo>
                  <a:lnTo>
                    <a:pt x="237" y="80"/>
                  </a:lnTo>
                  <a:lnTo>
                    <a:pt x="240" y="72"/>
                  </a:lnTo>
                  <a:lnTo>
                    <a:pt x="244" y="76"/>
                  </a:lnTo>
                  <a:lnTo>
                    <a:pt x="248" y="72"/>
                  </a:lnTo>
                  <a:lnTo>
                    <a:pt x="252" y="91"/>
                  </a:lnTo>
                  <a:lnTo>
                    <a:pt x="256" y="91"/>
                  </a:lnTo>
                  <a:lnTo>
                    <a:pt x="260" y="99"/>
                  </a:lnTo>
                  <a:lnTo>
                    <a:pt x="263" y="84"/>
                  </a:lnTo>
                  <a:lnTo>
                    <a:pt x="267" y="88"/>
                  </a:lnTo>
                  <a:lnTo>
                    <a:pt x="271" y="95"/>
                  </a:lnTo>
                  <a:lnTo>
                    <a:pt x="275" y="91"/>
                  </a:lnTo>
                  <a:lnTo>
                    <a:pt x="279" y="99"/>
                  </a:lnTo>
                  <a:lnTo>
                    <a:pt x="283" y="103"/>
                  </a:lnTo>
                  <a:lnTo>
                    <a:pt x="286" y="103"/>
                  </a:lnTo>
                  <a:lnTo>
                    <a:pt x="290" y="107"/>
                  </a:lnTo>
                  <a:lnTo>
                    <a:pt x="294" y="103"/>
                  </a:lnTo>
                  <a:lnTo>
                    <a:pt x="298" y="91"/>
                  </a:lnTo>
                  <a:lnTo>
                    <a:pt x="302" y="84"/>
                  </a:lnTo>
                  <a:lnTo>
                    <a:pt x="305" y="99"/>
                  </a:lnTo>
                  <a:lnTo>
                    <a:pt x="309" y="99"/>
                  </a:lnTo>
                  <a:lnTo>
                    <a:pt x="313" y="114"/>
                  </a:lnTo>
                  <a:lnTo>
                    <a:pt x="317" y="114"/>
                  </a:lnTo>
                  <a:lnTo>
                    <a:pt x="321" y="114"/>
                  </a:lnTo>
                  <a:lnTo>
                    <a:pt x="325" y="103"/>
                  </a:lnTo>
                  <a:lnTo>
                    <a:pt x="328" y="95"/>
                  </a:lnTo>
                  <a:lnTo>
                    <a:pt x="332" y="91"/>
                  </a:lnTo>
                  <a:lnTo>
                    <a:pt x="336" y="80"/>
                  </a:lnTo>
                  <a:lnTo>
                    <a:pt x="340" y="80"/>
                  </a:lnTo>
                  <a:lnTo>
                    <a:pt x="344" y="80"/>
                  </a:lnTo>
                  <a:lnTo>
                    <a:pt x="347" y="80"/>
                  </a:lnTo>
                  <a:lnTo>
                    <a:pt x="351" y="95"/>
                  </a:lnTo>
                  <a:lnTo>
                    <a:pt x="355" y="84"/>
                  </a:lnTo>
                  <a:lnTo>
                    <a:pt x="359" y="88"/>
                  </a:lnTo>
                  <a:lnTo>
                    <a:pt x="363" y="88"/>
                  </a:lnTo>
                  <a:lnTo>
                    <a:pt x="367" y="88"/>
                  </a:lnTo>
                  <a:lnTo>
                    <a:pt x="370" y="88"/>
                  </a:lnTo>
                  <a:lnTo>
                    <a:pt x="374" y="103"/>
                  </a:lnTo>
                  <a:lnTo>
                    <a:pt x="378" y="95"/>
                  </a:lnTo>
                  <a:lnTo>
                    <a:pt x="382" y="95"/>
                  </a:lnTo>
                  <a:lnTo>
                    <a:pt x="386" y="111"/>
                  </a:lnTo>
                  <a:lnTo>
                    <a:pt x="389" y="95"/>
                  </a:lnTo>
                  <a:lnTo>
                    <a:pt x="393" y="107"/>
                  </a:lnTo>
                  <a:lnTo>
                    <a:pt x="397" y="91"/>
                  </a:lnTo>
                  <a:lnTo>
                    <a:pt x="401" y="88"/>
                  </a:lnTo>
                  <a:lnTo>
                    <a:pt x="405" y="91"/>
                  </a:lnTo>
                  <a:lnTo>
                    <a:pt x="409" y="84"/>
                  </a:lnTo>
                  <a:lnTo>
                    <a:pt x="412" y="84"/>
                  </a:lnTo>
                  <a:lnTo>
                    <a:pt x="416" y="69"/>
                  </a:lnTo>
                  <a:lnTo>
                    <a:pt x="420" y="84"/>
                  </a:lnTo>
                  <a:lnTo>
                    <a:pt x="424" y="80"/>
                  </a:lnTo>
                  <a:lnTo>
                    <a:pt x="428" y="80"/>
                  </a:lnTo>
                  <a:lnTo>
                    <a:pt x="431" y="80"/>
                  </a:lnTo>
                  <a:lnTo>
                    <a:pt x="435" y="65"/>
                  </a:lnTo>
                  <a:lnTo>
                    <a:pt x="439" y="72"/>
                  </a:lnTo>
                  <a:lnTo>
                    <a:pt x="443" y="61"/>
                  </a:lnTo>
                  <a:lnTo>
                    <a:pt x="447" y="53"/>
                  </a:lnTo>
                  <a:lnTo>
                    <a:pt x="451" y="30"/>
                  </a:lnTo>
                  <a:lnTo>
                    <a:pt x="454" y="19"/>
                  </a:lnTo>
                  <a:lnTo>
                    <a:pt x="458" y="27"/>
                  </a:lnTo>
                  <a:lnTo>
                    <a:pt x="462" y="38"/>
                  </a:lnTo>
                  <a:lnTo>
                    <a:pt x="466" y="34"/>
                  </a:lnTo>
                  <a:lnTo>
                    <a:pt x="470" y="19"/>
                  </a:lnTo>
                  <a:lnTo>
                    <a:pt x="474" y="4"/>
                  </a:lnTo>
                  <a:lnTo>
                    <a:pt x="477" y="7"/>
                  </a:lnTo>
                  <a:lnTo>
                    <a:pt x="481" y="19"/>
                  </a:lnTo>
                  <a:lnTo>
                    <a:pt x="485" y="23"/>
                  </a:lnTo>
                  <a:lnTo>
                    <a:pt x="489" y="27"/>
                  </a:lnTo>
                </a:path>
              </a:pathLst>
            </a:custGeom>
            <a:noFill/>
            <a:ln w="8" cap="flat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57"/>
            <p:cNvSpPr>
              <a:spLocks/>
            </p:cNvSpPr>
            <p:nvPr/>
          </p:nvSpPr>
          <p:spPr bwMode="auto">
            <a:xfrm>
              <a:off x="4657" y="1987"/>
              <a:ext cx="489" cy="111"/>
            </a:xfrm>
            <a:custGeom>
              <a:avLst/>
              <a:gdLst/>
              <a:ahLst/>
              <a:cxnLst>
                <a:cxn ang="0">
                  <a:pos x="7" y="69"/>
                </a:cxn>
                <a:cxn ang="0">
                  <a:pos x="19" y="92"/>
                </a:cxn>
                <a:cxn ang="0">
                  <a:pos x="30" y="62"/>
                </a:cxn>
                <a:cxn ang="0">
                  <a:pos x="42" y="46"/>
                </a:cxn>
                <a:cxn ang="0">
                  <a:pos x="53" y="54"/>
                </a:cxn>
                <a:cxn ang="0">
                  <a:pos x="69" y="58"/>
                </a:cxn>
                <a:cxn ang="0">
                  <a:pos x="80" y="88"/>
                </a:cxn>
                <a:cxn ang="0">
                  <a:pos x="91" y="69"/>
                </a:cxn>
                <a:cxn ang="0">
                  <a:pos x="103" y="69"/>
                </a:cxn>
                <a:cxn ang="0">
                  <a:pos x="114" y="81"/>
                </a:cxn>
                <a:cxn ang="0">
                  <a:pos x="126" y="69"/>
                </a:cxn>
                <a:cxn ang="0">
                  <a:pos x="137" y="69"/>
                </a:cxn>
                <a:cxn ang="0">
                  <a:pos x="149" y="58"/>
                </a:cxn>
                <a:cxn ang="0">
                  <a:pos x="160" y="42"/>
                </a:cxn>
                <a:cxn ang="0">
                  <a:pos x="172" y="42"/>
                </a:cxn>
                <a:cxn ang="0">
                  <a:pos x="183" y="27"/>
                </a:cxn>
                <a:cxn ang="0">
                  <a:pos x="195" y="73"/>
                </a:cxn>
                <a:cxn ang="0">
                  <a:pos x="206" y="58"/>
                </a:cxn>
                <a:cxn ang="0">
                  <a:pos x="218" y="58"/>
                </a:cxn>
                <a:cxn ang="0">
                  <a:pos x="229" y="27"/>
                </a:cxn>
                <a:cxn ang="0">
                  <a:pos x="240" y="35"/>
                </a:cxn>
                <a:cxn ang="0">
                  <a:pos x="252" y="23"/>
                </a:cxn>
                <a:cxn ang="0">
                  <a:pos x="263" y="23"/>
                </a:cxn>
                <a:cxn ang="0">
                  <a:pos x="275" y="12"/>
                </a:cxn>
                <a:cxn ang="0">
                  <a:pos x="286" y="46"/>
                </a:cxn>
                <a:cxn ang="0">
                  <a:pos x="298" y="65"/>
                </a:cxn>
                <a:cxn ang="0">
                  <a:pos x="309" y="69"/>
                </a:cxn>
                <a:cxn ang="0">
                  <a:pos x="321" y="107"/>
                </a:cxn>
                <a:cxn ang="0">
                  <a:pos x="332" y="58"/>
                </a:cxn>
                <a:cxn ang="0">
                  <a:pos x="344" y="23"/>
                </a:cxn>
                <a:cxn ang="0">
                  <a:pos x="355" y="73"/>
                </a:cxn>
                <a:cxn ang="0">
                  <a:pos x="367" y="27"/>
                </a:cxn>
                <a:cxn ang="0">
                  <a:pos x="378" y="96"/>
                </a:cxn>
                <a:cxn ang="0">
                  <a:pos x="389" y="54"/>
                </a:cxn>
                <a:cxn ang="0">
                  <a:pos x="401" y="69"/>
                </a:cxn>
                <a:cxn ang="0">
                  <a:pos x="412" y="77"/>
                </a:cxn>
                <a:cxn ang="0">
                  <a:pos x="424" y="65"/>
                </a:cxn>
                <a:cxn ang="0">
                  <a:pos x="435" y="50"/>
                </a:cxn>
                <a:cxn ang="0">
                  <a:pos x="447" y="54"/>
                </a:cxn>
                <a:cxn ang="0">
                  <a:pos x="458" y="54"/>
                </a:cxn>
                <a:cxn ang="0">
                  <a:pos x="470" y="73"/>
                </a:cxn>
                <a:cxn ang="0">
                  <a:pos x="481" y="65"/>
                </a:cxn>
              </a:cxnLst>
              <a:rect l="0" t="0" r="r" b="b"/>
              <a:pathLst>
                <a:path w="489" h="111">
                  <a:moveTo>
                    <a:pt x="0" y="85"/>
                  </a:moveTo>
                  <a:lnTo>
                    <a:pt x="4" y="69"/>
                  </a:lnTo>
                  <a:lnTo>
                    <a:pt x="7" y="69"/>
                  </a:lnTo>
                  <a:lnTo>
                    <a:pt x="11" y="65"/>
                  </a:lnTo>
                  <a:lnTo>
                    <a:pt x="15" y="88"/>
                  </a:lnTo>
                  <a:lnTo>
                    <a:pt x="19" y="92"/>
                  </a:lnTo>
                  <a:lnTo>
                    <a:pt x="23" y="69"/>
                  </a:lnTo>
                  <a:lnTo>
                    <a:pt x="27" y="65"/>
                  </a:lnTo>
                  <a:lnTo>
                    <a:pt x="30" y="62"/>
                  </a:lnTo>
                  <a:lnTo>
                    <a:pt x="34" y="54"/>
                  </a:lnTo>
                  <a:lnTo>
                    <a:pt x="38" y="50"/>
                  </a:lnTo>
                  <a:lnTo>
                    <a:pt x="42" y="46"/>
                  </a:lnTo>
                  <a:lnTo>
                    <a:pt x="46" y="69"/>
                  </a:lnTo>
                  <a:lnTo>
                    <a:pt x="49" y="69"/>
                  </a:lnTo>
                  <a:lnTo>
                    <a:pt x="53" y="54"/>
                  </a:lnTo>
                  <a:lnTo>
                    <a:pt x="61" y="46"/>
                  </a:lnTo>
                  <a:lnTo>
                    <a:pt x="65" y="58"/>
                  </a:lnTo>
                  <a:lnTo>
                    <a:pt x="69" y="58"/>
                  </a:lnTo>
                  <a:lnTo>
                    <a:pt x="72" y="77"/>
                  </a:lnTo>
                  <a:lnTo>
                    <a:pt x="76" y="92"/>
                  </a:lnTo>
                  <a:lnTo>
                    <a:pt x="80" y="88"/>
                  </a:lnTo>
                  <a:lnTo>
                    <a:pt x="84" y="62"/>
                  </a:lnTo>
                  <a:lnTo>
                    <a:pt x="88" y="65"/>
                  </a:lnTo>
                  <a:lnTo>
                    <a:pt x="91" y="69"/>
                  </a:lnTo>
                  <a:lnTo>
                    <a:pt x="95" y="73"/>
                  </a:lnTo>
                  <a:lnTo>
                    <a:pt x="99" y="62"/>
                  </a:lnTo>
                  <a:lnTo>
                    <a:pt x="103" y="69"/>
                  </a:lnTo>
                  <a:lnTo>
                    <a:pt x="107" y="62"/>
                  </a:lnTo>
                  <a:lnTo>
                    <a:pt x="111" y="85"/>
                  </a:lnTo>
                  <a:lnTo>
                    <a:pt x="114" y="81"/>
                  </a:lnTo>
                  <a:lnTo>
                    <a:pt x="118" y="65"/>
                  </a:lnTo>
                  <a:lnTo>
                    <a:pt x="122" y="50"/>
                  </a:lnTo>
                  <a:lnTo>
                    <a:pt x="126" y="69"/>
                  </a:lnTo>
                  <a:lnTo>
                    <a:pt x="130" y="85"/>
                  </a:lnTo>
                  <a:lnTo>
                    <a:pt x="133" y="88"/>
                  </a:lnTo>
                  <a:lnTo>
                    <a:pt x="137" y="69"/>
                  </a:lnTo>
                  <a:lnTo>
                    <a:pt x="141" y="42"/>
                  </a:lnTo>
                  <a:lnTo>
                    <a:pt x="145" y="50"/>
                  </a:lnTo>
                  <a:lnTo>
                    <a:pt x="149" y="58"/>
                  </a:lnTo>
                  <a:lnTo>
                    <a:pt x="153" y="35"/>
                  </a:lnTo>
                  <a:lnTo>
                    <a:pt x="156" y="31"/>
                  </a:lnTo>
                  <a:lnTo>
                    <a:pt x="160" y="42"/>
                  </a:lnTo>
                  <a:lnTo>
                    <a:pt x="164" y="46"/>
                  </a:lnTo>
                  <a:lnTo>
                    <a:pt x="168" y="39"/>
                  </a:lnTo>
                  <a:lnTo>
                    <a:pt x="172" y="42"/>
                  </a:lnTo>
                  <a:lnTo>
                    <a:pt x="176" y="23"/>
                  </a:lnTo>
                  <a:lnTo>
                    <a:pt x="179" y="31"/>
                  </a:lnTo>
                  <a:lnTo>
                    <a:pt x="183" y="27"/>
                  </a:lnTo>
                  <a:lnTo>
                    <a:pt x="187" y="35"/>
                  </a:lnTo>
                  <a:lnTo>
                    <a:pt x="191" y="62"/>
                  </a:lnTo>
                  <a:lnTo>
                    <a:pt x="195" y="73"/>
                  </a:lnTo>
                  <a:lnTo>
                    <a:pt x="198" y="46"/>
                  </a:lnTo>
                  <a:lnTo>
                    <a:pt x="202" y="35"/>
                  </a:lnTo>
                  <a:lnTo>
                    <a:pt x="206" y="58"/>
                  </a:lnTo>
                  <a:lnTo>
                    <a:pt x="210" y="77"/>
                  </a:lnTo>
                  <a:lnTo>
                    <a:pt x="214" y="58"/>
                  </a:lnTo>
                  <a:lnTo>
                    <a:pt x="218" y="58"/>
                  </a:lnTo>
                  <a:lnTo>
                    <a:pt x="221" y="65"/>
                  </a:lnTo>
                  <a:lnTo>
                    <a:pt x="225" y="58"/>
                  </a:lnTo>
                  <a:lnTo>
                    <a:pt x="229" y="27"/>
                  </a:lnTo>
                  <a:lnTo>
                    <a:pt x="233" y="0"/>
                  </a:lnTo>
                  <a:lnTo>
                    <a:pt x="237" y="8"/>
                  </a:lnTo>
                  <a:lnTo>
                    <a:pt x="240" y="35"/>
                  </a:lnTo>
                  <a:lnTo>
                    <a:pt x="244" y="31"/>
                  </a:lnTo>
                  <a:lnTo>
                    <a:pt x="248" y="16"/>
                  </a:lnTo>
                  <a:lnTo>
                    <a:pt x="252" y="23"/>
                  </a:lnTo>
                  <a:lnTo>
                    <a:pt x="256" y="39"/>
                  </a:lnTo>
                  <a:lnTo>
                    <a:pt x="260" y="50"/>
                  </a:lnTo>
                  <a:lnTo>
                    <a:pt x="263" y="23"/>
                  </a:lnTo>
                  <a:lnTo>
                    <a:pt x="267" y="12"/>
                  </a:lnTo>
                  <a:lnTo>
                    <a:pt x="271" y="20"/>
                  </a:lnTo>
                  <a:lnTo>
                    <a:pt x="275" y="12"/>
                  </a:lnTo>
                  <a:lnTo>
                    <a:pt x="279" y="31"/>
                  </a:lnTo>
                  <a:lnTo>
                    <a:pt x="282" y="31"/>
                  </a:lnTo>
                  <a:lnTo>
                    <a:pt x="286" y="46"/>
                  </a:lnTo>
                  <a:lnTo>
                    <a:pt x="290" y="42"/>
                  </a:lnTo>
                  <a:lnTo>
                    <a:pt x="294" y="69"/>
                  </a:lnTo>
                  <a:lnTo>
                    <a:pt x="298" y="65"/>
                  </a:lnTo>
                  <a:lnTo>
                    <a:pt x="302" y="69"/>
                  </a:lnTo>
                  <a:lnTo>
                    <a:pt x="305" y="46"/>
                  </a:lnTo>
                  <a:lnTo>
                    <a:pt x="309" y="69"/>
                  </a:lnTo>
                  <a:lnTo>
                    <a:pt x="313" y="69"/>
                  </a:lnTo>
                  <a:lnTo>
                    <a:pt x="317" y="96"/>
                  </a:lnTo>
                  <a:lnTo>
                    <a:pt x="321" y="107"/>
                  </a:lnTo>
                  <a:lnTo>
                    <a:pt x="325" y="111"/>
                  </a:lnTo>
                  <a:lnTo>
                    <a:pt x="328" y="88"/>
                  </a:lnTo>
                  <a:lnTo>
                    <a:pt x="332" y="58"/>
                  </a:lnTo>
                  <a:lnTo>
                    <a:pt x="336" y="42"/>
                  </a:lnTo>
                  <a:lnTo>
                    <a:pt x="340" y="42"/>
                  </a:lnTo>
                  <a:lnTo>
                    <a:pt x="344" y="23"/>
                  </a:lnTo>
                  <a:lnTo>
                    <a:pt x="347" y="27"/>
                  </a:lnTo>
                  <a:lnTo>
                    <a:pt x="351" y="54"/>
                  </a:lnTo>
                  <a:lnTo>
                    <a:pt x="355" y="73"/>
                  </a:lnTo>
                  <a:lnTo>
                    <a:pt x="359" y="62"/>
                  </a:lnTo>
                  <a:lnTo>
                    <a:pt x="363" y="39"/>
                  </a:lnTo>
                  <a:lnTo>
                    <a:pt x="367" y="27"/>
                  </a:lnTo>
                  <a:lnTo>
                    <a:pt x="370" y="42"/>
                  </a:lnTo>
                  <a:lnTo>
                    <a:pt x="374" y="62"/>
                  </a:lnTo>
                  <a:lnTo>
                    <a:pt x="378" y="96"/>
                  </a:lnTo>
                  <a:lnTo>
                    <a:pt x="382" y="85"/>
                  </a:lnTo>
                  <a:lnTo>
                    <a:pt x="386" y="77"/>
                  </a:lnTo>
                  <a:lnTo>
                    <a:pt x="389" y="54"/>
                  </a:lnTo>
                  <a:lnTo>
                    <a:pt x="393" y="62"/>
                  </a:lnTo>
                  <a:lnTo>
                    <a:pt x="397" y="65"/>
                  </a:lnTo>
                  <a:lnTo>
                    <a:pt x="401" y="69"/>
                  </a:lnTo>
                  <a:lnTo>
                    <a:pt x="405" y="88"/>
                  </a:lnTo>
                  <a:lnTo>
                    <a:pt x="409" y="85"/>
                  </a:lnTo>
                  <a:lnTo>
                    <a:pt x="412" y="77"/>
                  </a:lnTo>
                  <a:lnTo>
                    <a:pt x="416" y="96"/>
                  </a:lnTo>
                  <a:lnTo>
                    <a:pt x="420" y="77"/>
                  </a:lnTo>
                  <a:lnTo>
                    <a:pt x="424" y="65"/>
                  </a:lnTo>
                  <a:lnTo>
                    <a:pt x="428" y="58"/>
                  </a:lnTo>
                  <a:lnTo>
                    <a:pt x="431" y="62"/>
                  </a:lnTo>
                  <a:lnTo>
                    <a:pt x="435" y="50"/>
                  </a:lnTo>
                  <a:lnTo>
                    <a:pt x="439" y="39"/>
                  </a:lnTo>
                  <a:lnTo>
                    <a:pt x="443" y="39"/>
                  </a:lnTo>
                  <a:lnTo>
                    <a:pt x="447" y="54"/>
                  </a:lnTo>
                  <a:lnTo>
                    <a:pt x="451" y="77"/>
                  </a:lnTo>
                  <a:lnTo>
                    <a:pt x="454" y="85"/>
                  </a:lnTo>
                  <a:lnTo>
                    <a:pt x="458" y="54"/>
                  </a:lnTo>
                  <a:lnTo>
                    <a:pt x="462" y="46"/>
                  </a:lnTo>
                  <a:lnTo>
                    <a:pt x="466" y="42"/>
                  </a:lnTo>
                  <a:lnTo>
                    <a:pt x="470" y="73"/>
                  </a:lnTo>
                  <a:lnTo>
                    <a:pt x="473" y="81"/>
                  </a:lnTo>
                  <a:lnTo>
                    <a:pt x="477" y="65"/>
                  </a:lnTo>
                  <a:lnTo>
                    <a:pt x="481" y="65"/>
                  </a:lnTo>
                  <a:lnTo>
                    <a:pt x="485" y="73"/>
                  </a:lnTo>
                  <a:lnTo>
                    <a:pt x="489" y="62"/>
                  </a:lnTo>
                </a:path>
              </a:pathLst>
            </a:custGeom>
            <a:noFill/>
            <a:ln w="8" cap="flat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58"/>
            <p:cNvSpPr>
              <a:spLocks/>
            </p:cNvSpPr>
            <p:nvPr/>
          </p:nvSpPr>
          <p:spPr bwMode="auto">
            <a:xfrm>
              <a:off x="5146" y="1984"/>
              <a:ext cx="61" cy="84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4" y="76"/>
                </a:cxn>
                <a:cxn ang="0">
                  <a:pos x="7" y="84"/>
                </a:cxn>
                <a:cxn ang="0">
                  <a:pos x="11" y="57"/>
                </a:cxn>
                <a:cxn ang="0">
                  <a:pos x="15" y="49"/>
                </a:cxn>
                <a:cxn ang="0">
                  <a:pos x="19" y="38"/>
                </a:cxn>
                <a:cxn ang="0">
                  <a:pos x="23" y="38"/>
                </a:cxn>
                <a:cxn ang="0">
                  <a:pos x="27" y="61"/>
                </a:cxn>
                <a:cxn ang="0">
                  <a:pos x="30" y="38"/>
                </a:cxn>
                <a:cxn ang="0">
                  <a:pos x="34" y="38"/>
                </a:cxn>
                <a:cxn ang="0">
                  <a:pos x="38" y="23"/>
                </a:cxn>
                <a:cxn ang="0">
                  <a:pos x="42" y="23"/>
                </a:cxn>
                <a:cxn ang="0">
                  <a:pos x="46" y="19"/>
                </a:cxn>
                <a:cxn ang="0">
                  <a:pos x="49" y="7"/>
                </a:cxn>
                <a:cxn ang="0">
                  <a:pos x="53" y="0"/>
                </a:cxn>
                <a:cxn ang="0">
                  <a:pos x="57" y="7"/>
                </a:cxn>
                <a:cxn ang="0">
                  <a:pos x="61" y="0"/>
                </a:cxn>
              </a:cxnLst>
              <a:rect l="0" t="0" r="r" b="b"/>
              <a:pathLst>
                <a:path w="61" h="84">
                  <a:moveTo>
                    <a:pt x="0" y="65"/>
                  </a:moveTo>
                  <a:lnTo>
                    <a:pt x="4" y="76"/>
                  </a:lnTo>
                  <a:lnTo>
                    <a:pt x="7" y="84"/>
                  </a:lnTo>
                  <a:lnTo>
                    <a:pt x="11" y="57"/>
                  </a:lnTo>
                  <a:lnTo>
                    <a:pt x="15" y="49"/>
                  </a:lnTo>
                  <a:lnTo>
                    <a:pt x="19" y="38"/>
                  </a:lnTo>
                  <a:lnTo>
                    <a:pt x="23" y="38"/>
                  </a:lnTo>
                  <a:lnTo>
                    <a:pt x="27" y="61"/>
                  </a:lnTo>
                  <a:lnTo>
                    <a:pt x="30" y="38"/>
                  </a:lnTo>
                  <a:lnTo>
                    <a:pt x="34" y="38"/>
                  </a:lnTo>
                  <a:lnTo>
                    <a:pt x="38" y="23"/>
                  </a:lnTo>
                  <a:lnTo>
                    <a:pt x="42" y="23"/>
                  </a:lnTo>
                  <a:lnTo>
                    <a:pt x="46" y="19"/>
                  </a:lnTo>
                  <a:lnTo>
                    <a:pt x="49" y="7"/>
                  </a:lnTo>
                  <a:lnTo>
                    <a:pt x="53" y="0"/>
                  </a:lnTo>
                  <a:lnTo>
                    <a:pt x="57" y="7"/>
                  </a:lnTo>
                  <a:lnTo>
                    <a:pt x="61" y="0"/>
                  </a:lnTo>
                </a:path>
              </a:pathLst>
            </a:custGeom>
            <a:noFill/>
            <a:ln w="8" cap="flat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Rectangle 161"/>
            <p:cNvSpPr>
              <a:spLocks noChangeArrowheads="1"/>
            </p:cNvSpPr>
            <p:nvPr/>
          </p:nvSpPr>
          <p:spPr bwMode="auto">
            <a:xfrm>
              <a:off x="2521" y="3806"/>
              <a:ext cx="951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radial position (mm)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" name="Rectangle 162"/>
            <p:cNvSpPr>
              <a:spLocks noChangeArrowheads="1"/>
            </p:cNvSpPr>
            <p:nvPr/>
          </p:nvSpPr>
          <p:spPr bwMode="auto">
            <a:xfrm rot="16200000">
              <a:off x="-332" y="2279"/>
              <a:ext cx="1731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departure from sphere (micrometres)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Rectangle 163"/>
            <p:cNvSpPr>
              <a:spLocks noChangeArrowheads="1"/>
            </p:cNvSpPr>
            <p:nvPr/>
          </p:nvSpPr>
          <p:spPr bwMode="auto">
            <a:xfrm>
              <a:off x="1482" y="838"/>
              <a:ext cx="3247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Scan measurement of 1 metre Astrosital part after grind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9" name="Rectangle 164"/>
            <p:cNvSpPr>
              <a:spLocks noChangeArrowheads="1"/>
            </p:cNvSpPr>
            <p:nvPr/>
          </p:nvSpPr>
          <p:spPr bwMode="auto">
            <a:xfrm>
              <a:off x="741" y="3680"/>
              <a:ext cx="50" cy="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" name="Rectangle 165"/>
            <p:cNvSpPr>
              <a:spLocks noChangeArrowheads="1"/>
            </p:cNvSpPr>
            <p:nvPr/>
          </p:nvSpPr>
          <p:spPr bwMode="auto">
            <a:xfrm>
              <a:off x="5207" y="983"/>
              <a:ext cx="50" cy="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ao-6m-telescope-main-mirr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62158" y="863758"/>
            <a:ext cx="5259917" cy="39449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Optical Quality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263" y="1154113"/>
            <a:ext cx="10899775" cy="3946207"/>
          </a:xfrm>
        </p:spPr>
        <p:txBody>
          <a:bodyPr/>
          <a:lstStyle/>
          <a:p>
            <a:r>
              <a:rPr lang="en-GB" sz="2800" dirty="0" smtClean="0"/>
              <a:t>Advanced optical design</a:t>
            </a:r>
          </a:p>
          <a:p>
            <a:r>
              <a:rPr lang="en-GB" sz="2800" dirty="0" smtClean="0"/>
              <a:t>Accuracy of optics</a:t>
            </a:r>
          </a:p>
          <a:p>
            <a:pPr lvl="1"/>
            <a:r>
              <a:rPr lang="en-GB" sz="2800" dirty="0" smtClean="0"/>
              <a:t>e.g. Russian BTA-6 (1975)</a:t>
            </a:r>
          </a:p>
          <a:p>
            <a:pPr lvl="1"/>
            <a:r>
              <a:rPr lang="en-GB" sz="2800" dirty="0" smtClean="0"/>
              <a:t>Mirror figure/texture</a:t>
            </a:r>
          </a:p>
          <a:p>
            <a:pPr lvl="1"/>
            <a:r>
              <a:rPr lang="en-GB" sz="2800" dirty="0" smtClean="0"/>
              <a:t>Thermal distortions</a:t>
            </a:r>
          </a:p>
          <a:p>
            <a:pPr lvl="1"/>
            <a:r>
              <a:rPr lang="en-GB" sz="2800" dirty="0" smtClean="0"/>
              <a:t>Needs </a:t>
            </a:r>
            <a:r>
              <a:rPr lang="en-GB" sz="2800" dirty="0" err="1" smtClean="0"/>
              <a:t>Astrositall</a:t>
            </a:r>
            <a:r>
              <a:rPr lang="en-GB" sz="2800" dirty="0" smtClean="0"/>
              <a:t>!</a:t>
            </a:r>
          </a:p>
          <a:p>
            <a:endParaRPr lang="en-GB" sz="2800" dirty="0" smtClean="0"/>
          </a:p>
          <a:p>
            <a:endParaRPr lang="en-GB" sz="2800" dirty="0" smtClean="0"/>
          </a:p>
        </p:txBody>
      </p:sp>
      <p:grpSp>
        <p:nvGrpSpPr>
          <p:cNvPr id="6" name="Group 5"/>
          <p:cNvGrpSpPr/>
          <p:nvPr/>
        </p:nvGrpSpPr>
        <p:grpSpPr>
          <a:xfrm>
            <a:off x="223520" y="5041543"/>
            <a:ext cx="5517515" cy="3448447"/>
            <a:chOff x="3088640" y="4828183"/>
            <a:chExt cx="5517515" cy="3448447"/>
          </a:xfrm>
        </p:grpSpPr>
        <p:pic>
          <p:nvPicPr>
            <p:cNvPr id="4" name="Picture 3" descr="eso9940a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88640" y="4828183"/>
              <a:ext cx="5517515" cy="3448447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5366356" y="7988866"/>
              <a:ext cx="31457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</a:rPr>
                <a:t>Image credit: European Southern Observatory</a:t>
              </a:r>
              <a:endParaRPr lang="en-GB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821680" y="4907280"/>
            <a:ext cx="5496559" cy="29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5203" tIns="57601" rIns="115203" bIns="57601" numCol="1" anchor="t" anchorCtr="0" compatLnSpc="1">
            <a:prstTxWarp prst="textNoShape">
              <a:avLst/>
            </a:prstTxWarp>
          </a:bodyPr>
          <a:lstStyle/>
          <a:p>
            <a:pPr marL="339725" marR="0" lvl="0" indent="-339725" algn="l" defTabSz="1150938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Active optics</a:t>
            </a:r>
          </a:p>
          <a:p>
            <a:pPr marL="796925" lvl="1" indent="-339725" defTabSz="1150938">
              <a:spcBef>
                <a:spcPct val="20000"/>
              </a:spcBef>
              <a:buFontTx/>
              <a:buChar char="•"/>
            </a:pPr>
            <a:r>
              <a:rPr lang="en-GB" sz="2800" kern="0" dirty="0" smtClean="0">
                <a:solidFill>
                  <a:srgbClr val="777777"/>
                </a:solidFill>
                <a:latin typeface="+mn-lt"/>
              </a:rPr>
              <a:t>Anything over 5 m distorts significantly due to gravity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96925" lvl="1" indent="-339725" defTabSz="1150938">
              <a:spcBef>
                <a:spcPct val="20000"/>
              </a:spcBef>
              <a:buFontTx/>
              <a:buChar char="•"/>
            </a:pPr>
            <a:r>
              <a:rPr lang="en-GB" sz="2800" kern="0" dirty="0" smtClean="0">
                <a:solidFill>
                  <a:srgbClr val="777777"/>
                </a:solidFill>
                <a:latin typeface="+mn-lt"/>
              </a:rPr>
              <a:t>e.g. VLT (1998) 8.2m</a:t>
            </a:r>
          </a:p>
          <a:p>
            <a:pPr marL="796925" lvl="1" indent="-339725" defTabSz="1150938">
              <a:spcBef>
                <a:spcPct val="20000"/>
              </a:spcBef>
              <a:buFontTx/>
              <a:buChar char="•"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150 actuators</a:t>
            </a:r>
            <a:r>
              <a:rPr kumimoji="0" lang="en-GB" sz="2800" b="0" i="0" u="none" strike="noStrike" kern="0" cap="none" spc="0" normalizeH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~ 500N</a:t>
            </a:r>
            <a:r>
              <a:rPr kumimoji="0" lang="en-GB" sz="2800" b="0" i="0" u="none" strike="noStrike" kern="0" cap="none" spc="0" normalizeH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peak force, ~0.2mm peak distortion, ~0.03 Hz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39725" marR="0" lvl="0" indent="-339725" algn="l" defTabSz="1150938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724400" y="2916391"/>
            <a:ext cx="2855594" cy="1892305"/>
            <a:chOff x="4724400" y="2916391"/>
            <a:chExt cx="2855594" cy="1892305"/>
          </a:xfrm>
        </p:grpSpPr>
        <p:pic>
          <p:nvPicPr>
            <p:cNvPr id="7" name="Picture 6" descr="h5m_BTA_6m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24400" y="2916391"/>
              <a:ext cx="2855594" cy="189230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659120" y="2946400"/>
              <a:ext cx="18877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</a:rPr>
                <a:t>http://goldmine.mib.infn.it</a:t>
              </a:r>
              <a:endParaRPr lang="en-GB" sz="1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Traceable profile measurement</a:t>
            </a:r>
            <a:endParaRPr lang="en-GB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799" y="813409"/>
            <a:ext cx="8521701" cy="7635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5913" y="5448300"/>
            <a:ext cx="7368287" cy="225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49700" y="1525873"/>
            <a:ext cx="7126238" cy="107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541" y="7788276"/>
            <a:ext cx="8829675" cy="852487"/>
          </a:xfrm>
        </p:spPr>
        <p:txBody>
          <a:bodyPr/>
          <a:lstStyle/>
          <a:p>
            <a:r>
              <a:rPr lang="en-GB" dirty="0" smtClean="0"/>
              <a:t>Box machine grinding 1</a:t>
            </a:r>
            <a:r>
              <a:rPr lang="en-GB" baseline="30000" dirty="0" smtClean="0"/>
              <a:t>st</a:t>
            </a:r>
            <a:r>
              <a:rPr lang="en-GB" dirty="0" smtClean="0"/>
              <a:t> ESO segment</a:t>
            </a:r>
            <a:endParaRPr lang="en-GB" dirty="0"/>
          </a:p>
        </p:txBody>
      </p:sp>
      <p:pic>
        <p:nvPicPr>
          <p:cNvPr id="3" name="Picture 2" descr="Mach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522075" cy="7666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541" y="7788276"/>
            <a:ext cx="8829675" cy="852487"/>
          </a:xfrm>
        </p:spPr>
        <p:txBody>
          <a:bodyPr/>
          <a:lstStyle/>
          <a:p>
            <a:r>
              <a:rPr lang="en-GB" dirty="0" smtClean="0"/>
              <a:t>Box machine grinding 1</a:t>
            </a:r>
            <a:r>
              <a:rPr lang="en-GB" baseline="30000" dirty="0" smtClean="0"/>
              <a:t>st</a:t>
            </a:r>
            <a:r>
              <a:rPr lang="en-GB" dirty="0" smtClean="0"/>
              <a:t> ESO segment</a:t>
            </a:r>
            <a:endParaRPr lang="en-GB" dirty="0"/>
          </a:p>
        </p:txBody>
      </p:sp>
      <p:pic>
        <p:nvPicPr>
          <p:cNvPr id="4" name="Picture 3" descr="Grin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522075" cy="768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CMM validation of accuracy</a:t>
            </a:r>
          </a:p>
        </p:txBody>
      </p:sp>
      <p:pic>
        <p:nvPicPr>
          <p:cNvPr id="352260" name="Picture 4" descr="CIMG4423"/>
          <p:cNvPicPr>
            <a:picLocks noChangeAspect="1" noChangeArrowheads="1"/>
          </p:cNvPicPr>
          <p:nvPr/>
        </p:nvPicPr>
        <p:blipFill>
          <a:blip r:embed="rId2" cstate="print"/>
          <a:srcRect l="27682" t="30757" r="27682" b="30757"/>
          <a:stretch>
            <a:fillRect/>
          </a:stretch>
        </p:blipFill>
        <p:spPr bwMode="auto">
          <a:xfrm>
            <a:off x="296863" y="1066800"/>
            <a:ext cx="10829925" cy="700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</a:t>
            </a:r>
            <a:r>
              <a:rPr lang="en-GB" baseline="30000" dirty="0" smtClean="0"/>
              <a:t>st</a:t>
            </a:r>
            <a:r>
              <a:rPr lang="en-GB" dirty="0" smtClean="0"/>
              <a:t> ESO segment in ground condition</a:t>
            </a:r>
            <a:endParaRPr lang="en-GB" dirty="0"/>
          </a:p>
        </p:txBody>
      </p:sp>
      <p:pic>
        <p:nvPicPr>
          <p:cNvPr id="3" name="Picture 2" descr="Hexago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4518" y="1319301"/>
            <a:ext cx="10164278" cy="6763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3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734" y="1048016"/>
            <a:ext cx="10551316" cy="6521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78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CMM validation of accuracy</a:t>
            </a:r>
            <a:endParaRPr lang="en-GB" dirty="0"/>
          </a:p>
        </p:txBody>
      </p:sp>
      <p:sp>
        <p:nvSpPr>
          <p:cNvPr id="41" name="Content Placeholder 3"/>
          <p:cNvSpPr txBox="1">
            <a:spLocks/>
          </p:cNvSpPr>
          <p:nvPr/>
        </p:nvSpPr>
        <p:spPr>
          <a:xfrm>
            <a:off x="221380" y="7494628"/>
            <a:ext cx="8955157" cy="520493"/>
          </a:xfrm>
          <a:prstGeom prst="rect">
            <a:avLst/>
          </a:prstGeom>
        </p:spPr>
        <p:txBody>
          <a:bodyPr/>
          <a:lstStyle/>
          <a:p>
            <a:pPr marL="339725" marR="0" lvl="0" indent="-339725" algn="l" defTabSz="1150938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600" b="0" i="0" u="none" strike="noStrike" kern="0" cap="none" spc="0" normalizeH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Some of the measured error is due to measurement error</a:t>
            </a:r>
          </a:p>
          <a:p>
            <a:pPr marL="796925" lvl="1" indent="-339725" defTabSz="1150938">
              <a:spcBef>
                <a:spcPct val="20000"/>
              </a:spcBef>
              <a:buFontTx/>
              <a:buChar char="•"/>
              <a:defRPr/>
            </a:pPr>
            <a:r>
              <a:rPr lang="en-GB" sz="2600" kern="0" dirty="0" smtClean="0">
                <a:solidFill>
                  <a:srgbClr val="777777"/>
                </a:solidFill>
                <a:latin typeface="+mn-lt"/>
              </a:rPr>
              <a:t>CMM Uncertainty (MPE) 1.9 + L/400µm  ≈ 6 microns </a:t>
            </a:r>
            <a:endParaRPr kumimoji="0" lang="en-GB" sz="2600" b="0" i="0" u="none" strike="noStrike" kern="0" cap="none" spc="0" normalizeH="0" noProof="0" dirty="0" smtClean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IF_beamline_diagra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872015"/>
            <a:ext cx="11522075" cy="3768748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NIF (laser induced fusion)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22263" y="1154113"/>
            <a:ext cx="10899775" cy="3824287"/>
          </a:xfrm>
        </p:spPr>
        <p:txBody>
          <a:bodyPr/>
          <a:lstStyle/>
          <a:p>
            <a:r>
              <a:rPr lang="en-GB" dirty="0" smtClean="0"/>
              <a:t>NIF (and similar projects) show potential to generate energy from fusion</a:t>
            </a:r>
          </a:p>
          <a:p>
            <a:r>
              <a:rPr lang="en-GB" dirty="0" smtClean="0"/>
              <a:t>192 beams converge on a fuel target cell</a:t>
            </a:r>
          </a:p>
          <a:p>
            <a:r>
              <a:rPr lang="en-GB" dirty="0" smtClean="0"/>
              <a:t>Huge demand for large optical surfaces</a:t>
            </a:r>
          </a:p>
          <a:p>
            <a:r>
              <a:rPr lang="en-GB" dirty="0" smtClean="0"/>
              <a:t>Subsurface damage is critical due to susceptibility to enormous laser </a:t>
            </a:r>
            <a:r>
              <a:rPr lang="en-GB" dirty="0" err="1" smtClean="0"/>
              <a:t>fluence</a:t>
            </a:r>
            <a:r>
              <a:rPr lang="en-GB" dirty="0" smtClean="0"/>
              <a:t> impinging on optical surfaces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ip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9" y="0"/>
            <a:ext cx="11521016" cy="864076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4150" y="0"/>
            <a:ext cx="9518650" cy="852487"/>
          </a:xfrm>
        </p:spPr>
        <p:txBody>
          <a:bodyPr/>
          <a:lstStyle/>
          <a:p>
            <a:r>
              <a:rPr lang="en-GB" dirty="0" err="1" smtClean="0"/>
              <a:t>HiPER</a:t>
            </a:r>
            <a:r>
              <a:rPr lang="en-GB" dirty="0" smtClean="0"/>
              <a:t> - High Power laser Energy Research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IF_beamline_diagra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872015"/>
            <a:ext cx="11522075" cy="3768748"/>
          </a:xfrm>
          <a:prstGeom prst="rect">
            <a:avLst/>
          </a:prstGeom>
        </p:spPr>
      </p:pic>
      <p:pic>
        <p:nvPicPr>
          <p:cNvPr id="5" name="Picture 4" descr="nif-0506-11956_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505699" cy="4911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IF_beamline_diagra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872015"/>
            <a:ext cx="11522075" cy="3768748"/>
          </a:xfrm>
          <a:prstGeom prst="rect">
            <a:avLst/>
          </a:prstGeom>
        </p:spPr>
      </p:pic>
      <p:pic>
        <p:nvPicPr>
          <p:cNvPr id="4" name="Picture 3" descr="nif-1209-180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452533" cy="4089400"/>
          </a:xfrm>
          <a:prstGeom prst="rect">
            <a:avLst/>
          </a:prstGeom>
        </p:spPr>
      </p:pic>
      <p:pic>
        <p:nvPicPr>
          <p:cNvPr id="7" name="Picture 6" descr="nif-1209-180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69000" y="0"/>
            <a:ext cx="5553075" cy="4523814"/>
          </a:xfrm>
          <a:prstGeom prst="rect">
            <a:avLst/>
          </a:prstGeom>
        </p:spPr>
      </p:pic>
      <p:pic>
        <p:nvPicPr>
          <p:cNvPr id="8" name="Picture 7" descr="nif-1209-180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420059"/>
            <a:ext cx="7188200" cy="4220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58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Atmospheric Disturbance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2263" y="955040"/>
            <a:ext cx="10899775" cy="7023735"/>
          </a:xfrm>
        </p:spPr>
        <p:txBody>
          <a:bodyPr/>
          <a:lstStyle/>
          <a:p>
            <a:r>
              <a:rPr lang="en-GB" sz="2800" dirty="0" smtClean="0">
                <a:solidFill>
                  <a:schemeClr val="bg1"/>
                </a:solidFill>
              </a:rPr>
              <a:t>High mountains, clean air e.g. Cerro </a:t>
            </a:r>
            <a:r>
              <a:rPr lang="en-GB" sz="2800" dirty="0" err="1" smtClean="0">
                <a:solidFill>
                  <a:schemeClr val="bg1"/>
                </a:solidFill>
              </a:rPr>
              <a:t>Armazones</a:t>
            </a:r>
            <a:r>
              <a:rPr lang="en-GB" sz="2800" dirty="0" smtClean="0">
                <a:solidFill>
                  <a:schemeClr val="bg1"/>
                </a:solidFill>
              </a:rPr>
              <a:t> (350 cloudless nights per year, site for ESO E-ELT)</a:t>
            </a:r>
          </a:p>
          <a:p>
            <a:r>
              <a:rPr lang="en-GB" sz="2800" dirty="0" smtClean="0">
                <a:solidFill>
                  <a:schemeClr val="bg1"/>
                </a:solidFill>
              </a:rPr>
              <a:t>Space Telescopes e.g. JWST</a:t>
            </a:r>
          </a:p>
          <a:p>
            <a:endParaRPr lang="en-GB" sz="2800" dirty="0" smtClean="0">
              <a:solidFill>
                <a:schemeClr val="bg1"/>
              </a:solidFill>
            </a:endParaRPr>
          </a:p>
          <a:p>
            <a:endParaRPr lang="en-GB" sz="2800" dirty="0" smtClean="0">
              <a:solidFill>
                <a:schemeClr val="bg1"/>
              </a:solidFill>
            </a:endParaRPr>
          </a:p>
          <a:p>
            <a:endParaRPr lang="en-GB" sz="2800" dirty="0" smtClean="0">
              <a:solidFill>
                <a:schemeClr val="bg1"/>
              </a:solidFill>
            </a:endParaRPr>
          </a:p>
          <a:p>
            <a:endParaRPr lang="en-GB" sz="2800" dirty="0" smtClean="0">
              <a:solidFill>
                <a:schemeClr val="bg1"/>
              </a:solidFill>
            </a:endParaRPr>
          </a:p>
          <a:p>
            <a:endParaRPr lang="en-GB" sz="2800" dirty="0" smtClean="0">
              <a:solidFill>
                <a:schemeClr val="bg1"/>
              </a:solidFill>
            </a:endParaRPr>
          </a:p>
          <a:p>
            <a:endParaRPr lang="en-GB" sz="2800" dirty="0" smtClean="0">
              <a:solidFill>
                <a:schemeClr val="bg1"/>
              </a:solidFill>
            </a:endParaRPr>
          </a:p>
          <a:p>
            <a:endParaRPr lang="en-GB" sz="2800" dirty="0" smtClean="0">
              <a:solidFill>
                <a:schemeClr val="bg1"/>
              </a:solidFill>
            </a:endParaRPr>
          </a:p>
          <a:p>
            <a:r>
              <a:rPr lang="en-GB" sz="2800" dirty="0" smtClean="0">
                <a:solidFill>
                  <a:schemeClr val="bg1"/>
                </a:solidFill>
              </a:rPr>
              <a:t>Adaptive Optics, e.g. LBT M2</a:t>
            </a:r>
          </a:p>
          <a:p>
            <a:pPr lvl="1"/>
            <a:r>
              <a:rPr lang="en-GB" sz="2800" dirty="0" smtClean="0">
                <a:solidFill>
                  <a:schemeClr val="bg1"/>
                </a:solidFill>
              </a:rPr>
              <a:t>0.91m Ø, 1.6mm thick</a:t>
            </a:r>
          </a:p>
          <a:p>
            <a:pPr lvl="1"/>
            <a:r>
              <a:rPr lang="en-GB" sz="2800" dirty="0" smtClean="0">
                <a:solidFill>
                  <a:schemeClr val="bg1"/>
                </a:solidFill>
              </a:rPr>
              <a:t>672 magnets, ~1 KHz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6516" y="8385106"/>
            <a:ext cx="31457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</a:rPr>
              <a:t>Image credit: European Southern Observatory</a:t>
            </a:r>
            <a:endParaRPr lang="en-GB" sz="1100" dirty="0">
              <a:solidFill>
                <a:schemeClr val="bg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435600" y="6175571"/>
            <a:ext cx="3698875" cy="2465192"/>
            <a:chOff x="3962400" y="6175571"/>
            <a:chExt cx="3698875" cy="2465192"/>
          </a:xfrm>
        </p:grpSpPr>
        <p:pic>
          <p:nvPicPr>
            <p:cNvPr id="10" name="Picture 9" descr="Image 1.tif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62400" y="6175571"/>
              <a:ext cx="3698875" cy="246519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5163157" y="8379153"/>
              <a:ext cx="2446684" cy="261610"/>
            </a:xfrm>
            <a:prstGeom prst="rect">
              <a:avLst/>
            </a:prstGeom>
            <a:solidFill>
              <a:srgbClr val="663300">
                <a:alpha val="6392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</a:rPr>
                <a:t>Image credit: University of Arizona</a:t>
              </a:r>
              <a:endParaRPr lang="en-GB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831272" y="1737361"/>
            <a:ext cx="4690803" cy="3718559"/>
            <a:chOff x="6831272" y="1737361"/>
            <a:chExt cx="4690803" cy="3718559"/>
          </a:xfrm>
        </p:grpSpPr>
        <p:pic>
          <p:nvPicPr>
            <p:cNvPr id="9" name="Picture 8" descr="JWST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31272" y="1737361"/>
              <a:ext cx="4690803" cy="3718559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9936480" y="5088503"/>
              <a:ext cx="142218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</a:rPr>
                <a:t>Image credit: NASA</a:t>
              </a:r>
              <a:endParaRPr lang="en-GB" sz="1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IF_beamline_diagra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872015"/>
            <a:ext cx="11522075" cy="3768748"/>
          </a:xfrm>
          <a:prstGeom prst="rect">
            <a:avLst/>
          </a:prstGeom>
        </p:spPr>
      </p:pic>
      <p:pic>
        <p:nvPicPr>
          <p:cNvPr id="7" name="Picture 6" descr="nif-0409-16185_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522075" cy="4960893"/>
          </a:xfrm>
          <a:prstGeom prst="rect">
            <a:avLst/>
          </a:prstGeom>
        </p:spPr>
      </p:pic>
      <p:pic>
        <p:nvPicPr>
          <p:cNvPr id="8" name="Picture 7" descr="foa_illustrati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0"/>
            <a:ext cx="7293583" cy="497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dirty="0" smtClean="0"/>
              <a:t>Focusing lens off axis aspheric wedge optic 700mm, form accuracy &lt; 30nm RMS)</a:t>
            </a:r>
          </a:p>
        </p:txBody>
      </p:sp>
      <p:pic>
        <p:nvPicPr>
          <p:cNvPr id="50180" name="Picture 4" descr="Niff optic[1]"/>
          <p:cNvPicPr>
            <a:picLocks noChangeAspect="1" noChangeArrowheads="1"/>
          </p:cNvPicPr>
          <p:nvPr/>
        </p:nvPicPr>
        <p:blipFill>
          <a:blip r:embed="rId2" cstate="print"/>
          <a:srcRect b="31169"/>
          <a:stretch>
            <a:fillRect/>
          </a:stretch>
        </p:blipFill>
        <p:spPr bwMode="auto">
          <a:xfrm>
            <a:off x="1028701" y="1202464"/>
            <a:ext cx="9880599" cy="453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556798" y="5850629"/>
            <a:ext cx="10289002" cy="56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214" tIns="57607" rIns="115214" bIns="57607" anchor="ctr"/>
          <a:lstStyle/>
          <a:p>
            <a:pPr algn="ctr"/>
            <a:r>
              <a:rPr lang="en-GB" sz="2800" dirty="0">
                <a:solidFill>
                  <a:schemeClr val="tx2"/>
                </a:solidFill>
                <a:latin typeface="DefusedLight"/>
              </a:rPr>
              <a:t>Today’s main “wear” component in Fusion Energy Research</a:t>
            </a:r>
          </a:p>
        </p:txBody>
      </p:sp>
      <p:sp>
        <p:nvSpPr>
          <p:cNvPr id="986120" name="Text Box 8"/>
          <p:cNvSpPr txBox="1">
            <a:spLocks noChangeArrowheads="1"/>
          </p:cNvSpPr>
          <p:nvPr/>
        </p:nvSpPr>
        <p:spPr bwMode="auto">
          <a:xfrm rot="-1131068">
            <a:off x="887572" y="3094790"/>
            <a:ext cx="10154884" cy="60878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115214" tIns="57607" rIns="115214" bIns="57607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DefusedLight"/>
              </a:rPr>
              <a:t>1 part in 10</a:t>
            </a:r>
            <a:r>
              <a:rPr lang="en-GB" sz="3200" b="1" baseline="30000" dirty="0">
                <a:solidFill>
                  <a:srgbClr val="FF0000"/>
                </a:solidFill>
                <a:latin typeface="DefusedLight"/>
              </a:rPr>
              <a:t>8</a:t>
            </a:r>
            <a:r>
              <a:rPr lang="en-GB" sz="3200" b="1" dirty="0">
                <a:solidFill>
                  <a:srgbClr val="FF0000"/>
                </a:solidFill>
                <a:latin typeface="DefusedLight"/>
              </a:rPr>
              <a:t> relative precision of form accuracy to size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38200" y="7937500"/>
            <a:ext cx="8610600" cy="40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2000" i="1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lang="en-GB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3649.79 and </a:t>
            </a:r>
            <a:r>
              <a:rPr lang="en-GB" sz="2000" i="1" dirty="0" smtClean="0">
                <a:latin typeface="Cambria" pitchFamily="18" charset="0"/>
                <a:ea typeface="Times New Roman" pitchFamily="18" charset="0"/>
                <a:cs typeface="Calibri" pitchFamily="34" charset="0"/>
              </a:rPr>
              <a:t>κ</a:t>
            </a:r>
            <a:r>
              <a:rPr lang="en-GB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-0.5817, giving </a:t>
            </a:r>
            <a:r>
              <a:rPr lang="en-GB" sz="2000" i="1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en-GB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5643.180539 and </a:t>
            </a:r>
            <a:r>
              <a:rPr lang="en-GB" sz="2000" i="1" dirty="0" smtClean="0">
                <a:latin typeface="Cambria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en-GB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8725.292852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700" y="6682070"/>
            <a:ext cx="4241800" cy="11284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612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</a:t>
            </a:r>
            <a:r>
              <a:rPr lang="en-GB" baseline="30000" dirty="0" smtClean="0"/>
              <a:t>st</a:t>
            </a:r>
            <a:r>
              <a:rPr lang="en-GB" dirty="0" smtClean="0"/>
              <a:t> ESO segment in ground condition</a:t>
            </a:r>
            <a:endParaRPr lang="en-GB" dirty="0"/>
          </a:p>
        </p:txBody>
      </p:sp>
      <p:pic>
        <p:nvPicPr>
          <p:cNvPr id="3" name="Picture 2" descr="Hexago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4518" y="1319301"/>
            <a:ext cx="10164278" cy="6763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DSCF32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522075" cy="864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 descr="cranlogo blue1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39188" y="0"/>
            <a:ext cx="2782887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963613"/>
            <a:ext cx="10220325" cy="695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6134100" y="7031038"/>
            <a:ext cx="424656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Synthetic Granite machine bed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050" y="873125"/>
            <a:ext cx="9001125" cy="694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4832350" y="7318375"/>
            <a:ext cx="498316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4 passive isolation feet on underside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588" y="889000"/>
            <a:ext cx="10256837" cy="720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5310188" y="7031038"/>
            <a:ext cx="47212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Rotary table well – alignment plate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888" y="971550"/>
            <a:ext cx="10123487" cy="698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6134100" y="7031038"/>
            <a:ext cx="32162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Rotary table in position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438890" y="6531056"/>
            <a:ext cx="6142037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993" tIns="54997" rIns="109993" bIns="54997">
            <a:spAutoFit/>
          </a:bodyPr>
          <a:lstStyle/>
          <a:p>
            <a:r>
              <a:rPr lang="en-GB" sz="2200" dirty="0">
                <a:solidFill>
                  <a:schemeClr val="bg1"/>
                </a:solidFill>
              </a:rPr>
              <a:t>Reconfigurable superstructure support castings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238" y="847724"/>
            <a:ext cx="9362378" cy="7384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6342063" y="7370763"/>
            <a:ext cx="3640137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Oil hydrostatic rotary table</a:t>
            </a:r>
          </a:p>
        </p:txBody>
      </p:sp>
      <p:sp>
        <p:nvSpPr>
          <p:cNvPr id="52228" name="Text Box 5"/>
          <p:cNvSpPr txBox="1">
            <a:spLocks noChangeArrowheads="1"/>
          </p:cNvSpPr>
          <p:nvPr/>
        </p:nvSpPr>
        <p:spPr bwMode="auto">
          <a:xfrm>
            <a:off x="692150" y="1404938"/>
            <a:ext cx="8994775" cy="3833812"/>
          </a:xfrm>
          <a:prstGeom prst="rect">
            <a:avLst/>
          </a:prstGeom>
          <a:solidFill>
            <a:schemeClr val="bg1">
              <a:alpha val="39999"/>
            </a:schemeClr>
          </a:solidFill>
          <a:ln w="9525">
            <a:noFill/>
            <a:miter lim="800000"/>
            <a:headEnd/>
            <a:tailEnd/>
          </a:ln>
        </p:spPr>
        <p:txBody>
          <a:bodyPr lIns="109993" tIns="54997" rIns="109993" bIns="54997">
            <a:spAutoFit/>
          </a:bodyPr>
          <a:lstStyle/>
          <a:p>
            <a:r>
              <a:rPr lang="en-GB" sz="2200">
                <a:solidFill>
                  <a:srgbClr val="1C1C1C"/>
                </a:solidFill>
              </a:rPr>
              <a:t>Stiffness</a:t>
            </a:r>
          </a:p>
          <a:p>
            <a:pPr lvl="1"/>
            <a:r>
              <a:rPr lang="en-GB" sz="2200">
                <a:solidFill>
                  <a:srgbClr val="1C1C1C"/>
                </a:solidFill>
              </a:rPr>
              <a:t>Hydrostatic bearing film stiffness (10000 N/um axial, 5000 N/um radial)</a:t>
            </a:r>
          </a:p>
          <a:p>
            <a:pPr lvl="1"/>
            <a:r>
              <a:rPr lang="en-GB" sz="2200">
                <a:solidFill>
                  <a:srgbClr val="1C1C1C"/>
                </a:solidFill>
              </a:rPr>
              <a:t>Axial stiffness at table centre 400 N/um, at 500 mm radius 300 N/um</a:t>
            </a:r>
          </a:p>
          <a:p>
            <a:pPr lvl="1"/>
            <a:r>
              <a:rPr lang="en-GB" sz="2200">
                <a:solidFill>
                  <a:srgbClr val="1C1C1C"/>
                </a:solidFill>
              </a:rPr>
              <a:t>Radial Stiffness at 150 mm above table 200 N/um</a:t>
            </a:r>
          </a:p>
          <a:p>
            <a:pPr lvl="1"/>
            <a:endParaRPr lang="en-GB" sz="2200">
              <a:solidFill>
                <a:srgbClr val="1C1C1C"/>
              </a:solidFill>
            </a:endParaRPr>
          </a:p>
          <a:p>
            <a:pPr fontAlgn="t"/>
            <a:r>
              <a:rPr lang="en-GB" sz="2200">
                <a:solidFill>
                  <a:srgbClr val="1C1C1C"/>
                </a:solidFill>
              </a:rPr>
              <a:t>Accuracy</a:t>
            </a:r>
          </a:p>
          <a:p>
            <a:pPr lvl="1" fontAlgn="t"/>
            <a:r>
              <a:rPr lang="en-GB" sz="2200">
                <a:solidFill>
                  <a:srgbClr val="1C1C1C"/>
                </a:solidFill>
              </a:rPr>
              <a:t>0.5 um radial error motion at 150 mm from table top</a:t>
            </a:r>
          </a:p>
          <a:p>
            <a:pPr lvl="1" fontAlgn="t"/>
            <a:r>
              <a:rPr lang="en-GB" sz="2200">
                <a:solidFill>
                  <a:srgbClr val="1C1C1C"/>
                </a:solidFill>
              </a:rPr>
              <a:t>0.2 um axial error motion at table centre</a:t>
            </a:r>
          </a:p>
          <a:p>
            <a:pPr lvl="1" fontAlgn="t"/>
            <a:r>
              <a:rPr lang="en-GB" sz="2200">
                <a:solidFill>
                  <a:srgbClr val="1C1C1C"/>
                </a:solidFill>
              </a:rPr>
              <a:t>0.5 um axial error motion at 500mm radius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Size of aperture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1" name="Content Placeholder 20"/>
          <p:cNvSpPr>
            <a:spLocks noGrp="1"/>
          </p:cNvSpPr>
          <p:nvPr>
            <p:ph idx="1"/>
          </p:nvPr>
        </p:nvSpPr>
        <p:spPr>
          <a:xfrm>
            <a:off x="322263" y="3896139"/>
            <a:ext cx="10899775" cy="675861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Size limit?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6516" y="8385106"/>
            <a:ext cx="2488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</a:rPr>
              <a:t>Background image credit: ESO/EPR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3658" y="1101256"/>
            <a:ext cx="810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Monolithic primary mirror size on large telescopes</a:t>
            </a:r>
            <a:endParaRPr lang="en-GB" sz="2800" dirty="0">
              <a:solidFill>
                <a:schemeClr val="bg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" y="4687952"/>
            <a:ext cx="8790361" cy="3435975"/>
            <a:chOff x="1" y="4558745"/>
            <a:chExt cx="8790361" cy="3435975"/>
          </a:xfrm>
        </p:grpSpPr>
        <p:pic>
          <p:nvPicPr>
            <p:cNvPr id="13" name="Picture 12" descr="LBT-84m-blank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4558745"/>
              <a:ext cx="8790361" cy="3420000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6288487" y="7733110"/>
              <a:ext cx="2446684" cy="261610"/>
            </a:xfrm>
            <a:prstGeom prst="rect">
              <a:avLst/>
            </a:prstGeom>
            <a:solidFill>
              <a:srgbClr val="663300">
                <a:alpha val="6392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</a:rPr>
                <a:t>Image credit: University of Arizona</a:t>
              </a:r>
              <a:endParaRPr lang="en-GB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932531" y="4687952"/>
            <a:ext cx="2561222" cy="3435975"/>
            <a:chOff x="8932531" y="4558745"/>
            <a:chExt cx="2561222" cy="3435975"/>
          </a:xfrm>
        </p:grpSpPr>
        <p:pic>
          <p:nvPicPr>
            <p:cNvPr id="15" name="Picture 14" descr="LBT-mirrorcell-moving3-21oct3.jpg"/>
            <p:cNvPicPr>
              <a:picLocks noChangeAspect="1"/>
            </p:cNvPicPr>
            <p:nvPr/>
          </p:nvPicPr>
          <p:blipFill>
            <a:blip r:embed="rId4" cstate="print"/>
            <a:srcRect l="13450" t="8074" r="7398" b="12615"/>
            <a:stretch>
              <a:fillRect/>
            </a:stretch>
          </p:blipFill>
          <p:spPr>
            <a:xfrm>
              <a:off x="8932531" y="4558745"/>
              <a:ext cx="2561222" cy="3420000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8991931" y="7733110"/>
              <a:ext cx="2446684" cy="261610"/>
            </a:xfrm>
            <a:prstGeom prst="rect">
              <a:avLst/>
            </a:prstGeom>
            <a:solidFill>
              <a:srgbClr val="663300">
                <a:alpha val="6392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chemeClr val="bg1"/>
                  </a:solidFill>
                </a:rPr>
                <a:t>Image credit: University of Arizona</a:t>
              </a:r>
              <a:endParaRPr lang="en-GB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Content Placeholder 11"/>
          <p:cNvSpPr txBox="1">
            <a:spLocks/>
          </p:cNvSpPr>
          <p:nvPr/>
        </p:nvSpPr>
        <p:spPr bwMode="auto">
          <a:xfrm>
            <a:off x="322263" y="6877877"/>
            <a:ext cx="10899775" cy="13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5203" tIns="57601" rIns="115203" bIns="57601" numCol="1" anchor="t" anchorCtr="0" compatLnSpc="1">
            <a:prstTxWarp prst="textNoShape">
              <a:avLst/>
            </a:prstTxWarp>
          </a:bodyPr>
          <a:lstStyle/>
          <a:p>
            <a:pPr marL="339725" marR="0" lvl="0" indent="-339725" algn="l" defTabSz="1150938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3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Size limit?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766" y="597745"/>
            <a:ext cx="9467633" cy="746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6342063" y="7370763"/>
            <a:ext cx="3640137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Oil hydrostatic rotary table</a:t>
            </a:r>
          </a:p>
        </p:txBody>
      </p:sp>
      <p:sp>
        <p:nvSpPr>
          <p:cNvPr id="52228" name="Text Box 5"/>
          <p:cNvSpPr txBox="1">
            <a:spLocks noChangeArrowheads="1"/>
          </p:cNvSpPr>
          <p:nvPr/>
        </p:nvSpPr>
        <p:spPr bwMode="auto">
          <a:xfrm>
            <a:off x="692150" y="1404938"/>
            <a:ext cx="8994775" cy="2548659"/>
          </a:xfrm>
          <a:prstGeom prst="rect">
            <a:avLst/>
          </a:prstGeom>
          <a:solidFill>
            <a:schemeClr val="bg1">
              <a:alpha val="39999"/>
            </a:schemeClr>
          </a:solidFill>
          <a:ln w="9525">
            <a:noFill/>
            <a:miter lim="800000"/>
            <a:headEnd/>
            <a:tailEnd/>
          </a:ln>
        </p:spPr>
        <p:txBody>
          <a:bodyPr lIns="109993" tIns="54997" rIns="109993" bIns="54997">
            <a:spAutoFit/>
          </a:bodyPr>
          <a:lstStyle/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GB" sz="2200" dirty="0" smtClean="0"/>
              <a:t>Direct drive motor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en-GB" sz="2200" dirty="0" smtClean="0"/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GB" sz="2200" dirty="0" smtClean="0"/>
              <a:t>25 rpm max speed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en-GB" sz="2200" dirty="0" smtClean="0"/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GB" sz="2200" dirty="0" smtClean="0"/>
              <a:t>Dual head rotary </a:t>
            </a:r>
            <a:r>
              <a:rPr lang="en-GB" sz="2200" dirty="0" err="1" smtClean="0"/>
              <a:t>endocder</a:t>
            </a:r>
            <a:endParaRPr lang="en-GB" sz="2200" dirty="0" smtClean="0"/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en-GB" sz="2200" dirty="0" smtClean="0"/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GB" sz="2200" dirty="0" smtClean="0"/>
              <a:t>Resolution 0.01 arc second ~ 25 nm at 500mm radius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en-GB" sz="2200" dirty="0" smtClean="0"/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en-GB" sz="2200" dirty="0" smtClean="0"/>
              <a:t>Water-cooled (rotor and stator)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522075" cy="786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6134100" y="7031038"/>
            <a:ext cx="43942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X axis superstructure in position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522075" cy="781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8162925" y="874713"/>
            <a:ext cx="3136900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X axis hydrostatic linear bearings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518900" cy="775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5942013" y="62642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X carriage in position</a:t>
            </a:r>
          </a:p>
        </p:txBody>
      </p:sp>
      <p:sp>
        <p:nvSpPr>
          <p:cNvPr id="57348" name="AutoShape 4"/>
          <p:cNvSpPr>
            <a:spLocks/>
          </p:cNvSpPr>
          <p:nvPr/>
        </p:nvSpPr>
        <p:spPr bwMode="auto">
          <a:xfrm>
            <a:off x="8736013" y="503238"/>
            <a:ext cx="2252662" cy="2414587"/>
          </a:xfrm>
          <a:prstGeom prst="borderCallout1">
            <a:avLst>
              <a:gd name="adj1" fmla="val 5963"/>
              <a:gd name="adj2" fmla="val -3940"/>
              <a:gd name="adj3" fmla="val 82023"/>
              <a:gd name="adj4" fmla="val -119278"/>
            </a:avLst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lIns="110757" tIns="55379" rIns="110757" bIns="55379" anchor="ctr"/>
          <a:lstStyle/>
          <a:p>
            <a:r>
              <a:rPr lang="en-GB">
                <a:solidFill>
                  <a:schemeClr val="bg1"/>
                </a:solidFill>
              </a:rPr>
              <a:t>Location of x axis motor magnets and encoder scales</a:t>
            </a:r>
            <a:endParaRPr lang="en-GB"/>
          </a:p>
        </p:txBody>
      </p:sp>
      <p:sp>
        <p:nvSpPr>
          <p:cNvPr id="57349" name="Line 5"/>
          <p:cNvSpPr>
            <a:spLocks noChangeShapeType="1"/>
          </p:cNvSpPr>
          <p:nvPr/>
        </p:nvSpPr>
        <p:spPr bwMode="auto">
          <a:xfrm flipH="1">
            <a:off x="7177088" y="2225675"/>
            <a:ext cx="1409700" cy="18462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lIns="110757" tIns="55379" rIns="110757" bIns="55379" anchor="ctr">
            <a:spAutoFit/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25" y="877888"/>
            <a:ext cx="10677525" cy="718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AutoShape 4"/>
          <p:cNvSpPr>
            <a:spLocks/>
          </p:cNvSpPr>
          <p:nvPr/>
        </p:nvSpPr>
        <p:spPr bwMode="auto">
          <a:xfrm>
            <a:off x="8047038" y="1027113"/>
            <a:ext cx="2895600" cy="1509712"/>
          </a:xfrm>
          <a:prstGeom prst="borderCallout1">
            <a:avLst>
              <a:gd name="adj1" fmla="val 9537"/>
              <a:gd name="adj2" fmla="val -3060"/>
              <a:gd name="adj3" fmla="val 168005"/>
              <a:gd name="adj4" fmla="val -62843"/>
            </a:avLst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lIns="110757" tIns="55379" rIns="110757" bIns="55379" anchor="ctr"/>
          <a:lstStyle/>
          <a:p>
            <a:r>
              <a:rPr lang="en-GB">
                <a:solidFill>
                  <a:schemeClr val="bg1"/>
                </a:solidFill>
              </a:rPr>
              <a:t>detail of x axis scale mounting,</a:t>
            </a:r>
          </a:p>
          <a:p>
            <a:r>
              <a:rPr lang="en-GB">
                <a:solidFill>
                  <a:schemeClr val="bg1"/>
                </a:solidFill>
              </a:rPr>
              <a:t>(2nm resolution)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522075" cy="786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AutoShape 3"/>
          <p:cNvSpPr>
            <a:spLocks/>
          </p:cNvSpPr>
          <p:nvPr/>
        </p:nvSpPr>
        <p:spPr bwMode="auto">
          <a:xfrm>
            <a:off x="8709025" y="635000"/>
            <a:ext cx="2251075" cy="1165225"/>
          </a:xfrm>
          <a:prstGeom prst="borderCallout1">
            <a:avLst>
              <a:gd name="adj1" fmla="val 12370"/>
              <a:gd name="adj2" fmla="val -3940"/>
              <a:gd name="adj3" fmla="val 83505"/>
              <a:gd name="adj4" fmla="val -93111"/>
            </a:avLst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lIns="110757" tIns="55379" rIns="110757" bIns="55379" anchor="ctr"/>
          <a:lstStyle/>
          <a:p>
            <a:r>
              <a:rPr lang="en-GB">
                <a:solidFill>
                  <a:schemeClr val="bg1"/>
                </a:solidFill>
              </a:rPr>
              <a:t>Z carriage in position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Low moving mass assembly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078663" y="2101850"/>
            <a:ext cx="4443412" cy="5868988"/>
          </a:xfrm>
        </p:spPr>
        <p:txBody>
          <a:bodyPr/>
          <a:lstStyle/>
          <a:p>
            <a:pPr eaLnBrk="1" hangingPunct="1"/>
            <a:r>
              <a:rPr lang="en-GB" sz="2400" smtClean="0"/>
              <a:t>Several critical areas of design requiring innovation</a:t>
            </a:r>
          </a:p>
          <a:p>
            <a:pPr lvl="1" eaLnBrk="1" hangingPunct="1"/>
            <a:r>
              <a:rPr lang="en-GB" sz="2400" smtClean="0"/>
              <a:t>Control philosophy</a:t>
            </a:r>
          </a:p>
          <a:p>
            <a:pPr lvl="1" eaLnBrk="1" hangingPunct="1"/>
            <a:r>
              <a:rPr lang="en-GB" sz="2400" smtClean="0"/>
              <a:t>Grinding mode</a:t>
            </a:r>
          </a:p>
          <a:p>
            <a:pPr lvl="1" eaLnBrk="1" hangingPunct="1"/>
            <a:r>
              <a:rPr lang="en-GB" sz="2400" smtClean="0"/>
              <a:t>In-situ metrology strategy</a:t>
            </a:r>
          </a:p>
          <a:p>
            <a:pPr lvl="1" eaLnBrk="1" hangingPunct="1"/>
            <a:r>
              <a:rPr lang="en-GB" sz="2400" smtClean="0"/>
              <a:t>etc.</a:t>
            </a:r>
          </a:p>
          <a:p>
            <a:pPr eaLnBrk="1" hangingPunct="1"/>
            <a:r>
              <a:rPr lang="en-GB" sz="2400" smtClean="0"/>
              <a:t>Toughest mechanical design challenge is the low moving mass ‘compound’ X and Z linear motion</a:t>
            </a:r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3" cstate="print"/>
          <a:srcRect l="5315" r="5315"/>
          <a:stretch>
            <a:fillRect/>
          </a:stretch>
        </p:blipFill>
        <p:spPr bwMode="auto">
          <a:xfrm>
            <a:off x="498475" y="974725"/>
            <a:ext cx="6121400" cy="668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088" y="1014413"/>
            <a:ext cx="11137900" cy="699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8067675" y="5165725"/>
            <a:ext cx="2706688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Configuration of grinding spindle and counterbalance air cylinder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4638" y="872052"/>
            <a:ext cx="8726488" cy="738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6246813" y="5499100"/>
            <a:ext cx="3128962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Hydrostatic grinding spindle with toroidal formed wheel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2690813" y="1952624"/>
            <a:ext cx="6624226" cy="1588396"/>
          </a:xfrm>
          <a:prstGeom prst="rect">
            <a:avLst/>
          </a:prstGeom>
          <a:solidFill>
            <a:schemeClr val="bg1">
              <a:alpha val="3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109993" tIns="54997" rIns="109993" bIns="54997">
            <a:spAutoFit/>
          </a:bodyPr>
          <a:lstStyle/>
          <a:p>
            <a:r>
              <a:rPr lang="en-GB" sz="2400" dirty="0">
                <a:solidFill>
                  <a:srgbClr val="1C1C1C"/>
                </a:solidFill>
              </a:rPr>
              <a:t>Axial stiffness - 650 N/</a:t>
            </a:r>
            <a:r>
              <a:rPr lang="en-GB" sz="2400" dirty="0">
                <a:solidFill>
                  <a:srgbClr val="1C1C1C"/>
                </a:solidFill>
                <a:latin typeface="Symbol" pitchFamily="18" charset="2"/>
              </a:rPr>
              <a:t>m</a:t>
            </a:r>
            <a:r>
              <a:rPr lang="en-GB" sz="2400" dirty="0">
                <a:solidFill>
                  <a:srgbClr val="1C1C1C"/>
                </a:solidFill>
              </a:rPr>
              <a:t>m</a:t>
            </a:r>
          </a:p>
          <a:p>
            <a:r>
              <a:rPr lang="en-GB" sz="2400" dirty="0">
                <a:solidFill>
                  <a:srgbClr val="1C1C1C"/>
                </a:solidFill>
              </a:rPr>
              <a:t>Radial stiffness at wheel centre - 220 N/</a:t>
            </a:r>
            <a:r>
              <a:rPr lang="en-GB" sz="2400" dirty="0">
                <a:solidFill>
                  <a:srgbClr val="1C1C1C"/>
                </a:solidFill>
                <a:latin typeface="Symbol" pitchFamily="18" charset="2"/>
              </a:rPr>
              <a:t>m</a:t>
            </a:r>
            <a:r>
              <a:rPr lang="en-GB" sz="2400" dirty="0">
                <a:solidFill>
                  <a:srgbClr val="1C1C1C"/>
                </a:solidFill>
              </a:rPr>
              <a:t>m</a:t>
            </a:r>
          </a:p>
          <a:p>
            <a:r>
              <a:rPr lang="en-GB" sz="2400" dirty="0">
                <a:solidFill>
                  <a:srgbClr val="1C1C1C"/>
                </a:solidFill>
              </a:rPr>
              <a:t>Radial/Axial error motion at centre - &lt; 80 nm</a:t>
            </a:r>
          </a:p>
          <a:p>
            <a:r>
              <a:rPr lang="en-GB" sz="2400" dirty="0">
                <a:solidFill>
                  <a:srgbClr val="1C1C1C"/>
                </a:solidFill>
              </a:rPr>
              <a:t>Total dissipation at full grinding load – 6000 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888" y="809625"/>
            <a:ext cx="8477250" cy="696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5187950" y="1036638"/>
            <a:ext cx="45069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Integrated truing/dressing station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Size of aperture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322263" y="6877877"/>
            <a:ext cx="10899775" cy="1302025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Size limit?</a:t>
            </a:r>
          </a:p>
          <a:p>
            <a:pPr lvl="1"/>
            <a:r>
              <a:rPr lang="en-GB" dirty="0" smtClean="0">
                <a:solidFill>
                  <a:schemeClr val="bg1"/>
                </a:solidFill>
              </a:rPr>
              <a:t>Aperture Synthesis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6516" y="8385106"/>
            <a:ext cx="2488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</a:rPr>
              <a:t>Background image credit: ESO/EPR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3658" y="1101256"/>
            <a:ext cx="810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Monolithic primary mirror size on large telescopes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6" name="Content Placeholder 11"/>
          <p:cNvSpPr txBox="1">
            <a:spLocks/>
          </p:cNvSpPr>
          <p:nvPr/>
        </p:nvSpPr>
        <p:spPr bwMode="auto">
          <a:xfrm>
            <a:off x="5903843" y="6649279"/>
            <a:ext cx="5318195" cy="153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15203" tIns="57601" rIns="115203" bIns="57601" numCol="1" anchor="t" anchorCtr="0" compatLnSpc="1">
            <a:prstTxWarp prst="textNoShape">
              <a:avLst/>
            </a:prstTxWarp>
          </a:bodyPr>
          <a:lstStyle/>
          <a:p>
            <a:pPr marL="339725" marR="0" lvl="0" indent="-339725" algn="l" defTabSz="1150938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3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Size limit?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638" y="695325"/>
            <a:ext cx="9304337" cy="732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AutoShape 3"/>
          <p:cNvSpPr>
            <a:spLocks/>
          </p:cNvSpPr>
          <p:nvPr/>
        </p:nvSpPr>
        <p:spPr bwMode="auto">
          <a:xfrm>
            <a:off x="6467475" y="2146300"/>
            <a:ext cx="3182938" cy="2152650"/>
          </a:xfrm>
          <a:prstGeom prst="borderCallout1">
            <a:avLst>
              <a:gd name="adj1" fmla="val 6037"/>
              <a:gd name="adj2" fmla="val -2653"/>
              <a:gd name="adj3" fmla="val 105866"/>
              <a:gd name="adj4" fmla="val -57269"/>
            </a:avLst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lIns="110757" tIns="55379" rIns="110757" bIns="55379" anchor="ctr"/>
          <a:lstStyle/>
          <a:p>
            <a:r>
              <a:rPr lang="en-GB">
                <a:solidFill>
                  <a:schemeClr val="bg1"/>
                </a:solidFill>
              </a:rPr>
              <a:t>Detail of z axis hydrostatic bearings – note asymmetric pocket configuration</a:t>
            </a:r>
            <a:endParaRPr lang="en-GB"/>
          </a:p>
        </p:txBody>
      </p:sp>
      <p:sp>
        <p:nvSpPr>
          <p:cNvPr id="64516" name="Line 4"/>
          <p:cNvSpPr>
            <a:spLocks noChangeShapeType="1"/>
          </p:cNvSpPr>
          <p:nvPr/>
        </p:nvSpPr>
        <p:spPr bwMode="auto">
          <a:xfrm flipH="1">
            <a:off x="5851525" y="3678238"/>
            <a:ext cx="446088" cy="3825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lIns="110757" tIns="55379" rIns="110757" bIns="55379" anchor="ctr">
            <a:spAutoFit/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3300" y="776288"/>
            <a:ext cx="8997950" cy="726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7089775" y="6884988"/>
            <a:ext cx="2909888" cy="1172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993" tIns="54997" rIns="109993" bIns="54997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Low mass Z axis casting </a:t>
            </a:r>
            <a:r>
              <a:rPr lang="en-GB" dirty="0">
                <a:solidFill>
                  <a:schemeClr val="bg1"/>
                </a:solidFill>
              </a:rPr>
              <a:t>stiffened with top plate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588" y="963613"/>
            <a:ext cx="10439400" cy="702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7643813" y="6483350"/>
            <a:ext cx="3397250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Dual Z axis motor and encoder configuration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813" y="947738"/>
            <a:ext cx="10440987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8083550" y="4406900"/>
            <a:ext cx="3100388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Detail of Z axis motor/encoder</a:t>
            </a:r>
          </a:p>
          <a:p>
            <a:r>
              <a:rPr lang="en-GB">
                <a:solidFill>
                  <a:schemeClr val="bg1"/>
                </a:solidFill>
              </a:rPr>
              <a:t> (1 nm resolution)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" y="277813"/>
            <a:ext cx="8556625" cy="771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2035175" y="695325"/>
            <a:ext cx="31051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993" tIns="54997" rIns="109993" bIns="54997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Z axis metrology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522075" cy="802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AutoShape 2"/>
          <p:cNvSpPr>
            <a:spLocks noChangeArrowheads="1"/>
          </p:cNvSpPr>
          <p:nvPr/>
        </p:nvSpPr>
        <p:spPr bwMode="auto">
          <a:xfrm>
            <a:off x="4973638" y="3411538"/>
            <a:ext cx="419100" cy="1928812"/>
          </a:xfrm>
          <a:prstGeom prst="upDownArrow">
            <a:avLst>
              <a:gd name="adj1" fmla="val 48546"/>
              <a:gd name="adj2" fmla="val 77365"/>
            </a:avLst>
          </a:prstGeom>
          <a:solidFill>
            <a:schemeClr val="bg1">
              <a:alpha val="70195"/>
            </a:schemeClr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110757" tIns="55379" rIns="110757" bIns="55379" anchor="ctr"/>
          <a:lstStyle/>
          <a:p>
            <a:endParaRPr lang="en-US"/>
          </a:p>
        </p:txBody>
      </p:sp>
      <p:sp>
        <p:nvSpPr>
          <p:cNvPr id="71683" name="AutoShape 3"/>
          <p:cNvSpPr>
            <a:spLocks noChangeArrowheads="1"/>
          </p:cNvSpPr>
          <p:nvPr/>
        </p:nvSpPr>
        <p:spPr bwMode="auto">
          <a:xfrm rot="-4755732">
            <a:off x="8235951" y="3116262"/>
            <a:ext cx="374650" cy="1762125"/>
          </a:xfrm>
          <a:prstGeom prst="upDownArrow">
            <a:avLst>
              <a:gd name="adj1" fmla="val 48546"/>
              <a:gd name="adj2" fmla="val 92718"/>
            </a:avLst>
          </a:prstGeom>
          <a:solidFill>
            <a:schemeClr val="bg1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wrap="none" lIns="110757" tIns="55379" rIns="110757" bIns="55379" anchor="ctr"/>
          <a:lstStyle/>
          <a:p>
            <a:endParaRPr lang="en-US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8272463" y="3186113"/>
            <a:ext cx="536575" cy="773112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110757" tIns="55379" rIns="110757" bIns="55379">
            <a:spAutoFit/>
          </a:bodyPr>
          <a:lstStyle/>
          <a:p>
            <a:r>
              <a:rPr lang="en-GB" sz="4300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5289550" y="3924300"/>
            <a:ext cx="525463" cy="773113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lIns="110757" tIns="55379" rIns="110757" bIns="55379">
            <a:spAutoFit/>
          </a:bodyPr>
          <a:lstStyle/>
          <a:p>
            <a:r>
              <a:rPr lang="en-GB" sz="4300" b="1">
                <a:solidFill>
                  <a:schemeClr val="bg1"/>
                </a:solidFill>
              </a:rPr>
              <a:t>Z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881589" y="1202050"/>
            <a:ext cx="8014885" cy="6022663"/>
            <a:chOff x="1019" y="601"/>
            <a:chExt cx="4339" cy="3011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758" y="601"/>
              <a:ext cx="3345" cy="3011"/>
              <a:chOff x="2055" y="572"/>
              <a:chExt cx="3691" cy="3322"/>
            </a:xfrm>
          </p:grpSpPr>
          <p:pic>
            <p:nvPicPr>
              <p:cNvPr id="71705" name="Picture 8" descr="Z cutaway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4724"/>
              <a:stretch>
                <a:fillRect/>
              </a:stretch>
            </p:blipFill>
            <p:spPr bwMode="auto">
              <a:xfrm>
                <a:off x="2055" y="572"/>
                <a:ext cx="3691" cy="3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1706" name="AutoShape 9"/>
              <p:cNvSpPr>
                <a:spLocks noChangeArrowheads="1"/>
              </p:cNvSpPr>
              <p:nvPr/>
            </p:nvSpPr>
            <p:spPr bwMode="auto">
              <a:xfrm rot="-4874782">
                <a:off x="5244" y="2410"/>
                <a:ext cx="395" cy="510"/>
              </a:xfrm>
              <a:prstGeom prst="parallelogram">
                <a:avLst>
                  <a:gd name="adj" fmla="val 31167"/>
                </a:avLst>
              </a:prstGeom>
              <a:solidFill>
                <a:srgbClr val="EAEAEA"/>
              </a:solidFill>
              <a:ln w="9525">
                <a:miter lim="800000"/>
                <a:headEnd/>
                <a:tailEnd/>
              </a:ln>
              <a:scene3d>
                <a:camera prst="legacyObliqueTopRight">
                  <a:rot lat="16199989" lon="0" rev="0"/>
                </a:camera>
                <a:lightRig rig="legacyFlat3" dir="b"/>
              </a:scene3d>
              <a:sp3d extrusionH="3794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 wrap="none" lIns="92075" tIns="46038" rIns="92075" bIns="46038" anchor="ctr">
                <a:flatTx/>
              </a:bodyPr>
              <a:lstStyle/>
              <a:p>
                <a:endParaRPr lang="en-US"/>
              </a:p>
            </p:txBody>
          </p:sp>
        </p:grpSp>
        <p:sp>
          <p:nvSpPr>
            <p:cNvPr id="71697" name="Line 10"/>
            <p:cNvSpPr>
              <a:spLocks noChangeShapeType="1"/>
            </p:cNvSpPr>
            <p:nvPr/>
          </p:nvSpPr>
          <p:spPr bwMode="auto">
            <a:xfrm flipV="1">
              <a:off x="2126" y="998"/>
              <a:ext cx="1" cy="8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endParaRPr lang="en-GB"/>
            </a:p>
          </p:txBody>
        </p:sp>
        <p:sp>
          <p:nvSpPr>
            <p:cNvPr id="71698" name="Line 11"/>
            <p:cNvSpPr>
              <a:spLocks noChangeShapeType="1"/>
            </p:cNvSpPr>
            <p:nvPr/>
          </p:nvSpPr>
          <p:spPr bwMode="auto">
            <a:xfrm flipV="1">
              <a:off x="2127" y="856"/>
              <a:ext cx="0" cy="142"/>
            </a:xfrm>
            <a:prstGeom prst="line">
              <a:avLst/>
            </a:prstGeom>
            <a:noFill/>
            <a:ln w="25400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endParaRPr lang="en-GB"/>
            </a:p>
          </p:txBody>
        </p:sp>
        <p:sp>
          <p:nvSpPr>
            <p:cNvPr id="581644" name="AutoShape 12"/>
            <p:cNvSpPr>
              <a:spLocks noChangeArrowheads="1"/>
            </p:cNvSpPr>
            <p:nvPr/>
          </p:nvSpPr>
          <p:spPr bwMode="auto">
            <a:xfrm rot="632825">
              <a:off x="1019" y="822"/>
              <a:ext cx="4313" cy="356"/>
            </a:xfrm>
            <a:prstGeom prst="cube">
              <a:avLst>
                <a:gd name="adj" fmla="val 37676"/>
              </a:avLst>
            </a:prstGeom>
            <a:gradFill rotWithShape="1">
              <a:gsLst>
                <a:gs pos="0">
                  <a:srgbClr val="C0C0C0"/>
                </a:gs>
                <a:gs pos="50000">
                  <a:srgbClr val="EAEAEA">
                    <a:alpha val="20000"/>
                  </a:srgbClr>
                </a:gs>
                <a:gs pos="100000">
                  <a:srgbClr val="C0C0C0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1704" name="Rectangle 15"/>
            <p:cNvSpPr>
              <a:spLocks noChangeArrowheads="1"/>
            </p:cNvSpPr>
            <p:nvPr/>
          </p:nvSpPr>
          <p:spPr bwMode="auto">
            <a:xfrm>
              <a:off x="5103" y="941"/>
              <a:ext cx="255" cy="964"/>
            </a:xfrm>
            <a:prstGeom prst="rect">
              <a:avLst/>
            </a:prstGeom>
            <a:solidFill>
              <a:schemeClr val="bg1"/>
            </a:solidFill>
            <a:ln w="1587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261938" y="695325"/>
            <a:ext cx="11153775" cy="7312025"/>
            <a:chOff x="142" y="348"/>
            <a:chExt cx="6038" cy="3655"/>
          </a:xfrm>
        </p:grpSpPr>
        <p:sp>
          <p:nvSpPr>
            <p:cNvPr id="71689" name="AutoShape 17"/>
            <p:cNvSpPr>
              <a:spLocks/>
            </p:cNvSpPr>
            <p:nvPr/>
          </p:nvSpPr>
          <p:spPr bwMode="auto">
            <a:xfrm>
              <a:off x="142" y="1509"/>
              <a:ext cx="1199" cy="369"/>
            </a:xfrm>
            <a:prstGeom prst="borderCallout1">
              <a:avLst>
                <a:gd name="adj1" fmla="val 19514"/>
                <a:gd name="adj2" fmla="val 104005"/>
                <a:gd name="adj3" fmla="val -78593"/>
                <a:gd name="adj4" fmla="val 155130"/>
              </a:avLst>
            </a:prstGeom>
            <a:solidFill>
              <a:srgbClr val="FFD597"/>
            </a:solidFill>
            <a:ln w="31750">
              <a:solidFill>
                <a:srgbClr val="E65D00"/>
              </a:solidFill>
              <a:miter lim="800000"/>
              <a:headEnd/>
              <a:tailEnd type="arrow" w="lg" len="lg"/>
            </a:ln>
          </p:spPr>
          <p:txBody>
            <a:bodyPr lIns="92075" tIns="46038" rIns="92075" bIns="46038" anchor="ctr"/>
            <a:lstStyle/>
            <a:p>
              <a:r>
                <a:rPr lang="en-GB" sz="1900" b="1"/>
                <a:t>Short path laser interferometer</a:t>
              </a:r>
            </a:p>
          </p:txBody>
        </p:sp>
        <p:sp>
          <p:nvSpPr>
            <p:cNvPr id="71690" name="AutoShape 18"/>
            <p:cNvSpPr>
              <a:spLocks/>
            </p:cNvSpPr>
            <p:nvPr/>
          </p:nvSpPr>
          <p:spPr bwMode="auto">
            <a:xfrm>
              <a:off x="255" y="3040"/>
              <a:ext cx="1199" cy="369"/>
            </a:xfrm>
            <a:prstGeom prst="borderCallout1">
              <a:avLst>
                <a:gd name="adj1" fmla="val 19514"/>
                <a:gd name="adj2" fmla="val 104005"/>
                <a:gd name="adj3" fmla="val 63958"/>
                <a:gd name="adj4" fmla="val 150708"/>
              </a:avLst>
            </a:prstGeom>
            <a:solidFill>
              <a:srgbClr val="FFD597"/>
            </a:solidFill>
            <a:ln w="31750">
              <a:solidFill>
                <a:srgbClr val="E65D00"/>
              </a:solidFill>
              <a:miter lim="800000"/>
              <a:headEnd/>
              <a:tailEnd type="arrow" w="lg" len="lg"/>
            </a:ln>
          </p:spPr>
          <p:txBody>
            <a:bodyPr lIns="92075" tIns="46038" rIns="92075" bIns="46038" anchor="ctr"/>
            <a:lstStyle/>
            <a:p>
              <a:r>
                <a:rPr lang="en-GB" sz="1900" b="1"/>
                <a:t>Short stroke contacting probe</a:t>
              </a:r>
            </a:p>
          </p:txBody>
        </p:sp>
        <p:sp>
          <p:nvSpPr>
            <p:cNvPr id="71691" name="AutoShape 19"/>
            <p:cNvSpPr>
              <a:spLocks/>
            </p:cNvSpPr>
            <p:nvPr/>
          </p:nvSpPr>
          <p:spPr bwMode="auto">
            <a:xfrm>
              <a:off x="312" y="2189"/>
              <a:ext cx="1057" cy="283"/>
            </a:xfrm>
            <a:prstGeom prst="borderCallout1">
              <a:avLst>
                <a:gd name="adj1" fmla="val 25440"/>
                <a:gd name="adj2" fmla="val 104542"/>
                <a:gd name="adj3" fmla="val -60069"/>
                <a:gd name="adj4" fmla="val 169157"/>
              </a:avLst>
            </a:prstGeom>
            <a:solidFill>
              <a:srgbClr val="FFD597"/>
            </a:solidFill>
            <a:ln w="31750">
              <a:solidFill>
                <a:srgbClr val="E65D00"/>
              </a:solidFill>
              <a:miter lim="800000"/>
              <a:headEnd/>
              <a:tailEnd type="arrow" w="lg" len="lg"/>
            </a:ln>
          </p:spPr>
          <p:txBody>
            <a:bodyPr lIns="92075" tIns="46038" rIns="92075" bIns="46038" anchor="ctr"/>
            <a:lstStyle/>
            <a:p>
              <a:r>
                <a:rPr lang="en-GB" sz="1900" b="1"/>
                <a:t>Invar support</a:t>
              </a:r>
            </a:p>
          </p:txBody>
        </p:sp>
        <p:sp>
          <p:nvSpPr>
            <p:cNvPr id="71692" name="AutoShape 20"/>
            <p:cNvSpPr>
              <a:spLocks/>
            </p:cNvSpPr>
            <p:nvPr/>
          </p:nvSpPr>
          <p:spPr bwMode="auto">
            <a:xfrm>
              <a:off x="5245" y="3096"/>
              <a:ext cx="935" cy="538"/>
            </a:xfrm>
            <a:prstGeom prst="borderCallout1">
              <a:avLst>
                <a:gd name="adj1" fmla="val 13384"/>
                <a:gd name="adj2" fmla="val -5134"/>
                <a:gd name="adj3" fmla="val -73236"/>
                <a:gd name="adj4" fmla="val -45347"/>
              </a:avLst>
            </a:prstGeom>
            <a:solidFill>
              <a:srgbClr val="FFD597"/>
            </a:solidFill>
            <a:ln w="31750">
              <a:solidFill>
                <a:srgbClr val="E65D00"/>
              </a:solidFill>
              <a:miter lim="800000"/>
              <a:headEnd/>
              <a:tailEnd type="arrow" w="lg" len="lg"/>
            </a:ln>
          </p:spPr>
          <p:txBody>
            <a:bodyPr lIns="92075" tIns="46038" rIns="92075" bIns="46038" anchor="ctr"/>
            <a:lstStyle/>
            <a:p>
              <a:r>
                <a:rPr lang="en-GB" sz="1900" b="1"/>
                <a:t>Fixed X axis rectangular guide</a:t>
              </a:r>
            </a:p>
          </p:txBody>
        </p:sp>
        <p:sp>
          <p:nvSpPr>
            <p:cNvPr id="71693" name="AutoShape 21"/>
            <p:cNvSpPr>
              <a:spLocks/>
            </p:cNvSpPr>
            <p:nvPr/>
          </p:nvSpPr>
          <p:spPr bwMode="auto">
            <a:xfrm>
              <a:off x="3912" y="3634"/>
              <a:ext cx="1199" cy="369"/>
            </a:xfrm>
            <a:prstGeom prst="borderCallout1">
              <a:avLst>
                <a:gd name="adj1" fmla="val 19514"/>
                <a:gd name="adj2" fmla="val -4005"/>
                <a:gd name="adj3" fmla="val -51759"/>
                <a:gd name="adj4" fmla="val -44370"/>
              </a:avLst>
            </a:prstGeom>
            <a:solidFill>
              <a:srgbClr val="FFD597"/>
            </a:solidFill>
            <a:ln w="31750">
              <a:solidFill>
                <a:srgbClr val="E65D00"/>
              </a:solidFill>
              <a:miter lim="800000"/>
              <a:headEnd/>
              <a:tailEnd type="arrow" w="lg" len="lg"/>
            </a:ln>
          </p:spPr>
          <p:txBody>
            <a:bodyPr lIns="92075" tIns="46038" rIns="92075" bIns="46038" anchor="ctr"/>
            <a:lstStyle/>
            <a:p>
              <a:r>
                <a:rPr lang="en-GB" sz="1900" b="1"/>
                <a:t>Inclined toric cup grinding wheel</a:t>
              </a:r>
            </a:p>
          </p:txBody>
        </p:sp>
        <p:sp>
          <p:nvSpPr>
            <p:cNvPr id="71694" name="AutoShape 22"/>
            <p:cNvSpPr>
              <a:spLocks/>
            </p:cNvSpPr>
            <p:nvPr/>
          </p:nvSpPr>
          <p:spPr bwMode="auto">
            <a:xfrm>
              <a:off x="5198" y="1069"/>
              <a:ext cx="935" cy="425"/>
            </a:xfrm>
            <a:prstGeom prst="borderCallout1">
              <a:avLst>
                <a:gd name="adj1" fmla="val 16940"/>
                <a:gd name="adj2" fmla="val -5134"/>
                <a:gd name="adj3" fmla="val 146824"/>
                <a:gd name="adj4" fmla="val -175616"/>
              </a:avLst>
            </a:prstGeom>
            <a:solidFill>
              <a:srgbClr val="FFD597"/>
            </a:solidFill>
            <a:ln w="31750">
              <a:solidFill>
                <a:srgbClr val="E65D00"/>
              </a:solidFill>
              <a:miter lim="800000"/>
              <a:headEnd/>
              <a:tailEnd type="arrow" w="lg" len="lg"/>
            </a:ln>
          </p:spPr>
          <p:txBody>
            <a:bodyPr lIns="92075" tIns="46038" rIns="92075" bIns="46038" anchor="ctr"/>
            <a:lstStyle/>
            <a:p>
              <a:r>
                <a:rPr lang="en-GB" sz="1900" b="1"/>
                <a:t>Z axis ‘tube’ guide</a:t>
              </a:r>
            </a:p>
          </p:txBody>
        </p:sp>
        <p:sp>
          <p:nvSpPr>
            <p:cNvPr id="71695" name="AutoShape 23"/>
            <p:cNvSpPr>
              <a:spLocks/>
            </p:cNvSpPr>
            <p:nvPr/>
          </p:nvSpPr>
          <p:spPr bwMode="auto">
            <a:xfrm>
              <a:off x="3074" y="348"/>
              <a:ext cx="1624" cy="369"/>
            </a:xfrm>
            <a:prstGeom prst="borderCallout1">
              <a:avLst>
                <a:gd name="adj1" fmla="val 19514"/>
                <a:gd name="adj2" fmla="val -2954"/>
                <a:gd name="adj3" fmla="val 109486"/>
                <a:gd name="adj4" fmla="val -44088"/>
              </a:avLst>
            </a:prstGeom>
            <a:solidFill>
              <a:srgbClr val="FFD597"/>
            </a:solidFill>
            <a:ln w="31750">
              <a:solidFill>
                <a:srgbClr val="E65D00"/>
              </a:solidFill>
              <a:miter lim="800000"/>
              <a:headEnd/>
              <a:tailEnd type="arrow" w="lg" len="lg"/>
            </a:ln>
          </p:spPr>
          <p:txBody>
            <a:bodyPr lIns="92075" tIns="46038" rIns="92075" bIns="46038" anchor="ctr"/>
            <a:lstStyle/>
            <a:p>
              <a:r>
                <a:rPr lang="en-GB" sz="1900" b="1"/>
                <a:t>Fixed reflective Metrology straightedge</a:t>
              </a:r>
            </a:p>
          </p:txBody>
        </p:sp>
      </p:grpSp>
      <p:sp>
        <p:nvSpPr>
          <p:cNvPr id="71688" name="Rectangle 24"/>
          <p:cNvSpPr>
            <a:spLocks noGrp="1" noChangeArrowheads="1"/>
          </p:cNvSpPr>
          <p:nvPr>
            <p:ph type="title"/>
          </p:nvPr>
        </p:nvSpPr>
        <p:spPr>
          <a:xfrm>
            <a:off x="160339" y="-1"/>
            <a:ext cx="3345957" cy="1980105"/>
          </a:xfrm>
        </p:spPr>
        <p:txBody>
          <a:bodyPr/>
          <a:lstStyle/>
          <a:p>
            <a:pPr eaLnBrk="1" hangingPunct="1"/>
            <a:r>
              <a:rPr lang="en-GB" dirty="0" smtClean="0"/>
              <a:t>Z carriage assembly cut-through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5994400" y="1393825"/>
            <a:ext cx="5451475" cy="5024438"/>
            <a:chOff x="3245" y="697"/>
            <a:chExt cx="2952" cy="2512"/>
          </a:xfrm>
        </p:grpSpPr>
        <p:graphicFrame>
          <p:nvGraphicFramePr>
            <p:cNvPr id="1026" name="Object 2"/>
            <p:cNvGraphicFramePr>
              <a:graphicFrameLocks noChangeAspect="1"/>
            </p:cNvGraphicFramePr>
            <p:nvPr/>
          </p:nvGraphicFramePr>
          <p:xfrm>
            <a:off x="3245" y="697"/>
            <a:ext cx="2952" cy="2512"/>
          </p:xfrm>
          <a:graphic>
            <a:graphicData uri="http://schemas.openxmlformats.org/presentationml/2006/ole">
              <p:oleObj spid="_x0000_s3074" name="Slide" r:id="rId4" imgW="4571836" imgH="3428879" progId="PowerPoint.Slide.8">
                <p:embed/>
              </p:oleObj>
            </a:graphicData>
          </a:graphic>
        </p:graphicFrame>
        <p:sp>
          <p:nvSpPr>
            <p:cNvPr id="1039" name="AutoShape 4"/>
            <p:cNvSpPr>
              <a:spLocks noChangeArrowheads="1"/>
            </p:cNvSpPr>
            <p:nvPr/>
          </p:nvSpPr>
          <p:spPr bwMode="auto">
            <a:xfrm rot="-2521509">
              <a:off x="4820" y="1343"/>
              <a:ext cx="490" cy="81"/>
            </a:xfrm>
            <a:prstGeom prst="rightArrow">
              <a:avLst>
                <a:gd name="adj1" fmla="val 50000"/>
                <a:gd name="adj2" fmla="val 151235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040" name="AutoShape 5"/>
            <p:cNvSpPr>
              <a:spLocks noChangeArrowheads="1"/>
            </p:cNvSpPr>
            <p:nvPr/>
          </p:nvSpPr>
          <p:spPr bwMode="auto">
            <a:xfrm rot="-4133398">
              <a:off x="5249" y="1708"/>
              <a:ext cx="572" cy="70"/>
            </a:xfrm>
            <a:prstGeom prst="rightArrow">
              <a:avLst>
                <a:gd name="adj1" fmla="val 50000"/>
                <a:gd name="adj2" fmla="val 20428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041" name="Text Box 6"/>
            <p:cNvSpPr txBox="1">
              <a:spLocks noChangeArrowheads="1"/>
            </p:cNvSpPr>
            <p:nvPr/>
          </p:nvSpPr>
          <p:spPr bwMode="auto">
            <a:xfrm>
              <a:off x="4962" y="2137"/>
              <a:ext cx="974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900" b="1">
                  <a:solidFill>
                    <a:srgbClr val="FFFFFF"/>
                  </a:solidFill>
                </a:rPr>
                <a:t>Measurement probe</a:t>
              </a:r>
              <a:endParaRPr lang="en-US" sz="1900" b="1">
                <a:solidFill>
                  <a:schemeClr val="bg1"/>
                </a:solidFill>
              </a:endParaRPr>
            </a:p>
          </p:txBody>
        </p:sp>
        <p:sp>
          <p:nvSpPr>
            <p:cNvPr id="1042" name="AutoShape 7"/>
            <p:cNvSpPr>
              <a:spLocks noChangeArrowheads="1"/>
            </p:cNvSpPr>
            <p:nvPr/>
          </p:nvSpPr>
          <p:spPr bwMode="auto">
            <a:xfrm rot="-2300555">
              <a:off x="3771" y="1598"/>
              <a:ext cx="572" cy="70"/>
            </a:xfrm>
            <a:prstGeom prst="rightArrow">
              <a:avLst>
                <a:gd name="adj1" fmla="val 50000"/>
                <a:gd name="adj2" fmla="val 20428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043" name="Text Box 8"/>
            <p:cNvSpPr txBox="1">
              <a:spLocks noChangeArrowheads="1"/>
            </p:cNvSpPr>
            <p:nvPr/>
          </p:nvSpPr>
          <p:spPr bwMode="auto">
            <a:xfrm>
              <a:off x="3374" y="1551"/>
              <a:ext cx="866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900" b="1">
                  <a:solidFill>
                    <a:srgbClr val="FFFFFF"/>
                  </a:solidFill>
                </a:rPr>
                <a:t>Forming region</a:t>
              </a:r>
              <a:endParaRPr lang="en-US" sz="1900" b="1">
                <a:solidFill>
                  <a:schemeClr val="bg1"/>
                </a:solidFill>
              </a:endParaRPr>
            </a:p>
          </p:txBody>
        </p:sp>
        <p:sp>
          <p:nvSpPr>
            <p:cNvPr id="1044" name="Text Box 9"/>
            <p:cNvSpPr txBox="1">
              <a:spLocks noChangeArrowheads="1"/>
            </p:cNvSpPr>
            <p:nvPr/>
          </p:nvSpPr>
          <p:spPr bwMode="auto">
            <a:xfrm>
              <a:off x="4482" y="1546"/>
              <a:ext cx="755" cy="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900" b="1">
                  <a:solidFill>
                    <a:srgbClr val="FFFFFF"/>
                  </a:solidFill>
                </a:rPr>
                <a:t>Dressing region</a:t>
              </a:r>
              <a:endParaRPr lang="en-US" sz="1900" b="1">
                <a:solidFill>
                  <a:schemeClr val="bg1"/>
                </a:solidFill>
              </a:endParaRPr>
            </a:p>
            <a:p>
              <a:endParaRPr lang="en-US" sz="19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523875" y="1382713"/>
            <a:ext cx="5081588" cy="5005387"/>
            <a:chOff x="284" y="691"/>
            <a:chExt cx="2751" cy="2503"/>
          </a:xfrm>
        </p:grpSpPr>
        <p:pic>
          <p:nvPicPr>
            <p:cNvPr id="1030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 b="11696"/>
            <a:stretch>
              <a:fillRect/>
            </a:stretch>
          </p:blipFill>
          <p:spPr bwMode="auto">
            <a:xfrm>
              <a:off x="313" y="691"/>
              <a:ext cx="2722" cy="2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1" name="AutoShape 12"/>
            <p:cNvSpPr>
              <a:spLocks noChangeArrowheads="1"/>
            </p:cNvSpPr>
            <p:nvPr/>
          </p:nvSpPr>
          <p:spPr bwMode="auto">
            <a:xfrm rot="-3609946">
              <a:off x="1766" y="2397"/>
              <a:ext cx="465" cy="67"/>
            </a:xfrm>
            <a:prstGeom prst="rightArrow">
              <a:avLst>
                <a:gd name="adj1" fmla="val 50000"/>
                <a:gd name="adj2" fmla="val 17350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032" name="AutoShape 13"/>
            <p:cNvSpPr>
              <a:spLocks noChangeArrowheads="1"/>
            </p:cNvSpPr>
            <p:nvPr/>
          </p:nvSpPr>
          <p:spPr bwMode="auto">
            <a:xfrm rot="-2934412">
              <a:off x="621" y="2622"/>
              <a:ext cx="464" cy="67"/>
            </a:xfrm>
            <a:prstGeom prst="rightArrow">
              <a:avLst>
                <a:gd name="adj1" fmla="val 50000"/>
                <a:gd name="adj2" fmla="val 173134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033" name="AutoShape 14"/>
            <p:cNvSpPr>
              <a:spLocks noChangeArrowheads="1"/>
            </p:cNvSpPr>
            <p:nvPr/>
          </p:nvSpPr>
          <p:spPr bwMode="auto">
            <a:xfrm rot="1975480">
              <a:off x="923" y="1653"/>
              <a:ext cx="471" cy="66"/>
            </a:xfrm>
            <a:prstGeom prst="rightArrow">
              <a:avLst>
                <a:gd name="adj1" fmla="val 50000"/>
                <a:gd name="adj2" fmla="val 178409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034" name="AutoShape 15"/>
            <p:cNvSpPr>
              <a:spLocks noChangeArrowheads="1"/>
            </p:cNvSpPr>
            <p:nvPr/>
          </p:nvSpPr>
          <p:spPr bwMode="auto">
            <a:xfrm rot="-10495347">
              <a:off x="1556" y="937"/>
              <a:ext cx="471" cy="67"/>
            </a:xfrm>
            <a:prstGeom prst="rightArrow">
              <a:avLst>
                <a:gd name="adj1" fmla="val 50000"/>
                <a:gd name="adj2" fmla="val 17574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035" name="Text Box 16"/>
            <p:cNvSpPr txBox="1">
              <a:spLocks noChangeArrowheads="1"/>
            </p:cNvSpPr>
            <p:nvPr/>
          </p:nvSpPr>
          <p:spPr bwMode="auto">
            <a:xfrm>
              <a:off x="336" y="2846"/>
              <a:ext cx="1058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6634" tIns="23317" rIns="46634" bIns="23317"/>
            <a:lstStyle/>
            <a:p>
              <a:r>
                <a:rPr lang="en-US" sz="1900" b="1">
                  <a:solidFill>
                    <a:srgbClr val="FFFFFF"/>
                  </a:solidFill>
                </a:rPr>
                <a:t>Toric cup</a:t>
              </a:r>
            </a:p>
            <a:p>
              <a:r>
                <a:rPr lang="en-US" sz="1900" b="1">
                  <a:solidFill>
                    <a:srgbClr val="FFFFFF"/>
                  </a:solidFill>
                </a:rPr>
                <a:t>grinding wheel</a:t>
              </a:r>
              <a:endParaRPr lang="en-US" sz="1900" b="1">
                <a:solidFill>
                  <a:schemeClr val="bg1"/>
                </a:solidFill>
              </a:endParaRPr>
            </a:p>
          </p:txBody>
        </p:sp>
        <p:sp>
          <p:nvSpPr>
            <p:cNvPr id="1036" name="Text Box 17"/>
            <p:cNvSpPr txBox="1">
              <a:spLocks noChangeArrowheads="1"/>
            </p:cNvSpPr>
            <p:nvPr/>
          </p:nvSpPr>
          <p:spPr bwMode="auto">
            <a:xfrm>
              <a:off x="284" y="1145"/>
              <a:ext cx="951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6634" tIns="23317" rIns="46634" bIns="23317"/>
            <a:lstStyle/>
            <a:p>
              <a:r>
                <a:rPr lang="en-US" sz="1900" b="1">
                  <a:solidFill>
                    <a:srgbClr val="FFFFFF"/>
                  </a:solidFill>
                </a:rPr>
                <a:t>Inclined grinding</a:t>
              </a:r>
            </a:p>
            <a:p>
              <a:r>
                <a:rPr lang="en-US" sz="1900" b="1">
                  <a:solidFill>
                    <a:srgbClr val="FFFFFF"/>
                  </a:solidFill>
                </a:rPr>
                <a:t>spindle</a:t>
              </a:r>
              <a:endParaRPr lang="en-US" sz="1900" b="1">
                <a:solidFill>
                  <a:schemeClr val="bg1"/>
                </a:solidFill>
              </a:endParaRPr>
            </a:p>
          </p:txBody>
        </p:sp>
        <p:sp>
          <p:nvSpPr>
            <p:cNvPr id="1037" name="Text Box 18"/>
            <p:cNvSpPr txBox="1">
              <a:spLocks noChangeArrowheads="1"/>
            </p:cNvSpPr>
            <p:nvPr/>
          </p:nvSpPr>
          <p:spPr bwMode="auto">
            <a:xfrm>
              <a:off x="1986" y="890"/>
              <a:ext cx="995" cy="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6634" tIns="23317" rIns="46634" bIns="23317"/>
            <a:lstStyle/>
            <a:p>
              <a:r>
                <a:rPr lang="en-US" sz="1900" b="1">
                  <a:solidFill>
                    <a:srgbClr val="FFFFFF"/>
                  </a:solidFill>
                </a:rPr>
                <a:t>Z axis ‘tube’ </a:t>
              </a:r>
            </a:p>
            <a:p>
              <a:r>
                <a:rPr lang="en-US" sz="1900" b="1">
                  <a:solidFill>
                    <a:srgbClr val="FFFFFF"/>
                  </a:solidFill>
                </a:rPr>
                <a:t>bearing guide</a:t>
              </a:r>
              <a:endParaRPr lang="en-US" sz="1900" b="1">
                <a:solidFill>
                  <a:schemeClr val="bg1"/>
                </a:solidFill>
              </a:endParaRPr>
            </a:p>
          </p:txBody>
        </p:sp>
        <p:sp>
          <p:nvSpPr>
            <p:cNvPr id="1038" name="Text Box 19"/>
            <p:cNvSpPr txBox="1">
              <a:spLocks noChangeArrowheads="1"/>
            </p:cNvSpPr>
            <p:nvPr/>
          </p:nvSpPr>
          <p:spPr bwMode="auto">
            <a:xfrm>
              <a:off x="1648" y="2683"/>
              <a:ext cx="1093" cy="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6634" tIns="23317" rIns="46634" bIns="23317"/>
            <a:lstStyle/>
            <a:p>
              <a:r>
                <a:rPr lang="en-US" sz="1900" b="1">
                  <a:solidFill>
                    <a:srgbClr val="FFFFFF"/>
                  </a:solidFill>
                </a:rPr>
                <a:t>X axis ‘rectangular’ </a:t>
              </a:r>
            </a:p>
            <a:p>
              <a:r>
                <a:rPr lang="en-US" sz="1900" b="1">
                  <a:solidFill>
                    <a:srgbClr val="FFFFFF"/>
                  </a:solidFill>
                </a:rPr>
                <a:t>bearing guide</a:t>
              </a:r>
              <a:endParaRPr lang="en-US" sz="1900" b="1">
                <a:solidFill>
                  <a:schemeClr val="bg1"/>
                </a:solidFill>
              </a:endParaRPr>
            </a:p>
          </p:txBody>
        </p:sp>
      </p:grpSp>
      <p:sp>
        <p:nvSpPr>
          <p:cNvPr id="1029" name="Rectangle 20"/>
          <p:cNvSpPr>
            <a:spLocks noChangeArrowheads="1"/>
          </p:cNvSpPr>
          <p:nvPr/>
        </p:nvSpPr>
        <p:spPr bwMode="auto">
          <a:xfrm>
            <a:off x="2947988" y="6769100"/>
            <a:ext cx="61245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993" tIns="54997" rIns="109993" bIns="54997" anchor="ctr"/>
          <a:lstStyle/>
          <a:p>
            <a:r>
              <a:rPr lang="fr-FR" sz="3400">
                <a:solidFill>
                  <a:schemeClr val="tx2"/>
                </a:solidFill>
              </a:rPr>
              <a:t>BOX</a:t>
            </a:r>
            <a:r>
              <a:rPr lang="en-US" sz="3400" baseline="30000">
                <a:solidFill>
                  <a:schemeClr val="tx2"/>
                </a:solidFill>
                <a:cs typeface="Arial" pitchFamily="34" charset="0"/>
              </a:rPr>
              <a:t>®</a:t>
            </a:r>
            <a:r>
              <a:rPr lang="fr-FR" sz="3400" baseline="30000">
                <a:solidFill>
                  <a:schemeClr val="tx2"/>
                </a:solidFill>
              </a:rPr>
              <a:t> </a:t>
            </a:r>
            <a:r>
              <a:rPr lang="fr-FR" sz="3400">
                <a:solidFill>
                  <a:schemeClr val="tx2"/>
                </a:solidFill>
              </a:rPr>
              <a:t>Grinding Mode</a:t>
            </a:r>
            <a:endParaRPr lang="en-GB" sz="3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0" y="0"/>
            <a:ext cx="11887200" cy="8640763"/>
            <a:chOff x="0" y="0"/>
            <a:chExt cx="6436" cy="4320"/>
          </a:xfrm>
        </p:grpSpPr>
        <p:pic>
          <p:nvPicPr>
            <p:cNvPr id="7270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r="2216"/>
            <a:stretch>
              <a:fillRect/>
            </a:stretch>
          </p:blipFill>
          <p:spPr bwMode="auto">
            <a:xfrm>
              <a:off x="0" y="0"/>
              <a:ext cx="6238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71" y="204"/>
              <a:ext cx="1617" cy="596"/>
              <a:chOff x="171" y="204"/>
              <a:chExt cx="1617" cy="596"/>
            </a:xfrm>
          </p:grpSpPr>
          <p:sp>
            <p:nvSpPr>
              <p:cNvPr id="72717" name="Text Box 4"/>
              <p:cNvSpPr txBox="1">
                <a:spLocks noChangeArrowheads="1"/>
              </p:cNvSpPr>
              <p:nvPr/>
            </p:nvSpPr>
            <p:spPr bwMode="auto">
              <a:xfrm>
                <a:off x="171" y="204"/>
                <a:ext cx="1247" cy="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solidFill>
                      <a:srgbClr val="FFFFFF"/>
                    </a:solidFill>
                  </a:rPr>
                  <a:t>Metrology</a:t>
                </a:r>
              </a:p>
              <a:p>
                <a:r>
                  <a:rPr lang="en-US">
                    <a:solidFill>
                      <a:srgbClr val="FFFFFF"/>
                    </a:solidFill>
                  </a:rPr>
                  <a:t>frame</a:t>
                </a:r>
                <a:endParaRPr lang="en-US">
                  <a:solidFill>
                    <a:schemeClr val="bg1"/>
                  </a:solidFill>
                </a:endParaRPr>
              </a:p>
              <a:p>
                <a:endParaRPr 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72718" name="AutoShape 5"/>
              <p:cNvSpPr>
                <a:spLocks noChangeArrowheads="1"/>
              </p:cNvSpPr>
              <p:nvPr/>
            </p:nvSpPr>
            <p:spPr bwMode="auto">
              <a:xfrm rot="479817">
                <a:off x="851" y="503"/>
                <a:ext cx="937" cy="126"/>
              </a:xfrm>
              <a:prstGeom prst="rightArrow">
                <a:avLst>
                  <a:gd name="adj1" fmla="val 50000"/>
                  <a:gd name="adj2" fmla="val 18591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3628" y="317"/>
              <a:ext cx="2808" cy="595"/>
              <a:chOff x="3628" y="317"/>
              <a:chExt cx="2808" cy="595"/>
            </a:xfrm>
          </p:grpSpPr>
          <p:sp>
            <p:nvSpPr>
              <p:cNvPr id="72715" name="Text Box 7"/>
              <p:cNvSpPr txBox="1">
                <a:spLocks noChangeArrowheads="1"/>
              </p:cNvSpPr>
              <p:nvPr/>
            </p:nvSpPr>
            <p:spPr bwMode="auto">
              <a:xfrm>
                <a:off x="5076" y="317"/>
                <a:ext cx="1360" cy="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solidFill>
                      <a:srgbClr val="FFFFFF"/>
                    </a:solidFill>
                  </a:rPr>
                  <a:t>Optical</a:t>
                </a:r>
              </a:p>
              <a:p>
                <a:r>
                  <a:rPr lang="en-US">
                    <a:solidFill>
                      <a:srgbClr val="FFFFFF"/>
                    </a:solidFill>
                  </a:rPr>
                  <a:t>Straightedge</a:t>
                </a:r>
                <a:endParaRPr 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72716" name="AutoShape 8"/>
              <p:cNvSpPr>
                <a:spLocks noChangeArrowheads="1"/>
              </p:cNvSpPr>
              <p:nvPr/>
            </p:nvSpPr>
            <p:spPr bwMode="auto">
              <a:xfrm rot="10800000">
                <a:off x="3628" y="431"/>
                <a:ext cx="1390" cy="113"/>
              </a:xfrm>
              <a:prstGeom prst="rightArrow">
                <a:avLst>
                  <a:gd name="adj1" fmla="val 50000"/>
                  <a:gd name="adj2" fmla="val 307522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</p:grpSp>
        <p:sp>
          <p:nvSpPr>
            <p:cNvPr id="72710" name="AutoShape 10"/>
            <p:cNvSpPr>
              <a:spLocks noChangeArrowheads="1"/>
            </p:cNvSpPr>
            <p:nvPr/>
          </p:nvSpPr>
          <p:spPr bwMode="auto">
            <a:xfrm rot="-1547329">
              <a:off x="2068" y="1097"/>
              <a:ext cx="1527" cy="155"/>
            </a:xfrm>
            <a:prstGeom prst="rightArrow">
              <a:avLst>
                <a:gd name="adj1" fmla="val 50000"/>
                <a:gd name="adj2" fmla="val 24629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72711" name="Text Box 11"/>
            <p:cNvSpPr txBox="1">
              <a:spLocks noChangeArrowheads="1"/>
            </p:cNvSpPr>
            <p:nvPr/>
          </p:nvSpPr>
          <p:spPr bwMode="auto">
            <a:xfrm>
              <a:off x="1225" y="1196"/>
              <a:ext cx="1638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>
                  <a:solidFill>
                    <a:srgbClr val="FFFFFF"/>
                  </a:solidFill>
                </a:rPr>
                <a:t>Short path interferometer</a:t>
              </a:r>
              <a:endParaRPr lang="en-US" b="1">
                <a:solidFill>
                  <a:schemeClr val="bg1"/>
                </a:solidFill>
              </a:endParaRPr>
            </a:p>
          </p:txBody>
        </p:sp>
        <p:grpSp>
          <p:nvGrpSpPr>
            <p:cNvPr id="5" name="Group 12"/>
            <p:cNvGrpSpPr>
              <a:grpSpLocks/>
            </p:cNvGrpSpPr>
            <p:nvPr/>
          </p:nvGrpSpPr>
          <p:grpSpPr bwMode="auto">
            <a:xfrm>
              <a:off x="3472" y="2254"/>
              <a:ext cx="2312" cy="927"/>
              <a:chOff x="3472" y="2254"/>
              <a:chExt cx="2312" cy="927"/>
            </a:xfrm>
          </p:grpSpPr>
          <p:sp>
            <p:nvSpPr>
              <p:cNvPr id="72713" name="AutoShape 13"/>
              <p:cNvSpPr>
                <a:spLocks noChangeArrowheads="1"/>
              </p:cNvSpPr>
              <p:nvPr/>
            </p:nvSpPr>
            <p:spPr bwMode="auto">
              <a:xfrm rot="-8205581">
                <a:off x="3472" y="2254"/>
                <a:ext cx="1163" cy="127"/>
              </a:xfrm>
              <a:prstGeom prst="rightArrow">
                <a:avLst>
                  <a:gd name="adj1" fmla="val 50000"/>
                  <a:gd name="adj2" fmla="val 228937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72714" name="Text Box 14"/>
              <p:cNvSpPr txBox="1">
                <a:spLocks noChangeArrowheads="1"/>
              </p:cNvSpPr>
              <p:nvPr/>
            </p:nvSpPr>
            <p:spPr bwMode="auto">
              <a:xfrm>
                <a:off x="4537" y="2585"/>
                <a:ext cx="1247" cy="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solidFill>
                      <a:srgbClr val="FFFFFF"/>
                    </a:solidFill>
                  </a:rPr>
                  <a:t>Air bearing</a:t>
                </a:r>
              </a:p>
              <a:p>
                <a:r>
                  <a:rPr lang="en-US">
                    <a:solidFill>
                      <a:srgbClr val="FFFFFF"/>
                    </a:solidFill>
                  </a:rPr>
                  <a:t>contacting probe</a:t>
                </a:r>
                <a:endParaRPr lang="en-US" b="1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First structural mode</a:t>
            </a:r>
          </a:p>
        </p:txBody>
      </p:sp>
      <p:sp>
        <p:nvSpPr>
          <p:cNvPr id="74756" name="Text Box 3"/>
          <p:cNvSpPr txBox="1">
            <a:spLocks noChangeArrowheads="1"/>
          </p:cNvSpPr>
          <p:nvPr/>
        </p:nvSpPr>
        <p:spPr bwMode="auto">
          <a:xfrm>
            <a:off x="8124825" y="1920875"/>
            <a:ext cx="3014663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1652" tIns="21652" rIns="21652" bIns="21652">
            <a:spAutoFit/>
          </a:bodyPr>
          <a:lstStyle/>
          <a:p>
            <a:r>
              <a:rPr lang="en-GB" sz="3400"/>
              <a:t>BoX</a:t>
            </a:r>
            <a:r>
              <a:rPr lang="en-US" sz="3400" baseline="30000">
                <a:cs typeface="Arial" pitchFamily="34" charset="0"/>
              </a:rPr>
              <a:t>®</a:t>
            </a:r>
            <a:r>
              <a:rPr lang="en-GB" sz="3400"/>
              <a:t> Grinder</a:t>
            </a:r>
          </a:p>
          <a:p>
            <a:r>
              <a:rPr lang="en-GB" sz="3400"/>
              <a:t>2 metre configuration</a:t>
            </a:r>
            <a:endParaRPr lang="en-GB" sz="3400">
              <a:solidFill>
                <a:srgbClr val="FF0000"/>
              </a:solidFill>
            </a:endParaRPr>
          </a:p>
        </p:txBody>
      </p:sp>
      <p:sp>
        <p:nvSpPr>
          <p:cNvPr id="587780" name="Text Box 4"/>
          <p:cNvSpPr txBox="1">
            <a:spLocks noChangeArrowheads="1"/>
          </p:cNvSpPr>
          <p:nvPr/>
        </p:nvSpPr>
        <p:spPr bwMode="auto">
          <a:xfrm>
            <a:off x="8124825" y="4170363"/>
            <a:ext cx="3014663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1652" tIns="21652" rIns="21652" bIns="21652">
            <a:spAutoFit/>
          </a:bodyPr>
          <a:lstStyle/>
          <a:p>
            <a:r>
              <a:rPr lang="en-GB" sz="3400"/>
              <a:t>First structural resonance – 106Hz</a:t>
            </a:r>
            <a:endParaRPr lang="en-GB" sz="3400">
              <a:solidFill>
                <a:srgbClr val="FF0000"/>
              </a:solidFill>
            </a:endParaRPr>
          </a:p>
        </p:txBody>
      </p:sp>
      <p:sp>
        <p:nvSpPr>
          <p:cNvPr id="587781" name="Text Box 5"/>
          <p:cNvSpPr txBox="1">
            <a:spLocks noChangeArrowheads="1"/>
          </p:cNvSpPr>
          <p:nvPr/>
        </p:nvSpPr>
        <p:spPr bwMode="auto">
          <a:xfrm>
            <a:off x="7105650" y="7002463"/>
            <a:ext cx="4033838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1652" tIns="21652" rIns="21652" bIns="21652">
            <a:spAutoFit/>
          </a:bodyPr>
          <a:lstStyle/>
          <a:p>
            <a:r>
              <a:rPr lang="en-GB" sz="3400"/>
              <a:t>Moving mass 750Kg</a:t>
            </a:r>
          </a:p>
          <a:p>
            <a:r>
              <a:rPr lang="en-GB" sz="3400"/>
              <a:t>&gt; 100 Hz bandwidth</a:t>
            </a:r>
            <a:endParaRPr lang="en-GB" sz="3400">
              <a:solidFill>
                <a:srgbClr val="FF0000"/>
              </a:solidFill>
            </a:endParaRPr>
          </a:p>
        </p:txBody>
      </p:sp>
      <p:sp>
        <p:nvSpPr>
          <p:cNvPr id="587783" name="Text Box 7"/>
          <p:cNvSpPr txBox="1">
            <a:spLocks noChangeArrowheads="1"/>
          </p:cNvSpPr>
          <p:nvPr/>
        </p:nvSpPr>
        <p:spPr bwMode="auto">
          <a:xfrm>
            <a:off x="1885950" y="7002463"/>
            <a:ext cx="4975225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1652" tIns="21652" rIns="21652" bIns="21652">
            <a:spAutoFit/>
          </a:bodyPr>
          <a:lstStyle/>
          <a:p>
            <a:r>
              <a:rPr lang="en-GB" sz="3400"/>
              <a:t>Grinding spindle speed 1800 rpm (30 Hz)</a:t>
            </a:r>
            <a:endParaRPr lang="en-GB" sz="3400">
              <a:solidFill>
                <a:srgbClr val="FF0000"/>
              </a:solidFill>
            </a:endParaRPr>
          </a:p>
        </p:txBody>
      </p:sp>
      <p:pic>
        <p:nvPicPr>
          <p:cNvPr id="8" name="2m box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75517" y="2646693"/>
            <a:ext cx="5905500" cy="4191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2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8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87780" grpId="0"/>
      <p:bldP spid="587781" grpId="0"/>
      <p:bldP spid="5877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Size of aperture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5903843" y="6649279"/>
            <a:ext cx="5318195" cy="1530624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Size limit?</a:t>
            </a:r>
          </a:p>
          <a:p>
            <a:pPr lvl="1"/>
            <a:r>
              <a:rPr lang="en-GB" dirty="0" smtClean="0">
                <a:solidFill>
                  <a:schemeClr val="bg1"/>
                </a:solidFill>
              </a:rPr>
              <a:t>Segmented mirrors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6516" y="8385106"/>
            <a:ext cx="2895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</a:rPr>
              <a:t>Background image credit: ESO/EPR (2006)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3658" y="1101256"/>
            <a:ext cx="79832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Primary primary mirror size on large telescopes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Segmented mirrors</a:t>
            </a:r>
            <a:endParaRPr lang="en-GB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Pioneered by Keck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Repeated by GTC, SALT, JWST etc.</a:t>
            </a:r>
            <a:endParaRPr lang="en-GB" dirty="0"/>
          </a:p>
        </p:txBody>
      </p:sp>
      <p:pic>
        <p:nvPicPr>
          <p:cNvPr id="14" name="Picture 13" descr="Primary_Mirror_of_Keck_Telescop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236" y="1818860"/>
            <a:ext cx="8110330" cy="5397628"/>
          </a:xfrm>
          <a:prstGeom prst="rect">
            <a:avLst/>
          </a:prstGeom>
        </p:spPr>
      </p:pic>
      <p:pic>
        <p:nvPicPr>
          <p:cNvPr id="15" name="Picture 3" descr="70664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6980903" y="2584176"/>
            <a:ext cx="4541172" cy="3339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731000" y="6874193"/>
            <a:ext cx="1545616" cy="261610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/>
              <a:t>Image credit: A. Miller</a:t>
            </a:r>
            <a:endParaRPr lang="en-GB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30024" y="112010"/>
            <a:ext cx="11226022" cy="8403340"/>
            <a:chOff x="130024" y="112010"/>
            <a:chExt cx="11226022" cy="8403340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0024" y="112010"/>
              <a:ext cx="11226022" cy="8388741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</p:pic>
        <p:sp>
          <p:nvSpPr>
            <p:cNvPr id="3" name="Rectangle 2"/>
            <p:cNvSpPr/>
            <p:nvPr/>
          </p:nvSpPr>
          <p:spPr bwMode="auto">
            <a:xfrm>
              <a:off x="704850" y="8239125"/>
              <a:ext cx="752475" cy="27622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1509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ul">
  <a:themeElements>
    <a:clrScheme name="Pau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ul">
      <a:majorFont>
        <a:latin typeface="DefusedLigh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509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509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au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u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u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u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u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u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u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u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u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u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u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u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aul">
  <a:themeElements>
    <a:clrScheme name="1_Pau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Paul">
      <a:majorFont>
        <a:latin typeface="DefusedRegular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509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509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au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au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au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au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au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au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au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au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au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au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au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au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5169</TotalTime>
  <Words>2078</Words>
  <Application>Microsoft Office PowerPoint</Application>
  <PresentationFormat>Custom</PresentationFormat>
  <Paragraphs>471</Paragraphs>
  <Slides>69</Slides>
  <Notes>33</Notes>
  <HiddenSlides>0</HiddenSlides>
  <MMClips>3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69</vt:i4>
      </vt:variant>
    </vt:vector>
  </HeadingPairs>
  <TitlesOfParts>
    <vt:vector size="83" baseType="lpstr">
      <vt:lpstr>Arial</vt:lpstr>
      <vt:lpstr>DefusedLight</vt:lpstr>
      <vt:lpstr>DefusedRegular</vt:lpstr>
      <vt:lpstr>ＭＳ Ｐゴシック</vt:lpstr>
      <vt:lpstr>Times New Roman</vt:lpstr>
      <vt:lpstr>Wingdings</vt:lpstr>
      <vt:lpstr>Helvetica</vt:lpstr>
      <vt:lpstr>Cambria</vt:lpstr>
      <vt:lpstr>Calibri</vt:lpstr>
      <vt:lpstr>Symbol</vt:lpstr>
      <vt:lpstr>Paul</vt:lpstr>
      <vt:lpstr>1_Paul</vt:lpstr>
      <vt:lpstr>Visio</vt:lpstr>
      <vt:lpstr>Slide</vt:lpstr>
      <vt:lpstr>High-precision grinding of optics for astronomical applications</vt:lpstr>
      <vt:lpstr>Limits to the performance of telescopes</vt:lpstr>
      <vt:lpstr>Optical Quality</vt:lpstr>
      <vt:lpstr>Atmospheric Disturbance</vt:lpstr>
      <vt:lpstr>Size of aperture</vt:lpstr>
      <vt:lpstr>Size of aperture</vt:lpstr>
      <vt:lpstr>Size of aperture</vt:lpstr>
      <vt:lpstr>Segmented mirrors</vt:lpstr>
      <vt:lpstr>Slide 9</vt:lpstr>
      <vt:lpstr>Next generation of large telescopes</vt:lpstr>
      <vt:lpstr>Nextgen ground-based telescope - size</vt:lpstr>
      <vt:lpstr>Nextgen ground-based telescope - size</vt:lpstr>
      <vt:lpstr>Primary mirror</vt:lpstr>
      <vt:lpstr>Surface geometry</vt:lpstr>
      <vt:lpstr>Surface geometry</vt:lpstr>
      <vt:lpstr>Example large optics process chains</vt:lpstr>
      <vt:lpstr>Example large optics process chains</vt:lpstr>
      <vt:lpstr>Precision Optical Machining Technologies</vt:lpstr>
      <vt:lpstr>New process chain for large optics</vt:lpstr>
      <vt:lpstr>Ultra Precision Surfaces Machines</vt:lpstr>
      <vt:lpstr>Box® Grinding Motion</vt:lpstr>
      <vt:lpstr>Technology advantage</vt:lpstr>
      <vt:lpstr>Low cost high performance temperature control</vt:lpstr>
      <vt:lpstr>Tool path algorithm</vt:lpstr>
      <vt:lpstr>Complex tool path (contact point compensation)</vt:lpstr>
      <vt:lpstr>Requirement to measure wheel shape</vt:lpstr>
      <vt:lpstr>Workpiece Metrology</vt:lpstr>
      <vt:lpstr>1 metre mirror ground in 10 hours</vt:lpstr>
      <vt:lpstr>Scan measurement of ground profile</vt:lpstr>
      <vt:lpstr>Traceable profile measurement</vt:lpstr>
      <vt:lpstr>Box machine grinding 1st ESO segment</vt:lpstr>
      <vt:lpstr>Box machine grinding 1st ESO segment</vt:lpstr>
      <vt:lpstr>CMM validation of accuracy</vt:lpstr>
      <vt:lpstr>1st ESO segment in ground condition</vt:lpstr>
      <vt:lpstr>CMM validation of accuracy</vt:lpstr>
      <vt:lpstr>NIF (laser induced fusion)</vt:lpstr>
      <vt:lpstr>HiPER - High Power laser Energy Research </vt:lpstr>
      <vt:lpstr>Slide 38</vt:lpstr>
      <vt:lpstr>Slide 39</vt:lpstr>
      <vt:lpstr>Slide 40</vt:lpstr>
      <vt:lpstr>Focusing lens off axis aspheric wedge optic 700mm, form accuracy &lt; 30nm RMS)</vt:lpstr>
      <vt:lpstr>1st ESO segment in ground condition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Low moving mass assembly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Z carriage assembly cut-through</vt:lpstr>
      <vt:lpstr>Slide 67</vt:lpstr>
      <vt:lpstr>Slide 68</vt:lpstr>
      <vt:lpstr>First structural mode</vt:lpstr>
    </vt:vector>
  </TitlesOfParts>
  <Company>Cranfield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High-precision grinding of optics for astronomical applications</dc:title>
  <dc:subject>Telescopes and grinding large optics</dc:subject>
  <dc:creator>Paul Morantz</dc:creator>
  <cp:keywords>telescopes, large optics, Box, grinding </cp:keywords>
  <cp:lastModifiedBy>wspm</cp:lastModifiedBy>
  <cp:revision>258</cp:revision>
  <dcterms:created xsi:type="dcterms:W3CDTF">2007-06-22T22:06:26Z</dcterms:created>
  <dcterms:modified xsi:type="dcterms:W3CDTF">2010-11-15T09:08:28Z</dcterms:modified>
</cp:coreProperties>
</file>