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67" r:id="rId2"/>
    <p:sldId id="258" r:id="rId3"/>
    <p:sldId id="259" r:id="rId4"/>
    <p:sldId id="260" r:id="rId5"/>
    <p:sldId id="261" r:id="rId6"/>
    <p:sldId id="262" r:id="rId7"/>
    <p:sldId id="323" r:id="rId8"/>
    <p:sldId id="324" r:id="rId9"/>
    <p:sldId id="339" r:id="rId10"/>
    <p:sldId id="338" r:id="rId11"/>
    <p:sldId id="257" r:id="rId12"/>
    <p:sldId id="326" r:id="rId13"/>
    <p:sldId id="327" r:id="rId14"/>
    <p:sldId id="337" r:id="rId15"/>
    <p:sldId id="329" r:id="rId16"/>
    <p:sldId id="330" r:id="rId17"/>
    <p:sldId id="334" r:id="rId18"/>
    <p:sldId id="335" r:id="rId19"/>
    <p:sldId id="268" r:id="rId20"/>
    <p:sldId id="270" r:id="rId21"/>
    <p:sldId id="269" r:id="rId22"/>
    <p:sldId id="271" r:id="rId23"/>
    <p:sldId id="272" r:id="rId24"/>
    <p:sldId id="273" r:id="rId25"/>
    <p:sldId id="274" r:id="rId26"/>
    <p:sldId id="275" r:id="rId27"/>
    <p:sldId id="276" r:id="rId28"/>
    <p:sldId id="278" r:id="rId29"/>
    <p:sldId id="277" r:id="rId30"/>
    <p:sldId id="281" r:id="rId31"/>
    <p:sldId id="280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90" r:id="rId40"/>
    <p:sldId id="289" r:id="rId41"/>
    <p:sldId id="291" r:id="rId42"/>
    <p:sldId id="292" r:id="rId43"/>
    <p:sldId id="293" r:id="rId44"/>
    <p:sldId id="294" r:id="rId45"/>
    <p:sldId id="322" r:id="rId46"/>
    <p:sldId id="295" r:id="rId47"/>
    <p:sldId id="296" r:id="rId48"/>
    <p:sldId id="302" r:id="rId49"/>
    <p:sldId id="303" r:id="rId50"/>
    <p:sldId id="304" r:id="rId51"/>
    <p:sldId id="306" r:id="rId52"/>
    <p:sldId id="308" r:id="rId53"/>
    <p:sldId id="309" r:id="rId54"/>
    <p:sldId id="310" r:id="rId55"/>
    <p:sldId id="312" r:id="rId56"/>
    <p:sldId id="313" r:id="rId57"/>
    <p:sldId id="314" r:id="rId58"/>
    <p:sldId id="315" r:id="rId59"/>
    <p:sldId id="320" r:id="rId60"/>
    <p:sldId id="316" r:id="rId61"/>
    <p:sldId id="317" r:id="rId62"/>
    <p:sldId id="318" r:id="rId63"/>
    <p:sldId id="319" r:id="rId64"/>
    <p:sldId id="321" r:id="rId65"/>
    <p:sldId id="263" r:id="rId66"/>
    <p:sldId id="266" r:id="rId67"/>
    <p:sldId id="328" r:id="rId68"/>
    <p:sldId id="307" r:id="rId69"/>
    <p:sldId id="297" r:id="rId70"/>
    <p:sldId id="300" r:id="rId71"/>
    <p:sldId id="301" r:id="rId72"/>
    <p:sldId id="311" r:id="rId73"/>
    <p:sldId id="305" r:id="rId74"/>
    <p:sldId id="279" r:id="rId75"/>
    <p:sldId id="299" r:id="rId76"/>
    <p:sldId id="298" r:id="rId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020" autoAdjust="0"/>
    <p:restoredTop sz="94660" autoAdjust="0"/>
  </p:normalViewPr>
  <p:slideViewPr>
    <p:cSldViewPr snapToGrid="0">
      <p:cViewPr varScale="1">
        <p:scale>
          <a:sx n="195" d="100"/>
          <a:sy n="195" d="100"/>
        </p:scale>
        <p:origin x="-712" y="-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86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presProps" Target="presProps.xml"/><Relationship Id="rId81" Type="http://schemas.openxmlformats.org/officeDocument/2006/relationships/viewProps" Target="viewProps.xml"/><Relationship Id="rId82" Type="http://schemas.openxmlformats.org/officeDocument/2006/relationships/theme" Target="theme/theme1.xml"/><Relationship Id="rId83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notesMaster" Target="notesMasters/notesMaster1.xml"/><Relationship Id="rId79" Type="http://schemas.openxmlformats.org/officeDocument/2006/relationships/printerSettings" Target="printerSettings/printerSettings1.bin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71BC5-AB4C-4E38-9F3B-8F8B074B6E62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4007F-07AB-48B6-888F-540FF068E8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364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433087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From tetrahedral to box: design philosophy behind the Cranfield Big OptiX system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A6E83B-7043-4E69-B6C4-C662BB6E615F}" type="datetime1">
              <a:rPr lang="en-GB" altLang="en-US" smtClean="0"/>
              <a:pPr eaLnBrk="1" hangingPunct="1">
                <a:spcBef>
                  <a:spcPct val="0"/>
                </a:spcBef>
              </a:pPr>
              <a:t>06/09/16</a:t>
            </a:fld>
            <a:endParaRPr lang="en-US" altLang="en-US" smtClean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Paul Morantz - Cranfield University</a:t>
            </a:r>
          </a:p>
        </p:txBody>
      </p:sp>
      <p:sp>
        <p:nvSpPr>
          <p:cNvPr id="686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241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From tetrahedral to box: design philosophy behind the Cranfield Big OptiX system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7EAE0F-EB81-473F-8947-A246D82128BB}" type="datetime1">
              <a:rPr lang="en-GB" altLang="en-US" smtClean="0"/>
              <a:pPr eaLnBrk="1" hangingPunct="1">
                <a:spcBef>
                  <a:spcPct val="0"/>
                </a:spcBef>
              </a:pPr>
              <a:t>06/09/16</a:t>
            </a:fld>
            <a:endParaRPr lang="en-US" altLang="en-US" smtClean="0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Paul Morantz - Cranfield University</a:t>
            </a:r>
          </a:p>
        </p:txBody>
      </p:sp>
      <p:sp>
        <p:nvSpPr>
          <p:cNvPr id="69637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3" tIns="45512" rIns="91023" bIns="45512" anchor="b"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D8975F3-E830-4388-961B-D226ED760B84}" type="slidenum">
              <a:rPr lang="en-GB" altLang="en-US"/>
              <a:pPr algn="r" eaLnBrk="1" hangingPunct="1">
                <a:spcBef>
                  <a:spcPct val="0"/>
                </a:spcBef>
              </a:pPr>
              <a:t>62</a:t>
            </a:fld>
            <a:endParaRPr lang="en-GB" altLang="en-US"/>
          </a:p>
        </p:txBody>
      </p:sp>
      <p:sp>
        <p:nvSpPr>
          <p:cNvPr id="696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7388"/>
            <a:ext cx="6091238" cy="3427412"/>
          </a:xfrm>
          <a:ln/>
        </p:spPr>
      </p:sp>
      <p:sp>
        <p:nvSpPr>
          <p:cNvPr id="696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3" tIns="45512" rIns="91023" bIns="45512"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083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1pPr>
            <a:lvl2pPr marL="742877" indent="-285722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2pPr>
            <a:lvl3pPr marL="1142888" indent="-228578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3pPr>
            <a:lvl4pPr marL="1600043" indent="-228578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4pPr>
            <a:lvl5pPr marL="2057199" indent="-228578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5pPr>
            <a:lvl6pPr marL="2514354" indent="-228578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6pPr>
            <a:lvl7pPr marL="2971509" indent="-228578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7pPr>
            <a:lvl8pPr marL="3428664" indent="-228578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8pPr>
            <a:lvl9pPr marL="3885819" indent="-228578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9pPr>
          </a:lstStyle>
          <a:p>
            <a:fld id="{48B1E549-343C-4468-8FDE-A1F6ABB17195}" type="slidenum">
              <a:rPr lang="en-GB" sz="1200">
                <a:latin typeface="Times New Roman" pitchFamily="18" charset="0"/>
              </a:rPr>
              <a:pPr/>
              <a:t>67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34132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From tetrahedral to box: design philosophy behind the Cranfield Big OptiX system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22EF516-3288-41D7-A764-8337A405BF83}" type="datetime1">
              <a:rPr lang="en-GB" altLang="en-US" smtClean="0"/>
              <a:pPr eaLnBrk="1" hangingPunct="1">
                <a:spcBef>
                  <a:spcPct val="0"/>
                </a:spcBef>
              </a:pPr>
              <a:t>06/09/16</a:t>
            </a:fld>
            <a:endParaRPr lang="en-US" altLang="en-US" smtClean="0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Paul Morantz - Cranfield University</a:t>
            </a:r>
          </a:p>
        </p:txBody>
      </p:sp>
      <p:sp>
        <p:nvSpPr>
          <p:cNvPr id="64517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3" tIns="45512" rIns="91023" bIns="45512" anchor="b"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9B5DC59-4D50-4022-AC9E-0D323BBDEA3E}" type="slidenum">
              <a:rPr lang="en-GB" altLang="en-US"/>
              <a:pPr algn="r" eaLnBrk="1" hangingPunct="1">
                <a:spcBef>
                  <a:spcPct val="0"/>
                </a:spcBef>
              </a:pPr>
              <a:t>71</a:t>
            </a:fld>
            <a:endParaRPr lang="en-GB" altLang="en-US"/>
          </a:p>
        </p:txBody>
      </p:sp>
      <p:sp>
        <p:nvSpPr>
          <p:cNvPr id="645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7388"/>
            <a:ext cx="6091238" cy="3427412"/>
          </a:xfrm>
          <a:ln/>
        </p:spPr>
      </p:sp>
      <p:sp>
        <p:nvSpPr>
          <p:cNvPr id="645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3" tIns="45512" rIns="91023" bIns="45512"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86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9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7587" name="Rectangle 2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A80B8C-3AAA-47DE-B63D-AF24714DDAE5}" type="slidenum">
              <a:rPr lang="en-US" altLang="en-US"/>
              <a:pPr eaLnBrk="1" hangingPunct="1">
                <a:spcBef>
                  <a:spcPct val="0"/>
                </a:spcBef>
              </a:pPr>
              <a:t>72</a:t>
            </a:fld>
            <a:endParaRPr lang="en-US" altLang="en-US"/>
          </a:p>
        </p:txBody>
      </p:sp>
      <p:sp>
        <p:nvSpPr>
          <p:cNvPr id="67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388" y="685800"/>
            <a:ext cx="6503987" cy="3659188"/>
          </a:xfrm>
          <a:ln/>
        </p:spPr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4572000"/>
            <a:ext cx="5610225" cy="3463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466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5"/>
          <p:cNvSpPr txBox="1">
            <a:spLocks noGrp="1" noChangeArrowheads="1"/>
          </p:cNvSpPr>
          <p:nvPr/>
        </p:nvSpPr>
        <p:spPr bwMode="auto">
          <a:xfrm>
            <a:off x="3882744" y="8705065"/>
            <a:ext cx="297525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546" tIns="0" rIns="18546" bIns="0" anchor="b"/>
          <a:lstStyle>
            <a:lvl1pPr defTabSz="890588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890588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defTabSz="890588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defTabSz="890588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defTabSz="890588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defTabSz="890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defTabSz="890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defTabSz="890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defTabSz="890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0B583DB-2935-4B59-8C32-BC4C43B0FCDC}" type="slidenum">
              <a:rPr lang="en-US" sz="1000" i="1" smtClean="0">
                <a:solidFill>
                  <a:prstClr val="black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000" i="1" smtClean="0">
              <a:solidFill>
                <a:prstClr val="black"/>
              </a:solidFill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7388"/>
            <a:ext cx="6092825" cy="3427412"/>
          </a:xfrm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77" y="4343695"/>
            <a:ext cx="5487048" cy="411391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67159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4007F-07AB-48B6-888F-540FF068E82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245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JWST mirror project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mtClean="0"/>
              <a:t>Precision Engineering Case Studies - 13-17 October 2008</a:t>
            </a:r>
            <a:endParaRPr lang="en-US" altLang="en-US" smtClean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Cranfield University</a:t>
            </a:r>
          </a:p>
        </p:txBody>
      </p:sp>
      <p:sp>
        <p:nvSpPr>
          <p:cNvPr id="614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>
                <a:latin typeface="Arial" panose="020B0604020202020204" pitchFamily="34" charset="0"/>
              </a:rPr>
              <a:t>These very sharp edges are required because of the 98% efficiency reqt – must use ‘dead’ sharp tools</a:t>
            </a:r>
          </a:p>
        </p:txBody>
      </p:sp>
    </p:spTree>
    <p:extLst>
      <p:ext uri="{BB962C8B-B14F-4D97-AF65-F5344CB8AC3E}">
        <p14:creationId xmlns:p14="http://schemas.microsoft.com/office/powerpoint/2010/main" val="1053955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819E27-558D-4749-9F4F-B48B24C76CBE}" type="slidenum">
              <a:rPr lang="en-US" altLang="en-US"/>
              <a:pPr eaLnBrk="1" hangingPunct="1"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92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50D4B90-C805-44AE-9E0D-2E89C0170A0C}" type="slidenum">
              <a:rPr lang="en-US" altLang="en-US"/>
              <a:pPr eaLnBrk="1" hangingPunct="1"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latin typeface="Arial" panose="020B0604020202020204" pitchFamily="34" charset="0"/>
              </a:rPr>
              <a:t>Now let’s see why many scientists get heartburn at such proposals.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  <a:p>
            <a:r>
              <a:rPr lang="en-US" altLang="en-US" smtClean="0">
                <a:latin typeface="Arial" panose="020B0604020202020204" pitchFamily="34" charset="0"/>
              </a:rPr>
              <a:t>And, remember all this presumes we have already developed the technology to have on hand a molecular assembler!</a:t>
            </a:r>
          </a:p>
        </p:txBody>
      </p:sp>
    </p:spTree>
    <p:extLst>
      <p:ext uri="{BB962C8B-B14F-4D97-AF65-F5344CB8AC3E}">
        <p14:creationId xmlns:p14="http://schemas.microsoft.com/office/powerpoint/2010/main" val="3988506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>
                <a:latin typeface="Arial" panose="020B0604020202020204" pitchFamily="34" charset="0"/>
              </a:rPr>
              <a:t>This graph shows that ground based telescopes are presently going through a period of intense size scale up.</a:t>
            </a:r>
          </a:p>
          <a:p>
            <a:endParaRPr lang="en-GB" altLang="en-US" smtClean="0">
              <a:latin typeface="Arial" panose="020B0604020202020204" pitchFamily="34" charset="0"/>
            </a:endParaRPr>
          </a:p>
          <a:p>
            <a:r>
              <a:rPr lang="en-GB" altLang="en-US" smtClean="0">
                <a:latin typeface="Arial" panose="020B0604020202020204" pitchFamily="34" charset="0"/>
              </a:rPr>
              <a:t>This is after a 50 year period where sensor sensitivity had been the most cost effective means to improve performance. </a:t>
            </a:r>
          </a:p>
          <a:p>
            <a:endParaRPr lang="en-GB" altLang="en-US" smtClean="0">
              <a:latin typeface="Arial" panose="020B0604020202020204" pitchFamily="34" charset="0"/>
            </a:endParaRPr>
          </a:p>
          <a:p>
            <a:r>
              <a:rPr lang="en-GB" altLang="en-US" smtClean="0">
                <a:latin typeface="Arial" panose="020B0604020202020204" pitchFamily="34" charset="0"/>
              </a:rPr>
              <a:t>A key science driver today is the detection of earth like planets, meanings planets to size of earth being located a similar distance from its star as earth is from our sun.</a:t>
            </a:r>
          </a:p>
          <a:p>
            <a:endParaRPr lang="en-GB" altLang="en-US" smtClean="0">
              <a:latin typeface="Arial" panose="020B0604020202020204" pitchFamily="34" charset="0"/>
            </a:endParaRPr>
          </a:p>
          <a:p>
            <a:r>
              <a:rPr lang="en-GB" altLang="en-US" smtClean="0">
                <a:latin typeface="Arial" panose="020B0604020202020204" pitchFamily="34" charset="0"/>
              </a:rPr>
              <a:t>Astronomers considered 30 - 40m scale ground based telescopes will be needed.</a:t>
            </a:r>
          </a:p>
          <a:p>
            <a:endParaRPr lang="en-GB" altLang="en-US" smtClean="0">
              <a:latin typeface="Arial" panose="020B0604020202020204" pitchFamily="34" charset="0"/>
            </a:endParaRPr>
          </a:p>
          <a:p>
            <a:endParaRPr lang="en-GB" altLang="en-US" smtClean="0">
              <a:latin typeface="Arial" panose="020B0604020202020204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8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8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8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8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8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8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8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8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85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0F768DA-BB05-4E78-950C-5326D57AF847}" type="slidenum">
              <a:rPr lang="en-US" altLang="en-US"/>
              <a:pPr eaLnBrk="1" hangingPunct="1">
                <a:spcBef>
                  <a:spcPct val="0"/>
                </a:spcBef>
              </a:pPr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562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From tetrahedral to box: design philosophy behind the Cranfield Big OptiX system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493D80A-0DA4-48A8-9BC3-3011E05C352C}" type="datetime1">
              <a:rPr lang="en-GB" altLang="en-US" smtClean="0"/>
              <a:pPr eaLnBrk="1" hangingPunct="1">
                <a:spcBef>
                  <a:spcPct val="0"/>
                </a:spcBef>
              </a:pPr>
              <a:t>06/09/16</a:t>
            </a:fld>
            <a:endParaRPr lang="en-US" altLang="en-US" smtClean="0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mtClean="0"/>
              <a:t>Paul Morantz - Cranfield University</a:t>
            </a:r>
          </a:p>
        </p:txBody>
      </p:sp>
      <p:sp>
        <p:nvSpPr>
          <p:cNvPr id="655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5800"/>
            <a:ext cx="6091238" cy="3427413"/>
          </a:xfrm>
          <a:ln/>
        </p:spPr>
      </p:sp>
      <p:sp>
        <p:nvSpPr>
          <p:cNvPr id="655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This is a cross section of the RAP plasma source.  We generate a plasma in argon, then inject CF</a:t>
            </a:r>
            <a:r>
              <a:rPr lang="en-US" altLang="en-US" baseline="-25000" smtClean="0">
                <a:latin typeface="Arial" panose="020B0604020202020204" pitchFamily="34" charset="0"/>
              </a:rPr>
              <a:t>4</a:t>
            </a:r>
            <a:r>
              <a:rPr lang="en-US" altLang="en-US" smtClean="0">
                <a:latin typeface="Arial" panose="020B0604020202020204" pitchFamily="34" charset="0"/>
              </a:rPr>
              <a:t> into the center of the plasma excitation zone.  The plasma rips apart the CF</a:t>
            </a:r>
            <a:r>
              <a:rPr lang="en-US" altLang="en-US" baseline="-25000" smtClean="0">
                <a:latin typeface="Arial" panose="020B0604020202020204" pitchFamily="34" charset="0"/>
              </a:rPr>
              <a:t>4</a:t>
            </a:r>
            <a:r>
              <a:rPr lang="en-US" altLang="en-US" smtClean="0">
                <a:latin typeface="Arial" panose="020B0604020202020204" pitchFamily="34" charset="0"/>
              </a:rPr>
              <a:t> and produces a stream of C* and F* atomic radicals.  Some of these are ionized, but they neutralize very quickly.  The thing that does the etching in our device is neutral atomic radicals of F*.</a:t>
            </a:r>
          </a:p>
        </p:txBody>
      </p:sp>
    </p:spTree>
    <p:extLst>
      <p:ext uri="{BB962C8B-B14F-4D97-AF65-F5344CB8AC3E}">
        <p14:creationId xmlns:p14="http://schemas.microsoft.com/office/powerpoint/2010/main" val="334135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9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6563" name="Rectangle 2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E69E08A-CADA-49F4-A1D8-92AAC5720EA8}" type="slidenum">
              <a:rPr lang="en-US" altLang="en-US"/>
              <a:pPr eaLnBrk="1" hangingPunct="1">
                <a:spcBef>
                  <a:spcPct val="0"/>
                </a:spcBef>
              </a:pPr>
              <a:t>53</a:t>
            </a:fld>
            <a:endParaRPr lang="en-US" altLang="en-US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0975" y="685800"/>
            <a:ext cx="6505575" cy="3660775"/>
          </a:xfrm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2300" y="4572000"/>
            <a:ext cx="5613400" cy="3462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250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710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010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088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45D19C3-9827-4A93-A0C5-1882F5674E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6335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863F355-F801-4333-AA86-3E53E8C94DC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994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D3DC924-0C07-40BF-B01E-29D33EB520E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8541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73667" y="455614"/>
            <a:ext cx="10284884" cy="5394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Slide </a:t>
            </a:r>
            <a:fld id="{C23BB10F-0F06-4BE7-8B5C-E472078A2B3A}" type="slidenum">
              <a:rPr lang="en-US" altLang="en-US"/>
              <a:pPr/>
              <a:t>‹#›</a:t>
            </a:fld>
            <a:r>
              <a:rPr lang="en-US" altLang="en-US"/>
              <a:t>   | </a:t>
            </a:r>
            <a:r>
              <a:rPr lang="en-US" altLang="en-US">
                <a:solidFill>
                  <a:srgbClr val="A8B50A"/>
                </a:solidFill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210460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3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142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151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16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979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54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72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286AEA-E7FC-4167-8EFF-33A7BB2A5456}" type="datetimeFigureOut">
              <a:rPr lang="en-GB" smtClean="0"/>
              <a:t>06/09/16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F65DE1-7F8E-44BE-A98E-3C8A68DB39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8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2293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FFF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3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Relationship Id="rId3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jpeg"/><Relationship Id="rId5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4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4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4" Type="http://schemas.openxmlformats.org/officeDocument/2006/relationships/image" Target="../media/image91.jpeg"/><Relationship Id="rId5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4" Type="http://schemas.openxmlformats.org/officeDocument/2006/relationships/image" Target="../media/image96.jpeg"/><Relationship Id="rId5" Type="http://schemas.openxmlformats.org/officeDocument/2006/relationships/image" Target="../media/image97.jpeg"/><Relationship Id="rId6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4" Type="http://schemas.openxmlformats.org/officeDocument/2006/relationships/image" Target="../media/image102.jpeg"/><Relationship Id="rId5" Type="http://schemas.openxmlformats.org/officeDocument/2006/relationships/image" Target="../media/image103.jpeg"/><Relationship Id="rId6" Type="http://schemas.openxmlformats.org/officeDocument/2006/relationships/image" Target="../media/image104.jpeg"/><Relationship Id="rId7" Type="http://schemas.openxmlformats.org/officeDocument/2006/relationships/image" Target="../media/image105.jpeg"/><Relationship Id="rId8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4" Type="http://schemas.openxmlformats.org/officeDocument/2006/relationships/image" Target="../media/image108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4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0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20" Type="http://schemas.openxmlformats.org/officeDocument/2006/relationships/image" Target="../media/image19.jpeg"/><Relationship Id="rId21" Type="http://schemas.openxmlformats.org/officeDocument/2006/relationships/image" Target="../media/image20.jpeg"/><Relationship Id="rId22" Type="http://schemas.openxmlformats.org/officeDocument/2006/relationships/image" Target="../media/image21.jpeg"/><Relationship Id="rId10" Type="http://schemas.openxmlformats.org/officeDocument/2006/relationships/image" Target="../media/image9.jpeg"/><Relationship Id="rId11" Type="http://schemas.openxmlformats.org/officeDocument/2006/relationships/image" Target="../media/image10.jpeg"/><Relationship Id="rId12" Type="http://schemas.openxmlformats.org/officeDocument/2006/relationships/image" Target="../media/image11.jpeg"/><Relationship Id="rId13" Type="http://schemas.openxmlformats.org/officeDocument/2006/relationships/image" Target="../media/image12.jpeg"/><Relationship Id="rId14" Type="http://schemas.openxmlformats.org/officeDocument/2006/relationships/image" Target="../media/image13.png"/><Relationship Id="rId15" Type="http://schemas.openxmlformats.org/officeDocument/2006/relationships/image" Target="../media/image14.jpeg"/><Relationship Id="rId16" Type="http://schemas.openxmlformats.org/officeDocument/2006/relationships/image" Target="../media/image15.jpeg"/><Relationship Id="rId17" Type="http://schemas.openxmlformats.org/officeDocument/2006/relationships/image" Target="../media/image16.jpeg"/><Relationship Id="rId18" Type="http://schemas.openxmlformats.org/officeDocument/2006/relationships/image" Target="../media/image17.png"/><Relationship Id="rId19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microsoft.com/office/2007/relationships/hdphoto" Target="../media/hdphoto1.wdp"/><Relationship Id="rId6" Type="http://schemas.openxmlformats.org/officeDocument/2006/relationships/image" Target="../media/image24.png"/><Relationship Id="rId7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7318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852407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67" y="457200"/>
            <a:ext cx="7170208" cy="4286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660" y="457199"/>
            <a:ext cx="4252233" cy="5953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029675" y="512815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smtClean="0"/>
              <a:t>Rolls Royce Trent 900</a:t>
            </a:r>
          </a:p>
          <a:p>
            <a:r>
              <a:rPr lang="en-GB" sz="4000" b="1" dirty="0" smtClean="0"/>
              <a:t>Gas Turbine Engine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011555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http://i.dailymail.co.uk/i/pix/2013/07/18/article-2367871-1ADA0206000005DC-144_964x6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076"/>
            <a:ext cx="12192000" cy="811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46" y="188479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Airbus A380 now operated by British Airways 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104741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6403" y="651507"/>
            <a:ext cx="8210485" cy="957838"/>
          </a:xfrm>
        </p:spPr>
        <p:txBody>
          <a:bodyPr>
            <a:normAutofit fontScale="90000"/>
          </a:bodyPr>
          <a:lstStyle/>
          <a:p>
            <a:r>
              <a:rPr lang="en-GB" sz="6000" b="1" dirty="0" smtClean="0">
                <a:solidFill>
                  <a:srgbClr val="FFFF00"/>
                </a:solidFill>
              </a:rPr>
              <a:t>ENGINEERING – in the UK  </a:t>
            </a:r>
            <a:br>
              <a:rPr lang="en-GB" sz="6000" b="1" dirty="0" smtClean="0">
                <a:solidFill>
                  <a:srgbClr val="FFFF00"/>
                </a:solidFill>
              </a:rPr>
            </a:b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" y="1424679"/>
            <a:ext cx="113507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480,000 engineering businesses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5.6 million people work in UK engineering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587,000 (estimated) engineers needed in manufacturing by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Engineering contributes 20% of the UK’s GDP (income) </a:t>
            </a:r>
          </a:p>
          <a:p>
            <a:r>
              <a:rPr lang="en-GB" sz="2800" dirty="0">
                <a:solidFill>
                  <a:srgbClr val="FFFF00"/>
                </a:solidFill>
              </a:rPr>
              <a:t>	</a:t>
            </a:r>
            <a:r>
              <a:rPr lang="en-GB" sz="2800" dirty="0" smtClean="0">
                <a:solidFill>
                  <a:srgbClr val="FFFF00"/>
                </a:solidFill>
              </a:rPr>
              <a:t>	– 3X more than the financial sector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A very satisfying career, exercising creativity, rapid change and good pay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 smtClean="0">
              <a:solidFill>
                <a:srgbClr val="FFFF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ENGINEERING: aerospace; bio-engineering; chemical; civil; electrical; electronic; mechanical; MECHATRONICS; software engineering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 smtClean="0">
              <a:solidFill>
                <a:srgbClr val="FFFF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INCREASING NATIONAL WEALTH; higher living standards</a:t>
            </a:r>
            <a:endParaRPr lang="en-GB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722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0"/>
          <a:stretch/>
        </p:blipFill>
        <p:spPr>
          <a:xfrm>
            <a:off x="329182" y="1363533"/>
            <a:ext cx="11582400" cy="46257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8563" y="273335"/>
            <a:ext cx="10111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rgbClr val="FFFF00"/>
                </a:solidFill>
              </a:rPr>
              <a:t>Mechatronics in action…e.g. robotics </a:t>
            </a:r>
            <a:endParaRPr lang="en-GB" sz="4800" dirty="0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518" y="6046313"/>
            <a:ext cx="3545727" cy="86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83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 has many disciplines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robot? </a:t>
            </a:r>
          </a:p>
          <a:p>
            <a:pPr lvl="1"/>
            <a:r>
              <a:rPr lang="en-US" dirty="0" smtClean="0"/>
              <a:t>Electrical motors</a:t>
            </a:r>
          </a:p>
          <a:p>
            <a:pPr lvl="1"/>
            <a:r>
              <a:rPr lang="en-US" dirty="0" smtClean="0"/>
              <a:t>Electronics to control the motors</a:t>
            </a:r>
          </a:p>
          <a:p>
            <a:pPr lvl="1"/>
            <a:r>
              <a:rPr lang="en-US" dirty="0" smtClean="0"/>
              <a:t>Mechanical structures with bearings</a:t>
            </a:r>
          </a:p>
          <a:p>
            <a:r>
              <a:rPr lang="en-US" dirty="0" smtClean="0"/>
              <a:t>Is that it?</a:t>
            </a:r>
          </a:p>
          <a:p>
            <a:r>
              <a:rPr lang="en-US" dirty="0" smtClean="0"/>
              <a:t>It needs software to precisely control its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The software is written by software developers / engineers</a:t>
            </a:r>
          </a:p>
          <a:p>
            <a:r>
              <a:rPr lang="en-US" dirty="0" smtClean="0"/>
              <a:t>….engineers who trained in computer science (or software engineering) courses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986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software development matters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562" y="1563307"/>
            <a:ext cx="10217152" cy="3267169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Software developers created </a:t>
            </a:r>
            <a:r>
              <a:rPr lang="en-US" dirty="0"/>
              <a:t>Google, Apple, Facebook, Cisco, Yahoo, Twitter. </a:t>
            </a:r>
            <a:endParaRPr lang="en-US" dirty="0" smtClean="0"/>
          </a:p>
          <a:p>
            <a:pPr lvl="0"/>
            <a:r>
              <a:rPr lang="en-US" dirty="0" smtClean="0"/>
              <a:t>These are the biggest and most valuable companies in the world today, and they will continue to grow for many years to come.</a:t>
            </a:r>
          </a:p>
          <a:p>
            <a:pPr lvl="0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In </a:t>
            </a:r>
            <a:r>
              <a:rPr lang="en-US" dirty="0"/>
              <a:t>the US, </a:t>
            </a:r>
            <a:r>
              <a:rPr lang="en-US" dirty="0" smtClean="0"/>
              <a:t>software </a:t>
            </a:r>
            <a:r>
              <a:rPr lang="en-US" dirty="0"/>
              <a:t>is a </a:t>
            </a:r>
            <a:r>
              <a:rPr lang="en-US" dirty="0" smtClean="0"/>
              <a:t>$425 </a:t>
            </a:r>
            <a:r>
              <a:rPr lang="en-US" dirty="0"/>
              <a:t>billion </a:t>
            </a:r>
            <a:r>
              <a:rPr lang="en-US" dirty="0" smtClean="0"/>
              <a:t>industry  providing 2.5 million jobs.</a:t>
            </a:r>
            <a:endParaRPr lang="en-US" dirty="0"/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By </a:t>
            </a:r>
            <a:r>
              <a:rPr lang="en-US" dirty="0"/>
              <a:t>2023, it is estimated that 10% of the world economy will be in software-related jobs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The jobs are very well paid: </a:t>
            </a:r>
            <a:r>
              <a:rPr lang="en-US" dirty="0" smtClean="0"/>
              <a:t> the </a:t>
            </a:r>
            <a:r>
              <a:rPr lang="en-US" dirty="0"/>
              <a:t>average software </a:t>
            </a:r>
            <a:r>
              <a:rPr lang="en-US" dirty="0" smtClean="0"/>
              <a:t>developer </a:t>
            </a:r>
            <a:r>
              <a:rPr lang="en-US" dirty="0"/>
              <a:t>is paid more than twice the average professional worker in </a:t>
            </a:r>
            <a:r>
              <a:rPr lang="en-US" dirty="0" smtClean="0"/>
              <a:t>the </a:t>
            </a:r>
            <a:r>
              <a:rPr lang="en-US" dirty="0"/>
              <a:t>US. </a:t>
            </a:r>
          </a:p>
        </p:txBody>
      </p:sp>
    </p:spTree>
    <p:extLst>
      <p:ext uri="{BB962C8B-B14F-4D97-AF65-F5344CB8AC3E}">
        <p14:creationId xmlns:p14="http://schemas.microsoft.com/office/powerpoint/2010/main" val="3189309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world needs more software developers!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over 11 million software developers in the world today, with over 1 million new software development jobs per year.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There is a shortage of 200,000 software developers in the UK. </a:t>
            </a:r>
          </a:p>
          <a:p>
            <a:pPr lvl="0"/>
            <a:r>
              <a:rPr lang="en-US" dirty="0"/>
              <a:t>A digital divide is growing between those who can program and those who can't. </a:t>
            </a:r>
            <a:endParaRPr lang="en-US" dirty="0" smtClean="0"/>
          </a:p>
          <a:p>
            <a:pPr lvl="0"/>
            <a:r>
              <a:rPr lang="en-US" dirty="0" smtClean="0"/>
              <a:t>Ability to code / program is an essential tool to advance capabilities and careers in the arts, (designing ballet choreography!) drama, fashion design, domestic products commerce and many other creative professions.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67578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i="1" dirty="0" smtClean="0"/>
              <a:t>Software is more important than ever…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274" y="2470212"/>
            <a:ext cx="10593919" cy="4103423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There is a steady growth of demand for software in all aspects of the global economy</a:t>
            </a:r>
          </a:p>
          <a:p>
            <a:pPr lvl="0">
              <a:lnSpc>
                <a:spcPct val="90000"/>
              </a:lnSpc>
              <a:spcBef>
                <a:spcPts val="1200"/>
              </a:spcBef>
            </a:pPr>
            <a:r>
              <a:rPr lang="en-US" sz="2400" dirty="0"/>
              <a:t>E</a:t>
            </a:r>
            <a:r>
              <a:rPr lang="en-US" sz="2400" dirty="0" smtClean="0"/>
              <a:t>verything now runs intelligently – from our home thermostats to our cars. Software is no longer just on your computer.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2400" dirty="0"/>
              <a:t>It is no longer sufficient to only use software. Participation in a global economy requires creation of new software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2400" dirty="0"/>
              <a:t>With a strong educational foundation in engineering, </a:t>
            </a:r>
            <a:r>
              <a:rPr lang="en-US" sz="2400" dirty="0" smtClean="0"/>
              <a:t>we </a:t>
            </a:r>
            <a:r>
              <a:rPr lang="en-US" sz="2400" dirty="0"/>
              <a:t>can move from being </a:t>
            </a:r>
            <a:r>
              <a:rPr lang="en-US" sz="2400" dirty="0" smtClean="0"/>
              <a:t>USERS/CONSUMERS </a:t>
            </a:r>
            <a:r>
              <a:rPr lang="en-US" sz="2400" dirty="0"/>
              <a:t>of Software to </a:t>
            </a:r>
            <a:r>
              <a:rPr lang="en-US" sz="2400" dirty="0" smtClean="0"/>
              <a:t>CREATORS </a:t>
            </a:r>
            <a:r>
              <a:rPr lang="en-US" sz="2400" dirty="0"/>
              <a:t>of Software 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23670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i="1" dirty="0" smtClean="0"/>
              <a:t>MOVE from USER to CREATOR!</a:t>
            </a:r>
            <a:endParaRPr lang="en-US" dirty="0"/>
          </a:p>
        </p:txBody>
      </p:sp>
      <p:pic>
        <p:nvPicPr>
          <p:cNvPr id="17" name="Picture 16" descr="455691914-resiz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88" y="2804557"/>
            <a:ext cx="3735861" cy="1884912"/>
          </a:xfrm>
          <a:prstGeom prst="rect">
            <a:avLst/>
          </a:prstGeom>
        </p:spPr>
      </p:pic>
      <p:pic>
        <p:nvPicPr>
          <p:cNvPr id="19" name="Picture 18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778" y="1805777"/>
            <a:ext cx="5454636" cy="2596755"/>
          </a:xfrm>
          <a:prstGeom prst="rect">
            <a:avLst/>
          </a:prstGeom>
        </p:spPr>
      </p:pic>
      <p:pic>
        <p:nvPicPr>
          <p:cNvPr id="20" name="Picture 19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778" y="4402532"/>
            <a:ext cx="5454636" cy="2045489"/>
          </a:xfrm>
          <a:prstGeom prst="rect">
            <a:avLst/>
          </a:prstGeom>
        </p:spPr>
      </p:pic>
      <p:sp>
        <p:nvSpPr>
          <p:cNvPr id="23" name="Notched Right Arrow 22"/>
          <p:cNvSpPr/>
          <p:nvPr/>
        </p:nvSpPr>
        <p:spPr>
          <a:xfrm>
            <a:off x="4279529" y="3614799"/>
            <a:ext cx="2217249" cy="976973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3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2684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rgbClr val="FFFF00"/>
                </a:solidFill>
              </a:rPr>
              <a:t>Engineering Nanotechnology</a:t>
            </a:r>
            <a:br>
              <a:rPr lang="en-US" altLang="en-US" sz="3600" b="1">
                <a:solidFill>
                  <a:srgbClr val="FFFF00"/>
                </a:solidFill>
              </a:rPr>
            </a:br>
            <a:r>
              <a:rPr lang="en-US" altLang="en-US" sz="3600" b="1">
                <a:solidFill>
                  <a:srgbClr val="FFFF00"/>
                </a:solidFill>
              </a:rPr>
              <a:t>- the Ultra Precision Technologies</a:t>
            </a:r>
            <a:endParaRPr lang="en-GB" altLang="en-US" sz="3600" b="1">
              <a:solidFill>
                <a:srgbClr val="FFFF00"/>
              </a:solidFill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216275" y="2843214"/>
            <a:ext cx="6254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FFF00"/>
                </a:solidFill>
                <a:latin typeface="Times New Roman" panose="02020603050405020304" pitchFamily="18" charset="0"/>
              </a:rPr>
              <a:t>Professor Pat McKeown</a:t>
            </a:r>
            <a:r>
              <a:rPr lang="en-GB" altLang="en-US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2000">
                <a:solidFill>
                  <a:srgbClr val="FFFF00"/>
                </a:solidFill>
                <a:latin typeface="Times New Roman" panose="02020603050405020304" pitchFamily="18" charset="0"/>
              </a:rPr>
              <a:t>OBE FREng</a:t>
            </a:r>
            <a:endParaRPr lang="en-GB" altLang="en-US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0" name="Picture 15" descr="CUlogo_pp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5900" y="4140200"/>
            <a:ext cx="1981200" cy="2438400"/>
          </a:xfrm>
          <a:noFill/>
        </p:spPr>
      </p:pic>
      <p:pic>
        <p:nvPicPr>
          <p:cNvPr id="4101" name="Picture 16" descr="euspenold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41514" y="4740275"/>
            <a:ext cx="2687637" cy="1201738"/>
          </a:xfrm>
          <a:noFill/>
        </p:spPr>
      </p:pic>
      <p:sp>
        <p:nvSpPr>
          <p:cNvPr id="4102" name="Text Box 17"/>
          <p:cNvSpPr txBox="1">
            <a:spLocks noChangeArrowheads="1"/>
          </p:cNvSpPr>
          <p:nvPr/>
        </p:nvSpPr>
        <p:spPr bwMode="auto">
          <a:xfrm>
            <a:off x="1545091" y="6007100"/>
            <a:ext cx="3648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>
                <a:solidFill>
                  <a:srgbClr val="FFFF99"/>
                </a:solidFill>
              </a:rPr>
              <a:t>European Society for Precision Engineering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>
                <a:solidFill>
                  <a:srgbClr val="FFFF99"/>
                </a:solidFill>
              </a:rPr>
              <a:t> and Nanotechnology</a:t>
            </a:r>
          </a:p>
        </p:txBody>
      </p:sp>
      <p:pic>
        <p:nvPicPr>
          <p:cNvPr id="4103" name="Picture 8" descr="RAEng_Logo_Orange_Blac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6" y="4741863"/>
            <a:ext cx="2581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2195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80" y="548005"/>
            <a:ext cx="10515600" cy="4292219"/>
          </a:xfrm>
        </p:spPr>
        <p:txBody>
          <a:bodyPr>
            <a:normAutofit/>
          </a:bodyPr>
          <a:lstStyle/>
          <a:p>
            <a:r>
              <a:rPr lang="en-GB" sz="6000" b="1" dirty="0" smtClean="0">
                <a:solidFill>
                  <a:srgbClr val="FFFFFF"/>
                </a:solidFill>
              </a:rPr>
              <a:t>S</a:t>
            </a:r>
            <a:r>
              <a:rPr lang="en-GB" sz="6000" b="1" dirty="0" smtClean="0">
                <a:solidFill>
                  <a:srgbClr val="FFFF00"/>
                </a:solidFill>
              </a:rPr>
              <a:t>CIENCE </a:t>
            </a:r>
            <a:br>
              <a:rPr lang="en-GB" sz="6000" b="1" dirty="0" smtClean="0">
                <a:solidFill>
                  <a:srgbClr val="FFFF00"/>
                </a:solidFill>
              </a:rPr>
            </a:br>
            <a:r>
              <a:rPr lang="en-GB" sz="6000" b="1" dirty="0" smtClean="0">
                <a:solidFill>
                  <a:srgbClr val="FFFFFF"/>
                </a:solidFill>
              </a:rPr>
              <a:t>T</a:t>
            </a:r>
            <a:r>
              <a:rPr lang="en-GB" sz="6000" b="1" dirty="0" smtClean="0">
                <a:solidFill>
                  <a:srgbClr val="FFFF00"/>
                </a:solidFill>
              </a:rPr>
              <a:t>ECHNOLOGY</a:t>
            </a:r>
            <a:br>
              <a:rPr lang="en-GB" sz="6000" b="1" dirty="0" smtClean="0">
                <a:solidFill>
                  <a:srgbClr val="FFFF00"/>
                </a:solidFill>
              </a:rPr>
            </a:br>
            <a:r>
              <a:rPr lang="en-GB" sz="6000" b="1" dirty="0" smtClean="0">
                <a:solidFill>
                  <a:srgbClr val="FFFF00"/>
                </a:solidFill>
              </a:rPr>
              <a:t/>
            </a:r>
            <a:br>
              <a:rPr lang="en-GB" sz="6000" b="1" dirty="0" smtClean="0">
                <a:solidFill>
                  <a:srgbClr val="FFFF00"/>
                </a:solidFill>
              </a:rPr>
            </a:br>
            <a:r>
              <a:rPr lang="en-GB" sz="6000" b="1" dirty="0" smtClean="0">
                <a:solidFill>
                  <a:srgbClr val="FFFFFF"/>
                </a:solidFill>
              </a:rPr>
              <a:t>M</a:t>
            </a:r>
            <a:r>
              <a:rPr lang="en-GB" sz="6000" b="1" dirty="0" smtClean="0">
                <a:solidFill>
                  <a:srgbClr val="FFFF00"/>
                </a:solidFill>
              </a:rPr>
              <a:t>ATHEMATICS</a:t>
            </a: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292096"/>
            <a:ext cx="7973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 smtClean="0">
                <a:solidFill>
                  <a:srgbClr val="FFFFFF"/>
                </a:solidFill>
              </a:rPr>
              <a:t>E</a:t>
            </a:r>
            <a:r>
              <a:rPr lang="en-GB" sz="9600" b="1" dirty="0" smtClean="0">
                <a:solidFill>
                  <a:srgbClr val="FFFF00"/>
                </a:solidFill>
              </a:rPr>
              <a:t>NGINEERING</a:t>
            </a:r>
            <a:endParaRPr lang="en-GB" sz="9600" dirty="0"/>
          </a:p>
        </p:txBody>
      </p:sp>
      <p:sp>
        <p:nvSpPr>
          <p:cNvPr id="5" name="TextBox 4"/>
          <p:cNvSpPr txBox="1"/>
          <p:nvPr/>
        </p:nvSpPr>
        <p:spPr>
          <a:xfrm>
            <a:off x="829056" y="4775460"/>
            <a:ext cx="843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FF00"/>
                </a:solidFill>
              </a:rPr>
              <a:t>Helping to choose a satisfying career </a:t>
            </a:r>
            <a:endParaRPr lang="en-GB" sz="36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3448" y="5753928"/>
            <a:ext cx="843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FF00"/>
                </a:solidFill>
              </a:rPr>
              <a:t>Professor Pat </a:t>
            </a:r>
            <a:r>
              <a:rPr lang="en-GB" sz="2000" dirty="0" err="1" smtClean="0">
                <a:solidFill>
                  <a:srgbClr val="FFFF00"/>
                </a:solidFill>
              </a:rPr>
              <a:t>McKeown</a:t>
            </a:r>
            <a:r>
              <a:rPr lang="en-GB" sz="2000" dirty="0" smtClean="0">
                <a:solidFill>
                  <a:srgbClr val="FFFF00"/>
                </a:solidFill>
              </a:rPr>
              <a:t> OBE </a:t>
            </a:r>
            <a:r>
              <a:rPr lang="en-GB" sz="2000" dirty="0" err="1" smtClean="0">
                <a:solidFill>
                  <a:srgbClr val="FFFF00"/>
                </a:solidFill>
              </a:rPr>
              <a:t>FREng</a:t>
            </a:r>
            <a:endParaRPr lang="en-GB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90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ize of thing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0225" y="98425"/>
            <a:ext cx="4198938" cy="6661150"/>
          </a:xfrm>
          <a:noFill/>
        </p:spPr>
      </p:pic>
    </p:spTree>
    <p:extLst>
      <p:ext uri="{BB962C8B-B14F-4D97-AF65-F5344CB8AC3E}">
        <p14:creationId xmlns:p14="http://schemas.microsoft.com/office/powerpoint/2010/main" val="2264423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What is a nanometre?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1 millimetre  (mm)                   ..10</a:t>
            </a:r>
            <a:r>
              <a:rPr lang="en-GB" altLang="en-US" baseline="30000" dirty="0"/>
              <a:t>-3 </a:t>
            </a:r>
            <a:r>
              <a:rPr lang="en-GB" altLang="en-US" dirty="0"/>
              <a:t>metre</a:t>
            </a:r>
          </a:p>
          <a:p>
            <a:pPr eaLnBrk="1" hangingPunct="1"/>
            <a:r>
              <a:rPr lang="en-GB" altLang="en-US" dirty="0"/>
              <a:t>1 micrometre (µm)                   ..10</a:t>
            </a:r>
            <a:r>
              <a:rPr lang="en-GB" altLang="en-US" baseline="30000" dirty="0"/>
              <a:t>-6 </a:t>
            </a:r>
            <a:r>
              <a:rPr lang="en-GB" altLang="en-US" dirty="0"/>
              <a:t>metre</a:t>
            </a:r>
          </a:p>
          <a:p>
            <a:pPr eaLnBrk="1" hangingPunct="1"/>
            <a:r>
              <a:rPr lang="en-GB" altLang="en-US" sz="2000" dirty="0"/>
              <a:t>Note: diameter of human hair 80µ</a:t>
            </a:r>
            <a:r>
              <a:rPr lang="en-US" altLang="en-US" sz="2000" dirty="0">
                <a:cs typeface="Arial" panose="020B0604020202020204" pitchFamily="34" charset="0"/>
              </a:rPr>
              <a:t>m; human eye can resolve </a:t>
            </a:r>
            <a:r>
              <a:rPr lang="en-US" altLang="en-US" sz="2000" dirty="0" smtClean="0">
                <a:cs typeface="Arial" panose="020B0604020202020204" pitchFamily="34" charset="0"/>
              </a:rPr>
              <a:t>about 20 </a:t>
            </a:r>
            <a:r>
              <a:rPr lang="en-US" altLang="en-US" sz="2000" dirty="0">
                <a:cs typeface="Arial" panose="020B0604020202020204" pitchFamily="34" charset="0"/>
              </a:rPr>
              <a:t>µm</a:t>
            </a:r>
            <a:endParaRPr lang="en-GB" altLang="en-US" dirty="0"/>
          </a:p>
          <a:p>
            <a:pPr eaLnBrk="1" hangingPunct="1"/>
            <a:r>
              <a:rPr lang="en-GB" altLang="en-US" dirty="0">
                <a:solidFill>
                  <a:srgbClr val="FF0000"/>
                </a:solidFill>
              </a:rPr>
              <a:t>1 nanometre  (nm)                   ..10</a:t>
            </a:r>
            <a:r>
              <a:rPr lang="en-GB" altLang="en-US" baseline="30000" dirty="0">
                <a:solidFill>
                  <a:srgbClr val="FF0000"/>
                </a:solidFill>
              </a:rPr>
              <a:t>-9 </a:t>
            </a:r>
            <a:r>
              <a:rPr lang="en-GB" altLang="en-US" dirty="0" smtClean="0">
                <a:solidFill>
                  <a:srgbClr val="FF0000"/>
                </a:solidFill>
              </a:rPr>
              <a:t>metre....0.000 000 001 metre</a:t>
            </a:r>
            <a:endParaRPr lang="en-GB" altLang="en-US" dirty="0">
              <a:solidFill>
                <a:srgbClr val="FF0000"/>
              </a:solidFill>
            </a:endParaRPr>
          </a:p>
          <a:p>
            <a:pPr eaLnBrk="1" hangingPunct="1"/>
            <a:r>
              <a:rPr lang="en-GB" altLang="en-US" dirty="0"/>
              <a:t>1 </a:t>
            </a:r>
            <a:r>
              <a:rPr lang="en-US" altLang="en-US" dirty="0" err="1">
                <a:cs typeface="Arial" panose="020B0604020202020204" pitchFamily="34" charset="0"/>
              </a:rPr>
              <a:t>Ångström</a:t>
            </a:r>
            <a:r>
              <a:rPr lang="en-US" altLang="en-US" dirty="0">
                <a:cs typeface="Arial" panose="020B0604020202020204" pitchFamily="34" charset="0"/>
              </a:rPr>
              <a:t> </a:t>
            </a:r>
            <a:r>
              <a:rPr lang="en-GB" altLang="en-US" dirty="0"/>
              <a:t>(</a:t>
            </a:r>
            <a:r>
              <a:rPr lang="en-US" altLang="en-US" dirty="0" err="1">
                <a:cs typeface="Arial" panose="020B0604020202020204" pitchFamily="34" charset="0"/>
              </a:rPr>
              <a:t>Å</a:t>
            </a:r>
            <a:r>
              <a:rPr lang="en-GB" altLang="en-US" dirty="0"/>
              <a:t>)                        ..10</a:t>
            </a:r>
            <a:r>
              <a:rPr lang="en-GB" altLang="en-US" baseline="30000" dirty="0"/>
              <a:t>-10 </a:t>
            </a:r>
            <a:r>
              <a:rPr lang="en-GB" altLang="en-US" dirty="0"/>
              <a:t>metre</a:t>
            </a:r>
            <a:br>
              <a:rPr lang="en-GB" altLang="en-US" dirty="0"/>
            </a:br>
            <a:r>
              <a:rPr lang="en-GB" altLang="en-US" sz="2000" dirty="0"/>
              <a:t>Note: this is the “diameter” of a hydrogen atom; large atoms are up to 4 </a:t>
            </a:r>
            <a:r>
              <a:rPr lang="en-US" altLang="en-US" sz="2000" dirty="0" err="1">
                <a:cs typeface="Arial" panose="020B0604020202020204" pitchFamily="34" charset="0"/>
              </a:rPr>
              <a:t>Å</a:t>
            </a:r>
            <a:r>
              <a:rPr lang="en-US" altLang="en-US" sz="2000" dirty="0">
                <a:cs typeface="Arial" panose="020B0604020202020204" pitchFamily="34" charset="0"/>
              </a:rPr>
              <a:t>  diameter</a:t>
            </a:r>
            <a:r>
              <a:rPr lang="en-GB" altLang="en-US" sz="2000" dirty="0"/>
              <a:t/>
            </a:r>
            <a:br>
              <a:rPr lang="en-GB" altLang="en-US" sz="2000" dirty="0"/>
            </a:br>
            <a:endParaRPr lang="en-GB" altLang="en-US" sz="2000" dirty="0"/>
          </a:p>
          <a:p>
            <a:pPr eaLnBrk="1" hangingPunct="1"/>
            <a:r>
              <a:rPr lang="en-GB" altLang="en-US" dirty="0"/>
              <a:t>1 </a:t>
            </a:r>
            <a:r>
              <a:rPr lang="en-GB" altLang="en-US" dirty="0" err="1"/>
              <a:t>picometre</a:t>
            </a:r>
            <a:r>
              <a:rPr lang="en-GB" altLang="en-US" dirty="0"/>
              <a:t> (pm)                      .. 10</a:t>
            </a:r>
            <a:r>
              <a:rPr lang="en-GB" altLang="en-US" baseline="30000" dirty="0"/>
              <a:t>-12 </a:t>
            </a:r>
            <a:r>
              <a:rPr lang="en-GB" altLang="en-US" dirty="0"/>
              <a:t>metre</a:t>
            </a:r>
          </a:p>
          <a:p>
            <a:pPr eaLnBrk="1" hangingPunct="1"/>
            <a:r>
              <a:rPr lang="en-GB" altLang="en-US" dirty="0"/>
              <a:t>1 </a:t>
            </a:r>
            <a:r>
              <a:rPr lang="en-GB" altLang="en-US" dirty="0" err="1"/>
              <a:t>femtometre</a:t>
            </a:r>
            <a:r>
              <a:rPr lang="en-GB" altLang="en-US" dirty="0"/>
              <a:t> (</a:t>
            </a:r>
            <a:r>
              <a:rPr lang="en-GB" altLang="en-US" dirty="0" err="1"/>
              <a:t>fm</a:t>
            </a:r>
            <a:r>
              <a:rPr lang="en-GB" altLang="en-US" dirty="0"/>
              <a:t>) </a:t>
            </a:r>
            <a:r>
              <a:rPr lang="en-GB" altLang="en-US" sz="1400" dirty="0"/>
              <a:t>SIZE OF A PROTON?    </a:t>
            </a:r>
            <a:r>
              <a:rPr lang="en-GB" altLang="en-US" dirty="0"/>
              <a:t>.. 10</a:t>
            </a:r>
            <a:r>
              <a:rPr lang="en-GB" altLang="en-US" baseline="30000" dirty="0"/>
              <a:t>-14 </a:t>
            </a:r>
            <a:r>
              <a:rPr lang="en-GB" altLang="en-US" dirty="0"/>
              <a:t>metre</a:t>
            </a:r>
          </a:p>
        </p:txBody>
      </p:sp>
    </p:spTree>
    <p:extLst>
      <p:ext uri="{BB962C8B-B14F-4D97-AF65-F5344CB8AC3E}">
        <p14:creationId xmlns:p14="http://schemas.microsoft.com/office/powerpoint/2010/main" val="223859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slide-63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228600"/>
            <a:ext cx="79248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386264" y="1763713"/>
            <a:ext cx="4003675" cy="2970212"/>
            <a:chOff x="1803" y="1111"/>
            <a:chExt cx="2522" cy="1871"/>
          </a:xfrm>
        </p:grpSpPr>
        <p:sp>
          <p:nvSpPr>
            <p:cNvPr id="7172" name="Line 6"/>
            <p:cNvSpPr>
              <a:spLocks noChangeShapeType="1"/>
            </p:cNvSpPr>
            <p:nvPr/>
          </p:nvSpPr>
          <p:spPr bwMode="auto">
            <a:xfrm>
              <a:off x="1859" y="1111"/>
              <a:ext cx="2466" cy="1871"/>
            </a:xfrm>
            <a:prstGeom prst="line">
              <a:avLst/>
            </a:prstGeom>
            <a:noFill/>
            <a:ln w="9525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3" name="Text Box 7"/>
            <p:cNvSpPr txBox="1">
              <a:spLocks noChangeArrowheads="1"/>
            </p:cNvSpPr>
            <p:nvPr/>
          </p:nvSpPr>
          <p:spPr bwMode="auto">
            <a:xfrm rot="2162686">
              <a:off x="2773" y="1621"/>
              <a:ext cx="1156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3600"/>
                <a:t>0.08mm</a:t>
              </a:r>
            </a:p>
          </p:txBody>
        </p:sp>
        <p:sp>
          <p:nvSpPr>
            <p:cNvPr id="7174" name="Text Box 9"/>
            <p:cNvSpPr txBox="1">
              <a:spLocks noChangeArrowheads="1"/>
            </p:cNvSpPr>
            <p:nvPr/>
          </p:nvSpPr>
          <p:spPr bwMode="auto">
            <a:xfrm rot="2162686">
              <a:off x="1803" y="2521"/>
              <a:ext cx="1396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3600">
                  <a:solidFill>
                    <a:srgbClr val="FF0000"/>
                  </a:solidFill>
                </a:rPr>
                <a:t>80,000nm</a:t>
              </a:r>
            </a:p>
          </p:txBody>
        </p:sp>
        <p:sp>
          <p:nvSpPr>
            <p:cNvPr id="7175" name="Text Box 11"/>
            <p:cNvSpPr txBox="1">
              <a:spLocks noChangeArrowheads="1"/>
            </p:cNvSpPr>
            <p:nvPr/>
          </p:nvSpPr>
          <p:spPr bwMode="auto">
            <a:xfrm rot="2162686">
              <a:off x="2469" y="2096"/>
              <a:ext cx="836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3600">
                  <a:solidFill>
                    <a:srgbClr val="FF0000"/>
                  </a:solidFill>
                </a:rPr>
                <a:t>80</a:t>
              </a:r>
              <a:r>
                <a:rPr lang="en-US" altLang="en-US" sz="3600">
                  <a:solidFill>
                    <a:srgbClr val="FF0000"/>
                  </a:solidFill>
                  <a:cs typeface="Arial" panose="020B0604020202020204" pitchFamily="34" charset="0"/>
                </a:rPr>
                <a:t>u</a:t>
              </a:r>
              <a:r>
                <a:rPr lang="en-GB" altLang="en-US" sz="3600">
                  <a:solidFill>
                    <a:srgbClr val="FF0000"/>
                  </a:solidFill>
                </a:rPr>
                <a:t>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429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slide-6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9763" y="1133475"/>
            <a:ext cx="3848100" cy="5418138"/>
          </a:xfrm>
          <a:noFill/>
        </p:spPr>
      </p:pic>
      <p:pic>
        <p:nvPicPr>
          <p:cNvPr id="8195" name="Picture 9" descr="slide-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6" y="2560638"/>
            <a:ext cx="4049713" cy="397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2417764" y="315913"/>
            <a:ext cx="7323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/>
              <a:t>Scanning electron microscopy of e-coli on needle tip </a:t>
            </a:r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8751889" y="1693864"/>
            <a:ext cx="13033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/>
              <a:t>2 </a:t>
            </a:r>
            <a:r>
              <a:rPr lang="en-US" altLang="en-US" sz="2000">
                <a:cs typeface="Arial" panose="020B0604020202020204" pitchFamily="34" charset="0"/>
              </a:rPr>
              <a:t>µm long</a:t>
            </a:r>
          </a:p>
        </p:txBody>
      </p:sp>
      <p:sp>
        <p:nvSpPr>
          <p:cNvPr id="8198" name="Line 12"/>
          <p:cNvSpPr>
            <a:spLocks noChangeShapeType="1"/>
          </p:cNvSpPr>
          <p:nvPr/>
        </p:nvSpPr>
        <p:spPr bwMode="auto">
          <a:xfrm flipH="1">
            <a:off x="7491414" y="2079625"/>
            <a:ext cx="1214437" cy="157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42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slide-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4" y="1189039"/>
            <a:ext cx="7515225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2586039" y="406401"/>
            <a:ext cx="7405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/>
              <a:t>Scanning electron microscopy of cold virus</a:t>
            </a:r>
            <a:r>
              <a:rPr lang="en-GB" altLang="en-US" sz="2400"/>
              <a:t> </a:t>
            </a:r>
          </a:p>
        </p:txBody>
      </p:sp>
      <p:sp>
        <p:nvSpPr>
          <p:cNvPr id="246791" name="AutoShape 7"/>
          <p:cNvSpPr>
            <a:spLocks noChangeArrowheads="1"/>
          </p:cNvSpPr>
          <p:nvPr/>
        </p:nvSpPr>
        <p:spPr bwMode="auto">
          <a:xfrm>
            <a:off x="4295776" y="3068639"/>
            <a:ext cx="944563" cy="180975"/>
          </a:xfrm>
          <a:prstGeom prst="leftRightArrow">
            <a:avLst>
              <a:gd name="adj1" fmla="val 50000"/>
              <a:gd name="adj2" fmla="val 10438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4140201" y="2432050"/>
            <a:ext cx="1235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chemeClr val="bg1"/>
                </a:solidFill>
              </a:rPr>
              <a:t>100 nm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40200" y="2355850"/>
            <a:ext cx="1235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/>
              <a:t>100 nm</a:t>
            </a:r>
          </a:p>
        </p:txBody>
      </p:sp>
    </p:spTree>
    <p:extLst>
      <p:ext uri="{BB962C8B-B14F-4D97-AF65-F5344CB8AC3E}">
        <p14:creationId xmlns:p14="http://schemas.microsoft.com/office/powerpoint/2010/main" val="4078966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1" grpId="0" animBg="1"/>
      <p:bldP spid="24679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1484313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GB" altLang="en-US" sz="2400">
                <a:solidFill>
                  <a:srgbClr val="FFFF00"/>
                </a:solidFill>
              </a:rPr>
              <a:t>“There’s plenty of room at the bottom”</a:t>
            </a:r>
            <a:r>
              <a:rPr lang="en-GB" altLang="en-US" sz="4000">
                <a:solidFill>
                  <a:srgbClr val="FFFF00"/>
                </a:solidFill>
              </a:rPr>
              <a:t/>
            </a:r>
            <a:br>
              <a:rPr lang="en-GB" altLang="en-US" sz="4000">
                <a:solidFill>
                  <a:srgbClr val="FFFF00"/>
                </a:solidFill>
              </a:rPr>
            </a:br>
            <a:r>
              <a:rPr lang="en-GB" altLang="en-US" sz="4000">
                <a:solidFill>
                  <a:srgbClr val="FFFF00"/>
                </a:solidFill>
              </a:rPr>
              <a:t> - </a:t>
            </a:r>
            <a:r>
              <a:rPr lang="en-GB" altLang="en-US" sz="2000">
                <a:solidFill>
                  <a:srgbClr val="FFFF00"/>
                </a:solidFill>
              </a:rPr>
              <a:t>an invitation to enter a new field of physics</a:t>
            </a:r>
            <a:r>
              <a:rPr lang="en-GB" altLang="en-US" sz="2400">
                <a:solidFill>
                  <a:srgbClr val="FFFF00"/>
                </a:solidFill>
              </a:rPr>
              <a:t/>
            </a:r>
            <a:br>
              <a:rPr lang="en-GB" altLang="en-US" sz="2400">
                <a:solidFill>
                  <a:srgbClr val="FFFF00"/>
                </a:solidFill>
              </a:rPr>
            </a:br>
            <a:r>
              <a:rPr lang="en-GB" altLang="en-US" sz="2400">
                <a:solidFill>
                  <a:srgbClr val="FFFF00"/>
                </a:solidFill>
              </a:rPr>
              <a:t/>
            </a:r>
            <a:br>
              <a:rPr lang="en-GB" altLang="en-US" sz="2400">
                <a:solidFill>
                  <a:srgbClr val="FFFF00"/>
                </a:solidFill>
              </a:rPr>
            </a:br>
            <a:r>
              <a:rPr lang="en-GB" altLang="en-US" sz="2000" b="1">
                <a:solidFill>
                  <a:srgbClr val="FFFF00"/>
                </a:solidFill>
              </a:rPr>
              <a:t>by Richard P Feynman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01925" y="4697414"/>
            <a:ext cx="7786688" cy="1252537"/>
          </a:xfrm>
        </p:spPr>
        <p:txBody>
          <a:bodyPr/>
          <a:lstStyle/>
          <a:p>
            <a:pPr eaLnBrk="1" hangingPunct="1"/>
            <a:r>
              <a:rPr lang="en-GB" altLang="en-US" sz="2000">
                <a:solidFill>
                  <a:srgbClr val="FFFF00"/>
                </a:solidFill>
              </a:rPr>
              <a:t>Nanometre scale information storage by electron writing</a:t>
            </a:r>
          </a:p>
          <a:p>
            <a:pPr eaLnBrk="1" hangingPunct="1"/>
            <a:r>
              <a:rPr lang="en-GB" altLang="en-US" sz="2000">
                <a:solidFill>
                  <a:srgbClr val="FFFF00"/>
                </a:solidFill>
              </a:rPr>
              <a:t>Integrated circuits for computing</a:t>
            </a:r>
          </a:p>
          <a:p>
            <a:pPr eaLnBrk="1" hangingPunct="1"/>
            <a:r>
              <a:rPr lang="en-GB" altLang="en-US" sz="2000">
                <a:solidFill>
                  <a:srgbClr val="FFFF00"/>
                </a:solidFill>
              </a:rPr>
              <a:t>Machines for manipulation of atoms and molecules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043113" y="6256338"/>
            <a:ext cx="6394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00"/>
                </a:solidFill>
              </a:rPr>
              <a:t>http://www.nobel.se/physics/laureates/1965/feynman-bio.html</a:t>
            </a:r>
          </a:p>
        </p:txBody>
      </p:sp>
      <p:pic>
        <p:nvPicPr>
          <p:cNvPr id="10245" name="Picture 5" descr="feynmanVerySmal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28025" y="1268413"/>
            <a:ext cx="1316038" cy="1655762"/>
          </a:xfrm>
          <a:noFill/>
        </p:spPr>
      </p:pic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1847850" y="3068639"/>
            <a:ext cx="77914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</a:rPr>
              <a:t>Talk given on the 20</a:t>
            </a:r>
            <a:r>
              <a:rPr lang="en-GB" altLang="en-US" sz="2000" baseline="30000">
                <a:solidFill>
                  <a:srgbClr val="FFFF00"/>
                </a:solidFill>
              </a:rPr>
              <a:t>th</a:t>
            </a:r>
            <a:r>
              <a:rPr lang="en-GB" altLang="en-US" sz="2000">
                <a:solidFill>
                  <a:srgbClr val="FFFF00"/>
                </a:solidFill>
              </a:rPr>
              <a:t> December 1959 at annual meeting of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</a:rPr>
              <a:t>American Physical Society. Published in the February 1960 issue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</a:rPr>
              <a:t>Caltech’s Engineering and Science Journal. </a:t>
            </a:r>
            <a:br>
              <a:rPr lang="en-GB" altLang="en-US" sz="2000">
                <a:solidFill>
                  <a:srgbClr val="FFFF00"/>
                </a:solidFill>
              </a:rPr>
            </a:br>
            <a:r>
              <a:rPr lang="en-GB" altLang="en-US" sz="2000">
                <a:solidFill>
                  <a:srgbClr val="FFFF00"/>
                </a:solidFill>
              </a:rPr>
              <a:t/>
            </a:r>
            <a:br>
              <a:rPr lang="en-GB" altLang="en-US" sz="2000">
                <a:solidFill>
                  <a:srgbClr val="FFFF00"/>
                </a:solidFill>
              </a:rPr>
            </a:br>
            <a:r>
              <a:rPr lang="en-GB" altLang="en-US" sz="2000">
                <a:solidFill>
                  <a:srgbClr val="FFFF00"/>
                </a:solidFill>
              </a:rPr>
              <a:t>Discussed: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3359150" y="404813"/>
            <a:ext cx="5391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3600">
                <a:solidFill>
                  <a:srgbClr val="FFFF00"/>
                </a:solidFill>
              </a:rPr>
              <a:t>What is Nanotechnology?</a:t>
            </a:r>
          </a:p>
        </p:txBody>
      </p:sp>
    </p:spTree>
    <p:extLst>
      <p:ext uri="{BB962C8B-B14F-4D97-AF65-F5344CB8AC3E}">
        <p14:creationId xmlns:p14="http://schemas.microsoft.com/office/powerpoint/2010/main" val="3103672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slide-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269876"/>
            <a:ext cx="9144000" cy="6111875"/>
          </a:xfrm>
          <a:noFill/>
        </p:spPr>
      </p:pic>
    </p:spTree>
    <p:extLst>
      <p:ext uri="{BB962C8B-B14F-4D97-AF65-F5344CB8AC3E}">
        <p14:creationId xmlns:p14="http://schemas.microsoft.com/office/powerpoint/2010/main" val="1723443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C3A50562-09E9-4EF0-9942-1761F77DE602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graphicFrame>
        <p:nvGraphicFramePr>
          <p:cNvPr id="1208322" name="Group 2"/>
          <p:cNvGraphicFramePr>
            <a:graphicFrameLocks noGrp="1"/>
          </p:cNvGraphicFramePr>
          <p:nvPr>
            <p:ph sz="half" idx="2"/>
          </p:nvPr>
        </p:nvGraphicFramePr>
        <p:xfrm>
          <a:off x="2351089" y="908051"/>
          <a:ext cx="7737475" cy="4727575"/>
        </p:xfrm>
        <a:graphic>
          <a:graphicData uri="http://schemas.openxmlformats.org/drawingml/2006/table">
            <a:tbl>
              <a:tblPr/>
              <a:tblGrid>
                <a:gridCol w="7737475"/>
              </a:tblGrid>
              <a:tr h="6731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Nanotechnology ~ definitions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  <a:tr h="405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Prof Norio Taniguchi was the first to coin the term Nanotechnology in 1974</a:t>
                      </a:r>
                      <a:b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endParaRPr kumimoji="0" lang="en-GB" altLang="en-US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  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“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design and manufacture of artefacts in the range</a:t>
                      </a:r>
                      <a:b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   100 nm 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–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0.1 nm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”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GB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McKeown</a:t>
                      </a:r>
                      <a: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UK DTI Initiative 1986)</a:t>
                      </a:r>
                      <a:br>
                        <a:rPr kumimoji="0" lang="en-GB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endParaRPr kumimoji="0" lang="en-GB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“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the study, development and processing of materials</a:t>
                      </a:r>
                      <a:b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  devices and systems in which, structure on dimensions</a:t>
                      </a:r>
                      <a:b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  of less than 100 nm is essential to obtain the required</a:t>
                      </a:r>
                      <a:b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      functional performance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”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 </a:t>
                      </a:r>
                      <a:r>
                        <a:rPr kumimoji="0" lang="en-GB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RoySoc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/ </a:t>
                      </a:r>
                      <a:r>
                        <a:rPr kumimoji="0" lang="en-GB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RAEng</a:t>
                      </a:r>
                      <a:r>
                        <a:rPr kumimoji="0" lang="en-GB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2007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5992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lide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115889"/>
            <a:ext cx="9158288" cy="604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451101" y="6229351"/>
            <a:ext cx="7605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rgbClr val="FFFF00"/>
                </a:solidFill>
              </a:rPr>
              <a:t>400 mm dia Axicon for space laser systems</a:t>
            </a:r>
          </a:p>
        </p:txBody>
      </p:sp>
    </p:spTree>
    <p:extLst>
      <p:ext uri="{BB962C8B-B14F-4D97-AF65-F5344CB8AC3E}">
        <p14:creationId xmlns:p14="http://schemas.microsoft.com/office/powerpoint/2010/main" val="414822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84671" y="323851"/>
            <a:ext cx="8276892" cy="3857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2400" dirty="0">
                <a:solidFill>
                  <a:srgbClr val="FFFF00"/>
                </a:solidFill>
              </a:rPr>
              <a:t>Diamond </a:t>
            </a:r>
            <a:r>
              <a:rPr lang="en-GB" altLang="en-US" sz="2400" dirty="0" smtClean="0">
                <a:solidFill>
                  <a:srgbClr val="FFFF00"/>
                </a:solidFill>
              </a:rPr>
              <a:t>cutting / turning </a:t>
            </a:r>
            <a:r>
              <a:rPr lang="en-GB" altLang="en-US" sz="2400" dirty="0">
                <a:solidFill>
                  <a:srgbClr val="FFFF00"/>
                </a:solidFill>
              </a:rPr>
              <a:t>process capability</a:t>
            </a:r>
            <a:r>
              <a:rPr lang="en-GB" altLang="en-US" sz="2400" dirty="0" smtClean="0">
                <a:solidFill>
                  <a:srgbClr val="FFFF00"/>
                </a:solidFill>
              </a:rPr>
              <a:t>……</a:t>
            </a:r>
            <a:r>
              <a:rPr lang="en-GB" altLang="en-US" sz="2400" dirty="0" smtClean="0"/>
              <a:t>nanotechnology</a:t>
            </a:r>
            <a:endParaRPr lang="en-GB" altLang="en-US" sz="2400" dirty="0">
              <a:solidFill>
                <a:srgbClr val="FFFF00"/>
              </a:solidFill>
            </a:endParaRPr>
          </a:p>
        </p:txBody>
      </p:sp>
      <p:pic>
        <p:nvPicPr>
          <p:cNvPr id="13315" name="Picture 3" descr="thin-chi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30964" y="1125538"/>
            <a:ext cx="3552825" cy="4419600"/>
          </a:xfr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456363" y="6446838"/>
            <a:ext cx="3879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00"/>
                </a:solidFill>
              </a:rPr>
              <a:t>Ref, Ikawa &amp; Donaldson, circa. 1990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167439" y="5656264"/>
            <a:ext cx="4416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rgbClr val="FFFF00"/>
                </a:solidFill>
              </a:rPr>
              <a:t>Undeformed chip thickness of 1nm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rgbClr val="FFFF00"/>
                </a:solidFill>
              </a:rPr>
              <a:t>on amorphous copper</a:t>
            </a:r>
          </a:p>
        </p:txBody>
      </p:sp>
      <p:pic>
        <p:nvPicPr>
          <p:cNvPr id="13318" name="Picture 8" descr="technodiaman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4" b="23622"/>
          <a:stretch>
            <a:fillRect/>
          </a:stretch>
        </p:blipFill>
        <p:spPr>
          <a:xfrm>
            <a:off x="1900238" y="2378076"/>
            <a:ext cx="4279900" cy="2163763"/>
          </a:xfrm>
          <a:noFill/>
        </p:spPr>
      </p:pic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105151" y="4733925"/>
            <a:ext cx="2232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solidFill>
                  <a:srgbClr val="FFFF00"/>
                </a:solidFill>
              </a:rPr>
              <a:t>Ref</a:t>
            </a:r>
            <a:r>
              <a:rPr lang="en-GB" altLang="en-US" sz="1800" dirty="0">
                <a:solidFill>
                  <a:srgbClr val="FFFF00"/>
                </a:solidFill>
              </a:rPr>
              <a:t>:</a:t>
            </a:r>
            <a:r>
              <a:rPr lang="en-GB" altLang="en-US" sz="1800" dirty="0" smtClean="0">
                <a:solidFill>
                  <a:srgbClr val="FFFF00"/>
                </a:solidFill>
              </a:rPr>
              <a:t> </a:t>
            </a:r>
            <a:r>
              <a:rPr lang="en-GB" altLang="en-US" sz="1800" dirty="0" err="1" smtClean="0">
                <a:solidFill>
                  <a:srgbClr val="FFFF00"/>
                </a:solidFill>
              </a:rPr>
              <a:t>Technodiamant</a:t>
            </a:r>
            <a:endParaRPr lang="en-GB" altLang="en-US" sz="1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312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5732" y="152401"/>
            <a:ext cx="4404360" cy="965200"/>
          </a:xfrm>
        </p:spPr>
        <p:txBody>
          <a:bodyPr>
            <a:normAutofit/>
          </a:bodyPr>
          <a:lstStyle/>
          <a:p>
            <a:pPr algn="ctr"/>
            <a:r>
              <a:rPr lang="en-GB" sz="6000" b="1" dirty="0" smtClean="0">
                <a:solidFill>
                  <a:srgbClr val="FFFF00"/>
                </a:solidFill>
              </a:rPr>
              <a:t>SCIENCE</a:t>
            </a: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630" y="837674"/>
            <a:ext cx="843686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dirty="0" smtClean="0">
                <a:solidFill>
                  <a:srgbClr val="FFFF00"/>
                </a:solidFill>
              </a:rPr>
              <a:t>Science establishes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3200" dirty="0"/>
              <a:t>k</a:t>
            </a:r>
            <a:r>
              <a:rPr lang="en-GB" sz="3200" dirty="0" smtClean="0"/>
              <a:t>nowledge of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3200" dirty="0"/>
              <a:t>f</a:t>
            </a:r>
            <a:r>
              <a:rPr lang="en-GB" sz="3200" dirty="0" smtClean="0"/>
              <a:t>acts about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3200" dirty="0"/>
              <a:t>l</a:t>
            </a:r>
            <a:r>
              <a:rPr lang="en-GB" sz="3200" dirty="0" smtClean="0"/>
              <a:t>aws governing </a:t>
            </a:r>
          </a:p>
          <a:p>
            <a:pPr marL="342900" lvl="1"/>
            <a:r>
              <a:rPr lang="en-GB" sz="2800" dirty="0" smtClean="0">
                <a:solidFill>
                  <a:srgbClr val="FFFF00"/>
                </a:solidFill>
              </a:rPr>
              <a:t>the physical universe including the living things it has evolved. </a:t>
            </a:r>
            <a:endParaRPr lang="en-GB" sz="2800" dirty="0">
              <a:solidFill>
                <a:srgbClr val="FFFF00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 smtClean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8629" y="3867386"/>
            <a:ext cx="9453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SCIENTIFIC RESEARCH can be </a:t>
            </a:r>
          </a:p>
          <a:p>
            <a:pPr marL="342900" lvl="1"/>
            <a:r>
              <a:rPr lang="en-GB" sz="2800" dirty="0" smtClean="0">
                <a:solidFill>
                  <a:srgbClr val="FFFF00"/>
                </a:solidFill>
              </a:rPr>
              <a:t> and finds </a:t>
            </a:r>
            <a:r>
              <a:rPr lang="en-GB" sz="2800" dirty="0" smtClean="0">
                <a:solidFill>
                  <a:srgbClr val="FFFFFF"/>
                </a:solidFill>
              </a:rPr>
              <a:t>new facts, new principles and new laws of nature.</a:t>
            </a:r>
            <a:endParaRPr lang="en-GB" sz="2800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5282" y="3698524"/>
            <a:ext cx="28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FF00"/>
                </a:solidFill>
              </a:rPr>
              <a:t>theoretical</a:t>
            </a:r>
          </a:p>
          <a:p>
            <a:r>
              <a:rPr lang="en-GB" sz="2400" dirty="0" smtClean="0">
                <a:solidFill>
                  <a:srgbClr val="FFFF00"/>
                </a:solidFill>
              </a:rPr>
              <a:t>experimental</a:t>
            </a:r>
            <a:endParaRPr lang="en-GB" sz="2400" dirty="0">
              <a:solidFill>
                <a:srgbClr val="FFFF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035410" y="3921427"/>
            <a:ext cx="499872" cy="19688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035410" y="4161795"/>
            <a:ext cx="475488" cy="187345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8629" y="5066555"/>
            <a:ext cx="843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SCIENTIFIC RESEARCH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i</a:t>
            </a:r>
            <a:r>
              <a:rPr lang="en-GB" sz="2800" dirty="0" smtClean="0">
                <a:solidFill>
                  <a:srgbClr val="FFFF00"/>
                </a:solidFill>
              </a:rPr>
              <a:t>s mainly what </a:t>
            </a:r>
            <a:r>
              <a:rPr lang="en-GB" sz="2800" dirty="0" smtClean="0">
                <a:solidFill>
                  <a:srgbClr val="FFFFFF"/>
                </a:solidFill>
              </a:rPr>
              <a:t>SCIENTISTS DO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i</a:t>
            </a:r>
            <a:r>
              <a:rPr lang="en-GB" sz="2800" dirty="0" smtClean="0">
                <a:solidFill>
                  <a:srgbClr val="FFFF00"/>
                </a:solidFill>
              </a:rPr>
              <a:t>t produces </a:t>
            </a:r>
            <a:r>
              <a:rPr lang="en-GB" sz="2800" dirty="0" smtClean="0">
                <a:solidFill>
                  <a:srgbClr val="FFFFFF"/>
                </a:solidFill>
              </a:rPr>
              <a:t>DISCOVERIES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i</a:t>
            </a:r>
            <a:r>
              <a:rPr lang="en-GB" sz="2800" dirty="0" smtClean="0">
                <a:solidFill>
                  <a:srgbClr val="FFFF00"/>
                </a:solidFill>
              </a:rPr>
              <a:t>t is primarily </a:t>
            </a:r>
            <a:r>
              <a:rPr lang="en-GB" sz="2800" dirty="0" smtClean="0">
                <a:solidFill>
                  <a:srgbClr val="FFFFFF"/>
                </a:solidFill>
              </a:rPr>
              <a:t>ANALYTICAL</a:t>
            </a:r>
            <a:endParaRPr lang="en-GB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539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emsp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42864"/>
            <a:ext cx="9386888" cy="659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2627314" y="2152650"/>
            <a:ext cx="1844675" cy="1081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412" name="Line 7"/>
          <p:cNvSpPr>
            <a:spLocks noChangeShapeType="1"/>
          </p:cNvSpPr>
          <p:nvPr/>
        </p:nvSpPr>
        <p:spPr bwMode="auto">
          <a:xfrm>
            <a:off x="7432675" y="3249614"/>
            <a:ext cx="0" cy="674687"/>
          </a:xfrm>
          <a:prstGeom prst="line">
            <a:avLst/>
          </a:prstGeom>
          <a:noFill/>
          <a:ln w="698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7175501" y="2843213"/>
            <a:ext cx="10779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0000"/>
                </a:solidFill>
              </a:rPr>
              <a:t>1nm</a:t>
            </a:r>
          </a:p>
        </p:txBody>
      </p:sp>
      <p:sp>
        <p:nvSpPr>
          <p:cNvPr id="17416" name="Line 13"/>
          <p:cNvSpPr>
            <a:spLocks noChangeShapeType="1"/>
          </p:cNvSpPr>
          <p:nvPr/>
        </p:nvSpPr>
        <p:spPr bwMode="auto">
          <a:xfrm>
            <a:off x="3059113" y="5094288"/>
            <a:ext cx="449262" cy="0"/>
          </a:xfrm>
          <a:prstGeom prst="line">
            <a:avLst/>
          </a:prstGeom>
          <a:ln>
            <a:headEnd type="stealth" w="med" len="med"/>
            <a:tailEnd type="stealth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GB"/>
          </a:p>
        </p:txBody>
      </p:sp>
      <p:sp>
        <p:nvSpPr>
          <p:cNvPr id="17417" name="Text Box 14"/>
          <p:cNvSpPr txBox="1">
            <a:spLocks noChangeArrowheads="1"/>
          </p:cNvSpPr>
          <p:nvPr/>
        </p:nvSpPr>
        <p:spPr bwMode="auto">
          <a:xfrm>
            <a:off x="2627313" y="4464051"/>
            <a:ext cx="1339850" cy="3667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chemeClr val="bg1"/>
                </a:solidFill>
              </a:rPr>
              <a:t>wavelength</a:t>
            </a:r>
          </a:p>
        </p:txBody>
      </p:sp>
      <p:sp>
        <p:nvSpPr>
          <p:cNvPr id="17418" name="Line 15"/>
          <p:cNvSpPr>
            <a:spLocks noChangeShapeType="1"/>
          </p:cNvSpPr>
          <p:nvPr/>
        </p:nvSpPr>
        <p:spPr bwMode="auto">
          <a:xfrm>
            <a:off x="8210550" y="1089026"/>
            <a:ext cx="0" cy="2519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419" name="Line 16"/>
          <p:cNvSpPr>
            <a:spLocks noChangeShapeType="1"/>
          </p:cNvSpPr>
          <p:nvPr/>
        </p:nvSpPr>
        <p:spPr bwMode="auto">
          <a:xfrm>
            <a:off x="7175500" y="1179513"/>
            <a:ext cx="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Freeform 1"/>
          <p:cNvSpPr/>
          <p:nvPr/>
        </p:nvSpPr>
        <p:spPr>
          <a:xfrm>
            <a:off x="2809875" y="5272088"/>
            <a:ext cx="1023938" cy="520700"/>
          </a:xfrm>
          <a:custGeom>
            <a:avLst/>
            <a:gdLst>
              <a:gd name="connsiteX0" fmla="*/ 0 w 1023909"/>
              <a:gd name="connsiteY0" fmla="*/ 476367 h 520170"/>
              <a:gd name="connsiteX1" fmla="*/ 219018 w 1023909"/>
              <a:gd name="connsiteY1" fmla="*/ 2 h 520170"/>
              <a:gd name="connsiteX2" fmla="*/ 498266 w 1023909"/>
              <a:gd name="connsiteY2" fmla="*/ 481842 h 520170"/>
              <a:gd name="connsiteX3" fmla="*/ 717284 w 1023909"/>
              <a:gd name="connsiteY3" fmla="*/ 21904 h 520170"/>
              <a:gd name="connsiteX4" fmla="*/ 1023909 w 1023909"/>
              <a:gd name="connsiteY4" fmla="*/ 520170 h 52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3909" h="520170">
                <a:moveTo>
                  <a:pt x="0" y="476367"/>
                </a:moveTo>
                <a:cubicBezTo>
                  <a:pt x="67987" y="237728"/>
                  <a:pt x="135974" y="-911"/>
                  <a:pt x="219018" y="2"/>
                </a:cubicBezTo>
                <a:cubicBezTo>
                  <a:pt x="302062" y="914"/>
                  <a:pt x="415222" y="478192"/>
                  <a:pt x="498266" y="481842"/>
                </a:cubicBezTo>
                <a:cubicBezTo>
                  <a:pt x="581310" y="485492"/>
                  <a:pt x="629677" y="15516"/>
                  <a:pt x="717284" y="21904"/>
                </a:cubicBezTo>
                <a:cubicBezTo>
                  <a:pt x="804891" y="28292"/>
                  <a:pt x="951816" y="488230"/>
                  <a:pt x="1023909" y="520170"/>
                </a:cubicBez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414" name="Line 10"/>
          <p:cNvSpPr>
            <a:spLocks noChangeShapeType="1"/>
          </p:cNvSpPr>
          <p:nvPr/>
        </p:nvSpPr>
        <p:spPr bwMode="auto">
          <a:xfrm>
            <a:off x="3035300" y="4913313"/>
            <a:ext cx="0" cy="900112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GB"/>
          </a:p>
        </p:txBody>
      </p:sp>
      <p:sp>
        <p:nvSpPr>
          <p:cNvPr id="17415" name="Line 11"/>
          <p:cNvSpPr>
            <a:spLocks noChangeShapeType="1"/>
          </p:cNvSpPr>
          <p:nvPr/>
        </p:nvSpPr>
        <p:spPr bwMode="auto">
          <a:xfrm>
            <a:off x="3530600" y="4913313"/>
            <a:ext cx="0" cy="900112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809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LDTM_2_smal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3975" y="1557339"/>
            <a:ext cx="3665538" cy="4645025"/>
          </a:xfrm>
          <a:noFill/>
        </p:spPr>
      </p:pic>
      <p:pic>
        <p:nvPicPr>
          <p:cNvPr id="16387" name="Picture 3" descr="ldtm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3139" y="1592264"/>
            <a:ext cx="3660775" cy="4645025"/>
          </a:xfrm>
          <a:noFill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106738" y="476251"/>
            <a:ext cx="65389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FF66"/>
                </a:solidFill>
              </a:rPr>
              <a:t>Large Diamond Turning Machine for producing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FF66"/>
                </a:solidFill>
              </a:rPr>
              <a:t>X  ray Astronomy Mirrors, Cranfield, 1982</a:t>
            </a:r>
          </a:p>
        </p:txBody>
      </p:sp>
      <p:pic>
        <p:nvPicPr>
          <p:cNvPr id="16389" name="Picture 5" descr="cupe_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4826" y="260351"/>
            <a:ext cx="1223963" cy="931863"/>
          </a:xfrm>
          <a:noFill/>
        </p:spPr>
      </p:pic>
    </p:spTree>
    <p:extLst>
      <p:ext uri="{BB962C8B-B14F-4D97-AF65-F5344CB8AC3E}">
        <p14:creationId xmlns:p14="http://schemas.microsoft.com/office/powerpoint/2010/main" val="2586008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6" y="-82550"/>
            <a:ext cx="10531475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521201" y="4959351"/>
            <a:ext cx="5622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/>
              <a:t>NASA Chandra X Ray Space Telescope</a:t>
            </a:r>
          </a:p>
        </p:txBody>
      </p:sp>
    </p:spTree>
    <p:extLst>
      <p:ext uri="{BB962C8B-B14F-4D97-AF65-F5344CB8AC3E}">
        <p14:creationId xmlns:p14="http://schemas.microsoft.com/office/powerpoint/2010/main" val="3495779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857375" y="458789"/>
            <a:ext cx="653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/>
              <a:t>Cranfield CIDI measuring machines made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/>
              <a:t>for Hughes Danbury for the AXAF “Chandra” X ray space telescope</a:t>
            </a:r>
          </a:p>
        </p:txBody>
      </p:sp>
      <p:pic>
        <p:nvPicPr>
          <p:cNvPr id="19459" name="Picture 3" descr="CIDI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675" y="1268413"/>
            <a:ext cx="2211388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CIDI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4" y="1455739"/>
            <a:ext cx="5248275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205737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n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61938"/>
            <a:ext cx="9144000" cy="607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06613" y="5815013"/>
            <a:ext cx="7770812" cy="615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The NION </a:t>
            </a:r>
            <a:r>
              <a:rPr lang="en-GB" altLang="en-US" sz="1800" b="1">
                <a:solidFill>
                  <a:srgbClr val="CC3300"/>
                </a:solidFill>
              </a:rPr>
              <a:t>Nanocentre</a:t>
            </a:r>
            <a:r>
              <a:rPr lang="en-GB" altLang="en-US" sz="1800" b="1"/>
              <a:t> Diamond Machining Centre (1990)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                       the world’s most accurate machine tool of its size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921750" y="6267450"/>
            <a:ext cx="18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36646198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DC356C3E-8967-4DD3-9094-72871AF8B370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  <p:pic>
        <p:nvPicPr>
          <p:cNvPr id="21507" name="Picture 35" descr="Figure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r="6201"/>
          <a:stretch>
            <a:fillRect/>
          </a:stretch>
        </p:blipFill>
        <p:spPr bwMode="auto">
          <a:xfrm>
            <a:off x="1524000" y="1"/>
            <a:ext cx="9144000" cy="646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Line 34"/>
          <p:cNvSpPr>
            <a:spLocks noChangeShapeType="1"/>
          </p:cNvSpPr>
          <p:nvPr/>
        </p:nvSpPr>
        <p:spPr bwMode="auto">
          <a:xfrm flipH="1" flipV="1">
            <a:off x="1525589" y="3943351"/>
            <a:ext cx="7894637" cy="1196975"/>
          </a:xfrm>
          <a:prstGeom prst="line">
            <a:avLst/>
          </a:prstGeom>
          <a:noFill/>
          <a:ln w="44450">
            <a:solidFill>
              <a:srgbClr val="FFFF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1509" name="Group 75"/>
          <p:cNvGrpSpPr>
            <a:grpSpLocks/>
          </p:cNvGrpSpPr>
          <p:nvPr/>
        </p:nvGrpSpPr>
        <p:grpSpPr bwMode="auto">
          <a:xfrm>
            <a:off x="3152775" y="644526"/>
            <a:ext cx="2846388" cy="784225"/>
            <a:chOff x="1111" y="406"/>
            <a:chExt cx="1942" cy="494"/>
          </a:xfrm>
        </p:grpSpPr>
        <p:sp>
          <p:nvSpPr>
            <p:cNvPr id="21517" name="Line 33"/>
            <p:cNvSpPr>
              <a:spLocks noChangeShapeType="1"/>
            </p:cNvSpPr>
            <p:nvPr/>
          </p:nvSpPr>
          <p:spPr bwMode="auto">
            <a:xfrm>
              <a:off x="2051" y="664"/>
              <a:ext cx="1002" cy="236"/>
            </a:xfrm>
            <a:prstGeom prst="line">
              <a:avLst/>
            </a:prstGeom>
            <a:noFill/>
            <a:ln w="412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18" name="Text Box 32"/>
            <p:cNvSpPr txBox="1">
              <a:spLocks noChangeArrowheads="1"/>
            </p:cNvSpPr>
            <p:nvPr/>
          </p:nvSpPr>
          <p:spPr bwMode="auto">
            <a:xfrm>
              <a:off x="1111" y="406"/>
              <a:ext cx="940" cy="285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4920" tIns="17460" rIns="34920" bIns="1746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600" dirty="0" smtClean="0">
                  <a:solidFill>
                    <a:schemeClr val="bg1"/>
                  </a:solidFill>
                  <a:cs typeface="Times New Roman" panose="02020603050405020304" pitchFamily="18" charset="0"/>
                </a:rPr>
                <a:t>    Mirror </a:t>
              </a:r>
              <a:r>
                <a:rPr lang="en-GB" altLang="en-US" sz="16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12</a:t>
              </a:r>
              <a:endParaRPr lang="en-GB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510" name="Group 76"/>
          <p:cNvGrpSpPr>
            <a:grpSpLocks/>
          </p:cNvGrpSpPr>
          <p:nvPr/>
        </p:nvGrpSpPr>
        <p:grpSpPr bwMode="auto">
          <a:xfrm>
            <a:off x="6545263" y="676275"/>
            <a:ext cx="2768600" cy="565150"/>
            <a:chOff x="3426" y="426"/>
            <a:chExt cx="1888" cy="356"/>
          </a:xfrm>
        </p:grpSpPr>
        <p:sp>
          <p:nvSpPr>
            <p:cNvPr id="21515" name="Line 31"/>
            <p:cNvSpPr>
              <a:spLocks noChangeShapeType="1"/>
            </p:cNvSpPr>
            <p:nvPr/>
          </p:nvSpPr>
          <p:spPr bwMode="auto">
            <a:xfrm flipH="1">
              <a:off x="3426" y="596"/>
              <a:ext cx="886" cy="186"/>
            </a:xfrm>
            <a:prstGeom prst="line">
              <a:avLst/>
            </a:prstGeom>
            <a:noFill/>
            <a:ln w="412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16" name="Text Box 30"/>
            <p:cNvSpPr txBox="1">
              <a:spLocks noChangeArrowheads="1"/>
            </p:cNvSpPr>
            <p:nvPr/>
          </p:nvSpPr>
          <p:spPr bwMode="auto">
            <a:xfrm>
              <a:off x="4312" y="426"/>
              <a:ext cx="1002" cy="265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4920" tIns="17460" rIns="34920" bIns="1746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6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Mirror 11</a:t>
              </a:r>
              <a:endParaRPr lang="en-GB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511" name="Text Box 29"/>
          <p:cNvSpPr txBox="1">
            <a:spLocks noChangeArrowheads="1"/>
          </p:cNvSpPr>
          <p:nvPr/>
        </p:nvSpPr>
        <p:spPr bwMode="auto">
          <a:xfrm>
            <a:off x="4889501" y="3975101"/>
            <a:ext cx="1109663" cy="39846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34920" tIns="17460" rIns="34920" bIns="1746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chemeClr val="bg1"/>
                </a:solidFill>
                <a:cs typeface="Times New Roman" panose="02020603050405020304" pitchFamily="18" charset="0"/>
              </a:rPr>
              <a:t>29 mm</a:t>
            </a:r>
            <a:endParaRPr lang="en-GB" altLang="en-US" sz="1600" dirty="0">
              <a:solidFill>
                <a:schemeClr val="bg1"/>
              </a:solidFill>
            </a:endParaRPr>
          </a:p>
        </p:txBody>
      </p:sp>
      <p:grpSp>
        <p:nvGrpSpPr>
          <p:cNvPr id="21512" name="Group 78"/>
          <p:cNvGrpSpPr>
            <a:grpSpLocks/>
          </p:cNvGrpSpPr>
          <p:nvPr/>
        </p:nvGrpSpPr>
        <p:grpSpPr bwMode="auto">
          <a:xfrm>
            <a:off x="8990014" y="2205039"/>
            <a:ext cx="1431925" cy="1260475"/>
            <a:chOff x="5093" y="1389"/>
            <a:chExt cx="977" cy="794"/>
          </a:xfrm>
        </p:grpSpPr>
        <p:sp>
          <p:nvSpPr>
            <p:cNvPr id="21513" name="Line 28"/>
            <p:cNvSpPr>
              <a:spLocks noChangeShapeType="1"/>
            </p:cNvSpPr>
            <p:nvPr/>
          </p:nvSpPr>
          <p:spPr bwMode="auto">
            <a:xfrm flipH="1" flipV="1">
              <a:off x="5093" y="1389"/>
              <a:ext cx="524" cy="524"/>
            </a:xfrm>
            <a:prstGeom prst="line">
              <a:avLst/>
            </a:prstGeom>
            <a:noFill/>
            <a:ln w="412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14" name="Text Box 27"/>
            <p:cNvSpPr txBox="1">
              <a:spLocks noChangeArrowheads="1"/>
            </p:cNvSpPr>
            <p:nvPr/>
          </p:nvSpPr>
          <p:spPr bwMode="auto">
            <a:xfrm>
              <a:off x="5314" y="1913"/>
              <a:ext cx="756" cy="27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4920" tIns="17460" rIns="34920" bIns="1746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6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Mirror 1</a:t>
              </a:r>
              <a:endParaRPr lang="en-GB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7793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2531" name="Picture 3" descr="NGST_stills_lg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6551" y="-1387475"/>
            <a:ext cx="10728325" cy="8345488"/>
          </a:xfrm>
          <a:noFill/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000250" y="115889"/>
            <a:ext cx="8199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Next Generation Space Telescope (James Webb Space Telescope)</a:t>
            </a:r>
          </a:p>
        </p:txBody>
      </p:sp>
      <p:sp>
        <p:nvSpPr>
          <p:cNvPr id="322565" name="Text Box 5"/>
          <p:cNvSpPr txBox="1">
            <a:spLocks noChangeArrowheads="1"/>
          </p:cNvSpPr>
          <p:nvPr/>
        </p:nvSpPr>
        <p:spPr bwMode="auto">
          <a:xfrm>
            <a:off x="2654300" y="5219700"/>
            <a:ext cx="5962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and the preferred developer of the</a:t>
            </a:r>
          </a:p>
          <a:p>
            <a:pPr>
              <a:defRPr/>
            </a:pPr>
            <a:r>
              <a:rPr lang="en-GB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complex Spectrometer mirrors?</a:t>
            </a:r>
            <a:r>
              <a:rPr lang="en-GB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</p:txBody>
      </p:sp>
      <p:pic>
        <p:nvPicPr>
          <p:cNvPr id="322566" name="Picture 6" descr="cran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919164"/>
            <a:ext cx="12969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19263" y="1792289"/>
            <a:ext cx="20002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Cost: $825 million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Launch: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using Ariane 5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06750" y="2852738"/>
            <a:ext cx="7004050" cy="4005262"/>
            <a:chOff x="1060" y="1797"/>
            <a:chExt cx="4412" cy="2523"/>
          </a:xfrm>
        </p:grpSpPr>
        <p:pic>
          <p:nvPicPr>
            <p:cNvPr id="22537" name="Picture 9" descr="mir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" y="2750"/>
              <a:ext cx="823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1060" y="3916"/>
              <a:ext cx="322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FFFF00"/>
                  </a:solidFill>
                </a:rPr>
                <a:t>Mid</a:t>
              </a:r>
              <a:r>
                <a:rPr lang="en-GB" altLang="en-US" sz="1800" b="1" dirty="0">
                  <a:solidFill>
                    <a:schemeClr val="bg1"/>
                  </a:solidFill>
                </a:rPr>
                <a:t> </a:t>
              </a:r>
              <a:r>
                <a:rPr lang="en-GB" altLang="en-US" sz="1800" b="1" dirty="0">
                  <a:solidFill>
                    <a:srgbClr val="FFFF00"/>
                  </a:solidFill>
                </a:rPr>
                <a:t>Infrared Instrument led by the UK ATC at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FFFF00"/>
                  </a:solidFill>
                </a:rPr>
                <a:t>the Royal Observatory Edinburgh</a:t>
              </a:r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 flipH="1" flipV="1">
              <a:off x="3651" y="1797"/>
              <a:ext cx="1043" cy="998"/>
            </a:xfrm>
            <a:prstGeom prst="line">
              <a:avLst/>
            </a:prstGeom>
            <a:noFill/>
            <a:ln w="69850">
              <a:solidFill>
                <a:schemeClr val="bg1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540" name="Text Box 12"/>
            <p:cNvSpPr txBox="1">
              <a:spLocks noChangeArrowheads="1"/>
            </p:cNvSpPr>
            <p:nvPr/>
          </p:nvSpPr>
          <p:spPr bwMode="auto">
            <a:xfrm>
              <a:off x="4921" y="2454"/>
              <a:ext cx="4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b="1" dirty="0"/>
                <a:t>MIRI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7047033"/>
      </p:ext>
    </p:extLst>
  </p:cSld>
  <p:clrMapOvr>
    <a:masterClrMapping/>
  </p:clrMapOvr>
  <p:transition xmlns:p14="http://schemas.microsoft.com/office/powerpoint/2010/main">
    <p:cut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3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79981D9-0B98-4574-AFC5-FF8585C6EC7F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pic>
        <p:nvPicPr>
          <p:cNvPr id="23555" name="Picture 2" descr="slide-55-hig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r="1569"/>
          <a:stretch>
            <a:fillRect/>
          </a:stretch>
        </p:blipFill>
        <p:spPr bwMode="auto">
          <a:xfrm>
            <a:off x="1524000" y="536576"/>
            <a:ext cx="9144000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23556" name="Rectangle 4"/>
          <p:cNvSpPr>
            <a:spLocks noChangeArrowheads="1"/>
          </p:cNvSpPr>
          <p:nvPr/>
        </p:nvSpPr>
        <p:spPr bwMode="auto">
          <a:xfrm>
            <a:off x="1524000" y="503239"/>
            <a:ext cx="9144000" cy="96043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3600" b="1">
                <a:solidFill>
                  <a:srgbClr val="FFFF00"/>
                </a:solidFill>
              </a:rPr>
              <a:t>Energy Beam Machining…. </a:t>
            </a:r>
            <a:r>
              <a:rPr lang="en-GB" altLang="en-US" sz="2400" b="1">
                <a:solidFill>
                  <a:srgbClr val="FFFF00"/>
                </a:solidFill>
              </a:rPr>
              <a:t>nanotechnology</a:t>
            </a:r>
          </a:p>
        </p:txBody>
      </p:sp>
    </p:spTree>
    <p:extLst>
      <p:ext uri="{BB962C8B-B14F-4D97-AF65-F5344CB8AC3E}">
        <p14:creationId xmlns:p14="http://schemas.microsoft.com/office/powerpoint/2010/main" val="2716761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electron beam machined ho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8" y="1325564"/>
            <a:ext cx="6350000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498725" y="279400"/>
            <a:ext cx="72707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rgbClr val="FFFF00"/>
                </a:solidFill>
              </a:rPr>
              <a:t>Electron beam writing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rgbClr val="FFFF00"/>
                </a:solidFill>
              </a:rPr>
              <a:t>   </a:t>
            </a:r>
            <a:r>
              <a:rPr lang="en-GB" altLang="en-US" sz="2400" b="1">
                <a:solidFill>
                  <a:srgbClr val="FFFF00"/>
                </a:solidFill>
              </a:rPr>
              <a:t>Encyclopaedia Britannica on the head of a pin</a:t>
            </a:r>
            <a:r>
              <a:rPr lang="en-GB" altLang="en-US" sz="2400">
                <a:solidFill>
                  <a:srgbClr val="FFFF00"/>
                </a:solidFill>
              </a:rPr>
              <a:t>  </a:t>
            </a: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6858001" y="6324600"/>
            <a:ext cx="3717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FF00"/>
                </a:solidFill>
              </a:rPr>
              <a:t>C. Humphreys Cambridge University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2181226" y="5724525"/>
            <a:ext cx="814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>
                <a:solidFill>
                  <a:srgbClr val="FFFF00"/>
                </a:solidFill>
              </a:rPr>
              <a:t>Each letter is made of holes approximately 4nm diameter</a:t>
            </a:r>
          </a:p>
        </p:txBody>
      </p:sp>
    </p:spTree>
    <p:extLst>
      <p:ext uri="{BB962C8B-B14F-4D97-AF65-F5344CB8AC3E}">
        <p14:creationId xmlns:p14="http://schemas.microsoft.com/office/powerpoint/2010/main" val="202030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76600" y="457200"/>
            <a:ext cx="5526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FF00"/>
                </a:solidFill>
              </a:rPr>
              <a:t>Scanning Tunnelling Microscope (STM)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7908925" y="156368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010400" y="1524000"/>
            <a:ext cx="3048000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1800" dirty="0">
                <a:solidFill>
                  <a:srgbClr val="FFFF00"/>
                </a:solidFill>
              </a:rPr>
              <a:t>Piezoelectric actuator (usually a tube) is used to bring sharp metal tip very close to the surface.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800" dirty="0">
                <a:solidFill>
                  <a:srgbClr val="FFFF00"/>
                </a:solidFill>
              </a:rPr>
              <a:t>Tunnelling current between tip and surface decays exponentially with distance of tip from surface.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800" dirty="0">
                <a:solidFill>
                  <a:srgbClr val="FFFF00"/>
                </a:solidFill>
              </a:rPr>
              <a:t>Tip is scanned across surface at constant current and signal applied to scanner is recorded.</a:t>
            </a:r>
          </a:p>
        </p:txBody>
      </p:sp>
      <p:pic>
        <p:nvPicPr>
          <p:cNvPr id="26629" name="Picture 5" descr="SPM Schemat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990601"/>
            <a:ext cx="4291013" cy="506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739901" y="6324600"/>
            <a:ext cx="28559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"/>
              <a:t>Scientific American Oct 1989 p 74</a:t>
            </a:r>
          </a:p>
        </p:txBody>
      </p:sp>
    </p:spTree>
    <p:extLst>
      <p:ext uri="{BB962C8B-B14F-4D97-AF65-F5344CB8AC3E}">
        <p14:creationId xmlns:p14="http://schemas.microsoft.com/office/powerpoint/2010/main" val="2936852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3784" y="314021"/>
            <a:ext cx="4404360" cy="1744091"/>
          </a:xfrm>
        </p:spPr>
        <p:txBody>
          <a:bodyPr>
            <a:normAutofit/>
          </a:bodyPr>
          <a:lstStyle/>
          <a:p>
            <a:r>
              <a:rPr lang="en-GB" sz="6000" b="1" dirty="0" smtClean="0">
                <a:solidFill>
                  <a:srgbClr val="FFFF00"/>
                </a:solidFill>
              </a:rPr>
              <a:t>TECHNOLOGY </a:t>
            </a:r>
            <a:br>
              <a:rPr lang="en-GB" sz="6000" b="1" dirty="0" smtClean="0">
                <a:solidFill>
                  <a:srgbClr val="FFFF00"/>
                </a:solidFill>
              </a:rPr>
            </a:b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923" y="1624246"/>
            <a:ext cx="112000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d</a:t>
            </a:r>
            <a:r>
              <a:rPr lang="en-GB" sz="2800" dirty="0" smtClean="0">
                <a:solidFill>
                  <a:srgbClr val="FFFF00"/>
                </a:solidFill>
              </a:rPr>
              <a:t>ictionary definition: ‘’a useful art or science’’</a:t>
            </a:r>
            <a:endParaRPr lang="en-GB" sz="2800" dirty="0">
              <a:solidFill>
                <a:srgbClr val="FFFF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h</a:t>
            </a:r>
            <a:r>
              <a:rPr lang="en-GB" sz="2800" dirty="0" smtClean="0">
                <a:solidFill>
                  <a:srgbClr val="FFFF00"/>
                </a:solidFill>
              </a:rPr>
              <a:t>as been called: ‘’the mother of civilisations’’ because it causes developments that improve standards of living and ‘’liberates mankind from the constraints of the past’’</a:t>
            </a:r>
          </a:p>
          <a:p>
            <a:r>
              <a:rPr lang="en-GB" sz="2800" dirty="0">
                <a:solidFill>
                  <a:srgbClr val="FFFF00"/>
                </a:solidFill>
              </a:rPr>
              <a:t>	</a:t>
            </a:r>
            <a:r>
              <a:rPr lang="en-GB" sz="2800" dirty="0" smtClean="0">
                <a:solidFill>
                  <a:srgbClr val="FFFF00"/>
                </a:solidFill>
              </a:rPr>
              <a:t>[</a:t>
            </a:r>
            <a:r>
              <a:rPr lang="en-GB" sz="2800" dirty="0" smtClean="0">
                <a:solidFill>
                  <a:srgbClr val="FFFFFF"/>
                </a:solidFill>
              </a:rPr>
              <a:t>new and better tools, food, clothing, water supplies and quality, 	medicines, transport, communications </a:t>
            </a:r>
            <a:r>
              <a:rPr lang="en-GB" sz="2800" dirty="0" err="1" smtClean="0">
                <a:solidFill>
                  <a:srgbClr val="FFFFFF"/>
                </a:solidFill>
              </a:rPr>
              <a:t>etc</a:t>
            </a:r>
            <a:r>
              <a:rPr lang="en-GB" sz="2800" dirty="0" smtClean="0">
                <a:solidFill>
                  <a:srgbClr val="FFFF00"/>
                </a:solidFill>
              </a:rPr>
              <a:t>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t</a:t>
            </a:r>
            <a:r>
              <a:rPr lang="en-GB" sz="2800" dirty="0" smtClean="0">
                <a:solidFill>
                  <a:srgbClr val="FFFF00"/>
                </a:solidFill>
              </a:rPr>
              <a:t>he term ‘’technology’’ has recently been hijacked by the media to mean only developments in smart phones, tablets, computer hardware and software systems. </a:t>
            </a:r>
          </a:p>
        </p:txBody>
      </p:sp>
    </p:spTree>
    <p:extLst>
      <p:ext uri="{BB962C8B-B14F-4D97-AF65-F5344CB8AC3E}">
        <p14:creationId xmlns:p14="http://schemas.microsoft.com/office/powerpoint/2010/main" val="2845119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608EBB18-F140-449E-B82D-769D1F7BA57D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pic>
        <p:nvPicPr>
          <p:cNvPr id="25603" name="Picture 2" descr="slide-73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233363"/>
            <a:ext cx="54737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977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03388" y="-100013"/>
            <a:ext cx="8507412" cy="1138238"/>
          </a:xfrm>
        </p:spPr>
        <p:txBody>
          <a:bodyPr/>
          <a:lstStyle/>
          <a:p>
            <a:pPr eaLnBrk="1" hangingPunct="1"/>
            <a:r>
              <a:rPr lang="en-GB" altLang="en-US" sz="2800"/>
              <a:t>Atom manipulation using scanning probe technology</a:t>
            </a:r>
          </a:p>
        </p:txBody>
      </p:sp>
      <p:pic>
        <p:nvPicPr>
          <p:cNvPr id="27651" name="Picture 4" descr="ibm-xen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3614" y="981076"/>
            <a:ext cx="5184775" cy="3527425"/>
          </a:xfrm>
          <a:noFill/>
        </p:spPr>
      </p:pic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1992313" y="4724401"/>
            <a:ext cx="8424862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FFFF00"/>
                </a:solidFill>
              </a:rPr>
              <a:t>STM manipulation of 35 Xenon atoms by </a:t>
            </a:r>
            <a:r>
              <a:rPr lang="en-GB" altLang="en-US" sz="1800" b="1" dirty="0" err="1">
                <a:solidFill>
                  <a:srgbClr val="FFFF00"/>
                </a:solidFill>
              </a:rPr>
              <a:t>Eigler</a:t>
            </a:r>
            <a:r>
              <a:rPr lang="en-GB" altLang="en-US" sz="1800" b="1" dirty="0">
                <a:solidFill>
                  <a:srgbClr val="FFFF00"/>
                </a:solidFill>
              </a:rPr>
              <a:t> and </a:t>
            </a:r>
            <a:r>
              <a:rPr lang="en-GB" altLang="en-US" sz="1800" b="1" dirty="0" err="1">
                <a:solidFill>
                  <a:srgbClr val="FFFF00"/>
                </a:solidFill>
              </a:rPr>
              <a:t>Schweizer</a:t>
            </a:r>
            <a:r>
              <a:rPr lang="en-GB" altLang="en-US" sz="1800" b="1" dirty="0">
                <a:solidFill>
                  <a:srgbClr val="FFFF00"/>
                </a:solidFill>
              </a:rPr>
              <a:t>.</a:t>
            </a:r>
            <a:br>
              <a:rPr lang="en-GB" altLang="en-US" sz="1800" b="1" dirty="0">
                <a:solidFill>
                  <a:srgbClr val="FFFF00"/>
                </a:solidFill>
              </a:rPr>
            </a:br>
            <a:r>
              <a:rPr lang="en-GB" altLang="en-US" sz="1800" b="1" dirty="0" err="1">
                <a:solidFill>
                  <a:srgbClr val="FFFF00"/>
                </a:solidFill>
              </a:rPr>
              <a:t>Xe</a:t>
            </a:r>
            <a:r>
              <a:rPr lang="en-GB" altLang="en-US" sz="1800" b="1" dirty="0">
                <a:solidFill>
                  <a:srgbClr val="FFFF00"/>
                </a:solidFill>
              </a:rPr>
              <a:t> atoms dragged across surface at  4</a:t>
            </a:r>
            <a:r>
              <a:rPr lang="en-US" altLang="en-US" sz="1800" b="1" dirty="0">
                <a:solidFill>
                  <a:srgbClr val="FFFF00"/>
                </a:solidFill>
                <a:cs typeface="Arial" panose="020B0604020202020204" pitchFamily="34" charset="0"/>
              </a:rPr>
              <a:t>Å/second, total time 22 hours.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FFFF00"/>
                </a:solidFill>
                <a:cs typeface="Arial" panose="020B0604020202020204" pitchFamily="34" charset="0"/>
              </a:rPr>
              <a:t>Done in liquid He temperature to keep ultra clean from background environment.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FFFF00"/>
                </a:solidFill>
                <a:cs typeface="Arial" panose="020B0604020202020204" pitchFamily="34" charset="0"/>
              </a:rPr>
              <a:t>“pinning” achieved by increasing current to 50 </a:t>
            </a:r>
            <a:r>
              <a:rPr lang="en-US" altLang="en-US" sz="1800" b="1" dirty="0" err="1">
                <a:solidFill>
                  <a:srgbClr val="FFFF00"/>
                </a:solidFill>
                <a:cs typeface="Arial" panose="020B0604020202020204" pitchFamily="34" charset="0"/>
              </a:rPr>
              <a:t>nano</a:t>
            </a:r>
            <a:r>
              <a:rPr lang="en-US" altLang="en-US" sz="1800" b="1" dirty="0">
                <a:solidFill>
                  <a:srgbClr val="FFFF00"/>
                </a:solidFill>
                <a:cs typeface="Arial" panose="020B0604020202020204" pitchFamily="34" charset="0"/>
              </a:rPr>
              <a:t> amps</a:t>
            </a: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6875463" y="6381751"/>
            <a:ext cx="361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Ref, </a:t>
            </a:r>
            <a:r>
              <a:rPr lang="en-GB" altLang="en-US" sz="1800" i="1" dirty="0"/>
              <a:t>Nature 344, 524-526 (1990).</a:t>
            </a:r>
            <a:r>
              <a:rPr lang="en-GB" altLang="en-U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5230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9"/>
          <p:cNvGrpSpPr>
            <a:grpSpLocks/>
          </p:cNvGrpSpPr>
          <p:nvPr/>
        </p:nvGrpSpPr>
        <p:grpSpPr bwMode="auto">
          <a:xfrm>
            <a:off x="1524001" y="98426"/>
            <a:ext cx="9028113" cy="6480175"/>
            <a:chOff x="408" y="318"/>
            <a:chExt cx="4944" cy="3684"/>
          </a:xfrm>
        </p:grpSpPr>
        <p:pic>
          <p:nvPicPr>
            <p:cNvPr id="28675" name="Picture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" y="318"/>
              <a:ext cx="4944" cy="36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8676" name="Text Box 18"/>
            <p:cNvSpPr txBox="1">
              <a:spLocks noChangeArrowheads="1"/>
            </p:cNvSpPr>
            <p:nvPr/>
          </p:nvSpPr>
          <p:spPr bwMode="auto">
            <a:xfrm>
              <a:off x="1886" y="437"/>
              <a:ext cx="2100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rgbClr val="FFFF00"/>
                  </a:solidFill>
                </a:rPr>
                <a:t>IBM Millipede</a:t>
              </a:r>
              <a:r>
                <a:rPr lang="en-US" altLang="en-US" sz="1800" b="1">
                  <a:solidFill>
                    <a:srgbClr val="FFFF00"/>
                  </a:solidFill>
                </a:rPr>
                <a:t>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672265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9" y="80963"/>
            <a:ext cx="7597775" cy="1052512"/>
          </a:xfrm>
          <a:noFill/>
        </p:spPr>
        <p:txBody>
          <a:bodyPr vert="horz" lIns="92075" tIns="46038" rIns="92075" bIns="46038" rtlCol="0" anchor="b">
            <a:normAutofit/>
          </a:bodyPr>
          <a:lstStyle/>
          <a:p>
            <a:r>
              <a:rPr lang="en-US" altLang="en-US" sz="3200"/>
              <a:t>Practical Aspects of Mechano-Synthesis Using Molecular Assemblers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9" y="2530475"/>
            <a:ext cx="8453437" cy="4184650"/>
          </a:xfrm>
          <a:noFill/>
        </p:spPr>
        <p:txBody>
          <a:bodyPr vert="horz" lIns="92075" tIns="46038" rIns="92075" bIns="46038" rtlCol="0">
            <a:normAutofit/>
          </a:bodyPr>
          <a:lstStyle/>
          <a:p>
            <a:pPr>
              <a:spcBef>
                <a:spcPct val="35000"/>
              </a:spcBef>
            </a:pPr>
            <a:r>
              <a:rPr lang="en-US" altLang="en-US" sz="2900"/>
              <a:t>There are about 10</a:t>
            </a:r>
            <a:r>
              <a:rPr lang="en-US" altLang="en-US" sz="2900" baseline="30000"/>
              <a:t>21 </a:t>
            </a:r>
            <a:r>
              <a:rPr lang="en-US" altLang="en-US" sz="2900"/>
              <a:t>C atoms per carat of diamond</a:t>
            </a:r>
          </a:p>
          <a:p>
            <a:pPr>
              <a:spcBef>
                <a:spcPct val="35000"/>
              </a:spcBef>
            </a:pPr>
            <a:r>
              <a:rPr lang="en-US" altLang="en-US" sz="2900"/>
              <a:t>With one billion molecular assemblers – operating in parallel, coordinated placement one atom/ms - would take 31 years</a:t>
            </a:r>
          </a:p>
          <a:p>
            <a:pPr>
              <a:spcBef>
                <a:spcPct val="35000"/>
              </a:spcBef>
            </a:pPr>
            <a:r>
              <a:rPr lang="en-US" altLang="en-US" sz="2900"/>
              <a:t>Increasing speed of placement to one atom/</a:t>
            </a:r>
            <a:r>
              <a:rPr lang="en-US" altLang="en-US" sz="2900">
                <a:latin typeface="Symbol" panose="05050102010706020507" pitchFamily="18" charset="2"/>
              </a:rPr>
              <a:t>m</a:t>
            </a:r>
            <a:r>
              <a:rPr lang="en-US" altLang="en-US" sz="2900"/>
              <a:t>s would reduce time to ~ 300 hr</a:t>
            </a:r>
          </a:p>
          <a:p>
            <a:pPr>
              <a:spcBef>
                <a:spcPct val="35000"/>
              </a:spcBef>
            </a:pPr>
            <a:r>
              <a:rPr lang="en-US" altLang="en-US" sz="2900"/>
              <a:t>Avogadro’s Number is a BIG number!</a:t>
            </a:r>
          </a:p>
        </p:txBody>
      </p:sp>
      <p:pic>
        <p:nvPicPr>
          <p:cNvPr id="29700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1255714"/>
            <a:ext cx="17176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114551" y="1412876"/>
            <a:ext cx="5307013" cy="955675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chemeClr val="bg2"/>
                </a:solidFill>
              </a:rPr>
              <a:t>Assembling a One Carat Diamond from Carbon Atoms</a:t>
            </a:r>
          </a:p>
        </p:txBody>
      </p:sp>
    </p:spTree>
    <p:extLst>
      <p:ext uri="{BB962C8B-B14F-4D97-AF65-F5344CB8AC3E}">
        <p14:creationId xmlns:p14="http://schemas.microsoft.com/office/powerpoint/2010/main" val="2260664633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1" descr="Big Be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4850" y="7938"/>
            <a:ext cx="11806238" cy="697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just e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250" y="728663"/>
            <a:ext cx="10425113" cy="666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680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841375" y="3841750"/>
            <a:ext cx="3505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3200400" y="5594350"/>
            <a:ext cx="6477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396" name="TextBox 10"/>
          <p:cNvSpPr txBox="1">
            <a:spLocks noChangeArrowheads="1"/>
          </p:cNvSpPr>
          <p:nvPr/>
        </p:nvSpPr>
        <p:spPr bwMode="auto">
          <a:xfrm rot="-5400000">
            <a:off x="348457" y="3504407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Diameter of telescope (metres)</a:t>
            </a: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2954339" y="638176"/>
            <a:ext cx="48333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rgbClr val="FFFF00"/>
                </a:solidFill>
                <a:latin typeface="+mj-lt"/>
              </a:rPr>
              <a:t>Increasing size of telescopes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5400000" flipH="1" flipV="1">
            <a:off x="52578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 flipV="1">
            <a:off x="74676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63246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84582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95250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3" name="TextBox 25"/>
          <p:cNvSpPr txBox="1">
            <a:spLocks noChangeArrowheads="1"/>
          </p:cNvSpPr>
          <p:nvPr/>
        </p:nvSpPr>
        <p:spPr bwMode="auto">
          <a:xfrm>
            <a:off x="4865688" y="5670550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1940</a:t>
            </a:r>
          </a:p>
        </p:txBody>
      </p:sp>
      <p:sp>
        <p:nvSpPr>
          <p:cNvPr id="59404" name="TextBox 28"/>
          <p:cNvSpPr txBox="1">
            <a:spLocks noChangeArrowheads="1"/>
          </p:cNvSpPr>
          <p:nvPr/>
        </p:nvSpPr>
        <p:spPr bwMode="auto">
          <a:xfrm>
            <a:off x="9285288" y="5670550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2020</a:t>
            </a:r>
          </a:p>
        </p:txBody>
      </p:sp>
      <p:sp>
        <p:nvSpPr>
          <p:cNvPr id="59405" name="TextBox 29"/>
          <p:cNvSpPr txBox="1">
            <a:spLocks noChangeArrowheads="1"/>
          </p:cNvSpPr>
          <p:nvPr/>
        </p:nvSpPr>
        <p:spPr bwMode="auto">
          <a:xfrm>
            <a:off x="8229601" y="5670550"/>
            <a:ext cx="69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2000</a:t>
            </a:r>
          </a:p>
        </p:txBody>
      </p:sp>
      <p:sp>
        <p:nvSpPr>
          <p:cNvPr id="59406" name="TextBox 30"/>
          <p:cNvSpPr txBox="1">
            <a:spLocks noChangeArrowheads="1"/>
          </p:cNvSpPr>
          <p:nvPr/>
        </p:nvSpPr>
        <p:spPr bwMode="auto">
          <a:xfrm>
            <a:off x="7227888" y="5670550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1980</a:t>
            </a:r>
          </a:p>
        </p:txBody>
      </p:sp>
      <p:sp>
        <p:nvSpPr>
          <p:cNvPr id="59407" name="TextBox 31"/>
          <p:cNvSpPr txBox="1">
            <a:spLocks noChangeArrowheads="1"/>
          </p:cNvSpPr>
          <p:nvPr/>
        </p:nvSpPr>
        <p:spPr bwMode="auto">
          <a:xfrm>
            <a:off x="6084888" y="5670550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1960</a:t>
            </a:r>
          </a:p>
        </p:txBody>
      </p:sp>
      <p:cxnSp>
        <p:nvCxnSpPr>
          <p:cNvPr id="33" name="Straight Connector 32"/>
          <p:cNvCxnSpPr/>
          <p:nvPr/>
        </p:nvCxnSpPr>
        <p:spPr>
          <a:xfrm rot="10800000">
            <a:off x="2517775" y="49085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2517775" y="39941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10800000">
            <a:off x="2517775" y="31559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0800000">
            <a:off x="2517775" y="23939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12" name="TextBox 37"/>
          <p:cNvSpPr txBox="1">
            <a:spLocks noChangeArrowheads="1"/>
          </p:cNvSpPr>
          <p:nvPr/>
        </p:nvSpPr>
        <p:spPr bwMode="auto">
          <a:xfrm>
            <a:off x="2136775" y="4756151"/>
            <a:ext cx="43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10 </a:t>
            </a:r>
          </a:p>
        </p:txBody>
      </p:sp>
      <p:sp>
        <p:nvSpPr>
          <p:cNvPr id="59413" name="TextBox 38"/>
          <p:cNvSpPr txBox="1">
            <a:spLocks noChangeArrowheads="1"/>
          </p:cNvSpPr>
          <p:nvPr/>
        </p:nvSpPr>
        <p:spPr bwMode="auto">
          <a:xfrm>
            <a:off x="2136775" y="3838576"/>
            <a:ext cx="382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20</a:t>
            </a:r>
          </a:p>
        </p:txBody>
      </p:sp>
      <p:sp>
        <p:nvSpPr>
          <p:cNvPr id="59414" name="TextBox 39"/>
          <p:cNvSpPr txBox="1">
            <a:spLocks noChangeArrowheads="1"/>
          </p:cNvSpPr>
          <p:nvPr/>
        </p:nvSpPr>
        <p:spPr bwMode="auto">
          <a:xfrm>
            <a:off x="2133601" y="3003551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30</a:t>
            </a:r>
          </a:p>
        </p:txBody>
      </p:sp>
      <p:sp>
        <p:nvSpPr>
          <p:cNvPr id="59415" name="TextBox 41"/>
          <p:cNvSpPr txBox="1">
            <a:spLocks noChangeArrowheads="1"/>
          </p:cNvSpPr>
          <p:nvPr/>
        </p:nvSpPr>
        <p:spPr bwMode="auto">
          <a:xfrm>
            <a:off x="2133601" y="2238376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40</a:t>
            </a:r>
          </a:p>
        </p:txBody>
      </p:sp>
      <p:sp>
        <p:nvSpPr>
          <p:cNvPr id="43" name="Donut 42"/>
          <p:cNvSpPr/>
          <p:nvPr/>
        </p:nvSpPr>
        <p:spPr>
          <a:xfrm>
            <a:off x="5638800" y="51371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44" name="Donut 43"/>
          <p:cNvSpPr/>
          <p:nvPr/>
        </p:nvSpPr>
        <p:spPr>
          <a:xfrm>
            <a:off x="7848600" y="48323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45" name="Donut 44"/>
          <p:cNvSpPr/>
          <p:nvPr/>
        </p:nvSpPr>
        <p:spPr>
          <a:xfrm>
            <a:off x="8077200" y="49085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46" name="Donut 45"/>
          <p:cNvSpPr/>
          <p:nvPr/>
        </p:nvSpPr>
        <p:spPr>
          <a:xfrm>
            <a:off x="3657600" y="54419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47" name="Donut 46"/>
          <p:cNvSpPr/>
          <p:nvPr/>
        </p:nvSpPr>
        <p:spPr>
          <a:xfrm>
            <a:off x="9372600" y="31559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48" name="Donut 47"/>
          <p:cNvSpPr/>
          <p:nvPr/>
        </p:nvSpPr>
        <p:spPr>
          <a:xfrm>
            <a:off x="9372600" y="21653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9422" name="TextBox 48"/>
          <p:cNvSpPr txBox="1">
            <a:spLocks noChangeArrowheads="1"/>
          </p:cNvSpPr>
          <p:nvPr/>
        </p:nvSpPr>
        <p:spPr bwMode="auto">
          <a:xfrm>
            <a:off x="2286001" y="5670551"/>
            <a:ext cx="582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1609</a:t>
            </a:r>
          </a:p>
        </p:txBody>
      </p:sp>
      <p:cxnSp>
        <p:nvCxnSpPr>
          <p:cNvPr id="50" name="Straight Connector 49"/>
          <p:cNvCxnSpPr/>
          <p:nvPr/>
        </p:nvCxnSpPr>
        <p:spPr>
          <a:xfrm rot="10800000">
            <a:off x="25146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0800000">
            <a:off x="26670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onut 53"/>
          <p:cNvSpPr/>
          <p:nvPr/>
        </p:nvSpPr>
        <p:spPr>
          <a:xfrm>
            <a:off x="2590800" y="55181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rot="5400000" flipH="1" flipV="1">
            <a:off x="42672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27" name="TextBox 55"/>
          <p:cNvSpPr txBox="1">
            <a:spLocks noChangeArrowheads="1"/>
          </p:cNvSpPr>
          <p:nvPr/>
        </p:nvSpPr>
        <p:spPr bwMode="auto">
          <a:xfrm>
            <a:off x="3951288" y="5670550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1920</a:t>
            </a:r>
          </a:p>
        </p:txBody>
      </p:sp>
      <p:sp>
        <p:nvSpPr>
          <p:cNvPr id="58" name="Donut 57"/>
          <p:cNvSpPr/>
          <p:nvPr/>
        </p:nvSpPr>
        <p:spPr>
          <a:xfrm>
            <a:off x="4038600" y="53657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rot="5400000" flipH="1" flipV="1">
            <a:off x="3352800" y="55943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30" name="TextBox 60"/>
          <p:cNvSpPr txBox="1">
            <a:spLocks noChangeArrowheads="1"/>
          </p:cNvSpPr>
          <p:nvPr/>
        </p:nvSpPr>
        <p:spPr bwMode="auto">
          <a:xfrm>
            <a:off x="3124201" y="5670550"/>
            <a:ext cx="69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1900</a:t>
            </a:r>
          </a:p>
        </p:txBody>
      </p:sp>
      <p:sp>
        <p:nvSpPr>
          <p:cNvPr id="63" name="Donut 62"/>
          <p:cNvSpPr/>
          <p:nvPr/>
        </p:nvSpPr>
        <p:spPr>
          <a:xfrm>
            <a:off x="8610600" y="39941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9432" name="TextBox 63"/>
          <p:cNvSpPr txBox="1">
            <a:spLocks noChangeArrowheads="1"/>
          </p:cNvSpPr>
          <p:nvPr/>
        </p:nvSpPr>
        <p:spPr bwMode="auto">
          <a:xfrm>
            <a:off x="9448800" y="2055814"/>
            <a:ext cx="679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E-ELT</a:t>
            </a:r>
          </a:p>
        </p:txBody>
      </p:sp>
      <p:sp>
        <p:nvSpPr>
          <p:cNvPr id="59433" name="TextBox 67"/>
          <p:cNvSpPr txBox="1">
            <a:spLocks noChangeArrowheads="1"/>
          </p:cNvSpPr>
          <p:nvPr/>
        </p:nvSpPr>
        <p:spPr bwMode="auto">
          <a:xfrm>
            <a:off x="8458200" y="4756151"/>
            <a:ext cx="76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Subaru</a:t>
            </a:r>
          </a:p>
        </p:txBody>
      </p:sp>
      <p:sp>
        <p:nvSpPr>
          <p:cNvPr id="59434" name="TextBox 68"/>
          <p:cNvSpPr txBox="1">
            <a:spLocks noChangeArrowheads="1"/>
          </p:cNvSpPr>
          <p:nvPr/>
        </p:nvSpPr>
        <p:spPr bwMode="auto">
          <a:xfrm>
            <a:off x="7924800" y="4679951"/>
            <a:ext cx="67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KECK</a:t>
            </a:r>
          </a:p>
        </p:txBody>
      </p:sp>
      <p:sp>
        <p:nvSpPr>
          <p:cNvPr id="59435" name="TextBox 69"/>
          <p:cNvSpPr txBox="1">
            <a:spLocks noChangeArrowheads="1"/>
          </p:cNvSpPr>
          <p:nvPr/>
        </p:nvSpPr>
        <p:spPr bwMode="auto">
          <a:xfrm>
            <a:off x="8288339" y="5064126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VLT</a:t>
            </a:r>
          </a:p>
        </p:txBody>
      </p:sp>
      <p:sp>
        <p:nvSpPr>
          <p:cNvPr id="59436" name="TextBox 70"/>
          <p:cNvSpPr txBox="1">
            <a:spLocks noChangeArrowheads="1"/>
          </p:cNvSpPr>
          <p:nvPr/>
        </p:nvSpPr>
        <p:spPr bwMode="auto">
          <a:xfrm>
            <a:off x="8763001" y="3917951"/>
            <a:ext cx="512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LBT</a:t>
            </a:r>
          </a:p>
        </p:txBody>
      </p:sp>
      <p:sp>
        <p:nvSpPr>
          <p:cNvPr id="59437" name="TextBox 71"/>
          <p:cNvSpPr txBox="1">
            <a:spLocks noChangeArrowheads="1"/>
          </p:cNvSpPr>
          <p:nvPr/>
        </p:nvSpPr>
        <p:spPr bwMode="auto">
          <a:xfrm>
            <a:off x="9525000" y="3079751"/>
            <a:ext cx="552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TMT</a:t>
            </a:r>
          </a:p>
        </p:txBody>
      </p:sp>
      <p:sp>
        <p:nvSpPr>
          <p:cNvPr id="73" name="Donut 72"/>
          <p:cNvSpPr/>
          <p:nvPr/>
        </p:nvSpPr>
        <p:spPr>
          <a:xfrm>
            <a:off x="8153400" y="49085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74" name="Donut 73"/>
          <p:cNvSpPr/>
          <p:nvPr/>
        </p:nvSpPr>
        <p:spPr>
          <a:xfrm>
            <a:off x="8229600" y="49085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9440" name="TextBox 74"/>
          <p:cNvSpPr txBox="1">
            <a:spLocks noChangeArrowheads="1"/>
          </p:cNvSpPr>
          <p:nvPr/>
        </p:nvSpPr>
        <p:spPr bwMode="auto">
          <a:xfrm>
            <a:off x="7924801" y="4951414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HET</a:t>
            </a:r>
          </a:p>
        </p:txBody>
      </p:sp>
      <p:sp>
        <p:nvSpPr>
          <p:cNvPr id="59441" name="TextBox 75"/>
          <p:cNvSpPr txBox="1">
            <a:spLocks noChangeArrowheads="1"/>
          </p:cNvSpPr>
          <p:nvPr/>
        </p:nvSpPr>
        <p:spPr bwMode="auto">
          <a:xfrm>
            <a:off x="3886200" y="5103814"/>
            <a:ext cx="76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Hooker</a:t>
            </a:r>
          </a:p>
        </p:txBody>
      </p:sp>
      <p:sp>
        <p:nvSpPr>
          <p:cNvPr id="59442" name="TextBox 76"/>
          <p:cNvSpPr txBox="1">
            <a:spLocks noChangeArrowheads="1"/>
          </p:cNvSpPr>
          <p:nvPr/>
        </p:nvSpPr>
        <p:spPr bwMode="auto">
          <a:xfrm>
            <a:off x="5380039" y="4908551"/>
            <a:ext cx="554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Hale</a:t>
            </a:r>
          </a:p>
        </p:txBody>
      </p:sp>
      <p:sp>
        <p:nvSpPr>
          <p:cNvPr id="78" name="Donut 77"/>
          <p:cNvSpPr/>
          <p:nvPr/>
        </p:nvSpPr>
        <p:spPr>
          <a:xfrm>
            <a:off x="7772400" y="51371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9444" name="TextBox 78"/>
          <p:cNvSpPr txBox="1">
            <a:spLocks noChangeArrowheads="1"/>
          </p:cNvSpPr>
          <p:nvPr/>
        </p:nvSpPr>
        <p:spPr bwMode="auto">
          <a:xfrm>
            <a:off x="7743826" y="5103814"/>
            <a:ext cx="593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WHT</a:t>
            </a:r>
          </a:p>
        </p:txBody>
      </p:sp>
      <p:sp>
        <p:nvSpPr>
          <p:cNvPr id="59445" name="TextBox 80"/>
          <p:cNvSpPr txBox="1">
            <a:spLocks noChangeArrowheads="1"/>
          </p:cNvSpPr>
          <p:nvPr/>
        </p:nvSpPr>
        <p:spPr bwMode="auto">
          <a:xfrm>
            <a:off x="5765800" y="6051551"/>
            <a:ext cx="546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Year</a:t>
            </a:r>
          </a:p>
        </p:txBody>
      </p:sp>
      <p:sp>
        <p:nvSpPr>
          <p:cNvPr id="82" name="Donut 81"/>
          <p:cNvSpPr/>
          <p:nvPr/>
        </p:nvSpPr>
        <p:spPr>
          <a:xfrm>
            <a:off x="7010400" y="5137150"/>
            <a:ext cx="76200" cy="76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9447" name="TextBox 82"/>
          <p:cNvSpPr txBox="1">
            <a:spLocks noChangeArrowheads="1"/>
          </p:cNvSpPr>
          <p:nvPr/>
        </p:nvSpPr>
        <p:spPr bwMode="auto">
          <a:xfrm>
            <a:off x="6781800" y="4908551"/>
            <a:ext cx="520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AAT</a:t>
            </a:r>
          </a:p>
        </p:txBody>
      </p:sp>
      <p:cxnSp>
        <p:nvCxnSpPr>
          <p:cNvPr id="84" name="Straight Connector 83"/>
          <p:cNvCxnSpPr/>
          <p:nvPr/>
        </p:nvCxnSpPr>
        <p:spPr>
          <a:xfrm rot="10800000" flipV="1">
            <a:off x="3200400" y="5137150"/>
            <a:ext cx="2819400" cy="38100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59444" idx="0"/>
          </p:cNvCxnSpPr>
          <p:nvPr/>
        </p:nvCxnSpPr>
        <p:spPr>
          <a:xfrm rot="5400000" flipH="1" flipV="1">
            <a:off x="7299326" y="2754314"/>
            <a:ext cx="3090863" cy="160813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10800000" flipV="1">
            <a:off x="5867400" y="5137150"/>
            <a:ext cx="2133600" cy="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51" name="TextBox 103"/>
          <p:cNvSpPr txBox="1">
            <a:spLocks noChangeArrowheads="1"/>
          </p:cNvSpPr>
          <p:nvPr/>
        </p:nvSpPr>
        <p:spPr bwMode="auto">
          <a:xfrm>
            <a:off x="2286001" y="5213350"/>
            <a:ext cx="625475" cy="2619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/>
              <a:t>Galileo</a:t>
            </a:r>
          </a:p>
        </p:txBody>
      </p:sp>
      <p:pic>
        <p:nvPicPr>
          <p:cNvPr id="59452" name="Picture 6" descr="newton-telesco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39" y="3956051"/>
            <a:ext cx="1138237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53" name="Picture 2" descr="vlt-lgsf_mar2009-11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7" b="15749"/>
          <a:stretch>
            <a:fillRect/>
          </a:stretch>
        </p:blipFill>
        <p:spPr bwMode="auto">
          <a:xfrm>
            <a:off x="6965950" y="3443289"/>
            <a:ext cx="11303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16522" b="-836"/>
          <a:stretch>
            <a:fillRect/>
          </a:stretch>
        </p:blipFill>
        <p:spPr bwMode="auto">
          <a:xfrm>
            <a:off x="7540626" y="1506539"/>
            <a:ext cx="18192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999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26" y="323850"/>
            <a:ext cx="7345363" cy="6921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2800">
                <a:solidFill>
                  <a:srgbClr val="FFFF00"/>
                </a:solidFill>
              </a:rPr>
              <a:t>European Extra Large Telescope (ELT)</a:t>
            </a:r>
            <a:br>
              <a:rPr lang="en-GB" altLang="en-US" sz="2800">
                <a:solidFill>
                  <a:srgbClr val="FFFF00"/>
                </a:solidFill>
              </a:rPr>
            </a:br>
            <a:r>
              <a:rPr lang="en-GB" altLang="en-US" sz="2800">
                <a:solidFill>
                  <a:srgbClr val="FFFF00"/>
                </a:solidFill>
              </a:rPr>
              <a:t> </a:t>
            </a:r>
            <a:r>
              <a:rPr lang="en-GB" altLang="en-US" sz="1400">
                <a:solidFill>
                  <a:srgbClr val="FFFF00"/>
                </a:solidFill>
              </a:rPr>
              <a:t>[ the 400</a:t>
            </a:r>
            <a:r>
              <a:rPr lang="en-GB" altLang="en-US" sz="1400" baseline="30000">
                <a:solidFill>
                  <a:srgbClr val="FFFF00"/>
                </a:solidFill>
              </a:rPr>
              <a:t>th</a:t>
            </a:r>
            <a:r>
              <a:rPr lang="en-GB" altLang="en-US" sz="1400">
                <a:solidFill>
                  <a:srgbClr val="FFFF00"/>
                </a:solidFill>
              </a:rPr>
              <a:t> year of the telescope…..Galileo 1609 – 2009 ]</a:t>
            </a: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8401050" y="1458914"/>
            <a:ext cx="1195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rgbClr val="FFFF66"/>
                </a:solidFill>
              </a:rPr>
              <a:t>E-ELT</a:t>
            </a: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7751764" y="2205039"/>
            <a:ext cx="2916237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2000">
                <a:solidFill>
                  <a:srgbClr val="FFFF66"/>
                </a:solidFill>
              </a:rPr>
              <a:t> 39 metre diameter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primary mirror</a:t>
            </a:r>
            <a:br>
              <a:rPr lang="en-GB" altLang="en-US" sz="2000">
                <a:solidFill>
                  <a:srgbClr val="FFFF66"/>
                </a:solidFill>
              </a:rPr>
            </a:br>
            <a:endParaRPr lang="en-GB" altLang="en-US" sz="2000">
              <a:solidFill>
                <a:srgbClr val="FFFF66"/>
              </a:solidFill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2000">
                <a:solidFill>
                  <a:srgbClr val="FFFF66"/>
                </a:solidFill>
              </a:rPr>
              <a:t> Aspheric primary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mirror design based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on 786 x 1.46 metre hexagonal segments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2000">
                <a:solidFill>
                  <a:srgbClr val="FFFF66"/>
                </a:solidFill>
              </a:rPr>
              <a:t> 6 metre diameter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secondary monolithic</a:t>
            </a:r>
            <a:br>
              <a:rPr lang="en-GB" altLang="en-US" sz="2000">
                <a:solidFill>
                  <a:srgbClr val="FFFF66"/>
                </a:solidFill>
              </a:rPr>
            </a:br>
            <a:r>
              <a:rPr lang="en-GB" altLang="en-US" sz="2000">
                <a:solidFill>
                  <a:srgbClr val="FFFF66"/>
                </a:solidFill>
              </a:rPr>
              <a:t>deformable mirror adaptive optics</a:t>
            </a: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1827213" y="6230938"/>
            <a:ext cx="8007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66"/>
                </a:solidFill>
              </a:rPr>
              <a:t>Ref: www.eso.org   </a:t>
            </a:r>
            <a:r>
              <a:rPr lang="en-GB" altLang="en-US" sz="1800" b="1">
                <a:solidFill>
                  <a:srgbClr val="FFFF66"/>
                </a:solidFill>
              </a:rPr>
              <a:t>“operational by 2020”      “estimated cost €950m”</a:t>
            </a:r>
          </a:p>
        </p:txBody>
      </p:sp>
      <p:pic>
        <p:nvPicPr>
          <p:cNvPr id="31750" name="Picture 7" descr="ELT_pla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449388"/>
            <a:ext cx="5983288" cy="432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155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E-ELT mirr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2" t="50197" r="13290" b="17717"/>
          <a:stretch>
            <a:fillRect/>
          </a:stretch>
        </p:blipFill>
        <p:spPr bwMode="auto">
          <a:xfrm>
            <a:off x="1955800" y="1"/>
            <a:ext cx="9144000" cy="691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3" y="279400"/>
            <a:ext cx="7772400" cy="914400"/>
          </a:xfrm>
          <a:solidFill>
            <a:srgbClr val="0033CC">
              <a:alpha val="69019"/>
            </a:srgbClr>
          </a:solidFill>
        </p:spPr>
        <p:txBody>
          <a:bodyPr/>
          <a:lstStyle/>
          <a:p>
            <a:pPr eaLnBrk="1" hangingPunct="1"/>
            <a:r>
              <a:rPr lang="en-GB" altLang="en-US" sz="2800">
                <a:solidFill>
                  <a:srgbClr val="FFFF00"/>
                </a:solidFill>
              </a:rPr>
              <a:t>E-ELT primary mirror design having ~ 984</a:t>
            </a:r>
            <a:br>
              <a:rPr lang="en-GB" altLang="en-US" sz="2800">
                <a:solidFill>
                  <a:srgbClr val="FFFF00"/>
                </a:solidFill>
              </a:rPr>
            </a:br>
            <a:r>
              <a:rPr lang="en-GB" altLang="en-US" sz="2800">
                <a:solidFill>
                  <a:srgbClr val="FFFF00"/>
                </a:solidFill>
              </a:rPr>
              <a:t>1.46 metre hexagonal segments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87639" y="1268414"/>
            <a:ext cx="5545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66"/>
                </a:solidFill>
              </a:rPr>
              <a:t>Form accuracy : 20 nm RMS, roughness 1 nm RMS</a:t>
            </a:r>
            <a:r>
              <a:rPr lang="en-GB" altLang="en-US" sz="1800"/>
              <a:t> 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7591425" y="6308725"/>
            <a:ext cx="1993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66"/>
                </a:solidFill>
              </a:rPr>
              <a:t>Ref, www.eso.org</a:t>
            </a:r>
          </a:p>
        </p:txBody>
      </p:sp>
      <p:sp>
        <p:nvSpPr>
          <p:cNvPr id="986120" name="Text Box 8"/>
          <p:cNvSpPr txBox="1">
            <a:spLocks noChangeArrowheads="1"/>
          </p:cNvSpPr>
          <p:nvPr/>
        </p:nvSpPr>
        <p:spPr bwMode="auto">
          <a:xfrm rot="-1131068">
            <a:off x="2295526" y="3303589"/>
            <a:ext cx="78454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rgbClr val="FF0000"/>
                </a:solidFill>
                <a:latin typeface="DefusedLight" pitchFamily="2" charset="0"/>
              </a:rPr>
              <a:t>1 part in 10</a:t>
            </a:r>
            <a:r>
              <a:rPr lang="en-GB" altLang="en-US" sz="2000" b="1" baseline="30000">
                <a:solidFill>
                  <a:srgbClr val="FF0000"/>
                </a:solidFill>
                <a:latin typeface="DefusedLight" pitchFamily="2" charset="0"/>
              </a:rPr>
              <a:t>8</a:t>
            </a:r>
            <a:r>
              <a:rPr lang="en-GB" altLang="en-US" sz="2000" b="1">
                <a:solidFill>
                  <a:srgbClr val="FF0000"/>
                </a:solidFill>
                <a:latin typeface="DefusedLight" pitchFamily="2" charset="0"/>
              </a:rPr>
              <a:t> relative precision of form accuracy to size </a:t>
            </a:r>
          </a:p>
        </p:txBody>
      </p:sp>
    </p:spTree>
    <p:extLst>
      <p:ext uri="{BB962C8B-B14F-4D97-AF65-F5344CB8AC3E}">
        <p14:creationId xmlns:p14="http://schemas.microsoft.com/office/powerpoint/2010/main" val="258210898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61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8915" name="Picture 2" descr="CIMG16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" r="6238"/>
          <a:stretch>
            <a:fillRect/>
          </a:stretch>
        </p:blipFill>
        <p:spPr bwMode="auto">
          <a:xfrm>
            <a:off x="2495550" y="228601"/>
            <a:ext cx="7321550" cy="62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035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2189163" y="98426"/>
            <a:ext cx="7772400" cy="688975"/>
          </a:xfrm>
        </p:spPr>
        <p:txBody>
          <a:bodyPr/>
          <a:lstStyle/>
          <a:p>
            <a:pPr eaLnBrk="1" hangingPunct="1"/>
            <a:r>
              <a:rPr lang="en-GB" altLang="en-US" sz="3200"/>
              <a:t>Cranfield University BoX</a:t>
            </a:r>
            <a:r>
              <a:rPr lang="en-US" altLang="en-US" sz="3200" baseline="30000">
                <a:cs typeface="Arial" panose="020B0604020202020204" pitchFamily="34" charset="0"/>
              </a:rPr>
              <a:t>®</a:t>
            </a:r>
            <a:r>
              <a:rPr lang="en-GB" altLang="en-US" sz="3200"/>
              <a:t> Machine</a:t>
            </a:r>
          </a:p>
        </p:txBody>
      </p:sp>
      <p:pic>
        <p:nvPicPr>
          <p:cNvPr id="39939" name="Picture 5" descr="Fairly big rendered box diagram corner c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4213"/>
            <a:ext cx="9144000" cy="54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1524000" y="6169026"/>
            <a:ext cx="58181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Ultra-precision, ultra stiff 3 axis </a:t>
            </a:r>
            <a:r>
              <a:rPr lang="en-GB" altLang="en-US" sz="1800" b="1">
                <a:solidFill>
                  <a:srgbClr val="FF0066"/>
                </a:solidFill>
              </a:rPr>
              <a:t>freeform</a:t>
            </a:r>
            <a:r>
              <a:rPr lang="en-GB" altLang="en-US" sz="1800" b="1"/>
              <a:t> grinding machine for large optics up to 2 metres diameter</a:t>
            </a:r>
          </a:p>
        </p:txBody>
      </p:sp>
      <p:sp>
        <p:nvSpPr>
          <p:cNvPr id="39941" name="AutoShape 7"/>
          <p:cNvSpPr>
            <a:spLocks noChangeArrowheads="1"/>
          </p:cNvSpPr>
          <p:nvPr/>
        </p:nvSpPr>
        <p:spPr bwMode="auto">
          <a:xfrm>
            <a:off x="6054725" y="2528889"/>
            <a:ext cx="1079500" cy="314325"/>
          </a:xfrm>
          <a:prstGeom prst="leftRightArrow">
            <a:avLst>
              <a:gd name="adj1" fmla="val 50000"/>
              <a:gd name="adj2" fmla="val 74411"/>
            </a:avLst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2" name="AutoShape 8"/>
          <p:cNvSpPr>
            <a:spLocks noChangeArrowheads="1"/>
          </p:cNvSpPr>
          <p:nvPr/>
        </p:nvSpPr>
        <p:spPr bwMode="auto">
          <a:xfrm rot="-5400000">
            <a:off x="5033170" y="2159795"/>
            <a:ext cx="1169987" cy="288925"/>
          </a:xfrm>
          <a:prstGeom prst="leftRightArrow">
            <a:avLst>
              <a:gd name="adj1" fmla="val 50000"/>
              <a:gd name="adj2" fmla="val 74765"/>
            </a:avLst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3" name="AutoShape 9"/>
          <p:cNvSpPr>
            <a:spLocks noChangeArrowheads="1"/>
          </p:cNvSpPr>
          <p:nvPr/>
        </p:nvSpPr>
        <p:spPr bwMode="auto">
          <a:xfrm>
            <a:off x="4143376" y="3159126"/>
            <a:ext cx="790575" cy="404813"/>
          </a:xfrm>
          <a:prstGeom prst="curvedRightArrow">
            <a:avLst>
              <a:gd name="adj1" fmla="val 28231"/>
              <a:gd name="adj2" fmla="val 48231"/>
              <a:gd name="adj3" fmla="val 70523"/>
            </a:avLst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4" name="AutoShape 10"/>
          <p:cNvSpPr>
            <a:spLocks/>
          </p:cNvSpPr>
          <p:nvPr/>
        </p:nvSpPr>
        <p:spPr bwMode="auto">
          <a:xfrm>
            <a:off x="8466138" y="3854451"/>
            <a:ext cx="2201862" cy="339725"/>
          </a:xfrm>
          <a:prstGeom prst="borderCallout1">
            <a:avLst>
              <a:gd name="adj1" fmla="val 33644"/>
              <a:gd name="adj2" fmla="val -3194"/>
              <a:gd name="adj3" fmla="val -85514"/>
              <a:gd name="adj4" fmla="val -63273"/>
            </a:avLst>
          </a:prstGeom>
          <a:solidFill>
            <a:schemeClr val="bg1"/>
          </a:solidFill>
          <a:ln w="15875">
            <a:solidFill>
              <a:srgbClr val="FF0000"/>
            </a:solidFill>
            <a:miter lim="800000"/>
            <a:headEnd/>
            <a:tailEnd type="arrow" w="lg" len="lg"/>
          </a:ln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Truing/dressing</a:t>
            </a:r>
          </a:p>
        </p:txBody>
      </p:sp>
      <p:sp>
        <p:nvSpPr>
          <p:cNvPr id="39945" name="AutoShape 11"/>
          <p:cNvSpPr>
            <a:spLocks/>
          </p:cNvSpPr>
          <p:nvPr/>
        </p:nvSpPr>
        <p:spPr bwMode="auto">
          <a:xfrm>
            <a:off x="8172450" y="3024189"/>
            <a:ext cx="2203450" cy="339725"/>
          </a:xfrm>
          <a:prstGeom prst="borderCallout1">
            <a:avLst>
              <a:gd name="adj1" fmla="val 33644"/>
              <a:gd name="adj2" fmla="val -3194"/>
              <a:gd name="adj3" fmla="val 20560"/>
              <a:gd name="adj4" fmla="val -101130"/>
            </a:avLst>
          </a:prstGeom>
          <a:solidFill>
            <a:schemeClr val="bg1"/>
          </a:solidFill>
          <a:ln w="15875">
            <a:solidFill>
              <a:srgbClr val="FF0000"/>
            </a:solidFill>
            <a:miter lim="800000"/>
            <a:headEnd/>
            <a:tailEnd type="arrow" w="lg" len="lg"/>
          </a:ln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Grinding wheel</a:t>
            </a:r>
          </a:p>
        </p:txBody>
      </p:sp>
      <p:sp>
        <p:nvSpPr>
          <p:cNvPr id="39946" name="AutoShape 12"/>
          <p:cNvSpPr>
            <a:spLocks/>
          </p:cNvSpPr>
          <p:nvPr/>
        </p:nvSpPr>
        <p:spPr bwMode="auto">
          <a:xfrm>
            <a:off x="7923213" y="1763714"/>
            <a:ext cx="2203450" cy="339725"/>
          </a:xfrm>
          <a:prstGeom prst="borderCallout1">
            <a:avLst>
              <a:gd name="adj1" fmla="val 33644"/>
              <a:gd name="adj2" fmla="val -3194"/>
              <a:gd name="adj3" fmla="val 83644"/>
              <a:gd name="adj4" fmla="val -89954"/>
            </a:avLst>
          </a:prstGeom>
          <a:solidFill>
            <a:schemeClr val="bg1"/>
          </a:solidFill>
          <a:ln w="15875">
            <a:solidFill>
              <a:srgbClr val="FF0000"/>
            </a:solidFill>
            <a:miter lim="800000"/>
            <a:headEnd/>
            <a:tailEnd type="arrow" w="lg" len="lg"/>
          </a:ln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Grinding spindle</a:t>
            </a:r>
          </a:p>
        </p:txBody>
      </p:sp>
      <p:sp>
        <p:nvSpPr>
          <p:cNvPr id="39947" name="AutoShape 13"/>
          <p:cNvSpPr>
            <a:spLocks/>
          </p:cNvSpPr>
          <p:nvPr/>
        </p:nvSpPr>
        <p:spPr bwMode="auto">
          <a:xfrm>
            <a:off x="7662864" y="962025"/>
            <a:ext cx="2909887" cy="585788"/>
          </a:xfrm>
          <a:prstGeom prst="borderCallout1">
            <a:avLst>
              <a:gd name="adj1" fmla="val 19514"/>
              <a:gd name="adj2" fmla="val -2417"/>
              <a:gd name="adj3" fmla="val 78593"/>
              <a:gd name="adj4" fmla="val -42116"/>
            </a:avLst>
          </a:prstGeom>
          <a:solidFill>
            <a:schemeClr val="bg1"/>
          </a:solidFill>
          <a:ln w="15875">
            <a:solidFill>
              <a:srgbClr val="FF0000"/>
            </a:solidFill>
            <a:miter lim="800000"/>
            <a:headEnd/>
            <a:tailEnd type="arrow" w="lg" len="lg"/>
          </a:ln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Metrology frame/optical straightedge</a:t>
            </a:r>
          </a:p>
        </p:txBody>
      </p:sp>
      <p:sp>
        <p:nvSpPr>
          <p:cNvPr id="39948" name="Text Box 14"/>
          <p:cNvSpPr txBox="1">
            <a:spLocks noChangeArrowheads="1"/>
          </p:cNvSpPr>
          <p:nvPr/>
        </p:nvSpPr>
        <p:spPr bwMode="auto">
          <a:xfrm>
            <a:off x="8548688" y="4373564"/>
            <a:ext cx="1993900" cy="585787"/>
          </a:xfrm>
          <a:prstGeom prst="rect">
            <a:avLst/>
          </a:prstGeom>
          <a:solidFill>
            <a:schemeClr val="bg1"/>
          </a:solidFill>
          <a:ln w="15875" algn="ctr">
            <a:solidFill>
              <a:srgbClr val="FF0000"/>
            </a:solidFill>
            <a:miter lim="800000"/>
            <a:headEnd type="none" w="lg" len="lg"/>
            <a:tailEnd/>
          </a:ln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600" b="1"/>
              <a:t>All axes/spindle oil hydrostatic</a:t>
            </a:r>
          </a:p>
        </p:txBody>
      </p:sp>
      <p:sp>
        <p:nvSpPr>
          <p:cNvPr id="39949" name="AutoShape 15"/>
          <p:cNvSpPr>
            <a:spLocks/>
          </p:cNvSpPr>
          <p:nvPr/>
        </p:nvSpPr>
        <p:spPr bwMode="auto">
          <a:xfrm>
            <a:off x="1524001" y="2079625"/>
            <a:ext cx="2765425" cy="763588"/>
          </a:xfrm>
          <a:prstGeom prst="borderCallout1">
            <a:avLst>
              <a:gd name="adj1" fmla="val 14968"/>
              <a:gd name="adj2" fmla="val 102546"/>
              <a:gd name="adj3" fmla="val -417"/>
              <a:gd name="adj4" fmla="val 130861"/>
            </a:avLst>
          </a:prstGeom>
          <a:solidFill>
            <a:schemeClr val="bg1">
              <a:alpha val="70195"/>
            </a:schemeClr>
          </a:solidFill>
          <a:ln w="22225">
            <a:solidFill>
              <a:srgbClr val="FF0000"/>
            </a:solidFill>
            <a:miter lim="800000"/>
            <a:headEnd/>
            <a:tailEnd type="arrow" w="lg" len="lg"/>
          </a:ln>
        </p:spPr>
        <p:txBody>
          <a:bodyPr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/>
              <a:t>Laser interferometer / LVDT metrology</a:t>
            </a:r>
          </a:p>
        </p:txBody>
      </p:sp>
      <p:sp>
        <p:nvSpPr>
          <p:cNvPr id="39950" name="Line 16"/>
          <p:cNvSpPr>
            <a:spLocks noChangeShapeType="1"/>
          </p:cNvSpPr>
          <p:nvPr/>
        </p:nvSpPr>
        <p:spPr bwMode="auto">
          <a:xfrm>
            <a:off x="4351339" y="2663826"/>
            <a:ext cx="706437" cy="40481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 anchor="ctr"/>
          <a:lstStyle/>
          <a:p>
            <a:endParaRPr lang="en-GB"/>
          </a:p>
        </p:txBody>
      </p:sp>
      <p:sp>
        <p:nvSpPr>
          <p:cNvPr id="39951" name="Rectangle 17"/>
          <p:cNvSpPr>
            <a:spLocks noChangeArrowheads="1"/>
          </p:cNvSpPr>
          <p:nvPr/>
        </p:nvSpPr>
        <p:spPr bwMode="auto">
          <a:xfrm>
            <a:off x="7473951" y="6362701"/>
            <a:ext cx="31162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Ref: Shore/Morantz (2006)</a:t>
            </a:r>
          </a:p>
        </p:txBody>
      </p:sp>
      <p:sp>
        <p:nvSpPr>
          <p:cNvPr id="39952" name="Text Box 18"/>
          <p:cNvSpPr txBox="1">
            <a:spLocks noChangeArrowheads="1"/>
          </p:cNvSpPr>
          <p:nvPr/>
        </p:nvSpPr>
        <p:spPr bwMode="auto">
          <a:xfrm>
            <a:off x="7716839" y="5273675"/>
            <a:ext cx="2867025" cy="831850"/>
          </a:xfrm>
          <a:prstGeom prst="rect">
            <a:avLst/>
          </a:prstGeom>
          <a:solidFill>
            <a:schemeClr val="bg1"/>
          </a:solidFill>
          <a:ln w="15875" algn="ctr">
            <a:solidFill>
              <a:srgbClr val="FF0000"/>
            </a:solidFill>
            <a:miter lim="800000"/>
            <a:headEnd type="none" w="lg" len="lg"/>
            <a:tailEnd/>
          </a:ln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600" b="1"/>
              <a:t>Lowest control and structural eigenfrequencies &gt; 100 Hz</a:t>
            </a:r>
          </a:p>
        </p:txBody>
      </p:sp>
    </p:spTree>
    <p:extLst>
      <p:ext uri="{BB962C8B-B14F-4D97-AF65-F5344CB8AC3E}">
        <p14:creationId xmlns:p14="http://schemas.microsoft.com/office/powerpoint/2010/main" val="38349732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4937" y="247487"/>
            <a:ext cx="4902049" cy="2038211"/>
          </a:xfrm>
        </p:spPr>
        <p:txBody>
          <a:bodyPr>
            <a:normAutofit/>
          </a:bodyPr>
          <a:lstStyle/>
          <a:p>
            <a:r>
              <a:rPr lang="en-GB" sz="6000" b="1" dirty="0" smtClean="0">
                <a:solidFill>
                  <a:srgbClr val="FFFF00"/>
                </a:solidFill>
              </a:rPr>
              <a:t>ENGINEERING            </a:t>
            </a:r>
            <a:r>
              <a:rPr lang="en-GB" sz="3200" b="1" dirty="0" smtClean="0">
                <a:solidFill>
                  <a:srgbClr val="FFFF00"/>
                </a:solidFill>
              </a:rPr>
              <a:t> </a:t>
            </a: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922" y="2046800"/>
            <a:ext cx="1120008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a</a:t>
            </a:r>
            <a:r>
              <a:rPr lang="en-GB" sz="2800" dirty="0" smtClean="0">
                <a:solidFill>
                  <a:srgbClr val="FFFF00"/>
                </a:solidFill>
              </a:rPr>
              <a:t> wide range of advanced technologies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t</a:t>
            </a:r>
            <a:r>
              <a:rPr lang="en-GB" sz="2800" dirty="0" smtClean="0">
                <a:solidFill>
                  <a:srgbClr val="FFFF00"/>
                </a:solidFill>
              </a:rPr>
              <a:t>he application of scientific knowledge and best technologies to SOLVE human problems, needs or wants.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essentially a </a:t>
            </a:r>
            <a:r>
              <a:rPr lang="en-GB" sz="2800" dirty="0" smtClean="0">
                <a:solidFill>
                  <a:srgbClr val="FFFFFF"/>
                </a:solidFill>
              </a:rPr>
              <a:t>CREATIVE </a:t>
            </a:r>
            <a:r>
              <a:rPr lang="en-GB" sz="2800" dirty="0" smtClean="0">
                <a:solidFill>
                  <a:srgbClr val="FFFF00"/>
                </a:solidFill>
              </a:rPr>
              <a:t>process, it </a:t>
            </a:r>
            <a:r>
              <a:rPr lang="en-GB" sz="2800" dirty="0" smtClean="0">
                <a:solidFill>
                  <a:srgbClr val="FFFFFF"/>
                </a:solidFill>
              </a:rPr>
              <a:t>SYNTHESISES </a:t>
            </a:r>
            <a:r>
              <a:rPr lang="en-GB" sz="2800" dirty="0" smtClean="0">
                <a:solidFill>
                  <a:srgbClr val="FFFF00"/>
                </a:solidFill>
              </a:rPr>
              <a:t>solutions to problems and human needs.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i</a:t>
            </a:r>
            <a:r>
              <a:rPr lang="en-GB" sz="2800" dirty="0" smtClean="0">
                <a:solidFill>
                  <a:srgbClr val="FFFF00"/>
                </a:solidFill>
              </a:rPr>
              <a:t>t involves</a:t>
            </a:r>
          </a:p>
          <a:p>
            <a:pPr lvl="1"/>
            <a:r>
              <a:rPr lang="en-GB" sz="2800" dirty="0">
                <a:solidFill>
                  <a:srgbClr val="FFFF00"/>
                </a:solidFill>
              </a:rPr>
              <a:t>	</a:t>
            </a:r>
            <a:r>
              <a:rPr lang="en-GB" sz="2800" dirty="0" smtClean="0">
                <a:solidFill>
                  <a:srgbClr val="FFFF00"/>
                </a:solidFill>
              </a:rPr>
              <a:t>INVENTION, CREATIVITY AND INNOVATION (‘’the introduction of 	something new to the market’’)</a:t>
            </a:r>
            <a:endParaRPr lang="en-GB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070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81E5F8BC-5EA2-46CB-8207-F45ADCD4E802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pic>
        <p:nvPicPr>
          <p:cNvPr id="40963" name="Picture 4" descr="CIMG16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1" y="450850"/>
            <a:ext cx="7713663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02804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AFB6501-1F4D-4E69-B5FA-6B0EFF1D47D2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158718" y="605164"/>
            <a:ext cx="6682154" cy="344487"/>
          </a:xfrm>
        </p:spPr>
        <p:txBody>
          <a:bodyPr>
            <a:noAutofit/>
          </a:bodyPr>
          <a:lstStyle/>
          <a:p>
            <a:r>
              <a:rPr lang="en-US" altLang="en-US" sz="2400" dirty="0" smtClean="0"/>
              <a:t>Reactive </a:t>
            </a:r>
            <a:r>
              <a:rPr lang="en-US" altLang="en-US" sz="2400" dirty="0"/>
              <a:t>Atomic Plasma </a:t>
            </a:r>
            <a:r>
              <a:rPr lang="en-US" altLang="en-US" sz="2400" dirty="0" smtClean="0"/>
              <a:t>Processing</a:t>
            </a:r>
            <a:endParaRPr lang="en-US" altLang="en-US" sz="2400" dirty="0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2638426" y="1109664"/>
            <a:ext cx="7015163" cy="4587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" panose="02020603050405020304" pitchFamily="18" charset="0"/>
            </a:endParaRPr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5553075" y="1682751"/>
            <a:ext cx="698500" cy="2359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14" name="Rectangle 5"/>
          <p:cNvSpPr>
            <a:spLocks noChangeArrowheads="1"/>
          </p:cNvSpPr>
          <p:nvPr/>
        </p:nvSpPr>
        <p:spPr bwMode="auto">
          <a:xfrm>
            <a:off x="5816601" y="1681163"/>
            <a:ext cx="169863" cy="173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15" name="Line 6"/>
          <p:cNvSpPr>
            <a:spLocks noChangeShapeType="1"/>
          </p:cNvSpPr>
          <p:nvPr/>
        </p:nvSpPr>
        <p:spPr bwMode="auto">
          <a:xfrm>
            <a:off x="5678488" y="2124076"/>
            <a:ext cx="0" cy="2587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16" name="Line 7"/>
          <p:cNvSpPr>
            <a:spLocks noChangeShapeType="1"/>
          </p:cNvSpPr>
          <p:nvPr/>
        </p:nvSpPr>
        <p:spPr bwMode="auto">
          <a:xfrm>
            <a:off x="6080125" y="2132014"/>
            <a:ext cx="0" cy="2428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17" name="Text Box 8"/>
          <p:cNvSpPr txBox="1">
            <a:spLocks noChangeArrowheads="1"/>
          </p:cNvSpPr>
          <p:nvPr/>
        </p:nvSpPr>
        <p:spPr bwMode="auto">
          <a:xfrm>
            <a:off x="5529264" y="1792289"/>
            <a:ext cx="415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Ar</a:t>
            </a:r>
          </a:p>
        </p:txBody>
      </p:sp>
      <p:sp>
        <p:nvSpPr>
          <p:cNvPr id="43018" name="Text Box 9"/>
          <p:cNvSpPr txBox="1">
            <a:spLocks noChangeArrowheads="1"/>
          </p:cNvSpPr>
          <p:nvPr/>
        </p:nvSpPr>
        <p:spPr bwMode="auto">
          <a:xfrm>
            <a:off x="5938839" y="1784350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Ar</a:t>
            </a:r>
          </a:p>
        </p:txBody>
      </p:sp>
      <p:sp>
        <p:nvSpPr>
          <p:cNvPr id="43019" name="Line 10"/>
          <p:cNvSpPr>
            <a:spLocks noChangeShapeType="1"/>
          </p:cNvSpPr>
          <p:nvPr/>
        </p:nvSpPr>
        <p:spPr bwMode="auto">
          <a:xfrm>
            <a:off x="5903913" y="1573213"/>
            <a:ext cx="0" cy="1720850"/>
          </a:xfrm>
          <a:prstGeom prst="line">
            <a:avLst/>
          </a:prstGeom>
          <a:noFill/>
          <a:ln w="158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20" name="Text Box 11"/>
          <p:cNvSpPr txBox="1">
            <a:spLocks noChangeArrowheads="1"/>
          </p:cNvSpPr>
          <p:nvPr/>
        </p:nvSpPr>
        <p:spPr bwMode="auto">
          <a:xfrm>
            <a:off x="5624513" y="1263651"/>
            <a:ext cx="576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CF</a:t>
            </a:r>
            <a:r>
              <a:rPr lang="en-US" altLang="en-US" sz="1800" b="1" baseline="-25000"/>
              <a:t>4</a:t>
            </a:r>
          </a:p>
        </p:txBody>
      </p:sp>
      <p:sp>
        <p:nvSpPr>
          <p:cNvPr id="43021" name="Oval 12"/>
          <p:cNvSpPr>
            <a:spLocks noChangeArrowheads="1"/>
          </p:cNvSpPr>
          <p:nvPr/>
        </p:nvSpPr>
        <p:spPr bwMode="auto">
          <a:xfrm>
            <a:off x="5389564" y="3411538"/>
            <a:ext cx="128587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2" name="Oval 13"/>
          <p:cNvSpPr>
            <a:spLocks noChangeArrowheads="1"/>
          </p:cNvSpPr>
          <p:nvPr/>
        </p:nvSpPr>
        <p:spPr bwMode="auto">
          <a:xfrm>
            <a:off x="5389564" y="3576638"/>
            <a:ext cx="128587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3" name="Oval 14"/>
          <p:cNvSpPr>
            <a:spLocks noChangeArrowheads="1"/>
          </p:cNvSpPr>
          <p:nvPr/>
        </p:nvSpPr>
        <p:spPr bwMode="auto">
          <a:xfrm>
            <a:off x="5389564" y="3741738"/>
            <a:ext cx="128587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4" name="Freeform 15"/>
          <p:cNvSpPr>
            <a:spLocks/>
          </p:cNvSpPr>
          <p:nvPr/>
        </p:nvSpPr>
        <p:spPr bwMode="auto">
          <a:xfrm>
            <a:off x="5572126" y="3543300"/>
            <a:ext cx="663575" cy="1824038"/>
          </a:xfrm>
          <a:custGeom>
            <a:avLst/>
            <a:gdLst>
              <a:gd name="T0" fmla="*/ 2147483647 w 515"/>
              <a:gd name="T1" fmla="*/ 2147483647 h 1394"/>
              <a:gd name="T2" fmla="*/ 2147483647 w 515"/>
              <a:gd name="T3" fmla="*/ 2147483647 h 1394"/>
              <a:gd name="T4" fmla="*/ 2147483647 w 515"/>
              <a:gd name="T5" fmla="*/ 2147483647 h 1394"/>
              <a:gd name="T6" fmla="*/ 2147483647 w 515"/>
              <a:gd name="T7" fmla="*/ 2147483647 h 1394"/>
              <a:gd name="T8" fmla="*/ 2147483647 w 515"/>
              <a:gd name="T9" fmla="*/ 2147483647 h 1394"/>
              <a:gd name="T10" fmla="*/ 2147483647 w 515"/>
              <a:gd name="T11" fmla="*/ 2147483647 h 1394"/>
              <a:gd name="T12" fmla="*/ 2147483647 w 515"/>
              <a:gd name="T13" fmla="*/ 2147483647 h 1394"/>
              <a:gd name="T14" fmla="*/ 2147483647 w 515"/>
              <a:gd name="T15" fmla="*/ 2147483647 h 1394"/>
              <a:gd name="T16" fmla="*/ 2147483647 w 515"/>
              <a:gd name="T17" fmla="*/ 2147483647 h 1394"/>
              <a:gd name="T18" fmla="*/ 2147483647 w 515"/>
              <a:gd name="T19" fmla="*/ 2147483647 h 1394"/>
              <a:gd name="T20" fmla="*/ 2147483647 w 515"/>
              <a:gd name="T21" fmla="*/ 2147483647 h 139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15"/>
              <a:gd name="T34" fmla="*/ 0 h 1394"/>
              <a:gd name="T35" fmla="*/ 515 w 515"/>
              <a:gd name="T36" fmla="*/ 1394 h 139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15" h="1394">
                <a:moveTo>
                  <a:pt x="255" y="8"/>
                </a:moveTo>
                <a:cubicBezTo>
                  <a:pt x="204" y="16"/>
                  <a:pt x="130" y="12"/>
                  <a:pt x="93" y="80"/>
                </a:cubicBezTo>
                <a:cubicBezTo>
                  <a:pt x="56" y="148"/>
                  <a:pt x="44" y="276"/>
                  <a:pt x="33" y="416"/>
                </a:cubicBezTo>
                <a:cubicBezTo>
                  <a:pt x="22" y="556"/>
                  <a:pt x="0" y="769"/>
                  <a:pt x="27" y="920"/>
                </a:cubicBezTo>
                <a:cubicBezTo>
                  <a:pt x="54" y="1071"/>
                  <a:pt x="145" y="1253"/>
                  <a:pt x="195" y="1322"/>
                </a:cubicBezTo>
                <a:cubicBezTo>
                  <a:pt x="245" y="1391"/>
                  <a:pt x="278" y="1394"/>
                  <a:pt x="327" y="1334"/>
                </a:cubicBezTo>
                <a:cubicBezTo>
                  <a:pt x="376" y="1274"/>
                  <a:pt x="463" y="1111"/>
                  <a:pt x="489" y="962"/>
                </a:cubicBezTo>
                <a:cubicBezTo>
                  <a:pt x="515" y="813"/>
                  <a:pt x="490" y="579"/>
                  <a:pt x="483" y="440"/>
                </a:cubicBezTo>
                <a:cubicBezTo>
                  <a:pt x="476" y="301"/>
                  <a:pt x="461" y="196"/>
                  <a:pt x="447" y="128"/>
                </a:cubicBezTo>
                <a:cubicBezTo>
                  <a:pt x="433" y="60"/>
                  <a:pt x="427" y="53"/>
                  <a:pt x="399" y="32"/>
                </a:cubicBezTo>
                <a:cubicBezTo>
                  <a:pt x="371" y="11"/>
                  <a:pt x="306" y="0"/>
                  <a:pt x="255" y="8"/>
                </a:cubicBezTo>
                <a:close/>
              </a:path>
            </a:pathLst>
          </a:custGeom>
          <a:solidFill>
            <a:srgbClr val="99CCFF">
              <a:alpha val="50195"/>
            </a:srgbClr>
          </a:solidFill>
          <a:ln w="158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3025" name="Oval 16"/>
          <p:cNvSpPr>
            <a:spLocks noChangeArrowheads="1"/>
          </p:cNvSpPr>
          <p:nvPr/>
        </p:nvSpPr>
        <p:spPr bwMode="auto">
          <a:xfrm>
            <a:off x="5662614" y="3600451"/>
            <a:ext cx="168275" cy="74612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6" name="Oval 17"/>
          <p:cNvSpPr>
            <a:spLocks noChangeArrowheads="1"/>
          </p:cNvSpPr>
          <p:nvPr/>
        </p:nvSpPr>
        <p:spPr bwMode="auto">
          <a:xfrm>
            <a:off x="5984876" y="3600451"/>
            <a:ext cx="168275" cy="74612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7" name="Oval 18"/>
          <p:cNvSpPr>
            <a:spLocks noChangeArrowheads="1"/>
          </p:cNvSpPr>
          <p:nvPr/>
        </p:nvSpPr>
        <p:spPr bwMode="auto">
          <a:xfrm>
            <a:off x="5864226" y="3536951"/>
            <a:ext cx="87313" cy="7461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28" name="Text Box 19"/>
          <p:cNvSpPr txBox="1">
            <a:spLocks noChangeArrowheads="1"/>
          </p:cNvSpPr>
          <p:nvPr/>
        </p:nvSpPr>
        <p:spPr bwMode="auto">
          <a:xfrm>
            <a:off x="5753100" y="4335464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29" name="Text Box 20"/>
          <p:cNvSpPr txBox="1">
            <a:spLocks noChangeArrowheads="1"/>
          </p:cNvSpPr>
          <p:nvPr/>
        </p:nvSpPr>
        <p:spPr bwMode="auto">
          <a:xfrm>
            <a:off x="5881688" y="4460876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30" name="Text Box 21"/>
          <p:cNvSpPr txBox="1">
            <a:spLocks noChangeArrowheads="1"/>
          </p:cNvSpPr>
          <p:nvPr/>
        </p:nvSpPr>
        <p:spPr bwMode="auto">
          <a:xfrm>
            <a:off x="5753100" y="4586289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31" name="Text Box 22"/>
          <p:cNvSpPr txBox="1">
            <a:spLocks noChangeArrowheads="1"/>
          </p:cNvSpPr>
          <p:nvPr/>
        </p:nvSpPr>
        <p:spPr bwMode="auto">
          <a:xfrm>
            <a:off x="5818188" y="4711701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32" name="Text Box 23"/>
          <p:cNvSpPr txBox="1">
            <a:spLocks noChangeArrowheads="1"/>
          </p:cNvSpPr>
          <p:nvPr/>
        </p:nvSpPr>
        <p:spPr bwMode="auto">
          <a:xfrm>
            <a:off x="5834063" y="4876801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33" name="Text Box 24"/>
          <p:cNvSpPr txBox="1">
            <a:spLocks noChangeArrowheads="1"/>
          </p:cNvSpPr>
          <p:nvPr/>
        </p:nvSpPr>
        <p:spPr bwMode="auto">
          <a:xfrm>
            <a:off x="5865813" y="4327526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43034" name="Text Box 25"/>
          <p:cNvSpPr txBox="1">
            <a:spLocks noChangeArrowheads="1"/>
          </p:cNvSpPr>
          <p:nvPr/>
        </p:nvSpPr>
        <p:spPr bwMode="auto">
          <a:xfrm>
            <a:off x="5753101" y="4460876"/>
            <a:ext cx="295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/>
              <a:t>C</a:t>
            </a:r>
          </a:p>
        </p:txBody>
      </p:sp>
      <p:sp>
        <p:nvSpPr>
          <p:cNvPr id="43035" name="Text Box 26"/>
          <p:cNvSpPr txBox="1">
            <a:spLocks noChangeArrowheads="1"/>
          </p:cNvSpPr>
          <p:nvPr/>
        </p:nvSpPr>
        <p:spPr bwMode="auto">
          <a:xfrm>
            <a:off x="5849939" y="4610101"/>
            <a:ext cx="295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/>
              <a:t>C</a:t>
            </a:r>
          </a:p>
        </p:txBody>
      </p:sp>
      <p:sp>
        <p:nvSpPr>
          <p:cNvPr id="43036" name="Text Box 27"/>
          <p:cNvSpPr txBox="1">
            <a:spLocks noChangeArrowheads="1"/>
          </p:cNvSpPr>
          <p:nvPr/>
        </p:nvSpPr>
        <p:spPr bwMode="auto">
          <a:xfrm>
            <a:off x="5753101" y="4805364"/>
            <a:ext cx="295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/>
              <a:t>C</a:t>
            </a:r>
          </a:p>
        </p:txBody>
      </p:sp>
      <p:sp>
        <p:nvSpPr>
          <p:cNvPr id="43037" name="Text Box 28"/>
          <p:cNvSpPr txBox="1">
            <a:spLocks noChangeArrowheads="1"/>
          </p:cNvSpPr>
          <p:nvPr/>
        </p:nvSpPr>
        <p:spPr bwMode="auto">
          <a:xfrm>
            <a:off x="6002338" y="4311651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38" name="Text Box 29"/>
          <p:cNvSpPr txBox="1">
            <a:spLocks noChangeArrowheads="1"/>
          </p:cNvSpPr>
          <p:nvPr/>
        </p:nvSpPr>
        <p:spPr bwMode="auto">
          <a:xfrm>
            <a:off x="6019801" y="4506914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39" name="Text Box 30"/>
          <p:cNvSpPr txBox="1">
            <a:spLocks noChangeArrowheads="1"/>
          </p:cNvSpPr>
          <p:nvPr/>
        </p:nvSpPr>
        <p:spPr bwMode="auto">
          <a:xfrm>
            <a:off x="6019801" y="4703764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0" name="Text Box 31"/>
          <p:cNvSpPr txBox="1">
            <a:spLocks noChangeArrowheads="1"/>
          </p:cNvSpPr>
          <p:nvPr/>
        </p:nvSpPr>
        <p:spPr bwMode="auto">
          <a:xfrm>
            <a:off x="5907088" y="4852989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1" name="Text Box 32"/>
          <p:cNvSpPr txBox="1">
            <a:spLocks noChangeArrowheads="1"/>
          </p:cNvSpPr>
          <p:nvPr/>
        </p:nvSpPr>
        <p:spPr bwMode="auto">
          <a:xfrm>
            <a:off x="5865813" y="5041901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2" name="Text Box 33"/>
          <p:cNvSpPr txBox="1">
            <a:spLocks noChangeArrowheads="1"/>
          </p:cNvSpPr>
          <p:nvPr/>
        </p:nvSpPr>
        <p:spPr bwMode="auto">
          <a:xfrm>
            <a:off x="5592763" y="4940301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3" name="Text Box 34"/>
          <p:cNvSpPr txBox="1">
            <a:spLocks noChangeArrowheads="1"/>
          </p:cNvSpPr>
          <p:nvPr/>
        </p:nvSpPr>
        <p:spPr bwMode="auto">
          <a:xfrm>
            <a:off x="5584826" y="4711701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4" name="Text Box 35"/>
          <p:cNvSpPr txBox="1">
            <a:spLocks noChangeArrowheads="1"/>
          </p:cNvSpPr>
          <p:nvPr/>
        </p:nvSpPr>
        <p:spPr bwMode="auto">
          <a:xfrm>
            <a:off x="5529263" y="4514851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5" name="Text Box 36"/>
          <p:cNvSpPr txBox="1">
            <a:spLocks noChangeArrowheads="1"/>
          </p:cNvSpPr>
          <p:nvPr/>
        </p:nvSpPr>
        <p:spPr bwMode="auto">
          <a:xfrm>
            <a:off x="5561013" y="4327526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6" name="Text Box 37"/>
          <p:cNvSpPr txBox="1">
            <a:spLocks noChangeArrowheads="1"/>
          </p:cNvSpPr>
          <p:nvPr/>
        </p:nvSpPr>
        <p:spPr bwMode="auto">
          <a:xfrm>
            <a:off x="5681663" y="5057776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6666"/>
                </a:solidFill>
              </a:rPr>
              <a:t>Ar</a:t>
            </a:r>
          </a:p>
        </p:txBody>
      </p:sp>
      <p:sp>
        <p:nvSpPr>
          <p:cNvPr id="43047" name="AutoShape 38"/>
          <p:cNvSpPr>
            <a:spLocks/>
          </p:cNvSpPr>
          <p:nvPr/>
        </p:nvSpPr>
        <p:spPr bwMode="auto">
          <a:xfrm>
            <a:off x="6499225" y="3560764"/>
            <a:ext cx="185738" cy="809625"/>
          </a:xfrm>
          <a:prstGeom prst="rightBrace">
            <a:avLst>
              <a:gd name="adj1" fmla="val 3354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48" name="Text Box 39"/>
          <p:cNvSpPr txBox="1">
            <a:spLocks noChangeArrowheads="1"/>
          </p:cNvSpPr>
          <p:nvPr/>
        </p:nvSpPr>
        <p:spPr bwMode="auto">
          <a:xfrm>
            <a:off x="6694488" y="3789364"/>
            <a:ext cx="2349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/>
              <a:t>Excitation Region</a:t>
            </a:r>
            <a:endParaRPr lang="en-US" altLang="en-US" sz="2000" b="1" baseline="-25000"/>
          </a:p>
        </p:txBody>
      </p:sp>
      <p:sp>
        <p:nvSpPr>
          <p:cNvPr id="43049" name="AutoShape 40"/>
          <p:cNvSpPr>
            <a:spLocks/>
          </p:cNvSpPr>
          <p:nvPr/>
        </p:nvSpPr>
        <p:spPr bwMode="auto">
          <a:xfrm>
            <a:off x="6483350" y="4440239"/>
            <a:ext cx="184150" cy="809625"/>
          </a:xfrm>
          <a:prstGeom prst="rightBrace">
            <a:avLst>
              <a:gd name="adj1" fmla="val 33829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50" name="Text Box 41"/>
          <p:cNvSpPr txBox="1">
            <a:spLocks noChangeArrowheads="1"/>
          </p:cNvSpPr>
          <p:nvPr/>
        </p:nvSpPr>
        <p:spPr bwMode="auto">
          <a:xfrm>
            <a:off x="6718300" y="4678364"/>
            <a:ext cx="2393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CC3300"/>
                </a:solidFill>
              </a:rPr>
              <a:t>Plasma Discharge</a:t>
            </a:r>
            <a:endParaRPr lang="en-US" altLang="en-US" sz="2000" b="1" baseline="-25000">
              <a:solidFill>
                <a:srgbClr val="CC3300"/>
              </a:solidFill>
            </a:endParaRPr>
          </a:p>
        </p:txBody>
      </p:sp>
      <p:sp>
        <p:nvSpPr>
          <p:cNvPr id="43051" name="Text Box 42"/>
          <p:cNvSpPr txBox="1">
            <a:spLocks noChangeArrowheads="1"/>
          </p:cNvSpPr>
          <p:nvPr/>
        </p:nvSpPr>
        <p:spPr bwMode="auto">
          <a:xfrm>
            <a:off x="2673351" y="3357564"/>
            <a:ext cx="20796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Copper coils for Inductively-coupled energy source</a:t>
            </a:r>
          </a:p>
        </p:txBody>
      </p:sp>
      <p:sp>
        <p:nvSpPr>
          <p:cNvPr id="43052" name="Line 43"/>
          <p:cNvSpPr>
            <a:spLocks noChangeShapeType="1"/>
          </p:cNvSpPr>
          <p:nvPr/>
        </p:nvSpPr>
        <p:spPr bwMode="auto">
          <a:xfrm>
            <a:off x="4487863" y="3648076"/>
            <a:ext cx="798512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53" name="Text Box 44"/>
          <p:cNvSpPr txBox="1">
            <a:spLocks noChangeArrowheads="1"/>
          </p:cNvSpPr>
          <p:nvPr/>
        </p:nvSpPr>
        <p:spPr bwMode="auto">
          <a:xfrm>
            <a:off x="3419476" y="1236664"/>
            <a:ext cx="19208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Plasma (main) gas</a:t>
            </a:r>
            <a:endParaRPr lang="en-US" altLang="en-US" sz="1800" baseline="-25000"/>
          </a:p>
        </p:txBody>
      </p:sp>
      <p:sp>
        <p:nvSpPr>
          <p:cNvPr id="43054" name="Line 45"/>
          <p:cNvSpPr>
            <a:spLocks noChangeShapeType="1"/>
          </p:cNvSpPr>
          <p:nvPr/>
        </p:nvSpPr>
        <p:spPr bwMode="auto">
          <a:xfrm>
            <a:off x="5122863" y="1384300"/>
            <a:ext cx="925512" cy="463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55" name="Text Box 46"/>
          <p:cNvSpPr txBox="1">
            <a:spLocks noChangeArrowheads="1"/>
          </p:cNvSpPr>
          <p:nvPr/>
        </p:nvSpPr>
        <p:spPr bwMode="auto">
          <a:xfrm>
            <a:off x="6486525" y="1276350"/>
            <a:ext cx="2249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Reactive precursor gas</a:t>
            </a:r>
            <a:endParaRPr lang="en-US" altLang="en-US" sz="1800" baseline="-25000"/>
          </a:p>
        </p:txBody>
      </p:sp>
      <p:sp>
        <p:nvSpPr>
          <p:cNvPr id="43056" name="Line 47"/>
          <p:cNvSpPr>
            <a:spLocks noChangeShapeType="1"/>
          </p:cNvSpPr>
          <p:nvPr/>
        </p:nvSpPr>
        <p:spPr bwMode="auto">
          <a:xfrm flipH="1">
            <a:off x="6218239" y="1408114"/>
            <a:ext cx="280987" cy="7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57" name="Rectangle 48"/>
          <p:cNvSpPr>
            <a:spLocks noChangeArrowheads="1"/>
          </p:cNvSpPr>
          <p:nvPr/>
        </p:nvSpPr>
        <p:spPr bwMode="auto">
          <a:xfrm>
            <a:off x="4545013" y="5438776"/>
            <a:ext cx="2724150" cy="250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58" name="Oval 49"/>
          <p:cNvSpPr>
            <a:spLocks noChangeArrowheads="1"/>
          </p:cNvSpPr>
          <p:nvPr/>
        </p:nvSpPr>
        <p:spPr bwMode="auto">
          <a:xfrm>
            <a:off x="5616575" y="5362575"/>
            <a:ext cx="579438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59" name="Text Box 50"/>
          <p:cNvSpPr txBox="1">
            <a:spLocks noChangeArrowheads="1"/>
          </p:cNvSpPr>
          <p:nvPr/>
        </p:nvSpPr>
        <p:spPr bwMode="auto">
          <a:xfrm>
            <a:off x="2589213" y="5205413"/>
            <a:ext cx="1903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CC3300"/>
                </a:solidFill>
              </a:rPr>
              <a:t>Si, SiO</a:t>
            </a:r>
            <a:r>
              <a:rPr lang="en-US" altLang="en-US" sz="1800" baseline="-25000">
                <a:solidFill>
                  <a:srgbClr val="CC3300"/>
                </a:solidFill>
              </a:rPr>
              <a:t>2</a:t>
            </a:r>
            <a:r>
              <a:rPr lang="en-US" altLang="en-US" sz="1800">
                <a:solidFill>
                  <a:srgbClr val="CC3300"/>
                </a:solidFill>
              </a:rPr>
              <a:t>, SiC…</a:t>
            </a:r>
            <a:endParaRPr lang="en-US" altLang="en-US" sz="1800" baseline="-25000">
              <a:solidFill>
                <a:srgbClr val="CC3300"/>
              </a:solidFill>
            </a:endParaRPr>
          </a:p>
        </p:txBody>
      </p:sp>
      <p:sp>
        <p:nvSpPr>
          <p:cNvPr id="43060" name="Line 51"/>
          <p:cNvSpPr>
            <a:spLocks noChangeShapeType="1"/>
          </p:cNvSpPr>
          <p:nvPr/>
        </p:nvSpPr>
        <p:spPr bwMode="auto">
          <a:xfrm>
            <a:off x="4262439" y="5486400"/>
            <a:ext cx="458787" cy="46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61" name="Line 52"/>
          <p:cNvSpPr>
            <a:spLocks noChangeShapeType="1"/>
          </p:cNvSpPr>
          <p:nvPr/>
        </p:nvSpPr>
        <p:spPr bwMode="auto">
          <a:xfrm>
            <a:off x="4730750" y="2327276"/>
            <a:ext cx="795338" cy="2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62" name="Text Box 53"/>
          <p:cNvSpPr txBox="1">
            <a:spLocks noChangeArrowheads="1"/>
          </p:cNvSpPr>
          <p:nvPr/>
        </p:nvSpPr>
        <p:spPr bwMode="auto">
          <a:xfrm>
            <a:off x="3589339" y="2163764"/>
            <a:ext cx="116363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3716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Quartz tube</a:t>
            </a:r>
            <a:endParaRPr lang="en-US" altLang="en-US" sz="1800" baseline="-25000"/>
          </a:p>
        </p:txBody>
      </p:sp>
      <p:sp>
        <p:nvSpPr>
          <p:cNvPr id="43063" name="Line 54"/>
          <p:cNvSpPr>
            <a:spLocks noChangeShapeType="1"/>
          </p:cNvSpPr>
          <p:nvPr/>
        </p:nvSpPr>
        <p:spPr bwMode="auto">
          <a:xfrm>
            <a:off x="5114925" y="1392239"/>
            <a:ext cx="515938" cy="441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64" name="Oval 55"/>
          <p:cNvSpPr>
            <a:spLocks noChangeArrowheads="1"/>
          </p:cNvSpPr>
          <p:nvPr/>
        </p:nvSpPr>
        <p:spPr bwMode="auto">
          <a:xfrm>
            <a:off x="6273800" y="3451225"/>
            <a:ext cx="128588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65" name="Oval 56"/>
          <p:cNvSpPr>
            <a:spLocks noChangeArrowheads="1"/>
          </p:cNvSpPr>
          <p:nvPr/>
        </p:nvSpPr>
        <p:spPr bwMode="auto">
          <a:xfrm>
            <a:off x="6273800" y="3616325"/>
            <a:ext cx="128588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66" name="Oval 57"/>
          <p:cNvSpPr>
            <a:spLocks noChangeArrowheads="1"/>
          </p:cNvSpPr>
          <p:nvPr/>
        </p:nvSpPr>
        <p:spPr bwMode="auto">
          <a:xfrm>
            <a:off x="6273800" y="3781425"/>
            <a:ext cx="128588" cy="133350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67" name="Line 58"/>
          <p:cNvSpPr>
            <a:spLocks noChangeShapeType="1"/>
          </p:cNvSpPr>
          <p:nvPr/>
        </p:nvSpPr>
        <p:spPr bwMode="auto">
          <a:xfrm>
            <a:off x="4737101" y="2343150"/>
            <a:ext cx="1046163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68" name="Rectangle 59"/>
          <p:cNvSpPr>
            <a:spLocks noChangeArrowheads="1"/>
          </p:cNvSpPr>
          <p:nvPr/>
        </p:nvSpPr>
        <p:spPr bwMode="auto">
          <a:xfrm rot="189071">
            <a:off x="5416551" y="3449638"/>
            <a:ext cx="955675" cy="101600"/>
          </a:xfrm>
          <a:prstGeom prst="rect">
            <a:avLst/>
          </a:prstGeom>
          <a:solidFill>
            <a:srgbClr val="CC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69" name="Rectangle 60"/>
          <p:cNvSpPr>
            <a:spLocks noChangeArrowheads="1"/>
          </p:cNvSpPr>
          <p:nvPr/>
        </p:nvSpPr>
        <p:spPr bwMode="auto">
          <a:xfrm rot="189071">
            <a:off x="5441950" y="3614738"/>
            <a:ext cx="954088" cy="100012"/>
          </a:xfrm>
          <a:prstGeom prst="rect">
            <a:avLst/>
          </a:prstGeom>
          <a:solidFill>
            <a:srgbClr val="CC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70" name="Rectangle 61"/>
          <p:cNvSpPr>
            <a:spLocks noChangeArrowheads="1"/>
          </p:cNvSpPr>
          <p:nvPr/>
        </p:nvSpPr>
        <p:spPr bwMode="auto">
          <a:xfrm rot="189071">
            <a:off x="5434014" y="3771901"/>
            <a:ext cx="954087" cy="100013"/>
          </a:xfrm>
          <a:prstGeom prst="rect">
            <a:avLst/>
          </a:prstGeom>
          <a:solidFill>
            <a:srgbClr val="CC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71" name="Oval 62"/>
          <p:cNvSpPr>
            <a:spLocks noChangeArrowheads="1"/>
          </p:cNvSpPr>
          <p:nvPr/>
        </p:nvSpPr>
        <p:spPr bwMode="auto">
          <a:xfrm>
            <a:off x="5614988" y="5381625"/>
            <a:ext cx="576262" cy="1285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3072" name="Rectangle 63"/>
          <p:cNvSpPr>
            <a:spLocks noChangeArrowheads="1"/>
          </p:cNvSpPr>
          <p:nvPr/>
        </p:nvSpPr>
        <p:spPr bwMode="auto">
          <a:xfrm>
            <a:off x="5548313" y="5357813"/>
            <a:ext cx="723900" cy="69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5937838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entium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00400"/>
            <a:ext cx="4318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81200" y="1524000"/>
            <a:ext cx="2743200" cy="3048000"/>
            <a:chOff x="288" y="960"/>
            <a:chExt cx="1728" cy="1920"/>
          </a:xfrm>
        </p:grpSpPr>
        <p:sp>
          <p:nvSpPr>
            <p:cNvPr id="45068" name="AutoShape 5"/>
            <p:cNvSpPr>
              <a:spLocks noChangeArrowheads="1"/>
            </p:cNvSpPr>
            <p:nvPr/>
          </p:nvSpPr>
          <p:spPr bwMode="auto">
            <a:xfrm>
              <a:off x="288" y="960"/>
              <a:ext cx="1728" cy="1920"/>
            </a:xfrm>
            <a:prstGeom prst="wedgeRectCallout">
              <a:avLst>
                <a:gd name="adj1" fmla="val 101565"/>
                <a:gd name="adj2" fmla="val 13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pic>
          <p:nvPicPr>
            <p:cNvPr id="45069" name="Picture 6" descr="Pentium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008"/>
              <a:ext cx="1618" cy="18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060" name="Rectangle 7"/>
          <p:cNvSpPr>
            <a:spLocks noGrp="1" noChangeArrowheads="1"/>
          </p:cNvSpPr>
          <p:nvPr>
            <p:ph type="title"/>
          </p:nvPr>
        </p:nvSpPr>
        <p:spPr>
          <a:xfrm>
            <a:off x="1639889" y="279401"/>
            <a:ext cx="8821737" cy="925513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Lithography determines lateral dimensions   </a:t>
            </a:r>
            <a:r>
              <a:rPr lang="en-US" altLang="en-US" sz="2000" dirty="0">
                <a:solidFill>
                  <a:srgbClr val="FFFFFF"/>
                </a:solidFill>
              </a:rPr>
              <a:t>integrated circuits manufacture</a:t>
            </a:r>
            <a:endParaRPr lang="en-US" altLang="en-US" sz="2200" dirty="0">
              <a:solidFill>
                <a:srgbClr val="FFFFFF"/>
              </a:solidFill>
            </a:endParaRPr>
          </a:p>
        </p:txBody>
      </p:sp>
      <p:sp>
        <p:nvSpPr>
          <p:cNvPr id="45061" name="Text Box 8"/>
          <p:cNvSpPr txBox="1">
            <a:spLocks noChangeArrowheads="1"/>
          </p:cNvSpPr>
          <p:nvPr/>
        </p:nvSpPr>
        <p:spPr bwMode="auto">
          <a:xfrm>
            <a:off x="2009776" y="6156325"/>
            <a:ext cx="56102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000">
                <a:solidFill>
                  <a:srgbClr val="042388"/>
                </a:solidFill>
              </a:rPr>
              <a:t>Source: ICE</a:t>
            </a:r>
            <a:endParaRPr lang="en-US" altLang="en-US" sz="1000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073525" y="1581150"/>
            <a:ext cx="6172200" cy="4953000"/>
            <a:chOff x="1536" y="720"/>
            <a:chExt cx="3888" cy="3120"/>
          </a:xfrm>
        </p:grpSpPr>
        <p:grpSp>
          <p:nvGrpSpPr>
            <p:cNvPr id="45063" name="Group 11"/>
            <p:cNvGrpSpPr>
              <a:grpSpLocks/>
            </p:cNvGrpSpPr>
            <p:nvPr/>
          </p:nvGrpSpPr>
          <p:grpSpPr bwMode="auto">
            <a:xfrm>
              <a:off x="1536" y="720"/>
              <a:ext cx="3888" cy="3120"/>
              <a:chOff x="1536" y="720"/>
              <a:chExt cx="3888" cy="3120"/>
            </a:xfrm>
          </p:grpSpPr>
          <p:sp>
            <p:nvSpPr>
              <p:cNvPr id="45066" name="AutoShape 12"/>
              <p:cNvSpPr>
                <a:spLocks noChangeArrowheads="1"/>
              </p:cNvSpPr>
              <p:nvPr/>
            </p:nvSpPr>
            <p:spPr bwMode="auto">
              <a:xfrm>
                <a:off x="1536" y="720"/>
                <a:ext cx="3888" cy="3120"/>
              </a:xfrm>
              <a:prstGeom prst="wedgeRectCallout">
                <a:avLst>
                  <a:gd name="adj1" fmla="val -73690"/>
                  <a:gd name="adj2" fmla="val -34616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pic>
            <p:nvPicPr>
              <p:cNvPr id="45067" name="Picture 13" descr="IBM_PowerPC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423" r="6598"/>
              <a:stretch>
                <a:fillRect/>
              </a:stretch>
            </p:blipFill>
            <p:spPr bwMode="auto">
              <a:xfrm>
                <a:off x="1584" y="768"/>
                <a:ext cx="3792" cy="30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9999FF"/>
                </a:solidFill>
                <a:miter lim="800000"/>
                <a:headEnd/>
                <a:tailEnd/>
              </a:ln>
            </p:spPr>
          </p:pic>
        </p:grpSp>
        <p:sp>
          <p:nvSpPr>
            <p:cNvPr id="45064" name="Line 14"/>
            <p:cNvSpPr>
              <a:spLocks noChangeShapeType="1"/>
            </p:cNvSpPr>
            <p:nvPr/>
          </p:nvSpPr>
          <p:spPr bwMode="auto">
            <a:xfrm>
              <a:off x="2256" y="1344"/>
              <a:ext cx="480" cy="19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065" name="Text Box 15"/>
            <p:cNvSpPr txBox="1">
              <a:spLocks noChangeArrowheads="1"/>
            </p:cNvSpPr>
            <p:nvPr/>
          </p:nvSpPr>
          <p:spPr bwMode="auto">
            <a:xfrm>
              <a:off x="2582" y="1127"/>
              <a:ext cx="876" cy="2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bg1"/>
                  </a:solidFill>
                </a:rPr>
                <a:t>1/1,000 mm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757209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1" y="398464"/>
            <a:ext cx="7713663" cy="6937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/>
              <a:t>Lithography is at the heart of i/c chip manufacturing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6448425" y="5791201"/>
            <a:ext cx="819150" cy="200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altLang="en-US" sz="1000">
              <a:solidFill>
                <a:schemeClr val="bg1"/>
              </a:solidFill>
            </a:endParaRPr>
          </a:p>
        </p:txBody>
      </p:sp>
      <p:grpSp>
        <p:nvGrpSpPr>
          <p:cNvPr id="46084" name="Group 4"/>
          <p:cNvGrpSpPr>
            <a:grpSpLocks/>
          </p:cNvGrpSpPr>
          <p:nvPr/>
        </p:nvGrpSpPr>
        <p:grpSpPr bwMode="auto">
          <a:xfrm>
            <a:off x="1909764" y="1493839"/>
            <a:ext cx="8550275" cy="5133975"/>
            <a:chOff x="136" y="653"/>
            <a:chExt cx="5378" cy="3154"/>
          </a:xfrm>
        </p:grpSpPr>
        <p:pic>
          <p:nvPicPr>
            <p:cNvPr id="46085" name="Picture 5" descr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653"/>
              <a:ext cx="5378" cy="3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6" name="Text Box 6"/>
            <p:cNvSpPr txBox="1">
              <a:spLocks noChangeArrowheads="1"/>
            </p:cNvSpPr>
            <p:nvPr/>
          </p:nvSpPr>
          <p:spPr bwMode="auto">
            <a:xfrm>
              <a:off x="1806" y="2112"/>
              <a:ext cx="906" cy="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95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rgbClr val="CC0099"/>
                  </a:solidFill>
                </a:rPr>
                <a:t>Repeat 30 to 40 times to build 3 dimensional structures</a:t>
              </a:r>
            </a:p>
          </p:txBody>
        </p:sp>
        <p:sp>
          <p:nvSpPr>
            <p:cNvPr id="46087" name="Rectangle 7"/>
            <p:cNvSpPr>
              <a:spLocks noChangeArrowheads="1"/>
            </p:cNvSpPr>
            <p:nvPr/>
          </p:nvSpPr>
          <p:spPr bwMode="auto">
            <a:xfrm>
              <a:off x="3102" y="3648"/>
              <a:ext cx="480" cy="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821064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9" descr="dl_Starlith_1700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1628776"/>
            <a:ext cx="3275012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51000" y="98425"/>
            <a:ext cx="8890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3200"/>
              <a:t>1 part in 10</a:t>
            </a:r>
            <a:r>
              <a:rPr lang="en-GB" altLang="en-US" sz="3200" baseline="30000"/>
              <a:t>8</a:t>
            </a:r>
            <a:r>
              <a:rPr lang="en-GB" altLang="en-US" sz="3200"/>
              <a:t> relative precision of form accuracy to size</a:t>
            </a:r>
          </a:p>
        </p:txBody>
      </p:sp>
      <p:pic>
        <p:nvPicPr>
          <p:cNvPr id="47108" name="Picture 3" descr="asml_tech_xt_1900i_001_300_tb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361" r="20534"/>
          <a:stretch>
            <a:fillRect/>
          </a:stretch>
        </p:blipFill>
        <p:spPr bwMode="auto">
          <a:xfrm>
            <a:off x="1524001" y="1082675"/>
            <a:ext cx="5402263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4" descr="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389438"/>
            <a:ext cx="1457325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2020889" y="5073650"/>
            <a:ext cx="5030787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FF00"/>
                </a:solidFill>
                <a:latin typeface="DefusedLight" pitchFamily="2" charset="0"/>
              </a:rPr>
              <a:t>Advanced DUV Lithography Systems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FF00"/>
                </a:solidFill>
                <a:latin typeface="DefusedLight" pitchFamily="2" charset="0"/>
              </a:rPr>
              <a:t>employ fused silica optics of up to 250 mm diameter having form accuracy of 2.5nm RMS and roughness &lt; 0.5nm RMS ;   </a:t>
            </a:r>
            <a:r>
              <a:rPr lang="en-GB" altLang="en-US" sz="1600" b="1" dirty="0">
                <a:solidFill>
                  <a:srgbClr val="CC0099"/>
                </a:solidFill>
                <a:latin typeface="DefusedLight" pitchFamily="2" charset="0"/>
              </a:rPr>
              <a:t>38nm </a:t>
            </a:r>
            <a:r>
              <a:rPr lang="en-GB" altLang="en-US" sz="1600" b="1" dirty="0" err="1">
                <a:solidFill>
                  <a:srgbClr val="CC0099"/>
                </a:solidFill>
                <a:latin typeface="DefusedLight" pitchFamily="2" charset="0"/>
              </a:rPr>
              <a:t>linewidths</a:t>
            </a:r>
            <a:endParaRPr lang="en-GB" altLang="en-US" sz="1600" b="1" dirty="0">
              <a:solidFill>
                <a:srgbClr val="CC0099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CC0099"/>
                </a:solidFill>
              </a:rPr>
              <a:t>……….the ASML TWINSCAN………………..</a:t>
            </a:r>
          </a:p>
        </p:txBody>
      </p:sp>
      <p:sp>
        <p:nvSpPr>
          <p:cNvPr id="47111" name="Text Box 10"/>
          <p:cNvSpPr txBox="1">
            <a:spLocks noChangeArrowheads="1"/>
          </p:cNvSpPr>
          <p:nvPr/>
        </p:nvSpPr>
        <p:spPr bwMode="auto">
          <a:xfrm>
            <a:off x="7923214" y="6264275"/>
            <a:ext cx="1406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>
                <a:solidFill>
                  <a:srgbClr val="002060"/>
                </a:solidFill>
              </a:rPr>
              <a:t>Ref, Zeiss SMT</a:t>
            </a:r>
          </a:p>
        </p:txBody>
      </p:sp>
    </p:spTree>
    <p:extLst>
      <p:ext uri="{BB962C8B-B14F-4D97-AF65-F5344CB8AC3E}">
        <p14:creationId xmlns:p14="http://schemas.microsoft.com/office/powerpoint/2010/main" val="2621852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E63475E-2E06-4A12-A07C-55D00222A392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91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/>
              <a:t>EUV / soft X-ray lithography scheme </a:t>
            </a:r>
            <a:r>
              <a:rPr lang="en-GB" altLang="en-US" sz="3200" i="1"/>
              <a:t>reflective optics</a:t>
            </a:r>
            <a:r>
              <a:rPr lang="en-GB" altLang="en-US" sz="3200"/>
              <a:t>     (ASML)</a:t>
            </a:r>
          </a:p>
        </p:txBody>
      </p:sp>
      <p:sp>
        <p:nvSpPr>
          <p:cNvPr id="4915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673976" y="1449389"/>
            <a:ext cx="2867025" cy="4770437"/>
          </a:xfrm>
        </p:spPr>
        <p:txBody>
          <a:bodyPr/>
          <a:lstStyle/>
          <a:p>
            <a:pPr eaLnBrk="1" hangingPunct="1"/>
            <a:r>
              <a:rPr lang="en-GB" altLang="en-US" smtClean="0"/>
              <a:t>EUV</a:t>
            </a:r>
            <a:r>
              <a:rPr lang="en-GB" altLang="en-US" sz="2000"/>
              <a:t> </a:t>
            </a:r>
            <a:r>
              <a:rPr lang="en-GB" altLang="en-US" sz="1600"/>
              <a:t>(</a:t>
            </a:r>
            <a:r>
              <a:rPr lang="en-GB" altLang="en-US" sz="1600" u="sng">
                <a:solidFill>
                  <a:srgbClr val="66FF33"/>
                </a:solidFill>
              </a:rPr>
              <a:t>e</a:t>
            </a:r>
            <a:r>
              <a:rPr lang="en-GB" altLang="en-US" sz="1600"/>
              <a:t>xtreme </a:t>
            </a:r>
            <a:r>
              <a:rPr lang="en-GB" altLang="en-US" sz="1600" u="sng">
                <a:solidFill>
                  <a:srgbClr val="66FF33"/>
                </a:solidFill>
              </a:rPr>
              <a:t>u</a:t>
            </a:r>
            <a:r>
              <a:rPr lang="en-GB" altLang="en-US" sz="1600"/>
              <a:t>ltra</a:t>
            </a:r>
            <a:r>
              <a:rPr lang="en-GB" altLang="en-US" sz="1600" u="sng">
                <a:solidFill>
                  <a:srgbClr val="66FF33"/>
                </a:solidFill>
              </a:rPr>
              <a:t>v</a:t>
            </a:r>
            <a:r>
              <a:rPr lang="en-GB" altLang="en-US" sz="1600"/>
              <a:t>iolet)</a:t>
            </a:r>
          </a:p>
          <a:p>
            <a:pPr lvl="1" eaLnBrk="1" hangingPunct="1"/>
            <a:r>
              <a:rPr lang="el-GR" altLang="en-US" sz="2000">
                <a:cs typeface="Arial" panose="020B0604020202020204" pitchFamily="34" charset="0"/>
              </a:rPr>
              <a:t>λ</a:t>
            </a:r>
            <a:r>
              <a:rPr lang="en-GB" altLang="en-US" sz="2000">
                <a:cs typeface="Arial" panose="020B0604020202020204" pitchFamily="34" charset="0"/>
              </a:rPr>
              <a:t> = 13 nm</a:t>
            </a:r>
          </a:p>
          <a:p>
            <a:pPr lvl="1" eaLnBrk="1" hangingPunct="1"/>
            <a:r>
              <a:rPr lang="en-GB" altLang="en-US" sz="2000">
                <a:cs typeface="Arial" panose="020B0604020202020204" pitchFamily="34" charset="0"/>
              </a:rPr>
              <a:t>linewidth &lt; 35nm (potentially 10nm)</a:t>
            </a:r>
          </a:p>
          <a:p>
            <a:pPr lvl="1" eaLnBrk="1" hangingPunct="1"/>
            <a:r>
              <a:rPr lang="en-GB" altLang="en-US" sz="2000">
                <a:cs typeface="Arial" panose="020B0604020202020204" pitchFamily="34" charset="0"/>
              </a:rPr>
              <a:t>reflective optics essential (no available EUV transparent materials)</a:t>
            </a:r>
          </a:p>
          <a:p>
            <a:pPr lvl="1" eaLnBrk="1" hangingPunct="1"/>
            <a:r>
              <a:rPr lang="en-GB" altLang="en-US" sz="2000">
                <a:cs typeface="Arial" panose="020B0604020202020204" pitchFamily="34" charset="0"/>
              </a:rPr>
              <a:t>tilt control of mirrors is highly critical</a:t>
            </a:r>
            <a:endParaRPr lang="el-GR" altLang="en-US" sz="2000">
              <a:cs typeface="Arial" panose="020B0604020202020204" pitchFamily="34" charset="0"/>
            </a:endParaRPr>
          </a:p>
        </p:txBody>
      </p:sp>
      <p:pic>
        <p:nvPicPr>
          <p:cNvPr id="49157" name="Picture 5" descr="EUV alphat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1" y="1493839"/>
            <a:ext cx="5940425" cy="465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0592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/>
              <a:t>NXE:3300B 1</a:t>
            </a:r>
            <a:r>
              <a:rPr lang="en-US" altLang="en-US" sz="4000" baseline="30000"/>
              <a:t>st</a:t>
            </a:r>
            <a:r>
              <a:rPr lang="en-US" altLang="en-US" sz="4000"/>
              <a:t> shipment: H1 2012</a:t>
            </a:r>
            <a:r>
              <a:rPr lang="en-US" altLang="en-US" sz="2000"/>
              <a:t> </a:t>
            </a:r>
            <a:br>
              <a:rPr lang="en-US" altLang="en-US" sz="2000"/>
            </a:br>
            <a:r>
              <a:rPr lang="en-US" altLang="en-US" sz="1800"/>
              <a:t>2</a:t>
            </a:r>
            <a:r>
              <a:rPr lang="en-US" altLang="en-US" sz="1800" baseline="30000"/>
              <a:t>nd</a:t>
            </a:r>
            <a:r>
              <a:rPr lang="en-US" altLang="en-US" sz="1800"/>
              <a:t> generation of NXE platform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0" y="1874838"/>
            <a:ext cx="3094038" cy="4983162"/>
          </a:xfrm>
        </p:spPr>
        <p:txBody>
          <a:bodyPr/>
          <a:lstStyle/>
          <a:p>
            <a:pPr>
              <a:buNone/>
            </a:pPr>
            <a:r>
              <a:rPr lang="en-US" altLang="en-US" sz="2400" b="1"/>
              <a:t>Specifications</a:t>
            </a:r>
          </a:p>
          <a:p>
            <a:r>
              <a:rPr lang="en-US" altLang="en-US" sz="2400"/>
              <a:t>NA = 0.32</a:t>
            </a:r>
          </a:p>
          <a:p>
            <a:r>
              <a:rPr lang="en-US" altLang="en-US" sz="2400">
                <a:solidFill>
                  <a:srgbClr val="FF0000"/>
                </a:solidFill>
              </a:rPr>
              <a:t>Resolution 22 nm</a:t>
            </a:r>
            <a:br>
              <a:rPr lang="en-US" altLang="en-US" sz="2400">
                <a:solidFill>
                  <a:srgbClr val="FF0000"/>
                </a:solidFill>
              </a:rPr>
            </a:br>
            <a:r>
              <a:rPr lang="en-US" altLang="en-US" sz="2400"/>
              <a:t>18/16nm with OAI</a:t>
            </a:r>
          </a:p>
          <a:p>
            <a:r>
              <a:rPr lang="en-US" altLang="en-US" sz="2400">
                <a:solidFill>
                  <a:srgbClr val="0033CC"/>
                </a:solidFill>
              </a:rPr>
              <a:t>Overlay 3.5 nm</a:t>
            </a:r>
          </a:p>
          <a:p>
            <a:r>
              <a:rPr lang="en-US" altLang="en-US" sz="2400">
                <a:solidFill>
                  <a:srgbClr val="FF0066"/>
                </a:solidFill>
              </a:rPr>
              <a:t>Productivity 125 wafers per hour</a:t>
            </a:r>
            <a:r>
              <a:rPr lang="en-US" altLang="en-US" sz="2400"/>
              <a:t> </a:t>
            </a:r>
          </a:p>
          <a:p>
            <a:r>
              <a:rPr lang="en-US" altLang="en-US" sz="2400"/>
              <a:t>15 mJ/cm</a:t>
            </a:r>
            <a:r>
              <a:rPr lang="en-US" altLang="en-US" sz="2400" baseline="30000"/>
              <a:t>2</a:t>
            </a:r>
            <a:r>
              <a:rPr lang="en-US" altLang="en-US" sz="2400"/>
              <a:t> resist</a:t>
            </a:r>
          </a:p>
          <a:p>
            <a:pPr>
              <a:buNone/>
            </a:pPr>
            <a:endParaRPr lang="en-US" altLang="en-US" sz="2400"/>
          </a:p>
          <a:p>
            <a:pPr>
              <a:buNone/>
            </a:pPr>
            <a:r>
              <a:rPr lang="en-US" altLang="en-US" sz="2400"/>
              <a:t>ASML </a:t>
            </a:r>
            <a:r>
              <a:rPr lang="en-US" altLang="en-US" sz="2000"/>
              <a:t>Veldhoven NL</a:t>
            </a:r>
            <a:endParaRPr lang="en-US" altLang="en-US" sz="2400"/>
          </a:p>
          <a:p>
            <a:endParaRPr lang="en-US" altLang="en-US" sz="2400"/>
          </a:p>
        </p:txBody>
      </p:sp>
      <p:pic>
        <p:nvPicPr>
          <p:cNvPr id="50180" name="Picture 4" descr="EUV_Inside_transpar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6" y="1628776"/>
            <a:ext cx="6494463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21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/>
              <a:t>We’ve Come a Long Way in 60</a:t>
            </a:r>
            <a:r>
              <a:rPr lang="en-US" altLang="en-US" sz="3600" dirty="0" smtClean="0"/>
              <a:t>+ years</a:t>
            </a:r>
            <a:r>
              <a:rPr lang="en-US" altLang="en-US" sz="3600" dirty="0"/>
              <a:t>!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1300163"/>
            <a:ext cx="467995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38" y="1273176"/>
            <a:ext cx="381635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730375" y="5727700"/>
            <a:ext cx="45275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800" dirty="0">
                <a:solidFill>
                  <a:srgbClr val="FFFF00"/>
                </a:solidFill>
                <a:latin typeface="Trebuchet MS" panose="020B0603020202020204" pitchFamily="34" charset="0"/>
              </a:rPr>
              <a:t>One transistor/cm</a:t>
            </a:r>
            <a:r>
              <a:rPr lang="en-US" altLang="en-US" sz="1800" b="1" baseline="30000" dirty="0">
                <a:solidFill>
                  <a:srgbClr val="FFFF00"/>
                </a:solidFill>
                <a:latin typeface="Trebuchet MS" panose="020B0603020202020204" pitchFamily="34" charset="0"/>
              </a:rPr>
              <a:t>2</a:t>
            </a:r>
            <a:r>
              <a:rPr lang="en-US" altLang="en-US" sz="1800" dirty="0">
                <a:solidFill>
                  <a:srgbClr val="FFFF00"/>
                </a:solidFill>
                <a:latin typeface="Trebuchet MS" panose="020B0603020202020204" pitchFamily="34" charset="0"/>
              </a:rPr>
              <a:t>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800" dirty="0">
                <a:solidFill>
                  <a:srgbClr val="FFFF00"/>
                </a:solidFill>
                <a:latin typeface="Trebuchet MS" panose="020B0603020202020204" pitchFamily="34" charset="0"/>
              </a:rPr>
              <a:t>Dec. 23, 1947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543676" y="5740400"/>
            <a:ext cx="3998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FF0066"/>
                </a:solidFill>
                <a:latin typeface="Trebuchet MS" panose="020B0603020202020204" pitchFamily="34" charset="0"/>
              </a:rPr>
              <a:t>Today: Each die contains &gt;500 million transistors!</a:t>
            </a:r>
            <a:r>
              <a:rPr lang="en-US" altLang="en-US" sz="1800">
                <a:solidFill>
                  <a:srgbClr val="002060"/>
                </a:solidFill>
                <a:latin typeface="Trebuchet MS" panose="020B0603020202020204" pitchFamily="34" charset="0"/>
              </a:rPr>
              <a:t>         </a:t>
            </a:r>
            <a:endParaRPr lang="en-US" altLang="en-US" sz="1800" b="1" baseline="3000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1276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Flutterb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b="7030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8166100" y="5815014"/>
            <a:ext cx="2501900" cy="1042987"/>
          </a:xfrm>
          <a:prstGeom prst="rect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/>
              <a:t>Courtesy of Paul Morantz – peacock butterfly (2004)</a:t>
            </a:r>
          </a:p>
        </p:txBody>
      </p:sp>
      <p:sp>
        <p:nvSpPr>
          <p:cNvPr id="1146886" name="Text Box 6"/>
          <p:cNvSpPr txBox="1">
            <a:spLocks noChangeArrowheads="1"/>
          </p:cNvSpPr>
          <p:nvPr/>
        </p:nvSpPr>
        <p:spPr bwMode="auto">
          <a:xfrm>
            <a:off x="1524001" y="0"/>
            <a:ext cx="5319713" cy="1555750"/>
          </a:xfrm>
          <a:prstGeom prst="rect">
            <a:avLst/>
          </a:prstGeom>
          <a:solidFill>
            <a:schemeClr val="bg1">
              <a:alpha val="5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5875" algn="ctr">
                <a:solidFill>
                  <a:srgbClr val="000000"/>
                </a:solidFill>
                <a:miter lim="800000"/>
                <a:headEnd type="none" w="lg" len="lg"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4800"/>
              <a:t>Thank you for your attention !</a:t>
            </a:r>
          </a:p>
        </p:txBody>
      </p:sp>
    </p:spTree>
    <p:extLst>
      <p:ext uri="{BB962C8B-B14F-4D97-AF65-F5344CB8AC3E}">
        <p14:creationId xmlns:p14="http://schemas.microsoft.com/office/powerpoint/2010/main" val="13177415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4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88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wavesspace-wide_bt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323850"/>
            <a:ext cx="41402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5" descr="wavesspace-closeup_bt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3" y="3473451"/>
            <a:ext cx="41402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6" descr="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334963"/>
            <a:ext cx="3644900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ext Box 7"/>
          <p:cNvSpPr txBox="1">
            <a:spLocks noChangeArrowheads="1"/>
          </p:cNvSpPr>
          <p:nvPr/>
        </p:nvSpPr>
        <p:spPr bwMode="auto">
          <a:xfrm>
            <a:off x="6591300" y="4195763"/>
            <a:ext cx="36020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Adaptive optics with deformable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mirrors to correct for the atmospheric distortions experienced when using ground based telescopes viewing images from outer space.</a:t>
            </a:r>
          </a:p>
        </p:txBody>
      </p:sp>
      <p:sp>
        <p:nvSpPr>
          <p:cNvPr id="57350" name="Text Box 8"/>
          <p:cNvSpPr txBox="1">
            <a:spLocks noChangeArrowheads="1"/>
          </p:cNvSpPr>
          <p:nvPr/>
        </p:nvSpPr>
        <p:spPr bwMode="auto">
          <a:xfrm>
            <a:off x="2405063" y="6534150"/>
            <a:ext cx="80184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/>
              <a:t>The stellar images were taken by James R. Graham (UCB) with IRCAL on the Lick Observatory 3m.</a:t>
            </a:r>
          </a:p>
        </p:txBody>
      </p:sp>
      <p:sp>
        <p:nvSpPr>
          <p:cNvPr id="57351" name="Text Box 9"/>
          <p:cNvSpPr txBox="1">
            <a:spLocks noChangeArrowheads="1"/>
          </p:cNvSpPr>
          <p:nvPr/>
        </p:nvSpPr>
        <p:spPr bwMode="auto">
          <a:xfrm>
            <a:off x="6948488" y="2598738"/>
            <a:ext cx="1492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i="1">
                <a:solidFill>
                  <a:schemeClr val="bg1"/>
                </a:solidFill>
              </a:rPr>
              <a:t>Normal seeing</a:t>
            </a:r>
          </a:p>
        </p:txBody>
      </p:sp>
      <p:sp>
        <p:nvSpPr>
          <p:cNvPr id="57352" name="Text Box 10"/>
          <p:cNvSpPr txBox="1">
            <a:spLocks noChangeArrowheads="1"/>
          </p:cNvSpPr>
          <p:nvPr/>
        </p:nvSpPr>
        <p:spPr bwMode="auto">
          <a:xfrm>
            <a:off x="9059864" y="1808163"/>
            <a:ext cx="941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i="1">
                <a:solidFill>
                  <a:schemeClr val="bg1"/>
                </a:solidFill>
              </a:rPr>
              <a:t>With AO</a:t>
            </a:r>
          </a:p>
        </p:txBody>
      </p:sp>
    </p:spTree>
    <p:extLst>
      <p:ext uri="{BB962C8B-B14F-4D97-AF65-F5344CB8AC3E}">
        <p14:creationId xmlns:p14="http://schemas.microsoft.com/office/powerpoint/2010/main" val="183092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252" y="358898"/>
            <a:ext cx="7851078" cy="1744091"/>
          </a:xfrm>
        </p:spPr>
        <p:txBody>
          <a:bodyPr>
            <a:normAutofit fontScale="90000"/>
          </a:bodyPr>
          <a:lstStyle/>
          <a:p>
            <a:r>
              <a:rPr lang="en-GB" sz="6000" b="1" dirty="0" smtClean="0">
                <a:solidFill>
                  <a:srgbClr val="FFFF00"/>
                </a:solidFill>
              </a:rPr>
              <a:t>Engineers and Engineering   </a:t>
            </a:r>
            <a:br>
              <a:rPr lang="en-GB" sz="6000" b="1" dirty="0" smtClean="0">
                <a:solidFill>
                  <a:srgbClr val="FFFF00"/>
                </a:solidFill>
              </a:rPr>
            </a:b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751" y="1420413"/>
            <a:ext cx="1120008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we become engineers because we are fascinated by technology, by why and how things work, by what is technically possible and because we want to CREATE new, useful products and services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FFFF00"/>
                </a:solidFill>
              </a:rPr>
              <a:t>t</a:t>
            </a:r>
            <a:r>
              <a:rPr lang="en-GB" sz="2800" dirty="0" smtClean="0">
                <a:solidFill>
                  <a:srgbClr val="FFFF00"/>
                </a:solidFill>
              </a:rPr>
              <a:t>he ESSENCE of ENGINEERING is: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CREATIVITY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the CONCEPTION and DEFINING of an OBJECTIVE, the HARNESSING of all the requisite RESOURCES, SCIENTIFIC, TECH NICAL, ECONOMIC and HUMAN,  to attain the objective, e.g. through </a:t>
            </a:r>
            <a:r>
              <a:rPr lang="en-GB" sz="2800" dirty="0" smtClean="0">
                <a:solidFill>
                  <a:srgbClr val="FFFFFF"/>
                </a:solidFill>
              </a:rPr>
              <a:t>Design, Development, Manufacture, Marketing</a:t>
            </a:r>
            <a:r>
              <a:rPr lang="en-GB" sz="2800" dirty="0" smtClean="0">
                <a:solidFill>
                  <a:srgbClr val="FFFF00"/>
                </a:solidFill>
              </a:rPr>
              <a:t>, etc. and then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ENSURING its subsequent EFFICIENT and RELIABLE APPLICATION to the NEEDS OF THE COMPANY and the COMMUNITY </a:t>
            </a:r>
            <a:endParaRPr lang="en-GB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96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200"/>
              <a:t>2 different source concepts pursued: LPP vs DPP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00250" y="1358901"/>
            <a:ext cx="4038600" cy="4525963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indent="-157163"/>
            <a:r>
              <a:rPr lang="en-US" altLang="en-US" sz="1600" b="1"/>
              <a:t>Laser-Produced Plasma source</a:t>
            </a:r>
          </a:p>
          <a:p>
            <a:pPr indent="-157163"/>
            <a:endParaRPr lang="en-US" altLang="en-US" sz="1600" b="1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r>
              <a:rPr lang="en-US" altLang="en-US" sz="1600"/>
              <a:t>CO2 laser</a:t>
            </a:r>
          </a:p>
          <a:p>
            <a:pPr indent="-157163"/>
            <a:r>
              <a:rPr lang="en-US" altLang="en-US" sz="1600"/>
              <a:t>Sn droplet target</a:t>
            </a:r>
          </a:p>
          <a:p>
            <a:pPr indent="-157163"/>
            <a:r>
              <a:rPr lang="en-US" altLang="en-US" sz="1600"/>
              <a:t>Debris mitigation using background gas and/or magnetic fields</a:t>
            </a:r>
          </a:p>
          <a:p>
            <a:pPr indent="-157163"/>
            <a:r>
              <a:rPr lang="en-US" altLang="en-US" sz="1600"/>
              <a:t>Near normal multilayer collector</a:t>
            </a:r>
          </a:p>
          <a:p>
            <a:pPr indent="-157163"/>
            <a:r>
              <a:rPr lang="en-US" altLang="en-US" sz="1600"/>
              <a:t>Pursued by: Gigaphoton, Cymer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62676" y="1327151"/>
            <a:ext cx="3757613" cy="4525963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indent="-157163"/>
            <a:r>
              <a:rPr lang="en-US" altLang="en-US" sz="1600" b="1"/>
              <a:t>Discharge Produced Plasma source</a:t>
            </a:r>
          </a:p>
          <a:p>
            <a:pPr indent="-157163"/>
            <a:endParaRPr lang="en-US" altLang="en-US" sz="1600" b="1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1600"/>
          </a:p>
          <a:p>
            <a:pPr indent="-157163"/>
            <a:endParaRPr lang="en-US" altLang="en-US" sz="2000"/>
          </a:p>
          <a:p>
            <a:pPr indent="-157163"/>
            <a:endParaRPr lang="en-US" altLang="en-US" sz="2000"/>
          </a:p>
          <a:p>
            <a:pPr indent="-157163"/>
            <a:r>
              <a:rPr lang="en-US" altLang="en-US" sz="1600"/>
              <a:t>Direct conversion electricity =&gt; plasma</a:t>
            </a:r>
          </a:p>
          <a:p>
            <a:pPr indent="-157163"/>
            <a:r>
              <a:rPr lang="en-US" altLang="en-US" sz="1600"/>
              <a:t>Sn liquid</a:t>
            </a:r>
          </a:p>
          <a:p>
            <a:pPr indent="-157163"/>
            <a:r>
              <a:rPr lang="en-US" altLang="en-US" sz="1600"/>
              <a:t>Debris mitigation by set of foils </a:t>
            </a:r>
          </a:p>
          <a:p>
            <a:pPr indent="-157163"/>
            <a:r>
              <a:rPr lang="en-US" altLang="en-US" sz="1600"/>
              <a:t>Grazing incident collector</a:t>
            </a:r>
          </a:p>
          <a:p>
            <a:pPr indent="-157163"/>
            <a:r>
              <a:rPr lang="en-US" altLang="en-US" sz="1600"/>
              <a:t>Pursued by Ushio</a:t>
            </a:r>
            <a:endParaRPr lang="en-US" altLang="en-US" sz="1600" b="1"/>
          </a:p>
        </p:txBody>
      </p:sp>
      <p:sp>
        <p:nvSpPr>
          <p:cNvPr id="53253" name="Arc 5"/>
          <p:cNvSpPr>
            <a:spLocks/>
          </p:cNvSpPr>
          <p:nvPr/>
        </p:nvSpPr>
        <p:spPr bwMode="auto">
          <a:xfrm flipH="1" flipV="1">
            <a:off x="3281364" y="2458521"/>
            <a:ext cx="600075" cy="369332"/>
          </a:xfrm>
          <a:custGeom>
            <a:avLst/>
            <a:gdLst>
              <a:gd name="T0" fmla="*/ 2147483647 w 21600"/>
              <a:gd name="T1" fmla="*/ 0 h 40418"/>
              <a:gd name="T2" fmla="*/ 2147483647 w 21600"/>
              <a:gd name="T3" fmla="*/ 2147483647 h 40418"/>
              <a:gd name="T4" fmla="*/ 0 w 21600"/>
              <a:gd name="T5" fmla="*/ 2147483647 h 40418"/>
              <a:gd name="T6" fmla="*/ 0 60000 65536"/>
              <a:gd name="T7" fmla="*/ 0 60000 65536"/>
              <a:gd name="T8" fmla="*/ 0 60000 65536"/>
              <a:gd name="T9" fmla="*/ 0 w 21600"/>
              <a:gd name="T10" fmla="*/ 0 h 40418"/>
              <a:gd name="T11" fmla="*/ 21600 w 21600"/>
              <a:gd name="T12" fmla="*/ 40418 h 404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0418" fill="none" extrusionOk="0">
                <a:moveTo>
                  <a:pt x="8069" y="0"/>
                </a:moveTo>
                <a:cubicBezTo>
                  <a:pt x="16245" y="3292"/>
                  <a:pt x="21600" y="11222"/>
                  <a:pt x="21600" y="20036"/>
                </a:cubicBezTo>
                <a:cubicBezTo>
                  <a:pt x="21600" y="29208"/>
                  <a:pt x="15806" y="37380"/>
                  <a:pt x="7151" y="40417"/>
                </a:cubicBezTo>
              </a:path>
              <a:path w="21600" h="40418" stroke="0" extrusionOk="0">
                <a:moveTo>
                  <a:pt x="8069" y="0"/>
                </a:moveTo>
                <a:cubicBezTo>
                  <a:pt x="16245" y="3292"/>
                  <a:pt x="21600" y="11222"/>
                  <a:pt x="21600" y="20036"/>
                </a:cubicBezTo>
                <a:cubicBezTo>
                  <a:pt x="21600" y="29208"/>
                  <a:pt x="15806" y="37380"/>
                  <a:pt x="7151" y="40417"/>
                </a:cubicBezTo>
                <a:lnTo>
                  <a:pt x="0" y="20036"/>
                </a:lnTo>
                <a:lnTo>
                  <a:pt x="8069" y="0"/>
                </a:lnTo>
                <a:close/>
              </a:path>
            </a:pathLst>
          </a:custGeom>
          <a:solidFill>
            <a:srgbClr val="DDDDDD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54" name="AutoShape 6"/>
          <p:cNvSpPr>
            <a:spLocks noChangeArrowheads="1"/>
          </p:cNvSpPr>
          <p:nvPr/>
        </p:nvSpPr>
        <p:spPr bwMode="auto">
          <a:xfrm rot="5400000">
            <a:off x="3048000" y="2274769"/>
            <a:ext cx="152400" cy="733663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590800" y="2108200"/>
            <a:ext cx="63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Many kW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laser</a:t>
            </a:r>
          </a:p>
        </p:txBody>
      </p:sp>
      <p:sp>
        <p:nvSpPr>
          <p:cNvPr id="53256" name="Freeform 8"/>
          <p:cNvSpPr>
            <a:spLocks/>
          </p:cNvSpPr>
          <p:nvPr/>
        </p:nvSpPr>
        <p:spPr bwMode="auto">
          <a:xfrm>
            <a:off x="3657601" y="2195790"/>
            <a:ext cx="65" cy="369332"/>
          </a:xfrm>
          <a:custGeom>
            <a:avLst/>
            <a:gdLst>
              <a:gd name="T0" fmla="*/ 2147483647 w 1104"/>
              <a:gd name="T1" fmla="*/ 2147483647 h 343"/>
              <a:gd name="T2" fmla="*/ 0 w 1104"/>
              <a:gd name="T3" fmla="*/ 0 h 343"/>
              <a:gd name="T4" fmla="*/ 2147483647 w 1104"/>
              <a:gd name="T5" fmla="*/ 2147483647 h 343"/>
              <a:gd name="T6" fmla="*/ 0 60000 65536"/>
              <a:gd name="T7" fmla="*/ 0 60000 65536"/>
              <a:gd name="T8" fmla="*/ 0 60000 65536"/>
              <a:gd name="T9" fmla="*/ 0 w 1104"/>
              <a:gd name="T10" fmla="*/ 0 h 343"/>
              <a:gd name="T11" fmla="*/ 1104 w 1104"/>
              <a:gd name="T12" fmla="*/ 343 h 3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4" h="343">
                <a:moveTo>
                  <a:pt x="117" y="343"/>
                </a:moveTo>
                <a:lnTo>
                  <a:pt x="0" y="0"/>
                </a:lnTo>
                <a:lnTo>
                  <a:pt x="1104" y="336"/>
                </a:lnTo>
              </a:path>
            </a:pathLst>
          </a:cu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57" name="Freeform 9"/>
          <p:cNvSpPr>
            <a:spLocks/>
          </p:cNvSpPr>
          <p:nvPr/>
        </p:nvSpPr>
        <p:spPr bwMode="auto">
          <a:xfrm>
            <a:off x="3657601" y="2723634"/>
            <a:ext cx="65" cy="369332"/>
          </a:xfrm>
          <a:custGeom>
            <a:avLst/>
            <a:gdLst>
              <a:gd name="T0" fmla="*/ 2147483647 w 1104"/>
              <a:gd name="T1" fmla="*/ 2147483647 h 336"/>
              <a:gd name="T2" fmla="*/ 0 w 1104"/>
              <a:gd name="T3" fmla="*/ 2147483647 h 336"/>
              <a:gd name="T4" fmla="*/ 2147483647 w 1104"/>
              <a:gd name="T5" fmla="*/ 0 h 336"/>
              <a:gd name="T6" fmla="*/ 0 60000 65536"/>
              <a:gd name="T7" fmla="*/ 0 60000 65536"/>
              <a:gd name="T8" fmla="*/ 0 60000 65536"/>
              <a:gd name="T9" fmla="*/ 0 w 1104"/>
              <a:gd name="T10" fmla="*/ 0 h 336"/>
              <a:gd name="T11" fmla="*/ 1104 w 1104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4" h="336">
                <a:moveTo>
                  <a:pt x="111" y="7"/>
                </a:moveTo>
                <a:lnTo>
                  <a:pt x="0" y="336"/>
                </a:lnTo>
                <a:lnTo>
                  <a:pt x="1104" y="0"/>
                </a:lnTo>
              </a:path>
            </a:pathLst>
          </a:cu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2813051" y="3203575"/>
            <a:ext cx="170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Near normal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Multilayer collector</a:t>
            </a:r>
          </a:p>
        </p:txBody>
      </p:sp>
      <p:sp>
        <p:nvSpPr>
          <p:cNvPr id="53259" name="Freeform 11"/>
          <p:cNvSpPr>
            <a:spLocks/>
          </p:cNvSpPr>
          <p:nvPr/>
        </p:nvSpPr>
        <p:spPr bwMode="auto">
          <a:xfrm>
            <a:off x="6713539" y="2663309"/>
            <a:ext cx="65" cy="369332"/>
          </a:xfrm>
          <a:custGeom>
            <a:avLst/>
            <a:gdLst>
              <a:gd name="T0" fmla="*/ 0 w 1914"/>
              <a:gd name="T1" fmla="*/ 2147483647 h 252"/>
              <a:gd name="T2" fmla="*/ 2147483647 w 1914"/>
              <a:gd name="T3" fmla="*/ 2147483647 h 252"/>
              <a:gd name="T4" fmla="*/ 2147483647 w 1914"/>
              <a:gd name="T5" fmla="*/ 0 h 252"/>
              <a:gd name="T6" fmla="*/ 0 60000 65536"/>
              <a:gd name="T7" fmla="*/ 0 60000 65536"/>
              <a:gd name="T8" fmla="*/ 0 60000 65536"/>
              <a:gd name="T9" fmla="*/ 0 w 1914"/>
              <a:gd name="T10" fmla="*/ 0 h 252"/>
              <a:gd name="T11" fmla="*/ 1914 w 1914"/>
              <a:gd name="T12" fmla="*/ 252 h 2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4" h="252">
                <a:moveTo>
                  <a:pt x="0" y="6"/>
                </a:moveTo>
                <a:lnTo>
                  <a:pt x="732" y="252"/>
                </a:lnTo>
                <a:lnTo>
                  <a:pt x="1914" y="0"/>
                </a:lnTo>
              </a:path>
            </a:pathLst>
          </a:cu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60" name="Freeform 12"/>
          <p:cNvSpPr>
            <a:spLocks/>
          </p:cNvSpPr>
          <p:nvPr/>
        </p:nvSpPr>
        <p:spPr bwMode="auto">
          <a:xfrm flipV="1">
            <a:off x="6723064" y="2282309"/>
            <a:ext cx="65" cy="369332"/>
          </a:xfrm>
          <a:custGeom>
            <a:avLst/>
            <a:gdLst>
              <a:gd name="T0" fmla="*/ 0 w 1914"/>
              <a:gd name="T1" fmla="*/ 2147483647 h 252"/>
              <a:gd name="T2" fmla="*/ 2147483647 w 1914"/>
              <a:gd name="T3" fmla="*/ 2147483647 h 252"/>
              <a:gd name="T4" fmla="*/ 2147483647 w 1914"/>
              <a:gd name="T5" fmla="*/ 0 h 252"/>
              <a:gd name="T6" fmla="*/ 0 60000 65536"/>
              <a:gd name="T7" fmla="*/ 0 60000 65536"/>
              <a:gd name="T8" fmla="*/ 0 60000 65536"/>
              <a:gd name="T9" fmla="*/ 0 w 1914"/>
              <a:gd name="T10" fmla="*/ 0 h 252"/>
              <a:gd name="T11" fmla="*/ 1914 w 1914"/>
              <a:gd name="T12" fmla="*/ 252 h 2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4" h="252">
                <a:moveTo>
                  <a:pt x="0" y="6"/>
                </a:moveTo>
                <a:lnTo>
                  <a:pt x="732" y="252"/>
                </a:lnTo>
                <a:lnTo>
                  <a:pt x="1914" y="0"/>
                </a:lnTo>
              </a:path>
            </a:pathLst>
          </a:cu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1584141" name="AutoShape 13"/>
          <p:cNvSpPr>
            <a:spLocks noChangeArrowheads="1"/>
          </p:cNvSpPr>
          <p:nvPr/>
        </p:nvSpPr>
        <p:spPr bwMode="auto">
          <a:xfrm>
            <a:off x="6640513" y="2165431"/>
            <a:ext cx="152400" cy="958691"/>
          </a:xfrm>
          <a:prstGeom prst="star5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rIns="0" anchor="ctr">
            <a:spAutoFit/>
          </a:bodyPr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grpSp>
        <p:nvGrpSpPr>
          <p:cNvPr id="53262" name="Group 14"/>
          <p:cNvGrpSpPr>
            <a:grpSpLocks/>
          </p:cNvGrpSpPr>
          <p:nvPr/>
        </p:nvGrpSpPr>
        <p:grpSpPr bwMode="auto">
          <a:xfrm>
            <a:off x="7204076" y="2363788"/>
            <a:ext cx="301625" cy="590550"/>
            <a:chOff x="3501" y="1489"/>
            <a:chExt cx="190" cy="372"/>
          </a:xfrm>
        </p:grpSpPr>
        <p:sp>
          <p:nvSpPr>
            <p:cNvPr id="53294" name="Line 15"/>
            <p:cNvSpPr>
              <a:spLocks noChangeShapeType="1"/>
            </p:cNvSpPr>
            <p:nvPr/>
          </p:nvSpPr>
          <p:spPr bwMode="auto">
            <a:xfrm>
              <a:off x="3501" y="1798"/>
              <a:ext cx="174" cy="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r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3295" name="Line 16"/>
            <p:cNvSpPr>
              <a:spLocks noChangeShapeType="1"/>
            </p:cNvSpPr>
            <p:nvPr/>
          </p:nvSpPr>
          <p:spPr bwMode="auto">
            <a:xfrm>
              <a:off x="3501" y="1744"/>
              <a:ext cx="190" cy="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r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3296" name="Line 17"/>
            <p:cNvSpPr>
              <a:spLocks noChangeShapeType="1"/>
            </p:cNvSpPr>
            <p:nvPr/>
          </p:nvSpPr>
          <p:spPr bwMode="auto">
            <a:xfrm>
              <a:off x="3501" y="1684"/>
              <a:ext cx="1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r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3297" name="Line 18"/>
            <p:cNvSpPr>
              <a:spLocks noChangeShapeType="1"/>
            </p:cNvSpPr>
            <p:nvPr/>
          </p:nvSpPr>
          <p:spPr bwMode="auto">
            <a:xfrm flipV="1">
              <a:off x="3501" y="1590"/>
              <a:ext cx="183" cy="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r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3298" name="Line 19"/>
            <p:cNvSpPr>
              <a:spLocks noChangeShapeType="1"/>
            </p:cNvSpPr>
            <p:nvPr/>
          </p:nvSpPr>
          <p:spPr bwMode="auto">
            <a:xfrm flipV="1">
              <a:off x="3501" y="1489"/>
              <a:ext cx="180" cy="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rIns="0" anchor="ctr">
              <a:spAutoFit/>
            </a:bodyPr>
            <a:lstStyle/>
            <a:p>
              <a:endParaRPr lang="en-GB"/>
            </a:p>
          </p:txBody>
        </p:sp>
      </p:grpSp>
      <p:sp>
        <p:nvSpPr>
          <p:cNvPr id="53263" name="Arc 20"/>
          <p:cNvSpPr>
            <a:spLocks/>
          </p:cNvSpPr>
          <p:nvPr/>
        </p:nvSpPr>
        <p:spPr bwMode="auto">
          <a:xfrm rot="1387803" flipV="1">
            <a:off x="7830312" y="2736335"/>
            <a:ext cx="65" cy="369332"/>
          </a:xfrm>
          <a:custGeom>
            <a:avLst/>
            <a:gdLst>
              <a:gd name="T0" fmla="*/ 2147483647 w 19889"/>
              <a:gd name="T1" fmla="*/ 0 h 20550"/>
              <a:gd name="T2" fmla="*/ 2147483647 w 19889"/>
              <a:gd name="T3" fmla="*/ 2147483647 h 20550"/>
              <a:gd name="T4" fmla="*/ 0 w 19889"/>
              <a:gd name="T5" fmla="*/ 2147483647 h 20550"/>
              <a:gd name="T6" fmla="*/ 0 60000 65536"/>
              <a:gd name="T7" fmla="*/ 0 60000 65536"/>
              <a:gd name="T8" fmla="*/ 0 60000 65536"/>
              <a:gd name="T9" fmla="*/ 0 w 19889"/>
              <a:gd name="T10" fmla="*/ 0 h 20550"/>
              <a:gd name="T11" fmla="*/ 19889 w 19889"/>
              <a:gd name="T12" fmla="*/ 20550 h 205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89" h="20550" fill="none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</a:path>
              <a:path w="19889" h="20550" stroke="0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  <a:lnTo>
                  <a:pt x="0" y="20550"/>
                </a:lnTo>
                <a:lnTo>
                  <a:pt x="6652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64" name="Line 21"/>
          <p:cNvSpPr>
            <a:spLocks noChangeShapeType="1"/>
          </p:cNvSpPr>
          <p:nvPr/>
        </p:nvSpPr>
        <p:spPr bwMode="auto">
          <a:xfrm>
            <a:off x="6999288" y="2781300"/>
            <a:ext cx="150812" cy="58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65" name="Line 22"/>
          <p:cNvSpPr>
            <a:spLocks noChangeShapeType="1"/>
          </p:cNvSpPr>
          <p:nvPr/>
        </p:nvSpPr>
        <p:spPr bwMode="auto">
          <a:xfrm>
            <a:off x="7004050" y="2724150"/>
            <a:ext cx="158750" cy="33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66" name="Line 23"/>
          <p:cNvSpPr>
            <a:spLocks noChangeShapeType="1"/>
          </p:cNvSpPr>
          <p:nvPr/>
        </p:nvSpPr>
        <p:spPr bwMode="auto">
          <a:xfrm>
            <a:off x="7004050" y="2668588"/>
            <a:ext cx="158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67" name="Line 24"/>
          <p:cNvSpPr>
            <a:spLocks noChangeShapeType="1"/>
          </p:cNvSpPr>
          <p:nvPr/>
        </p:nvSpPr>
        <p:spPr bwMode="auto">
          <a:xfrm flipV="1">
            <a:off x="7004050" y="2566989"/>
            <a:ext cx="152400" cy="33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68" name="Line 25"/>
          <p:cNvSpPr>
            <a:spLocks noChangeShapeType="1"/>
          </p:cNvSpPr>
          <p:nvPr/>
        </p:nvSpPr>
        <p:spPr bwMode="auto">
          <a:xfrm flipV="1">
            <a:off x="6999288" y="2473326"/>
            <a:ext cx="150812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69" name="Arc 26"/>
          <p:cNvSpPr>
            <a:spLocks/>
          </p:cNvSpPr>
          <p:nvPr/>
        </p:nvSpPr>
        <p:spPr bwMode="auto">
          <a:xfrm rot="-1316925">
            <a:off x="7835075" y="2202935"/>
            <a:ext cx="65" cy="369332"/>
          </a:xfrm>
          <a:custGeom>
            <a:avLst/>
            <a:gdLst>
              <a:gd name="T0" fmla="*/ 2147483647 w 19889"/>
              <a:gd name="T1" fmla="*/ 0 h 20550"/>
              <a:gd name="T2" fmla="*/ 2147483647 w 19889"/>
              <a:gd name="T3" fmla="*/ 2147483647 h 20550"/>
              <a:gd name="T4" fmla="*/ 0 w 19889"/>
              <a:gd name="T5" fmla="*/ 2147483647 h 20550"/>
              <a:gd name="T6" fmla="*/ 0 60000 65536"/>
              <a:gd name="T7" fmla="*/ 0 60000 65536"/>
              <a:gd name="T8" fmla="*/ 0 60000 65536"/>
              <a:gd name="T9" fmla="*/ 0 w 19889"/>
              <a:gd name="T10" fmla="*/ 0 h 20550"/>
              <a:gd name="T11" fmla="*/ 19889 w 19889"/>
              <a:gd name="T12" fmla="*/ 20550 h 205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89" h="20550" fill="none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</a:path>
              <a:path w="19889" h="20550" stroke="0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  <a:lnTo>
                  <a:pt x="0" y="20550"/>
                </a:lnTo>
                <a:lnTo>
                  <a:pt x="6652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70" name="Text Box 27"/>
          <p:cNvSpPr txBox="1">
            <a:spLocks noChangeArrowheads="1"/>
          </p:cNvSpPr>
          <p:nvPr/>
        </p:nvSpPr>
        <p:spPr bwMode="auto">
          <a:xfrm>
            <a:off x="7178675" y="3062288"/>
            <a:ext cx="1550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Grazing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Ru coated collector</a:t>
            </a:r>
          </a:p>
        </p:txBody>
      </p:sp>
      <p:sp>
        <p:nvSpPr>
          <p:cNvPr id="53271" name="Text Box 28"/>
          <p:cNvSpPr txBox="1">
            <a:spLocks noChangeArrowheads="1"/>
          </p:cNvSpPr>
          <p:nvPr/>
        </p:nvSpPr>
        <p:spPr bwMode="auto">
          <a:xfrm>
            <a:off x="7042150" y="1963738"/>
            <a:ext cx="287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Foil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trap</a:t>
            </a:r>
          </a:p>
        </p:txBody>
      </p:sp>
      <p:sp>
        <p:nvSpPr>
          <p:cNvPr id="53272" name="Rectangle 29"/>
          <p:cNvSpPr>
            <a:spLocks noChangeArrowheads="1"/>
          </p:cNvSpPr>
          <p:nvPr/>
        </p:nvSpPr>
        <p:spPr bwMode="auto">
          <a:xfrm>
            <a:off x="6657976" y="2096572"/>
            <a:ext cx="65" cy="369332"/>
          </a:xfrm>
          <a:prstGeom prst="rect">
            <a:avLst/>
          </a:prstGeom>
          <a:solidFill>
            <a:srgbClr val="FF8D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73" name="Line 30"/>
          <p:cNvSpPr>
            <a:spLocks noChangeShapeType="1"/>
          </p:cNvSpPr>
          <p:nvPr/>
        </p:nvSpPr>
        <p:spPr bwMode="auto">
          <a:xfrm>
            <a:off x="6657975" y="2519363"/>
            <a:ext cx="1095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74" name="Rectangle 31"/>
          <p:cNvSpPr>
            <a:spLocks noChangeArrowheads="1"/>
          </p:cNvSpPr>
          <p:nvPr/>
        </p:nvSpPr>
        <p:spPr bwMode="auto">
          <a:xfrm>
            <a:off x="6657976" y="2829997"/>
            <a:ext cx="65" cy="369332"/>
          </a:xfrm>
          <a:prstGeom prst="rect">
            <a:avLst/>
          </a:prstGeom>
          <a:solidFill>
            <a:srgbClr val="FF8D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75" name="Line 32"/>
          <p:cNvSpPr>
            <a:spLocks noChangeShapeType="1"/>
          </p:cNvSpPr>
          <p:nvPr/>
        </p:nvSpPr>
        <p:spPr bwMode="auto">
          <a:xfrm>
            <a:off x="6657975" y="2786063"/>
            <a:ext cx="1095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76" name="Text Box 33"/>
          <p:cNvSpPr txBox="1">
            <a:spLocks noChangeArrowheads="1"/>
          </p:cNvSpPr>
          <p:nvPr/>
        </p:nvSpPr>
        <p:spPr bwMode="auto">
          <a:xfrm>
            <a:off x="6258402" y="3292476"/>
            <a:ext cx="8864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Sn coated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/>
              <a:t>Rotating disc</a:t>
            </a:r>
          </a:p>
        </p:txBody>
      </p:sp>
      <p:sp>
        <p:nvSpPr>
          <p:cNvPr id="53277" name="Line 34"/>
          <p:cNvSpPr>
            <a:spLocks noChangeShapeType="1"/>
          </p:cNvSpPr>
          <p:nvPr/>
        </p:nvSpPr>
        <p:spPr bwMode="auto">
          <a:xfrm>
            <a:off x="6534150" y="2309813"/>
            <a:ext cx="3762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78" name="Line 35"/>
          <p:cNvSpPr>
            <a:spLocks noChangeShapeType="1"/>
          </p:cNvSpPr>
          <p:nvPr/>
        </p:nvSpPr>
        <p:spPr bwMode="auto">
          <a:xfrm>
            <a:off x="6534150" y="3000375"/>
            <a:ext cx="3762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79" name="Line 36"/>
          <p:cNvSpPr>
            <a:spLocks noChangeShapeType="1"/>
          </p:cNvSpPr>
          <p:nvPr/>
        </p:nvSpPr>
        <p:spPr bwMode="auto">
          <a:xfrm>
            <a:off x="6265863" y="2133600"/>
            <a:ext cx="1381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80" name="Line 37"/>
          <p:cNvSpPr>
            <a:spLocks noChangeShapeType="1"/>
          </p:cNvSpPr>
          <p:nvPr/>
        </p:nvSpPr>
        <p:spPr bwMode="auto">
          <a:xfrm>
            <a:off x="6200775" y="2066925"/>
            <a:ext cx="266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rIns="0" anchor="ctr">
            <a:spAutoFit/>
          </a:bodyPr>
          <a:lstStyle/>
          <a:p>
            <a:endParaRPr lang="en-GB"/>
          </a:p>
        </p:txBody>
      </p:sp>
      <p:sp>
        <p:nvSpPr>
          <p:cNvPr id="53281" name="Freeform 38"/>
          <p:cNvSpPr>
            <a:spLocks/>
          </p:cNvSpPr>
          <p:nvPr/>
        </p:nvSpPr>
        <p:spPr bwMode="auto">
          <a:xfrm>
            <a:off x="6338889" y="1775103"/>
            <a:ext cx="65" cy="369332"/>
          </a:xfrm>
          <a:custGeom>
            <a:avLst/>
            <a:gdLst>
              <a:gd name="T0" fmla="*/ 0 w 240"/>
              <a:gd name="T1" fmla="*/ 2147483647 h 129"/>
              <a:gd name="T2" fmla="*/ 0 w 240"/>
              <a:gd name="T3" fmla="*/ 0 h 129"/>
              <a:gd name="T4" fmla="*/ 2147483647 w 240"/>
              <a:gd name="T5" fmla="*/ 0 h 129"/>
              <a:gd name="T6" fmla="*/ 2147483647 w 240"/>
              <a:gd name="T7" fmla="*/ 2147483647 h 129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129"/>
              <a:gd name="T14" fmla="*/ 240 w 240"/>
              <a:gd name="T15" fmla="*/ 129 h 1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129">
                <a:moveTo>
                  <a:pt x="0" y="129"/>
                </a:moveTo>
                <a:lnTo>
                  <a:pt x="0" y="0"/>
                </a:lnTo>
                <a:lnTo>
                  <a:pt x="240" y="0"/>
                </a:lnTo>
                <a:lnTo>
                  <a:pt x="240" y="12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82" name="Freeform 39"/>
          <p:cNvSpPr>
            <a:spLocks/>
          </p:cNvSpPr>
          <p:nvPr/>
        </p:nvSpPr>
        <p:spPr bwMode="auto">
          <a:xfrm>
            <a:off x="6334126" y="2532340"/>
            <a:ext cx="65" cy="369332"/>
          </a:xfrm>
          <a:custGeom>
            <a:avLst/>
            <a:gdLst>
              <a:gd name="T0" fmla="*/ 0 w 237"/>
              <a:gd name="T1" fmla="*/ 0 h 729"/>
              <a:gd name="T2" fmla="*/ 0 w 237"/>
              <a:gd name="T3" fmla="*/ 2147483647 h 729"/>
              <a:gd name="T4" fmla="*/ 2147483647 w 237"/>
              <a:gd name="T5" fmla="*/ 2147483647 h 729"/>
              <a:gd name="T6" fmla="*/ 2147483647 w 237"/>
              <a:gd name="T7" fmla="*/ 2147483647 h 729"/>
              <a:gd name="T8" fmla="*/ 0 60000 65536"/>
              <a:gd name="T9" fmla="*/ 0 60000 65536"/>
              <a:gd name="T10" fmla="*/ 0 60000 65536"/>
              <a:gd name="T11" fmla="*/ 0 60000 65536"/>
              <a:gd name="T12" fmla="*/ 0 w 237"/>
              <a:gd name="T13" fmla="*/ 0 h 729"/>
              <a:gd name="T14" fmla="*/ 237 w 237"/>
              <a:gd name="T15" fmla="*/ 729 h 7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7" h="729">
                <a:moveTo>
                  <a:pt x="0" y="0"/>
                </a:moveTo>
                <a:lnTo>
                  <a:pt x="0" y="729"/>
                </a:lnTo>
                <a:lnTo>
                  <a:pt x="237" y="729"/>
                </a:lnTo>
                <a:lnTo>
                  <a:pt x="234" y="69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1584168" name="AutoShape 40"/>
          <p:cNvSpPr>
            <a:spLocks noChangeArrowheads="1"/>
          </p:cNvSpPr>
          <p:nvPr/>
        </p:nvSpPr>
        <p:spPr bwMode="auto">
          <a:xfrm>
            <a:off x="3733800" y="2165431"/>
            <a:ext cx="152400" cy="958691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rIns="0" anchor="ctr">
            <a:spAutoFit/>
          </a:bodyPr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sp>
        <p:nvSpPr>
          <p:cNvPr id="53284" name="Oval 41"/>
          <p:cNvSpPr>
            <a:spLocks noChangeArrowheads="1"/>
          </p:cNvSpPr>
          <p:nvPr/>
        </p:nvSpPr>
        <p:spPr bwMode="auto">
          <a:xfrm>
            <a:off x="3762375" y="1607226"/>
            <a:ext cx="90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85" name="Oval 42"/>
          <p:cNvSpPr>
            <a:spLocks noChangeArrowheads="1"/>
          </p:cNvSpPr>
          <p:nvPr/>
        </p:nvSpPr>
        <p:spPr bwMode="auto">
          <a:xfrm>
            <a:off x="3762375" y="1759626"/>
            <a:ext cx="90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86" name="Oval 43"/>
          <p:cNvSpPr>
            <a:spLocks noChangeArrowheads="1"/>
          </p:cNvSpPr>
          <p:nvPr/>
        </p:nvSpPr>
        <p:spPr bwMode="auto">
          <a:xfrm>
            <a:off x="3763963" y="1912026"/>
            <a:ext cx="90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87" name="Oval 44"/>
          <p:cNvSpPr>
            <a:spLocks noChangeArrowheads="1"/>
          </p:cNvSpPr>
          <p:nvPr/>
        </p:nvSpPr>
        <p:spPr bwMode="auto">
          <a:xfrm>
            <a:off x="3763963" y="2064426"/>
            <a:ext cx="90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88" name="Oval 45"/>
          <p:cNvSpPr>
            <a:spLocks noChangeArrowheads="1"/>
          </p:cNvSpPr>
          <p:nvPr/>
        </p:nvSpPr>
        <p:spPr bwMode="auto">
          <a:xfrm>
            <a:off x="3763963" y="2216826"/>
            <a:ext cx="90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rIns="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89" name="Text Box 46"/>
          <p:cNvSpPr txBox="1">
            <a:spLocks noChangeArrowheads="1"/>
          </p:cNvSpPr>
          <p:nvPr/>
        </p:nvSpPr>
        <p:spPr bwMode="auto">
          <a:xfrm>
            <a:off x="3948113" y="1708150"/>
            <a:ext cx="768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Sn droplets</a:t>
            </a:r>
          </a:p>
        </p:txBody>
      </p:sp>
      <p:sp>
        <p:nvSpPr>
          <p:cNvPr id="53290" name="Arc 47"/>
          <p:cNvSpPr>
            <a:spLocks/>
          </p:cNvSpPr>
          <p:nvPr/>
        </p:nvSpPr>
        <p:spPr bwMode="auto">
          <a:xfrm rot="-1316925">
            <a:off x="7854125" y="2383910"/>
            <a:ext cx="65" cy="369332"/>
          </a:xfrm>
          <a:custGeom>
            <a:avLst/>
            <a:gdLst>
              <a:gd name="T0" fmla="*/ 2147483647 w 19889"/>
              <a:gd name="T1" fmla="*/ 0 h 20550"/>
              <a:gd name="T2" fmla="*/ 2147483647 w 19889"/>
              <a:gd name="T3" fmla="*/ 2147483647 h 20550"/>
              <a:gd name="T4" fmla="*/ 0 w 19889"/>
              <a:gd name="T5" fmla="*/ 2147483647 h 20550"/>
              <a:gd name="T6" fmla="*/ 0 60000 65536"/>
              <a:gd name="T7" fmla="*/ 0 60000 65536"/>
              <a:gd name="T8" fmla="*/ 0 60000 65536"/>
              <a:gd name="T9" fmla="*/ 0 w 19889"/>
              <a:gd name="T10" fmla="*/ 0 h 20550"/>
              <a:gd name="T11" fmla="*/ 19889 w 19889"/>
              <a:gd name="T12" fmla="*/ 20550 h 205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89" h="20550" fill="none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</a:path>
              <a:path w="19889" h="20550" stroke="0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  <a:lnTo>
                  <a:pt x="0" y="20550"/>
                </a:lnTo>
                <a:lnTo>
                  <a:pt x="6652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91" name="Arc 48"/>
          <p:cNvSpPr>
            <a:spLocks/>
          </p:cNvSpPr>
          <p:nvPr/>
        </p:nvSpPr>
        <p:spPr bwMode="auto">
          <a:xfrm rot="1387803" flipV="1">
            <a:off x="7839837" y="2564885"/>
            <a:ext cx="65" cy="369332"/>
          </a:xfrm>
          <a:custGeom>
            <a:avLst/>
            <a:gdLst>
              <a:gd name="T0" fmla="*/ 2147483647 w 19889"/>
              <a:gd name="T1" fmla="*/ 0 h 20550"/>
              <a:gd name="T2" fmla="*/ 2147483647 w 19889"/>
              <a:gd name="T3" fmla="*/ 2147483647 h 20550"/>
              <a:gd name="T4" fmla="*/ 0 w 19889"/>
              <a:gd name="T5" fmla="*/ 2147483647 h 20550"/>
              <a:gd name="T6" fmla="*/ 0 60000 65536"/>
              <a:gd name="T7" fmla="*/ 0 60000 65536"/>
              <a:gd name="T8" fmla="*/ 0 60000 65536"/>
              <a:gd name="T9" fmla="*/ 0 w 19889"/>
              <a:gd name="T10" fmla="*/ 0 h 20550"/>
              <a:gd name="T11" fmla="*/ 19889 w 19889"/>
              <a:gd name="T12" fmla="*/ 20550 h 205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89" h="20550" fill="none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</a:path>
              <a:path w="19889" h="20550" stroke="0" extrusionOk="0">
                <a:moveTo>
                  <a:pt x="6652" y="0"/>
                </a:moveTo>
                <a:cubicBezTo>
                  <a:pt x="12614" y="1930"/>
                  <a:pt x="17444" y="6354"/>
                  <a:pt x="19888" y="12124"/>
                </a:cubicBezTo>
                <a:lnTo>
                  <a:pt x="0" y="20550"/>
                </a:lnTo>
                <a:lnTo>
                  <a:pt x="6652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rIns="0" anchor="ctr">
            <a:spAutoFit/>
          </a:bodyPr>
          <a:lstStyle/>
          <a:p>
            <a:endParaRPr lang="en-GB"/>
          </a:p>
        </p:txBody>
      </p:sp>
      <p:sp>
        <p:nvSpPr>
          <p:cNvPr id="53292" name="Text Box 49"/>
          <p:cNvSpPr txBox="1">
            <a:spLocks noChangeArrowheads="1"/>
          </p:cNvSpPr>
          <p:nvPr/>
        </p:nvSpPr>
        <p:spPr bwMode="auto">
          <a:xfrm>
            <a:off x="3948113" y="2513014"/>
            <a:ext cx="4889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plasma</a:t>
            </a:r>
          </a:p>
        </p:txBody>
      </p:sp>
      <p:sp>
        <p:nvSpPr>
          <p:cNvPr id="53293" name="Text Box 50"/>
          <p:cNvSpPr txBox="1">
            <a:spLocks noChangeArrowheads="1"/>
          </p:cNvSpPr>
          <p:nvPr/>
        </p:nvSpPr>
        <p:spPr bwMode="auto">
          <a:xfrm>
            <a:off x="6110288" y="2513014"/>
            <a:ext cx="4889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plasma</a:t>
            </a:r>
          </a:p>
        </p:txBody>
      </p:sp>
    </p:spTree>
    <p:extLst>
      <p:ext uri="{BB962C8B-B14F-4D97-AF65-F5344CB8AC3E}">
        <p14:creationId xmlns:p14="http://schemas.microsoft.com/office/powerpoint/2010/main" val="1666016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076450" y="455613"/>
            <a:ext cx="8191500" cy="704850"/>
          </a:xfrm>
        </p:spPr>
        <p:txBody>
          <a:bodyPr/>
          <a:lstStyle/>
          <a:p>
            <a:pPr eaLnBrk="1" hangingPunct="1"/>
            <a:r>
              <a:rPr lang="en-US" altLang="en-US" sz="2200"/>
              <a:t>NXE:3100 first shipment Q4 2010</a:t>
            </a:r>
            <a:br>
              <a:rPr lang="en-US" altLang="en-US" sz="2200"/>
            </a:br>
            <a:r>
              <a:rPr lang="en-US" altLang="en-US" sz="2000"/>
              <a:t>1</a:t>
            </a:r>
            <a:r>
              <a:rPr lang="en-US" altLang="en-US" sz="2000" baseline="30000"/>
              <a:t>st</a:t>
            </a:r>
            <a:r>
              <a:rPr lang="en-US" altLang="en-US" sz="2000"/>
              <a:t> generation of the NXE platform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80338" y="927101"/>
            <a:ext cx="3116262" cy="4525963"/>
          </a:xfrm>
        </p:spPr>
        <p:txBody>
          <a:bodyPr/>
          <a:lstStyle/>
          <a:p>
            <a:pPr marL="234950" indent="-234950"/>
            <a:endParaRPr lang="en-US" altLang="en-US" sz="2400"/>
          </a:p>
          <a:p>
            <a:pPr marL="234950" indent="-234950"/>
            <a:endParaRPr lang="en-US" altLang="en-US" sz="2400"/>
          </a:p>
          <a:p>
            <a:pPr marL="234950" indent="-234950"/>
            <a:r>
              <a:rPr lang="en-US" altLang="en-US" sz="2400"/>
              <a:t>NA=0.25</a:t>
            </a:r>
          </a:p>
          <a:p>
            <a:pPr marL="234950" indent="-234950"/>
            <a:r>
              <a:rPr lang="en-US" altLang="en-US" sz="2400"/>
              <a:t>Sigma=0.8 </a:t>
            </a:r>
          </a:p>
          <a:p>
            <a:pPr marL="234950" indent="-234950"/>
            <a:r>
              <a:rPr lang="en-US" altLang="en-US" sz="2400"/>
              <a:t>Resolution 27 nm</a:t>
            </a:r>
          </a:p>
          <a:p>
            <a:pPr marL="234950" indent="-234950"/>
            <a:r>
              <a:rPr lang="en-US" altLang="en-US" sz="2400"/>
              <a:t>SMO=4.5 nm</a:t>
            </a:r>
          </a:p>
          <a:p>
            <a:pPr marL="234950" indent="-234950"/>
            <a:r>
              <a:rPr lang="en-US" altLang="en-US" sz="2400"/>
              <a:t>MMO=7.0 nm</a:t>
            </a:r>
          </a:p>
          <a:p>
            <a:pPr marL="234950" indent="-234950"/>
            <a:r>
              <a:rPr lang="en-US" altLang="en-US" sz="2400"/>
              <a:t>Productivity  </a:t>
            </a:r>
            <a:br>
              <a:rPr lang="en-US" altLang="en-US" sz="2400"/>
            </a:br>
            <a:r>
              <a:rPr lang="en-US" altLang="en-US" sz="2400"/>
              <a:t>60wph at </a:t>
            </a:r>
            <a:br>
              <a:rPr lang="en-US" altLang="en-US" sz="2400"/>
            </a:br>
            <a:r>
              <a:rPr lang="en-US" altLang="en-US" sz="2400"/>
              <a:t>10mJ/cm</a:t>
            </a:r>
            <a:r>
              <a:rPr lang="en-US" altLang="en-US" sz="2400" baseline="30000"/>
              <a:t>2</a:t>
            </a:r>
            <a:r>
              <a:rPr lang="en-US" altLang="en-US" sz="2400"/>
              <a:t> resist</a:t>
            </a:r>
          </a:p>
          <a:p>
            <a:pPr marL="234950" indent="-234950"/>
            <a:endParaRPr lang="en-US" altLang="en-US" sz="2400"/>
          </a:p>
          <a:p>
            <a:pPr marL="234950" indent="-234950">
              <a:buNone/>
            </a:pPr>
            <a:endParaRPr lang="en-US" altLang="en-US" sz="2400"/>
          </a:p>
        </p:txBody>
      </p:sp>
      <p:pic>
        <p:nvPicPr>
          <p:cNvPr id="54276" name="Picture 4" descr="EUV_Inside_transpar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720850"/>
            <a:ext cx="6908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668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1" descr="Hip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7" b="5727"/>
          <a:stretch>
            <a:fillRect/>
          </a:stretch>
        </p:blipFill>
        <p:spPr bwMode="auto">
          <a:xfrm>
            <a:off x="6553201" y="3789364"/>
            <a:ext cx="3724275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51000" y="1"/>
            <a:ext cx="7124700" cy="1285875"/>
          </a:xfrm>
        </p:spPr>
        <p:txBody>
          <a:bodyPr/>
          <a:lstStyle/>
          <a:p>
            <a:pPr eaLnBrk="1" hangingPunct="1"/>
            <a:r>
              <a:rPr lang="en-GB" altLang="en-US" sz="3400">
                <a:solidFill>
                  <a:srgbClr val="FFFF00"/>
                </a:solidFill>
              </a:rPr>
              <a:t>Fusion Energy / High Power Lasers</a:t>
            </a:r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1524000" y="365126"/>
            <a:ext cx="184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/>
            </a:r>
            <a:br>
              <a:rPr lang="en-GB" altLang="en-US" sz="1800"/>
            </a:br>
            <a:r>
              <a:rPr lang="en-GB" altLang="en-US" sz="1800"/>
              <a:t/>
            </a:r>
            <a:br>
              <a:rPr lang="en-GB" altLang="en-US" sz="1800"/>
            </a:br>
            <a:r>
              <a:rPr lang="en-GB" altLang="en-US" sz="1800"/>
              <a:t/>
            </a:r>
            <a:br>
              <a:rPr lang="en-GB" altLang="en-US" sz="1800"/>
            </a:br>
            <a:endParaRPr lang="en-GB" altLang="en-US" sz="1800"/>
          </a:p>
        </p:txBody>
      </p:sp>
      <p:sp>
        <p:nvSpPr>
          <p:cNvPr id="55301" name="Text Box 4"/>
          <p:cNvSpPr txBox="1">
            <a:spLocks noChangeArrowheads="1"/>
          </p:cNvSpPr>
          <p:nvPr/>
        </p:nvSpPr>
        <p:spPr bwMode="auto">
          <a:xfrm>
            <a:off x="1847850" y="1069976"/>
            <a:ext cx="412750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80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80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80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6746875" y="6061076"/>
            <a:ext cx="1479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HiPER, RAL</a:t>
            </a:r>
          </a:p>
        </p:txBody>
      </p:sp>
      <p:pic>
        <p:nvPicPr>
          <p:cNvPr id="55303" name="Picture 7" descr="n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4" y="1133475"/>
            <a:ext cx="3881437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1692276" y="1358901"/>
            <a:ext cx="4562475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00"/>
                </a:solidFill>
                <a:latin typeface="DefusedLight" pitchFamily="2" charset="0"/>
              </a:rPr>
              <a:t>National Ignition Facility, LLNL, USA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  <a:latin typeface="DefusedLight" pitchFamily="2" charset="0"/>
              </a:rPr>
              <a:t>(&gt;37500 optics, 7500 &gt; 300mm)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FFFF00"/>
                </a:solidFill>
              </a:rPr>
              <a:t>(first 192 laser beams fired successfully 25/02/09)</a:t>
            </a:r>
            <a:r>
              <a:rPr lang="en-GB" altLang="en-US" sz="1800">
                <a:solidFill>
                  <a:srgbClr val="FFFF00"/>
                </a:solidFill>
                <a:latin typeface="DefusedLight" pitchFamily="2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00"/>
                </a:solidFill>
                <a:latin typeface="DefusedLight" pitchFamily="2" charset="0"/>
              </a:rPr>
              <a:t>Laser Mega Joule, CEA, France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FF00"/>
                </a:solidFill>
                <a:latin typeface="DefusedLight" pitchFamily="2" charset="0"/>
              </a:rPr>
              <a:t>(&gt;37500 optics, 7500 &gt; 300mm)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FFFF00"/>
              </a:solidFill>
              <a:latin typeface="DefusedLight" pitchFamily="2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FFFF00"/>
                </a:solidFill>
                <a:latin typeface="DefusedLight" pitchFamily="2" charset="0"/>
              </a:rPr>
              <a:t>Now planned, HiPER (European) led by Rutherford Appleton, UK)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8837614" y="1133476"/>
            <a:ext cx="1463675" cy="366713"/>
          </a:xfrm>
          <a:prstGeom prst="rect">
            <a:avLst/>
          </a:prstGeom>
          <a:solidFill>
            <a:srgbClr val="0033CC">
              <a:alpha val="5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FFFF00"/>
                </a:solidFill>
              </a:rPr>
              <a:t>NIF, LLNL</a:t>
            </a:r>
          </a:p>
        </p:txBody>
      </p:sp>
      <p:pic>
        <p:nvPicPr>
          <p:cNvPr id="55306" name="Picture 10" descr="fus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1" y="3695700"/>
            <a:ext cx="2347913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2676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b="15234"/>
          <a:stretch>
            <a:fillRect/>
          </a:stretch>
        </p:blipFill>
        <p:spPr>
          <a:xfrm>
            <a:off x="2233613" y="1047751"/>
            <a:ext cx="7632700" cy="5724525"/>
          </a:xfrm>
          <a:noFill/>
        </p:spPr>
      </p:pic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200">
                <a:solidFill>
                  <a:srgbClr val="0000FF"/>
                </a:solidFill>
              </a:rPr>
              <a:t>EUV has demonstrated superior imaging compared to 193nm</a:t>
            </a:r>
          </a:p>
        </p:txBody>
      </p:sp>
    </p:spTree>
    <p:extLst>
      <p:ext uri="{BB962C8B-B14F-4D97-AF65-F5344CB8AC3E}">
        <p14:creationId xmlns:p14="http://schemas.microsoft.com/office/powerpoint/2010/main" val="2857823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441C68BC-F657-4DB3-AB7D-E27C66D5641A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64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5837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/>
              <a:t>EUV / soft X-ray lithography scheme (ASML)</a:t>
            </a:r>
          </a:p>
        </p:txBody>
      </p:sp>
      <p:pic>
        <p:nvPicPr>
          <p:cNvPr id="5837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75" y="1493839"/>
            <a:ext cx="7031038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9617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7650" y="352660"/>
            <a:ext cx="10316595" cy="1216834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FFFF00"/>
                </a:solidFill>
              </a:rPr>
              <a:t>CREATIVITY ~ Essential for innovation</a:t>
            </a:r>
            <a:r>
              <a:rPr lang="en-GB" sz="6000" b="1" dirty="0" smtClean="0">
                <a:solidFill>
                  <a:srgbClr val="FFFF00"/>
                </a:solidFill>
              </a:rPr>
              <a:t/>
            </a:r>
            <a:br>
              <a:rPr lang="en-GB" sz="6000" b="1" dirty="0" smtClean="0">
                <a:solidFill>
                  <a:srgbClr val="FFFF00"/>
                </a:solidFill>
              </a:rPr>
            </a:br>
            <a:endParaRPr lang="en-GB" sz="6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967" y="1132766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NON-CONDUCIVE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8412" y="1132766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CONDUCIVE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5775" y="835052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ATHLETIC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8609" y="1653656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UNIMAGINATIVE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3027" y="2176823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NON-CHALLENGING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6423" y="3036214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DEPENDENT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711" y="4192139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CONFORMING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7148" y="5163398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INHIBITIVE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6669" y="5681006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PASSIVE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63823" y="1309423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ADEQUATE IQ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47216" y="1507454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PERCEPTIVE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47465" y="1989902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FORCEFUL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46494" y="2546155"/>
            <a:ext cx="2183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DEDICATED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ENERGETIC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82972" y="3220880"/>
            <a:ext cx="2183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EMOTIONALLY EXPRESSIVE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28412" y="3730474"/>
            <a:ext cx="218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RESULTANT OF CREATIVITY ‘’TENSIONS’’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03194" y="4445450"/>
            <a:ext cx="2183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BROAD INTEREST KNOWLEDGE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47216" y="5079371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SENSITIVE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11373" y="5401327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FLEXIBLE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7665" y="5786045"/>
            <a:ext cx="2183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INTUITIVE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5041711" y="3730474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Arrow Connector 25"/>
          <p:cNvCxnSpPr>
            <a:stCxn id="24" idx="6"/>
          </p:cNvCxnSpPr>
          <p:nvPr/>
        </p:nvCxnSpPr>
        <p:spPr>
          <a:xfrm>
            <a:off x="5498911" y="3959074"/>
            <a:ext cx="3496104" cy="17757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4" idx="4"/>
          </p:cNvCxnSpPr>
          <p:nvPr/>
        </p:nvCxnSpPr>
        <p:spPr>
          <a:xfrm>
            <a:off x="5270311" y="4187674"/>
            <a:ext cx="0" cy="196770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4" idx="0"/>
          </p:cNvCxnSpPr>
          <p:nvPr/>
        </p:nvCxnSpPr>
        <p:spPr>
          <a:xfrm flipV="1">
            <a:off x="5270311" y="1317432"/>
            <a:ext cx="0" cy="241304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5270311" y="1692120"/>
            <a:ext cx="1076454" cy="221593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5270311" y="1876786"/>
            <a:ext cx="2210935" cy="2082288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5270311" y="2237142"/>
            <a:ext cx="2500955" cy="172193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5270311" y="2868915"/>
            <a:ext cx="2645964" cy="1090159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5270311" y="3469705"/>
            <a:ext cx="2767652" cy="489369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5270311" y="3959074"/>
            <a:ext cx="2485599" cy="809541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270311" y="3959074"/>
            <a:ext cx="2195579" cy="1140991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5270311" y="3908052"/>
            <a:ext cx="1527985" cy="1420613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270311" y="3959074"/>
            <a:ext cx="947380" cy="172193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3862317" y="2116775"/>
            <a:ext cx="1407994" cy="1842299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 flipV="1">
            <a:off x="2971799" y="2589293"/>
            <a:ext cx="2298512" cy="1369781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H="1" flipV="1">
            <a:off x="2191603" y="3326362"/>
            <a:ext cx="3078708" cy="63271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526542" y="3959074"/>
            <a:ext cx="2743769" cy="403173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3057662" y="3959074"/>
            <a:ext cx="2212649" cy="1212451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>
            <a:off x="3755693" y="4047864"/>
            <a:ext cx="1514618" cy="1561682"/>
          </a:xfrm>
          <a:prstGeom prst="straightConnector1">
            <a:avLst/>
          </a:prstGeom>
          <a:ln w="25400" cap="rnd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786167" y="6319334"/>
            <a:ext cx="756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Assessing the likelihood of creativity in a person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426889" y="6314060"/>
            <a:ext cx="1078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>
                <a:solidFill>
                  <a:schemeClr val="bg1"/>
                </a:solidFill>
              </a:rPr>
              <a:t>PAMcK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22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FF00"/>
                </a:solidFill>
              </a:rPr>
              <a:t>The Management of Innovation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892" y="1443488"/>
            <a:ext cx="10515600" cy="1108644"/>
          </a:xfrm>
        </p:spPr>
        <p:txBody>
          <a:bodyPr/>
          <a:lstStyle/>
          <a:p>
            <a:r>
              <a:rPr lang="en-GB" dirty="0" smtClean="0">
                <a:solidFill>
                  <a:srgbClr val="FFFF00"/>
                </a:solidFill>
              </a:rPr>
              <a:t>We manage projects/things	</a:t>
            </a:r>
          </a:p>
          <a:p>
            <a:r>
              <a:rPr lang="en-GB" dirty="0" smtClean="0">
                <a:solidFill>
                  <a:srgbClr val="FFFF00"/>
                </a:solidFill>
              </a:rPr>
              <a:t>‘’enthusing people to a common purpose/objective’’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399" y="1443488"/>
            <a:ext cx="4285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We LEAD people</a:t>
            </a:r>
            <a:endParaRPr lang="en-GB" sz="2800" dirty="0">
              <a:solidFill>
                <a:srgbClr val="FFFF00"/>
              </a:solidFill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3684894" y="2769051"/>
            <a:ext cx="3944203" cy="3070746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 rot="18158605">
            <a:off x="2429301" y="3745731"/>
            <a:ext cx="435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ADMINISTRATION  TACTICS  STRATEGY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3369246">
            <a:off x="5580647" y="2900955"/>
            <a:ext cx="1037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ENERGY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3369246">
            <a:off x="6057896" y="3676758"/>
            <a:ext cx="1530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ARTICULATE PERSUASIVE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3369246">
            <a:off x="6788935" y="4675831"/>
            <a:ext cx="1885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VICARIOUS THRILL OF SEEING OTHERS SUCCEED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4894" y="5862984"/>
            <a:ext cx="4173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JUDGEMENT      ANALYSIS      SYNTHESIS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8080497">
            <a:off x="2413429" y="3714243"/>
            <a:ext cx="2233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MANAGEMENT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3369246">
            <a:off x="7095632" y="3811843"/>
            <a:ext cx="2233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LEADERSHIP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4442" y="6230343"/>
            <a:ext cx="163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TECHNICAL 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584" y="2551190"/>
            <a:ext cx="4346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THE MANAGEMENT  TRIANGLE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110" y="2986589"/>
            <a:ext cx="35659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The essential capabilities of a manager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26889" y="6314060"/>
            <a:ext cx="1078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>
                <a:solidFill>
                  <a:schemeClr val="bg1"/>
                </a:solidFill>
              </a:rPr>
              <a:t>PAMcK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0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3" descr="Bot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09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Interferometr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3" y="584488"/>
            <a:ext cx="4983019" cy="2802948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Slide Number Placeholder 2"/>
          <p:cNvSpPr txBox="1">
            <a:spLocks noGrp="1"/>
          </p:cNvSpPr>
          <p:nvPr/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96" charset="-128"/>
              </a:defRPr>
            </a:lvl9pPr>
          </a:lstStyle>
          <a:p>
            <a:pPr algn="l" eaLnBrk="1" hangingPunct="1"/>
            <a:fld id="{C86C45D1-FCC9-4047-982D-C0CB15CD9A3A}" type="slidenum">
              <a:rPr lang="en-GB" sz="1400"/>
              <a:pPr algn="l" eaLnBrk="1" hangingPunct="1"/>
              <a:t>67</a:t>
            </a:fld>
            <a:endParaRPr lang="en-GB" sz="1400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-16407"/>
            <a:ext cx="7594600" cy="5847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  <p:txBody>
          <a:bodyPr wrap="square">
            <a:spAutoFit/>
          </a:bodyPr>
          <a:lstStyle/>
          <a:p>
            <a:pPr algn="l" eaLnBrk="1" hangingPunct="1"/>
            <a:r>
              <a:rPr lang="en-GB" sz="3200" dirty="0" smtClean="0">
                <a:solidFill>
                  <a:srgbClr val="FFFFFF"/>
                </a:solidFill>
                <a:ea typeface="Arial Unicode MS" panose="020B0604020202020204" pitchFamily="34" charset="-128"/>
              </a:rPr>
              <a:t>Ultra-precision engineering</a:t>
            </a:r>
            <a:endParaRPr lang="en-GB" sz="3200" dirty="0">
              <a:solidFill>
                <a:srgbClr val="FFFFFF"/>
              </a:solidFill>
              <a:ea typeface="Arial Unicode MS" panose="020B0604020202020204" pitchFamily="34" charset="-128"/>
            </a:endParaRPr>
          </a:p>
        </p:txBody>
      </p:sp>
      <p:pic>
        <p:nvPicPr>
          <p:cNvPr id="51209" name="Picture 9" descr="cran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018" y="6196012"/>
            <a:ext cx="295698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6" t="36385"/>
          <a:stretch>
            <a:fillRect/>
          </a:stretch>
        </p:blipFill>
        <p:spPr bwMode="auto">
          <a:xfrm>
            <a:off x="8007927" y="176646"/>
            <a:ext cx="3865419" cy="2076513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200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5CC208C1-6CB7-45AC-9E31-CD8D3810B1CF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68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1730375" y="414339"/>
            <a:ext cx="6737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204"/>
                </a:solidFill>
              </a:rPr>
              <a:t>Shallow trench, approximately 15 nm deep, created by 4 passes</a:t>
            </a:r>
          </a:p>
        </p:txBody>
      </p:sp>
      <p:pic>
        <p:nvPicPr>
          <p:cNvPr id="44036" name="Picture 3" descr="PartZ2_State(3-2)_15nmTren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6" y="908051"/>
            <a:ext cx="7991475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4249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st pla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564" y="368301"/>
            <a:ext cx="5451475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7985126" y="279400"/>
            <a:ext cx="1755775" cy="47244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 rot="-5400000">
            <a:off x="5397501" y="2549526"/>
            <a:ext cx="766762" cy="4681537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2855913" y="277814"/>
            <a:ext cx="766762" cy="4681537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865314" y="4689476"/>
            <a:ext cx="86693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Probably the first ever image of a extra-solar (exo) planet around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its parent star using AO in the Infra-red (1995); five times the size of Jupiter.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At 2014 we have discovered over 2000 exo planets.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An ELT is essential to directly see earth sized exo-planets near far away stars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b="1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</p:spTree>
    <p:extLst>
      <p:ext uri="{BB962C8B-B14F-4D97-AF65-F5344CB8AC3E}">
        <p14:creationId xmlns:p14="http://schemas.microsoft.com/office/powerpoint/2010/main" val="352540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Bild 2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5" name="Text Box 8"/>
          <p:cNvSpPr txBox="1">
            <a:spLocks noChangeArrowheads="1"/>
          </p:cNvSpPr>
          <p:nvPr/>
        </p:nvSpPr>
        <p:spPr bwMode="auto">
          <a:xfrm>
            <a:off x="1557683" y="116633"/>
            <a:ext cx="3179076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2400" dirty="0"/>
              <a:t>Engineering in daily life</a:t>
            </a:r>
          </a:p>
        </p:txBody>
      </p:sp>
    </p:spTree>
    <p:extLst>
      <p:ext uri="{BB962C8B-B14F-4D97-AF65-F5344CB8AC3E}">
        <p14:creationId xmlns:p14="http://schemas.microsoft.com/office/powerpoint/2010/main" val="1515594317"/>
      </p:ext>
    </p:extLst>
  </p:cSld>
  <p:clrMapOvr>
    <a:masterClrMapping/>
  </p:clrMapOvr>
  <p:transition xmlns:p14="http://schemas.microsoft.com/office/powerpoint/2010/main" advTm="13297"/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 rot="-775976">
            <a:off x="5653089" y="3603626"/>
            <a:ext cx="3024187" cy="523875"/>
          </a:xfrm>
          <a:prstGeom prst="ellipse">
            <a:avLst/>
          </a:prstGeom>
          <a:solidFill>
            <a:srgbClr val="80808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2800"/>
              <a:t>Ultra Precision Machining Technologies</a:t>
            </a:r>
          </a:p>
        </p:txBody>
      </p:sp>
      <p:sp>
        <p:nvSpPr>
          <p:cNvPr id="36868" name="AutoShape 4"/>
          <p:cNvSpPr>
            <a:spLocks noChangeAspect="1" noChangeArrowheads="1"/>
          </p:cNvSpPr>
          <p:nvPr/>
        </p:nvSpPr>
        <p:spPr bwMode="auto">
          <a:xfrm>
            <a:off x="2270125" y="1403351"/>
            <a:ext cx="7621588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FF"/>
              </a:solidFill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571876" y="3094038"/>
            <a:ext cx="1598613" cy="7096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ea typeface="MS Mincho" panose="02020609040205080304" pitchFamily="49" charset="-128"/>
              </a:rPr>
              <a:t>“ductile” mode grinding</a:t>
            </a:r>
            <a:endParaRPr lang="en-GB" altLang="en-US" sz="1600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 rot="-2024640">
            <a:off x="4513264" y="3375025"/>
            <a:ext cx="1608137" cy="444500"/>
          </a:xfrm>
          <a:prstGeom prst="ellipse">
            <a:avLst/>
          </a:prstGeom>
          <a:solidFill>
            <a:srgbClr val="C0C0C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2954338" y="5311775"/>
            <a:ext cx="62023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3749676" y="5310188"/>
            <a:ext cx="3175" cy="1762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4725988" y="5311776"/>
            <a:ext cx="0" cy="176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5789613" y="5311776"/>
            <a:ext cx="0" cy="176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7031038" y="5311776"/>
            <a:ext cx="0" cy="176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8270875" y="5311776"/>
            <a:ext cx="1588" cy="176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3486150" y="5399088"/>
            <a:ext cx="6115050" cy="3540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200">
                <a:latin typeface="Times New Roman" panose="02020603050405020304" pitchFamily="18" charset="0"/>
                <a:ea typeface="MS Mincho" panose="02020609040205080304" pitchFamily="49" charset="-128"/>
              </a:rPr>
              <a:t>0.01                      0.1                           1                                10                              100                    1000</a:t>
            </a:r>
            <a:endParaRPr lang="en-GB" altLang="en-US" sz="1800">
              <a:latin typeface="Times New Roman" panose="02020603050405020304" pitchFamily="18" charset="0"/>
            </a:endParaRPr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9156700" y="5311776"/>
            <a:ext cx="1588" cy="176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2865439" y="3627438"/>
            <a:ext cx="174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H="1">
            <a:off x="2865439" y="3006725"/>
            <a:ext cx="174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 flipH="1">
            <a:off x="2865439" y="2386014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 flipH="1">
            <a:off x="2865439" y="4246564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H="1">
            <a:off x="2865439" y="4867275"/>
            <a:ext cx="174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2952750" y="1765301"/>
            <a:ext cx="1588" cy="3546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 rot="-514501">
            <a:off x="4638676" y="1943100"/>
            <a:ext cx="4441825" cy="1328738"/>
          </a:xfrm>
          <a:prstGeom prst="ellipse">
            <a:avLst/>
          </a:prstGeom>
          <a:solidFill>
            <a:srgbClr val="FFFFCC">
              <a:alpha val="63136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4271963" y="3981451"/>
            <a:ext cx="709612" cy="974725"/>
          </a:xfrm>
          <a:prstGeom prst="ellipse">
            <a:avLst/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 rot="2531301">
            <a:off x="5267326" y="3860801"/>
            <a:ext cx="619125" cy="1082675"/>
          </a:xfrm>
          <a:prstGeom prst="ellipse">
            <a:avLst/>
          </a:prstGeom>
          <a:solidFill>
            <a:srgbClr val="99CCFF">
              <a:alpha val="54901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 rot="-1464242">
            <a:off x="5535613" y="2943225"/>
            <a:ext cx="3179762" cy="1328738"/>
          </a:xfrm>
          <a:prstGeom prst="ellipse">
            <a:avLst/>
          </a:prstGeom>
          <a:solidFill>
            <a:srgbClr val="FFCC99">
              <a:alpha val="72156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89" name="Oval 25"/>
          <p:cNvSpPr>
            <a:spLocks noChangeArrowheads="1"/>
          </p:cNvSpPr>
          <p:nvPr/>
        </p:nvSpPr>
        <p:spPr bwMode="auto">
          <a:xfrm rot="-513452">
            <a:off x="5524501" y="4032251"/>
            <a:ext cx="2214563" cy="619125"/>
          </a:xfrm>
          <a:prstGeom prst="ellipse">
            <a:avLst/>
          </a:prstGeom>
          <a:solidFill>
            <a:srgbClr val="CCFFFF">
              <a:alpha val="7999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397376" y="4335463"/>
            <a:ext cx="53181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400">
                <a:ea typeface="MS Mincho" panose="02020609040205080304" pitchFamily="49" charset="-128"/>
              </a:rPr>
              <a:t>IBF</a:t>
            </a:r>
            <a:endParaRPr lang="en-GB" altLang="en-US" sz="1400"/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232526" y="4246563"/>
            <a:ext cx="7985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400">
                <a:solidFill>
                  <a:srgbClr val="0000FF"/>
                </a:solidFill>
                <a:ea typeface="MS Mincho" panose="02020609040205080304" pitchFamily="49" charset="-128"/>
              </a:rPr>
              <a:t>RAPT</a:t>
            </a:r>
            <a:endParaRPr lang="en-GB" altLang="en-US" sz="1400">
              <a:solidFill>
                <a:srgbClr val="0000FF"/>
              </a:solidFill>
            </a:endParaRP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6321425" y="2259014"/>
            <a:ext cx="15065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solidFill>
                  <a:srgbClr val="0000FF"/>
                </a:solidFill>
                <a:ea typeface="MS Mincho" panose="02020609040205080304" pitchFamily="49" charset="-128"/>
              </a:rPr>
              <a:t>Fixed abrasive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solidFill>
                  <a:srgbClr val="0000FF"/>
                </a:solidFill>
                <a:ea typeface="MS Mincho" panose="02020609040205080304" pitchFamily="49" charset="-128"/>
              </a:rPr>
              <a:t>grinding</a:t>
            </a:r>
            <a:endParaRPr lang="en-GB" altLang="en-US" sz="1600">
              <a:solidFill>
                <a:srgbClr val="0000FF"/>
              </a:solidFill>
            </a:endParaRPr>
          </a:p>
        </p:txBody>
      </p:sp>
      <p:sp>
        <p:nvSpPr>
          <p:cNvPr id="36893" name="Text Box 29"/>
          <p:cNvSpPr txBox="1">
            <a:spLocks noChangeArrowheads="1"/>
          </p:cNvSpPr>
          <p:nvPr/>
        </p:nvSpPr>
        <p:spPr bwMode="auto">
          <a:xfrm>
            <a:off x="6764338" y="3095626"/>
            <a:ext cx="11303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solidFill>
                  <a:srgbClr val="0000FF"/>
                </a:solidFill>
                <a:ea typeface="MS Mincho" panose="02020609040205080304" pitchFamily="49" charset="-128"/>
              </a:rPr>
              <a:t>Computer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solidFill>
                  <a:srgbClr val="0000FF"/>
                </a:solidFill>
                <a:ea typeface="MS Mincho" panose="02020609040205080304" pitchFamily="49" charset="-128"/>
              </a:rPr>
              <a:t>controlled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solidFill>
                  <a:srgbClr val="0000FF"/>
                </a:solidFill>
                <a:ea typeface="MS Mincho" panose="02020609040205080304" pitchFamily="49" charset="-128"/>
              </a:rPr>
              <a:t>polishing</a:t>
            </a:r>
            <a:endParaRPr lang="en-GB" altLang="en-US" sz="1600">
              <a:solidFill>
                <a:srgbClr val="0000FF"/>
              </a:solidFill>
            </a:endParaRP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4638676" y="4867276"/>
            <a:ext cx="7080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400">
                <a:ea typeface="MS Mincho" panose="02020609040205080304" pitchFamily="49" charset="-128"/>
              </a:rPr>
              <a:t>MRF</a:t>
            </a:r>
            <a:endParaRPr lang="en-GB" altLang="en-US" sz="1400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 flipV="1">
            <a:off x="5076826" y="4513263"/>
            <a:ext cx="358775" cy="3540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4462464" y="3448050"/>
            <a:ext cx="631825" cy="1793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97" name="Text Box 33"/>
          <p:cNvSpPr txBox="1">
            <a:spLocks noChangeArrowheads="1"/>
          </p:cNvSpPr>
          <p:nvPr/>
        </p:nvSpPr>
        <p:spPr bwMode="auto">
          <a:xfrm>
            <a:off x="2462214" y="2214564"/>
            <a:ext cx="642937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100" b="1">
                <a:latin typeface="Times New Roman" panose="02020603050405020304" pitchFamily="18" charset="0"/>
                <a:ea typeface="MS Mincho" panose="02020609040205080304" pitchFamily="49" charset="-128"/>
              </a:rPr>
              <a:t>1000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100" b="1">
                <a:latin typeface="Times New Roman" panose="02020603050405020304" pitchFamily="18" charset="0"/>
                <a:ea typeface="MS Mincho" panose="02020609040205080304" pitchFamily="49" charset="-128"/>
              </a:rPr>
              <a:t>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100" b="1">
                <a:latin typeface="Times New Roman" panose="02020603050405020304" pitchFamily="18" charset="0"/>
                <a:ea typeface="MS Mincho" panose="02020609040205080304" pitchFamily="49" charset="-128"/>
              </a:rPr>
              <a:t>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100" b="1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1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100" b="1">
                <a:latin typeface="Times New Roman" panose="02020603050405020304" pitchFamily="18" charset="0"/>
                <a:ea typeface="MS Mincho" panose="02020609040205080304" pitchFamily="49" charset="-128"/>
              </a:rPr>
              <a:t>0.1</a:t>
            </a:r>
            <a:endParaRPr lang="en-GB" altLang="en-US" sz="1800" b="1">
              <a:latin typeface="Times New Roman" panose="02020603050405020304" pitchFamily="18" charset="0"/>
            </a:endParaRPr>
          </a:p>
        </p:txBody>
      </p:sp>
      <p:sp>
        <p:nvSpPr>
          <p:cNvPr id="36898" name="Text Box 34"/>
          <p:cNvSpPr txBox="1">
            <a:spLocks noChangeArrowheads="1"/>
          </p:cNvSpPr>
          <p:nvPr/>
        </p:nvSpPr>
        <p:spPr bwMode="auto">
          <a:xfrm>
            <a:off x="4554538" y="5699125"/>
            <a:ext cx="3389312" cy="3063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latin typeface="Times New Roman" panose="02020603050405020304" pitchFamily="18" charset="0"/>
                <a:ea typeface="MS Mincho" panose="02020609040205080304" pitchFamily="49" charset="-128"/>
              </a:rPr>
              <a:t>Removal Rate [mm</a:t>
            </a:r>
            <a:r>
              <a:rPr lang="en-GB" altLang="ja-JP" sz="1800" b="1" baseline="3000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altLang="ja-JP" sz="1800" b="1">
                <a:latin typeface="Times New Roman" panose="02020603050405020304" pitchFamily="18" charset="0"/>
                <a:ea typeface="MS Mincho" panose="02020609040205080304" pitchFamily="49" charset="-128"/>
              </a:rPr>
              <a:t>/minute]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800" b="1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20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latin typeface="Times New Roman" panose="02020603050405020304" pitchFamily="18" charset="0"/>
            </a:endParaRPr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 rot="10800000">
            <a:off x="1912938" y="2366964"/>
            <a:ext cx="417512" cy="2270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latin typeface="Times New Roman" panose="02020603050405020304" pitchFamily="18" charset="0"/>
                <a:ea typeface="MS Mincho" panose="02020609040205080304" pitchFamily="49" charset="-128"/>
              </a:rPr>
              <a:t>Roughness [nm] RMS</a:t>
            </a:r>
            <a:endParaRPr lang="en-GB" altLang="en-US" sz="1800" b="1">
              <a:latin typeface="Times New Roman" panose="02020603050405020304" pitchFamily="18" charset="0"/>
            </a:endParaRPr>
          </a:p>
        </p:txBody>
      </p:sp>
      <p:sp>
        <p:nvSpPr>
          <p:cNvPr id="36900" name="Line 36"/>
          <p:cNvSpPr>
            <a:spLocks noChangeShapeType="1"/>
          </p:cNvSpPr>
          <p:nvPr/>
        </p:nvSpPr>
        <p:spPr bwMode="auto">
          <a:xfrm flipH="1" flipV="1">
            <a:off x="8245475" y="3833814"/>
            <a:ext cx="406400" cy="401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8278813" y="4197350"/>
            <a:ext cx="1422400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600">
                <a:ea typeface="MS Mincho" panose="02020609040205080304" pitchFamily="49" charset="-128"/>
              </a:rPr>
              <a:t>diamond turning </a:t>
            </a:r>
            <a:endParaRPr lang="en-GB" altLang="en-US" sz="1600"/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8507413" y="2311400"/>
            <a:ext cx="328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/>
              <a:t>1</a:t>
            </a:r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7932739" y="30686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/>
              <a:t>2</a:t>
            </a:r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6924676" y="4113213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/>
              <a:t>3</a:t>
            </a:r>
          </a:p>
        </p:txBody>
      </p:sp>
      <p:sp>
        <p:nvSpPr>
          <p:cNvPr id="36905" name="Freeform 41"/>
          <p:cNvSpPr>
            <a:spLocks/>
          </p:cNvSpPr>
          <p:nvPr/>
        </p:nvSpPr>
        <p:spPr bwMode="auto">
          <a:xfrm>
            <a:off x="7283451" y="2024063"/>
            <a:ext cx="1584325" cy="2520950"/>
          </a:xfrm>
          <a:custGeom>
            <a:avLst/>
            <a:gdLst>
              <a:gd name="T0" fmla="*/ 2147483647 w 1452"/>
              <a:gd name="T1" fmla="*/ 0 h 2200"/>
              <a:gd name="T2" fmla="*/ 2147483647 w 1452"/>
              <a:gd name="T3" fmla="*/ 2147483647 h 2200"/>
              <a:gd name="T4" fmla="*/ 2147483647 w 1452"/>
              <a:gd name="T5" fmla="*/ 2147483647 h 2200"/>
              <a:gd name="T6" fmla="*/ 0 w 1452"/>
              <a:gd name="T7" fmla="*/ 2147483647 h 2200"/>
              <a:gd name="T8" fmla="*/ 0 60000 65536"/>
              <a:gd name="T9" fmla="*/ 0 60000 65536"/>
              <a:gd name="T10" fmla="*/ 0 60000 65536"/>
              <a:gd name="T11" fmla="*/ 0 60000 65536"/>
              <a:gd name="T12" fmla="*/ 0 w 1452"/>
              <a:gd name="T13" fmla="*/ 0 h 2200"/>
              <a:gd name="T14" fmla="*/ 1452 w 1452"/>
              <a:gd name="T15" fmla="*/ 2200 h 2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2" h="2200">
                <a:moveTo>
                  <a:pt x="1452" y="0"/>
                </a:moveTo>
                <a:cubicBezTo>
                  <a:pt x="1269" y="172"/>
                  <a:pt x="1086" y="344"/>
                  <a:pt x="908" y="567"/>
                </a:cubicBezTo>
                <a:cubicBezTo>
                  <a:pt x="730" y="790"/>
                  <a:pt x="537" y="1066"/>
                  <a:pt x="386" y="1338"/>
                </a:cubicBezTo>
                <a:cubicBezTo>
                  <a:pt x="235" y="1610"/>
                  <a:pt x="117" y="1905"/>
                  <a:pt x="0" y="2200"/>
                </a:cubicBezTo>
              </a:path>
            </a:pathLst>
          </a:custGeom>
          <a:noFill/>
          <a:ln w="38100" cap="flat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5304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259E3E31-120A-49D4-8C0D-6F4E515D4BAE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71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3313114" y="1157289"/>
            <a:ext cx="55657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Summary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/>
              <a:t>Accuracy capability about 1 part in 10</a:t>
            </a:r>
            <a:r>
              <a:rPr lang="en-GB" altLang="en-US" sz="2000" b="1" baseline="30000"/>
              <a:t>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baseline="30000"/>
              <a:t>(metre class surfaces in 10 hours)</a:t>
            </a:r>
            <a:endParaRPr lang="en-GB" altLang="en-US" sz="2000" b="1"/>
          </a:p>
        </p:txBody>
      </p:sp>
      <p:pic>
        <p:nvPicPr>
          <p:cNvPr id="37892" name="Picture 4" descr="ucl_bla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15889"/>
            <a:ext cx="10795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cran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15888"/>
            <a:ext cx="329723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 descr="OpTIC high res CMYK 2k (2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188913"/>
            <a:ext cx="17272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 descr="100-0050_IM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6" y="2430463"/>
            <a:ext cx="2798763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8" descr="D199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2443163"/>
            <a:ext cx="2735263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666875" y="4643438"/>
            <a:ext cx="2209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BoX</a:t>
            </a:r>
            <a:r>
              <a:rPr lang="en-US" altLang="en-US" sz="1800" baseline="30000">
                <a:cs typeface="Arial" panose="020B0604020202020204" pitchFamily="34" charset="0"/>
              </a:rPr>
              <a:t>® </a:t>
            </a:r>
            <a:r>
              <a:rPr lang="en-GB" altLang="en-US" sz="1800"/>
              <a:t>-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Ultra Precision </a:t>
            </a:r>
            <a:r>
              <a:rPr lang="en-GB" altLang="en-US" sz="1800">
                <a:solidFill>
                  <a:srgbClr val="000099"/>
                </a:solidFill>
              </a:rPr>
              <a:t>fixed abrasive </a:t>
            </a:r>
            <a:r>
              <a:rPr lang="en-GB" altLang="en-US" sz="1800"/>
              <a:t>Grinding &amp; Measuring System, </a:t>
            </a:r>
            <a:r>
              <a:rPr lang="en-GB" altLang="en-US" sz="1800">
                <a:solidFill>
                  <a:srgbClr val="CC0099"/>
                </a:solidFill>
              </a:rPr>
              <a:t>Cranfield 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4724400" y="4643438"/>
            <a:ext cx="253365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IRP1200 –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Ultra Precision 7 axes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0099"/>
                </a:solidFill>
              </a:rPr>
              <a:t>free abrasive</a:t>
            </a:r>
            <a:r>
              <a:rPr lang="en-GB" altLang="en-US" sz="1800"/>
              <a:t> </a:t>
            </a:r>
            <a:r>
              <a:rPr lang="en-GB" altLang="en-US" sz="1800">
                <a:solidFill>
                  <a:srgbClr val="0000FF"/>
                </a:solidFill>
              </a:rPr>
              <a:t>polishing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system,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CC0099"/>
                </a:solidFill>
              </a:rPr>
              <a:t>UCL &amp; Zeeko Ltd</a:t>
            </a:r>
            <a:r>
              <a:rPr lang="en-GB" altLang="en-US" sz="1800"/>
              <a:t> </a:t>
            </a:r>
            <a:endParaRPr lang="en-US" altLang="en-US" sz="1800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7424738" y="4598989"/>
            <a:ext cx="32432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RAP –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Re-active </a:t>
            </a:r>
            <a:r>
              <a:rPr lang="en-GB" altLang="en-US" sz="1800">
                <a:solidFill>
                  <a:srgbClr val="000099"/>
                </a:solidFill>
              </a:rPr>
              <a:t>atomic plasma</a:t>
            </a:r>
            <a:r>
              <a:rPr lang="en-GB" altLang="en-US" sz="180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00FF"/>
                </a:solidFill>
              </a:rPr>
              <a:t>surface figuring system</a:t>
            </a:r>
            <a:r>
              <a:rPr lang="en-GB" altLang="en-US" sz="1800"/>
              <a:t>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CC0099"/>
                </a:solidFill>
              </a:rPr>
              <a:t>Cranfield</a:t>
            </a:r>
            <a:endParaRPr lang="en-US" altLang="en-US" sz="1800">
              <a:solidFill>
                <a:srgbClr val="CC0099"/>
              </a:solidFill>
            </a:endParaRPr>
          </a:p>
        </p:txBody>
      </p:sp>
      <p:pic>
        <p:nvPicPr>
          <p:cNvPr id="37900" name="Picture 12" descr="RAP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1" y="2444750"/>
            <a:ext cx="2735263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059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Line 4"/>
          <p:cNvSpPr>
            <a:spLocks noChangeShapeType="1"/>
          </p:cNvSpPr>
          <p:nvPr/>
        </p:nvSpPr>
        <p:spPr bwMode="auto">
          <a:xfrm>
            <a:off x="4716464" y="1071563"/>
            <a:ext cx="4649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1" name="Line 5"/>
          <p:cNvSpPr>
            <a:spLocks noChangeShapeType="1"/>
          </p:cNvSpPr>
          <p:nvPr/>
        </p:nvSpPr>
        <p:spPr bwMode="auto">
          <a:xfrm>
            <a:off x="4716464" y="2305050"/>
            <a:ext cx="4649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2" name="Line 6"/>
          <p:cNvSpPr>
            <a:spLocks noChangeShapeType="1"/>
          </p:cNvSpPr>
          <p:nvPr/>
        </p:nvSpPr>
        <p:spPr bwMode="auto">
          <a:xfrm>
            <a:off x="6927850" y="1035051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3" name="Line 7"/>
          <p:cNvSpPr>
            <a:spLocks noChangeShapeType="1"/>
          </p:cNvSpPr>
          <p:nvPr/>
        </p:nvSpPr>
        <p:spPr bwMode="auto">
          <a:xfrm>
            <a:off x="5122863" y="1035051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4" name="Line 8"/>
          <p:cNvSpPr>
            <a:spLocks noChangeShapeType="1"/>
          </p:cNvSpPr>
          <p:nvPr/>
        </p:nvSpPr>
        <p:spPr bwMode="auto">
          <a:xfrm>
            <a:off x="6029325" y="1035051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5" name="Line 9"/>
          <p:cNvSpPr>
            <a:spLocks noChangeShapeType="1"/>
          </p:cNvSpPr>
          <p:nvPr/>
        </p:nvSpPr>
        <p:spPr bwMode="auto">
          <a:xfrm>
            <a:off x="7831138" y="1035051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6" name="Line 10"/>
          <p:cNvSpPr>
            <a:spLocks noChangeShapeType="1"/>
          </p:cNvSpPr>
          <p:nvPr/>
        </p:nvSpPr>
        <p:spPr bwMode="auto">
          <a:xfrm>
            <a:off x="8740775" y="1035051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7" name="Line 11"/>
          <p:cNvSpPr>
            <a:spLocks noChangeShapeType="1"/>
          </p:cNvSpPr>
          <p:nvPr/>
        </p:nvSpPr>
        <p:spPr bwMode="auto">
          <a:xfrm>
            <a:off x="6748463" y="2270125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8" name="Line 12"/>
          <p:cNvSpPr>
            <a:spLocks noChangeShapeType="1"/>
          </p:cNvSpPr>
          <p:nvPr/>
        </p:nvSpPr>
        <p:spPr bwMode="auto">
          <a:xfrm>
            <a:off x="4941888" y="2270125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39" name="Line 13"/>
          <p:cNvSpPr>
            <a:spLocks noChangeShapeType="1"/>
          </p:cNvSpPr>
          <p:nvPr/>
        </p:nvSpPr>
        <p:spPr bwMode="auto">
          <a:xfrm>
            <a:off x="5849938" y="2270125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40" name="Line 14"/>
          <p:cNvSpPr>
            <a:spLocks noChangeShapeType="1"/>
          </p:cNvSpPr>
          <p:nvPr/>
        </p:nvSpPr>
        <p:spPr bwMode="auto">
          <a:xfrm>
            <a:off x="7650163" y="2270125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41" name="Line 15"/>
          <p:cNvSpPr>
            <a:spLocks noChangeShapeType="1"/>
          </p:cNvSpPr>
          <p:nvPr/>
        </p:nvSpPr>
        <p:spPr bwMode="auto">
          <a:xfrm>
            <a:off x="8561388" y="2270125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42" name="Text Box 16"/>
          <p:cNvSpPr txBox="1">
            <a:spLocks noChangeArrowheads="1"/>
          </p:cNvSpPr>
          <p:nvPr/>
        </p:nvSpPr>
        <p:spPr bwMode="auto">
          <a:xfrm>
            <a:off x="4991100" y="809625"/>
            <a:ext cx="585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1000nm</a:t>
            </a:r>
          </a:p>
        </p:txBody>
      </p:sp>
      <p:sp>
        <p:nvSpPr>
          <p:cNvPr id="48143" name="Text Box 17"/>
          <p:cNvSpPr txBox="1">
            <a:spLocks noChangeArrowheads="1"/>
          </p:cNvSpPr>
          <p:nvPr/>
        </p:nvSpPr>
        <p:spPr bwMode="auto">
          <a:xfrm>
            <a:off x="5897564" y="809625"/>
            <a:ext cx="4651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100nm</a:t>
            </a:r>
          </a:p>
        </p:txBody>
      </p:sp>
      <p:sp>
        <p:nvSpPr>
          <p:cNvPr id="48144" name="Text Box 18"/>
          <p:cNvSpPr txBox="1">
            <a:spLocks noChangeArrowheads="1"/>
          </p:cNvSpPr>
          <p:nvPr/>
        </p:nvSpPr>
        <p:spPr bwMode="auto">
          <a:xfrm>
            <a:off x="6794501" y="809625"/>
            <a:ext cx="3794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10nm</a:t>
            </a:r>
          </a:p>
        </p:txBody>
      </p:sp>
      <p:sp>
        <p:nvSpPr>
          <p:cNvPr id="48145" name="Rectangle 19"/>
          <p:cNvSpPr>
            <a:spLocks noChangeArrowheads="1"/>
          </p:cNvSpPr>
          <p:nvPr/>
        </p:nvSpPr>
        <p:spPr bwMode="auto">
          <a:xfrm>
            <a:off x="7700964" y="809625"/>
            <a:ext cx="2952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1nm</a:t>
            </a:r>
          </a:p>
        </p:txBody>
      </p:sp>
      <p:sp>
        <p:nvSpPr>
          <p:cNvPr id="48146" name="Rectangle 20"/>
          <p:cNvSpPr>
            <a:spLocks noChangeArrowheads="1"/>
          </p:cNvSpPr>
          <p:nvPr/>
        </p:nvSpPr>
        <p:spPr bwMode="auto">
          <a:xfrm>
            <a:off x="8601076" y="809625"/>
            <a:ext cx="4222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0.1nm</a:t>
            </a:r>
          </a:p>
        </p:txBody>
      </p:sp>
      <p:sp>
        <p:nvSpPr>
          <p:cNvPr id="48147" name="Text Box 21"/>
          <p:cNvSpPr txBox="1">
            <a:spLocks noChangeArrowheads="1"/>
          </p:cNvSpPr>
          <p:nvPr/>
        </p:nvSpPr>
        <p:spPr bwMode="auto">
          <a:xfrm>
            <a:off x="4813301" y="2346325"/>
            <a:ext cx="269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1eV</a:t>
            </a:r>
          </a:p>
        </p:txBody>
      </p:sp>
      <p:sp>
        <p:nvSpPr>
          <p:cNvPr id="48148" name="Rectangle 22"/>
          <p:cNvSpPr>
            <a:spLocks noChangeArrowheads="1"/>
          </p:cNvSpPr>
          <p:nvPr/>
        </p:nvSpPr>
        <p:spPr bwMode="auto">
          <a:xfrm>
            <a:off x="5715001" y="2346325"/>
            <a:ext cx="3540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10eV</a:t>
            </a:r>
          </a:p>
        </p:txBody>
      </p:sp>
      <p:sp>
        <p:nvSpPr>
          <p:cNvPr id="48149" name="Rectangle 23"/>
          <p:cNvSpPr>
            <a:spLocks noChangeArrowheads="1"/>
          </p:cNvSpPr>
          <p:nvPr/>
        </p:nvSpPr>
        <p:spPr bwMode="auto">
          <a:xfrm>
            <a:off x="6664325" y="2346325"/>
            <a:ext cx="438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100eV</a:t>
            </a:r>
          </a:p>
        </p:txBody>
      </p:sp>
      <p:sp>
        <p:nvSpPr>
          <p:cNvPr id="48150" name="Rectangle 24"/>
          <p:cNvSpPr>
            <a:spLocks noChangeArrowheads="1"/>
          </p:cNvSpPr>
          <p:nvPr/>
        </p:nvSpPr>
        <p:spPr bwMode="auto">
          <a:xfrm>
            <a:off x="7518401" y="2346325"/>
            <a:ext cx="346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1keV</a:t>
            </a:r>
          </a:p>
        </p:txBody>
      </p:sp>
      <p:sp>
        <p:nvSpPr>
          <p:cNvPr id="48151" name="Rectangle 25"/>
          <p:cNvSpPr>
            <a:spLocks noChangeArrowheads="1"/>
          </p:cNvSpPr>
          <p:nvPr/>
        </p:nvSpPr>
        <p:spPr bwMode="auto">
          <a:xfrm>
            <a:off x="8467726" y="2346325"/>
            <a:ext cx="4302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/>
              <a:t>10keV</a:t>
            </a:r>
          </a:p>
        </p:txBody>
      </p:sp>
      <p:sp>
        <p:nvSpPr>
          <p:cNvPr id="48152" name="Line 26"/>
          <p:cNvSpPr>
            <a:spLocks noChangeShapeType="1"/>
          </p:cNvSpPr>
          <p:nvPr/>
        </p:nvSpPr>
        <p:spPr bwMode="auto">
          <a:xfrm>
            <a:off x="6657975" y="817563"/>
            <a:ext cx="0" cy="17129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53" name="Text Box 27"/>
          <p:cNvSpPr txBox="1">
            <a:spLocks noChangeArrowheads="1"/>
          </p:cNvSpPr>
          <p:nvPr/>
        </p:nvSpPr>
        <p:spPr bwMode="auto">
          <a:xfrm>
            <a:off x="6481763" y="638176"/>
            <a:ext cx="5113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i="1">
                <a:solidFill>
                  <a:srgbClr val="FF0000"/>
                </a:solidFill>
              </a:rPr>
              <a:t>13.5nm</a:t>
            </a:r>
            <a:endParaRPr lang="en-GB" altLang="en-US" sz="1200">
              <a:solidFill>
                <a:srgbClr val="FF0000"/>
              </a:solidFill>
            </a:endParaRPr>
          </a:p>
        </p:txBody>
      </p:sp>
      <p:sp>
        <p:nvSpPr>
          <p:cNvPr id="48154" name="Text Box 28"/>
          <p:cNvSpPr txBox="1">
            <a:spLocks noChangeArrowheads="1"/>
          </p:cNvSpPr>
          <p:nvPr/>
        </p:nvSpPr>
        <p:spPr bwMode="auto">
          <a:xfrm>
            <a:off x="6443663" y="2533650"/>
            <a:ext cx="5397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i="1"/>
              <a:t>92eV</a:t>
            </a:r>
            <a:endParaRPr lang="en-GB" altLang="en-US" sz="1200"/>
          </a:p>
        </p:txBody>
      </p:sp>
      <p:sp>
        <p:nvSpPr>
          <p:cNvPr id="48155" name="Line 29"/>
          <p:cNvSpPr>
            <a:spLocks noChangeShapeType="1"/>
          </p:cNvSpPr>
          <p:nvPr/>
        </p:nvSpPr>
        <p:spPr bwMode="auto">
          <a:xfrm>
            <a:off x="7967663" y="1071564"/>
            <a:ext cx="0" cy="12334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56" name="Line 30"/>
          <p:cNvSpPr>
            <a:spLocks noChangeShapeType="1"/>
          </p:cNvSpPr>
          <p:nvPr/>
        </p:nvSpPr>
        <p:spPr bwMode="auto">
          <a:xfrm>
            <a:off x="5618163" y="1071564"/>
            <a:ext cx="0" cy="12334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rIns="0" anchor="ctr"/>
          <a:lstStyle/>
          <a:p>
            <a:endParaRPr lang="en-GB"/>
          </a:p>
        </p:txBody>
      </p:sp>
      <p:sp>
        <p:nvSpPr>
          <p:cNvPr id="48157" name="Rectangle 31"/>
          <p:cNvSpPr>
            <a:spLocks noChangeArrowheads="1"/>
          </p:cNvSpPr>
          <p:nvPr/>
        </p:nvSpPr>
        <p:spPr bwMode="auto">
          <a:xfrm>
            <a:off x="5257801" y="1071564"/>
            <a:ext cx="180975" cy="1233487"/>
          </a:xfrm>
          <a:prstGeom prst="rect">
            <a:avLst/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58" name="Rectangle 32"/>
          <p:cNvSpPr>
            <a:spLocks noChangeArrowheads="1"/>
          </p:cNvSpPr>
          <p:nvPr/>
        </p:nvSpPr>
        <p:spPr bwMode="auto">
          <a:xfrm>
            <a:off x="4716464" y="1325564"/>
            <a:ext cx="541337" cy="300037"/>
          </a:xfrm>
          <a:prstGeom prst="rect">
            <a:avLst/>
          </a:prstGeom>
          <a:gradFill rotWithShape="0">
            <a:gsLst>
              <a:gs pos="0">
                <a:srgbClr val="680B13"/>
              </a:gs>
              <a:gs pos="100000">
                <a:srgbClr val="E1172A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59" name="Rectangle 33"/>
          <p:cNvSpPr>
            <a:spLocks noChangeArrowheads="1"/>
          </p:cNvSpPr>
          <p:nvPr/>
        </p:nvSpPr>
        <p:spPr bwMode="auto">
          <a:xfrm>
            <a:off x="5438775" y="1797050"/>
            <a:ext cx="361950" cy="311150"/>
          </a:xfrm>
          <a:prstGeom prst="rect">
            <a:avLst/>
          </a:prstGeom>
          <a:gradFill rotWithShape="0">
            <a:gsLst>
              <a:gs pos="0">
                <a:srgbClr val="3E34C4"/>
              </a:gs>
              <a:gs pos="100000">
                <a:srgbClr val="27217D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60" name="Rectangle 34"/>
          <p:cNvSpPr>
            <a:spLocks noChangeArrowheads="1"/>
          </p:cNvSpPr>
          <p:nvPr/>
        </p:nvSpPr>
        <p:spPr bwMode="auto">
          <a:xfrm>
            <a:off x="5618163" y="1325564"/>
            <a:ext cx="722312" cy="300037"/>
          </a:xfrm>
          <a:prstGeom prst="rect">
            <a:avLst/>
          </a:prstGeom>
          <a:gradFill rotWithShape="0">
            <a:gsLst>
              <a:gs pos="0">
                <a:srgbClr val="9B76D1"/>
              </a:gs>
              <a:gs pos="50000">
                <a:srgbClr val="703BBD"/>
              </a:gs>
              <a:gs pos="100000">
                <a:srgbClr val="9B76D1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61" name="Rectangle 35"/>
          <p:cNvSpPr>
            <a:spLocks noChangeArrowheads="1"/>
          </p:cNvSpPr>
          <p:nvPr/>
        </p:nvSpPr>
        <p:spPr bwMode="auto">
          <a:xfrm>
            <a:off x="6376989" y="1797051"/>
            <a:ext cx="777875" cy="315913"/>
          </a:xfrm>
          <a:prstGeom prst="rect">
            <a:avLst/>
          </a:prstGeom>
          <a:gradFill rotWithShape="0">
            <a:gsLst>
              <a:gs pos="0">
                <a:srgbClr val="C687D8"/>
              </a:gs>
              <a:gs pos="50000">
                <a:srgbClr val="A239BF"/>
              </a:gs>
              <a:gs pos="100000">
                <a:srgbClr val="C687D8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62" name="Rectangle 36"/>
          <p:cNvSpPr>
            <a:spLocks noChangeArrowheads="1"/>
          </p:cNvSpPr>
          <p:nvPr/>
        </p:nvSpPr>
        <p:spPr bwMode="auto">
          <a:xfrm>
            <a:off x="6443664" y="1325564"/>
            <a:ext cx="2154237" cy="300037"/>
          </a:xfrm>
          <a:prstGeom prst="rect">
            <a:avLst/>
          </a:prstGeom>
          <a:gradFill rotWithShape="0">
            <a:gsLst>
              <a:gs pos="0">
                <a:srgbClr val="E09ED7"/>
              </a:gs>
              <a:gs pos="50000">
                <a:srgbClr val="C038AD"/>
              </a:gs>
              <a:gs pos="100000">
                <a:srgbClr val="E09ED7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63" name="Rectangle 37"/>
          <p:cNvSpPr>
            <a:spLocks noChangeArrowheads="1"/>
          </p:cNvSpPr>
          <p:nvPr/>
        </p:nvSpPr>
        <p:spPr bwMode="auto">
          <a:xfrm>
            <a:off x="8372475" y="1797051"/>
            <a:ext cx="1060450" cy="315913"/>
          </a:xfrm>
          <a:prstGeom prst="rect">
            <a:avLst/>
          </a:prstGeom>
          <a:gradFill rotWithShape="0">
            <a:gsLst>
              <a:gs pos="0">
                <a:srgbClr val="E5B9DA"/>
              </a:gs>
              <a:gs pos="50000">
                <a:srgbClr val="B84099"/>
              </a:gs>
              <a:gs pos="100000">
                <a:srgbClr val="E5B9DA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64" name="Text Box 38"/>
          <p:cNvSpPr txBox="1">
            <a:spLocks noChangeArrowheads="1"/>
          </p:cNvSpPr>
          <p:nvPr/>
        </p:nvSpPr>
        <p:spPr bwMode="auto">
          <a:xfrm>
            <a:off x="4940300" y="1354139"/>
            <a:ext cx="1538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chemeClr val="bg1"/>
                </a:solidFill>
                <a:latin typeface="Times New Roman" panose="02020603050405020304" pitchFamily="18" charset="0"/>
              </a:rPr>
              <a:t>IR</a:t>
            </a:r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48165" name="Text Box 39"/>
          <p:cNvSpPr txBox="1">
            <a:spLocks noChangeArrowheads="1"/>
          </p:cNvSpPr>
          <p:nvPr/>
        </p:nvSpPr>
        <p:spPr bwMode="auto">
          <a:xfrm>
            <a:off x="5897563" y="1354139"/>
            <a:ext cx="3318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chemeClr val="bg1"/>
                </a:solidFill>
                <a:latin typeface="Times New Roman" panose="02020603050405020304" pitchFamily="18" charset="0"/>
              </a:rPr>
              <a:t>VUV</a:t>
            </a:r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48166" name="Text Box 40"/>
          <p:cNvSpPr txBox="1">
            <a:spLocks noChangeArrowheads="1"/>
          </p:cNvSpPr>
          <p:nvPr/>
        </p:nvSpPr>
        <p:spPr bwMode="auto">
          <a:xfrm>
            <a:off x="7126289" y="1354139"/>
            <a:ext cx="7397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chemeClr val="bg1"/>
                </a:solidFill>
                <a:latin typeface="Times New Roman" panose="02020603050405020304" pitchFamily="18" charset="0"/>
              </a:rPr>
              <a:t>Soft X-rays</a:t>
            </a:r>
          </a:p>
        </p:txBody>
      </p:sp>
      <p:sp>
        <p:nvSpPr>
          <p:cNvPr id="48167" name="Text Box 41"/>
          <p:cNvSpPr txBox="1">
            <a:spLocks noChangeArrowheads="1"/>
          </p:cNvSpPr>
          <p:nvPr/>
        </p:nvSpPr>
        <p:spPr bwMode="auto">
          <a:xfrm>
            <a:off x="5532439" y="1827214"/>
            <a:ext cx="2190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chemeClr val="bg1"/>
                </a:solidFill>
                <a:latin typeface="Times New Roman" panose="02020603050405020304" pitchFamily="18" charset="0"/>
              </a:rPr>
              <a:t>UV</a:t>
            </a:r>
          </a:p>
        </p:txBody>
      </p:sp>
      <p:sp>
        <p:nvSpPr>
          <p:cNvPr id="48168" name="Text Box 42"/>
          <p:cNvSpPr txBox="1">
            <a:spLocks noChangeArrowheads="1"/>
          </p:cNvSpPr>
          <p:nvPr/>
        </p:nvSpPr>
        <p:spPr bwMode="auto">
          <a:xfrm>
            <a:off x="6569075" y="1797050"/>
            <a:ext cx="4270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bg1"/>
                </a:solidFill>
                <a:latin typeface="Times New Roman" panose="02020603050405020304" pitchFamily="18" charset="0"/>
              </a:rPr>
              <a:t>EUV</a:t>
            </a:r>
          </a:p>
        </p:txBody>
      </p:sp>
      <p:sp>
        <p:nvSpPr>
          <p:cNvPr id="48169" name="Text Box 43"/>
          <p:cNvSpPr txBox="1">
            <a:spLocks noChangeArrowheads="1"/>
          </p:cNvSpPr>
          <p:nvPr/>
        </p:nvSpPr>
        <p:spPr bwMode="auto">
          <a:xfrm>
            <a:off x="8510589" y="1827214"/>
            <a:ext cx="7646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chemeClr val="bg1"/>
                </a:solidFill>
                <a:latin typeface="Times New Roman" panose="02020603050405020304" pitchFamily="18" charset="0"/>
              </a:rPr>
              <a:t>Hard X-rays</a:t>
            </a:r>
          </a:p>
        </p:txBody>
      </p:sp>
      <p:sp>
        <p:nvSpPr>
          <p:cNvPr id="48170" name="Text Box 44"/>
          <p:cNvSpPr txBox="1">
            <a:spLocks noChangeArrowheads="1"/>
          </p:cNvSpPr>
          <p:nvPr/>
        </p:nvSpPr>
        <p:spPr bwMode="auto">
          <a:xfrm>
            <a:off x="4456113" y="866776"/>
            <a:ext cx="323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latin typeface="Symbol" panose="05050102010706020507" pitchFamily="18" charset="2"/>
              </a:rPr>
              <a:t>l</a:t>
            </a:r>
            <a:endParaRPr lang="en-US" altLang="en-US" sz="2000"/>
          </a:p>
        </p:txBody>
      </p:sp>
      <p:sp>
        <p:nvSpPr>
          <p:cNvPr id="48171" name="Text Box 45"/>
          <p:cNvSpPr txBox="1">
            <a:spLocks noChangeArrowheads="1"/>
          </p:cNvSpPr>
          <p:nvPr/>
        </p:nvSpPr>
        <p:spPr bwMode="auto">
          <a:xfrm>
            <a:off x="4419600" y="2149476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/>
              <a:t>E</a:t>
            </a:r>
            <a:endParaRPr lang="en-US" altLang="en-US" sz="1800"/>
          </a:p>
        </p:txBody>
      </p:sp>
      <p:sp>
        <p:nvSpPr>
          <p:cNvPr id="48172" name="Text Box 46"/>
          <p:cNvSpPr txBox="1">
            <a:spLocks noChangeArrowheads="1"/>
          </p:cNvSpPr>
          <p:nvPr/>
        </p:nvSpPr>
        <p:spPr bwMode="auto">
          <a:xfrm>
            <a:off x="1312862" y="993775"/>
            <a:ext cx="2357438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en-US" altLang="en-US" sz="1800"/>
              <a:t>EUV = 13.5 nm radiation</a:t>
            </a:r>
          </a:p>
          <a:p>
            <a:pPr algn="r">
              <a:spcBef>
                <a:spcPct val="50000"/>
              </a:spcBef>
              <a:buFontTx/>
              <a:buNone/>
            </a:pPr>
            <a:r>
              <a:rPr lang="en-US" altLang="en-US" sz="1800"/>
              <a:t>Generated with plasma source</a:t>
            </a:r>
            <a:endParaRPr lang="en-US" altLang="en-US" sz="1400"/>
          </a:p>
        </p:txBody>
      </p:sp>
      <p:sp>
        <p:nvSpPr>
          <p:cNvPr id="48173" name="Text Box 47"/>
          <p:cNvSpPr txBox="1">
            <a:spLocks noChangeArrowheads="1"/>
          </p:cNvSpPr>
          <p:nvPr/>
        </p:nvSpPr>
        <p:spPr bwMode="auto">
          <a:xfrm>
            <a:off x="2044701" y="228600"/>
            <a:ext cx="77708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600">
                <a:solidFill>
                  <a:schemeClr val="tx2"/>
                </a:solidFill>
              </a:rPr>
              <a:t>Extreme UltraViolet Lithography</a:t>
            </a:r>
          </a:p>
        </p:txBody>
      </p:sp>
      <p:sp>
        <p:nvSpPr>
          <p:cNvPr id="48174" name="Text Box 48"/>
          <p:cNvSpPr txBox="1">
            <a:spLocks noChangeArrowheads="1"/>
          </p:cNvSpPr>
          <p:nvPr/>
        </p:nvSpPr>
        <p:spPr bwMode="auto">
          <a:xfrm>
            <a:off x="1524000" y="3208339"/>
            <a:ext cx="21463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en-US" altLang="en-US" sz="1800"/>
              <a:t>It requires atomic flat multilayer coated aspheric mirrors</a:t>
            </a:r>
            <a:endParaRPr lang="en-US" altLang="en-US" sz="1400"/>
          </a:p>
        </p:txBody>
      </p:sp>
      <p:sp>
        <p:nvSpPr>
          <p:cNvPr id="48175" name="Text Box 49"/>
          <p:cNvSpPr txBox="1">
            <a:spLocks noChangeArrowheads="1"/>
          </p:cNvSpPr>
          <p:nvPr/>
        </p:nvSpPr>
        <p:spPr bwMode="auto">
          <a:xfrm>
            <a:off x="1865313" y="5273676"/>
            <a:ext cx="18272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CC0099"/>
                </a:solidFill>
              </a:rPr>
              <a:t>And an all high vacuum system!</a:t>
            </a:r>
          </a:p>
        </p:txBody>
      </p:sp>
      <p:pic>
        <p:nvPicPr>
          <p:cNvPr id="48176" name="Picture 50" descr="EUV_AD2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88188" y="4710113"/>
            <a:ext cx="2736850" cy="2012950"/>
          </a:xfrm>
          <a:noFill/>
        </p:spPr>
      </p:pic>
      <p:pic>
        <p:nvPicPr>
          <p:cNvPr id="48177" name="Picture 51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3028950"/>
            <a:ext cx="169545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78" name="Rectangle 52"/>
          <p:cNvSpPr>
            <a:spLocks noChangeArrowheads="1"/>
          </p:cNvSpPr>
          <p:nvPr/>
        </p:nvSpPr>
        <p:spPr bwMode="auto">
          <a:xfrm>
            <a:off x="6530976" y="3340100"/>
            <a:ext cx="41370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20000"/>
              </a:spcAft>
              <a:buFontTx/>
              <a:buNone/>
            </a:pPr>
            <a:r>
              <a:rPr lang="de-DE" altLang="en-US" sz="1600"/>
              <a:t>Measured shape accuracy: 45 pico metres</a:t>
            </a:r>
          </a:p>
          <a:p>
            <a:pPr eaLnBrk="1" hangingPunct="1">
              <a:spcBef>
                <a:spcPct val="10000"/>
              </a:spcBef>
              <a:spcAft>
                <a:spcPct val="20000"/>
              </a:spcAft>
              <a:buFontTx/>
              <a:buNone/>
            </a:pPr>
            <a:r>
              <a:rPr lang="de-DE" altLang="en-US" sz="1600"/>
              <a:t>=&gt; much less than diameter of Si atom</a:t>
            </a:r>
          </a:p>
        </p:txBody>
      </p:sp>
      <p:sp>
        <p:nvSpPr>
          <p:cNvPr id="48179" name="Text Box 53"/>
          <p:cNvSpPr txBox="1">
            <a:spLocks noChangeArrowheads="1"/>
          </p:cNvSpPr>
          <p:nvPr/>
        </p:nvSpPr>
        <p:spPr bwMode="auto">
          <a:xfrm>
            <a:off x="4695826" y="5397501"/>
            <a:ext cx="2035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533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533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533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3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</a:t>
            </a:r>
            <a:r>
              <a:rPr lang="en-US" altLang="en-US" sz="1600" baseline="-25000"/>
              <a:t>x</a:t>
            </a:r>
            <a:r>
              <a:rPr lang="en-US" altLang="en-US" sz="1600"/>
              <a:t>H</a:t>
            </a:r>
            <a:r>
              <a:rPr lang="en-US" altLang="en-US" sz="1600" baseline="-25000"/>
              <a:t>y</a:t>
            </a:r>
            <a:r>
              <a:rPr lang="en-US" altLang="en-US" sz="1600"/>
              <a:t> 	= 1x10</a:t>
            </a:r>
            <a:r>
              <a:rPr lang="en-US" altLang="en-US" sz="1600" baseline="30000"/>
              <a:t>-9</a:t>
            </a:r>
            <a:r>
              <a:rPr lang="en-US" altLang="en-US" sz="1600"/>
              <a:t> mbar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H</a:t>
            </a:r>
            <a:r>
              <a:rPr lang="en-US" altLang="en-US" sz="1600" baseline="-25000"/>
              <a:t>2</a:t>
            </a:r>
            <a:r>
              <a:rPr lang="en-US" altLang="en-US" sz="1600"/>
              <a:t>O 	= 1x10</a:t>
            </a:r>
            <a:r>
              <a:rPr lang="en-US" altLang="en-US" sz="1600" baseline="30000"/>
              <a:t>-7</a:t>
            </a:r>
            <a:r>
              <a:rPr lang="en-US" altLang="en-US" sz="1600"/>
              <a:t> mbar </a:t>
            </a:r>
          </a:p>
        </p:txBody>
      </p:sp>
    </p:spTree>
    <p:extLst>
      <p:ext uri="{BB962C8B-B14F-4D97-AF65-F5344CB8AC3E}">
        <p14:creationId xmlns:p14="http://schemas.microsoft.com/office/powerpoint/2010/main" val="17844826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48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6C153F46-855E-4A15-9E51-B71411A7CC53}" type="slidenum">
              <a:rPr lang="en-US" altLang="en-US" sz="1400"/>
              <a:pPr algn="ctr" eaLnBrk="1" hangingPunct="1">
                <a:spcBef>
                  <a:spcPct val="0"/>
                </a:spcBef>
                <a:buFontTx/>
                <a:buNone/>
              </a:pPr>
              <a:t>73</a:t>
            </a:fld>
            <a:endParaRPr lang="en-US" altLang="en-US" sz="1400">
              <a:latin typeface="Times New Roman" panose="02020603050405020304" pitchFamily="18" charset="0"/>
            </a:endParaRPr>
          </a:p>
        </p:txBody>
      </p:sp>
      <p:pic>
        <p:nvPicPr>
          <p:cNvPr id="41987" name="Picture 4" descr="Cranfield ground segmen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893763"/>
            <a:ext cx="90614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0112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2181226" y="1493839"/>
            <a:ext cx="287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rgbClr val="FFFF00"/>
                </a:solidFill>
              </a:rPr>
              <a:t>Boltzmann here</a:t>
            </a:r>
          </a:p>
        </p:txBody>
      </p:sp>
      <p:pic>
        <p:nvPicPr>
          <p:cNvPr id="1536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1" y="1493839"/>
            <a:ext cx="4354513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Y:\WaGroupPrecisionEng\Precision Engineering\photo &amp; video library\Boltzmann\P10100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39" y="3648075"/>
            <a:ext cx="336232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Y:\WaGroupPrecisionEng\Precision Engineering\photo &amp; video library\Boltzmann\boltz cm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39" y="1179514"/>
            <a:ext cx="336232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2"/>
          <p:cNvSpPr txBox="1">
            <a:spLocks noChangeArrowheads="1"/>
          </p:cNvSpPr>
          <p:nvPr/>
        </p:nvSpPr>
        <p:spPr bwMode="auto">
          <a:xfrm>
            <a:off x="1820864" y="377825"/>
            <a:ext cx="7634287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/>
              <a:t>Boltzmann Constant Apparatus – </a:t>
            </a:r>
            <a:r>
              <a:rPr lang="en-GB" altLang="en-US" sz="2000"/>
              <a:t>acoustic resonator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 -  defines the value of the temperature scale</a:t>
            </a:r>
          </a:p>
        </p:txBody>
      </p:sp>
      <p:sp>
        <p:nvSpPr>
          <p:cNvPr id="15367" name="TextBox 3"/>
          <p:cNvSpPr txBox="1">
            <a:spLocks noChangeArrowheads="1"/>
          </p:cNvSpPr>
          <p:nvPr/>
        </p:nvSpPr>
        <p:spPr bwMode="auto">
          <a:xfrm>
            <a:off x="1185333" y="6330950"/>
            <a:ext cx="10182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FFFF00"/>
                </a:solidFill>
              </a:rPr>
              <a:t>Made by </a:t>
            </a:r>
            <a:r>
              <a:rPr lang="en-GB" altLang="en-US" sz="1600" dirty="0" err="1">
                <a:solidFill>
                  <a:srgbClr val="FFFF00"/>
                </a:solidFill>
              </a:rPr>
              <a:t>Cranfield</a:t>
            </a:r>
            <a:r>
              <a:rPr lang="en-GB" altLang="en-US" sz="1600" dirty="0">
                <a:solidFill>
                  <a:srgbClr val="FFFF00"/>
                </a:solidFill>
              </a:rPr>
              <a:t> University for the National Physical </a:t>
            </a:r>
            <a:r>
              <a:rPr lang="en-GB" altLang="en-US" sz="1600" dirty="0" smtClean="0">
                <a:solidFill>
                  <a:srgbClr val="FFFF00"/>
                </a:solidFill>
              </a:rPr>
              <a:t>Laboratory</a:t>
            </a:r>
            <a:r>
              <a:rPr lang="en-GB" altLang="en-US" sz="1600" dirty="0" smtClean="0"/>
              <a:t>…. </a:t>
            </a:r>
            <a:r>
              <a:rPr lang="en-GB" altLang="en-US" sz="1600" dirty="0" smtClean="0">
                <a:solidFill>
                  <a:srgbClr val="FFFF00"/>
                </a:solidFill>
              </a:rPr>
              <a:t>Ultra-precision diamond machining</a:t>
            </a:r>
            <a:endParaRPr lang="en-GB" altLang="en-US" sz="1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2400" dirty="0"/>
              <a:t>New process chain for large optics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95526" y="3627438"/>
            <a:ext cx="7940675" cy="2051050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en-GB" altLang="en-US" sz="2000" b="1" dirty="0"/>
              <a:t>Major new UK-based research initiative*</a:t>
            </a:r>
          </a:p>
          <a:p>
            <a:pPr lvl="1" eaLnBrk="1" hangingPunct="1">
              <a:spcAft>
                <a:spcPct val="20000"/>
              </a:spcAft>
            </a:pPr>
            <a:r>
              <a:rPr lang="en-GB" altLang="en-US" sz="2000" b="1" dirty="0"/>
              <a:t>processing time for large (1+ metre scale</a:t>
            </a:r>
            <a:r>
              <a:rPr lang="en-GB" altLang="en-US" sz="2000" b="1" dirty="0">
                <a:solidFill>
                  <a:schemeClr val="tx1"/>
                </a:solidFill>
              </a:rPr>
              <a:t>) </a:t>
            </a:r>
            <a:r>
              <a:rPr lang="en-GB" altLang="en-US" sz="2000" b="1" i="1" u="sng" dirty="0">
                <a:solidFill>
                  <a:schemeClr val="tx1"/>
                </a:solidFill>
              </a:rPr>
              <a:t>freeform</a:t>
            </a:r>
            <a:r>
              <a:rPr lang="en-GB" altLang="en-US" sz="2000" b="1" dirty="0">
                <a:solidFill>
                  <a:schemeClr val="tx1"/>
                </a:solidFill>
              </a:rPr>
              <a:t> </a:t>
            </a:r>
            <a:r>
              <a:rPr lang="en-GB" altLang="en-US" sz="2000" b="1" dirty="0"/>
              <a:t>optical surfaces reduced from 100 hours to 10 hours</a:t>
            </a:r>
          </a:p>
          <a:p>
            <a:pPr lvl="1" eaLnBrk="1" hangingPunct="1">
              <a:spcAft>
                <a:spcPct val="20000"/>
              </a:spcAft>
            </a:pPr>
            <a:r>
              <a:rPr lang="en-GB" altLang="en-US" sz="2000" b="1" dirty="0"/>
              <a:t>3 step process chain</a:t>
            </a:r>
            <a:endParaRPr lang="el-GR" altLang="en-US" sz="2000" b="1" dirty="0">
              <a:cs typeface="Arial" panose="020B0604020202020204" pitchFamily="34" charset="0"/>
            </a:endParaRPr>
          </a:p>
        </p:txBody>
      </p:sp>
      <p:grpSp>
        <p:nvGrpSpPr>
          <p:cNvPr id="35844" name="Group 4"/>
          <p:cNvGrpSpPr>
            <a:grpSpLocks noChangeAspect="1"/>
          </p:cNvGrpSpPr>
          <p:nvPr/>
        </p:nvGrpSpPr>
        <p:grpSpPr bwMode="auto">
          <a:xfrm>
            <a:off x="1716088" y="1979614"/>
            <a:ext cx="996950" cy="657225"/>
            <a:chOff x="662" y="1961"/>
            <a:chExt cx="981" cy="598"/>
          </a:xfrm>
        </p:grpSpPr>
        <p:sp>
          <p:nvSpPr>
            <p:cNvPr id="35873" name="Rectangle 5"/>
            <p:cNvSpPr>
              <a:spLocks noChangeAspect="1" noChangeArrowheads="1"/>
            </p:cNvSpPr>
            <p:nvPr/>
          </p:nvSpPr>
          <p:spPr bwMode="auto">
            <a:xfrm>
              <a:off x="908" y="2337"/>
              <a:ext cx="490" cy="222"/>
            </a:xfrm>
            <a:prstGeom prst="rect">
              <a:avLst/>
            </a:prstGeom>
            <a:solidFill>
              <a:srgbClr val="96969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4" name="AutoShape 6"/>
            <p:cNvSpPr>
              <a:spLocks noChangeAspect="1" noChangeArrowheads="1"/>
            </p:cNvSpPr>
            <p:nvPr/>
          </p:nvSpPr>
          <p:spPr bwMode="auto">
            <a:xfrm rot="5400000">
              <a:off x="581" y="2230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DDDDDD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5" name="AutoShape 7"/>
            <p:cNvSpPr>
              <a:spLocks noChangeAspect="1" noChangeArrowheads="1"/>
            </p:cNvSpPr>
            <p:nvPr/>
          </p:nvSpPr>
          <p:spPr bwMode="auto">
            <a:xfrm>
              <a:off x="662" y="1961"/>
              <a:ext cx="981" cy="376"/>
            </a:xfrm>
            <a:prstGeom prst="hexagon">
              <a:avLst>
                <a:gd name="adj" fmla="val 66494"/>
                <a:gd name="vf" fmla="val 115470"/>
              </a:avLst>
            </a:prstGeom>
            <a:solidFill>
              <a:srgbClr val="C0C0C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6" name="AutoShape 8"/>
            <p:cNvSpPr>
              <a:spLocks noChangeAspect="1" noChangeArrowheads="1"/>
            </p:cNvSpPr>
            <p:nvPr/>
          </p:nvSpPr>
          <p:spPr bwMode="auto">
            <a:xfrm rot="16200000" flipH="1">
              <a:off x="1316" y="2232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80808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35845" name="Group 9"/>
          <p:cNvGrpSpPr>
            <a:grpSpLocks noChangeAspect="1"/>
          </p:cNvGrpSpPr>
          <p:nvPr/>
        </p:nvGrpSpPr>
        <p:grpSpPr bwMode="auto">
          <a:xfrm>
            <a:off x="4657726" y="1973264"/>
            <a:ext cx="995363" cy="657225"/>
            <a:chOff x="2396" y="1963"/>
            <a:chExt cx="981" cy="598"/>
          </a:xfrm>
        </p:grpSpPr>
        <p:sp>
          <p:nvSpPr>
            <p:cNvPr id="35869" name="Rectangle 10"/>
            <p:cNvSpPr>
              <a:spLocks noChangeAspect="1" noChangeArrowheads="1"/>
            </p:cNvSpPr>
            <p:nvPr/>
          </p:nvSpPr>
          <p:spPr bwMode="auto">
            <a:xfrm>
              <a:off x="2642" y="2339"/>
              <a:ext cx="490" cy="222"/>
            </a:xfrm>
            <a:prstGeom prst="rect">
              <a:avLst/>
            </a:prstGeom>
            <a:solidFill>
              <a:srgbClr val="96969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0" name="AutoShape 11"/>
            <p:cNvSpPr>
              <a:spLocks noChangeAspect="1" noChangeArrowheads="1"/>
            </p:cNvSpPr>
            <p:nvPr/>
          </p:nvSpPr>
          <p:spPr bwMode="auto">
            <a:xfrm rot="5400000">
              <a:off x="2315" y="2232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DDDDDD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1" name="AutoShape 12"/>
            <p:cNvSpPr>
              <a:spLocks noChangeAspect="1" noChangeArrowheads="1"/>
            </p:cNvSpPr>
            <p:nvPr/>
          </p:nvSpPr>
          <p:spPr bwMode="auto">
            <a:xfrm>
              <a:off x="2396" y="1963"/>
              <a:ext cx="981" cy="376"/>
            </a:xfrm>
            <a:prstGeom prst="hexagon">
              <a:avLst>
                <a:gd name="adj" fmla="val 66494"/>
                <a:gd name="vf" fmla="val 115470"/>
              </a:avLst>
            </a:prstGeom>
            <a:gradFill rotWithShape="1">
              <a:gsLst>
                <a:gs pos="0">
                  <a:srgbClr val="969696"/>
                </a:gs>
                <a:gs pos="50000">
                  <a:srgbClr val="DDDDDD"/>
                </a:gs>
                <a:gs pos="100000">
                  <a:srgbClr val="969696"/>
                </a:gs>
              </a:gsLst>
              <a:lin ang="270000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72" name="AutoShape 13"/>
            <p:cNvSpPr>
              <a:spLocks noChangeAspect="1" noChangeArrowheads="1"/>
            </p:cNvSpPr>
            <p:nvPr/>
          </p:nvSpPr>
          <p:spPr bwMode="auto">
            <a:xfrm rot="16200000" flipH="1">
              <a:off x="3050" y="2234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80808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35846" name="Group 14"/>
          <p:cNvGrpSpPr>
            <a:grpSpLocks noChangeAspect="1"/>
          </p:cNvGrpSpPr>
          <p:nvPr/>
        </p:nvGrpSpPr>
        <p:grpSpPr bwMode="auto">
          <a:xfrm>
            <a:off x="9483725" y="1974851"/>
            <a:ext cx="996950" cy="657225"/>
            <a:chOff x="4566" y="1963"/>
            <a:chExt cx="981" cy="598"/>
          </a:xfrm>
        </p:grpSpPr>
        <p:sp>
          <p:nvSpPr>
            <p:cNvPr id="35865" name="Rectangle 15"/>
            <p:cNvSpPr>
              <a:spLocks noChangeAspect="1" noChangeArrowheads="1"/>
            </p:cNvSpPr>
            <p:nvPr/>
          </p:nvSpPr>
          <p:spPr bwMode="auto">
            <a:xfrm>
              <a:off x="4812" y="2339"/>
              <a:ext cx="490" cy="222"/>
            </a:xfrm>
            <a:prstGeom prst="rect">
              <a:avLst/>
            </a:prstGeom>
            <a:solidFill>
              <a:srgbClr val="96969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66" name="AutoShape 16"/>
            <p:cNvSpPr>
              <a:spLocks noChangeAspect="1" noChangeArrowheads="1"/>
            </p:cNvSpPr>
            <p:nvPr/>
          </p:nvSpPr>
          <p:spPr bwMode="auto">
            <a:xfrm rot="5400000">
              <a:off x="4485" y="2232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DDDDDD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137681" name="AutoShape 17"/>
            <p:cNvSpPr>
              <a:spLocks noChangeAspect="1" noChangeArrowheads="1"/>
            </p:cNvSpPr>
            <p:nvPr/>
          </p:nvSpPr>
          <p:spPr bwMode="auto">
            <a:xfrm>
              <a:off x="4566" y="1963"/>
              <a:ext cx="981" cy="376"/>
            </a:xfrm>
            <a:prstGeom prst="hexagon">
              <a:avLst>
                <a:gd name="adj" fmla="val 66494"/>
                <a:gd name="vf" fmla="val 115470"/>
              </a:avLst>
            </a:prstGeom>
            <a:gradFill rotWithShape="1">
              <a:gsLst>
                <a:gs pos="0">
                  <a:srgbClr val="B2B2B2"/>
                </a:gs>
                <a:gs pos="50000">
                  <a:schemeClr val="bg1"/>
                </a:gs>
                <a:gs pos="100000">
                  <a:srgbClr val="B2B2B2"/>
                </a:gs>
              </a:gsLst>
              <a:lin ang="270000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defRPr/>
              </a:pPr>
              <a:endParaRPr lang="en-GB">
                <a:latin typeface="Arial" charset="0"/>
              </a:endParaRPr>
            </a:p>
          </p:txBody>
        </p:sp>
        <p:sp>
          <p:nvSpPr>
            <p:cNvPr id="35868" name="AutoShape 18"/>
            <p:cNvSpPr>
              <a:spLocks noChangeAspect="1" noChangeArrowheads="1"/>
            </p:cNvSpPr>
            <p:nvPr/>
          </p:nvSpPr>
          <p:spPr bwMode="auto">
            <a:xfrm rot="16200000" flipH="1">
              <a:off x="5220" y="2234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80808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35847" name="AutoShape 19"/>
          <p:cNvSpPr>
            <a:spLocks noChangeArrowheads="1"/>
          </p:cNvSpPr>
          <p:nvPr/>
        </p:nvSpPr>
        <p:spPr bwMode="auto">
          <a:xfrm>
            <a:off x="3044826" y="2005014"/>
            <a:ext cx="1343025" cy="523875"/>
          </a:xfrm>
          <a:prstGeom prst="rightArrow">
            <a:avLst>
              <a:gd name="adj1" fmla="val 24444"/>
              <a:gd name="adj2" fmla="val 42264"/>
            </a:avLst>
          </a:prstGeom>
          <a:solidFill>
            <a:srgbClr val="FF99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5848" name="Text Box 20"/>
          <p:cNvSpPr txBox="1">
            <a:spLocks noChangeArrowheads="1"/>
          </p:cNvSpPr>
          <p:nvPr/>
        </p:nvSpPr>
        <p:spPr bwMode="auto">
          <a:xfrm>
            <a:off x="3286126" y="1885951"/>
            <a:ext cx="822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Stage 1</a:t>
            </a:r>
          </a:p>
        </p:txBody>
      </p:sp>
      <p:sp>
        <p:nvSpPr>
          <p:cNvPr id="35849" name="Text Box 21"/>
          <p:cNvSpPr txBox="1">
            <a:spLocks noChangeArrowheads="1"/>
          </p:cNvSpPr>
          <p:nvPr/>
        </p:nvSpPr>
        <p:spPr bwMode="auto">
          <a:xfrm>
            <a:off x="2811463" y="2438401"/>
            <a:ext cx="1630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Fixed abrasive Grinding</a:t>
            </a:r>
          </a:p>
        </p:txBody>
      </p:sp>
      <p:grpSp>
        <p:nvGrpSpPr>
          <p:cNvPr id="35850" name="Group 22"/>
          <p:cNvGrpSpPr>
            <a:grpSpLocks noChangeAspect="1"/>
          </p:cNvGrpSpPr>
          <p:nvPr/>
        </p:nvGrpSpPr>
        <p:grpSpPr bwMode="auto">
          <a:xfrm>
            <a:off x="7146925" y="1976439"/>
            <a:ext cx="996950" cy="657225"/>
            <a:chOff x="2396" y="1963"/>
            <a:chExt cx="981" cy="598"/>
          </a:xfrm>
        </p:grpSpPr>
        <p:sp>
          <p:nvSpPr>
            <p:cNvPr id="35861" name="Rectangle 23"/>
            <p:cNvSpPr>
              <a:spLocks noChangeAspect="1" noChangeArrowheads="1"/>
            </p:cNvSpPr>
            <p:nvPr/>
          </p:nvSpPr>
          <p:spPr bwMode="auto">
            <a:xfrm>
              <a:off x="2642" y="2339"/>
              <a:ext cx="490" cy="222"/>
            </a:xfrm>
            <a:prstGeom prst="rect">
              <a:avLst/>
            </a:prstGeom>
            <a:solidFill>
              <a:srgbClr val="96969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62" name="AutoShape 24"/>
            <p:cNvSpPr>
              <a:spLocks noChangeAspect="1" noChangeArrowheads="1"/>
            </p:cNvSpPr>
            <p:nvPr/>
          </p:nvSpPr>
          <p:spPr bwMode="auto">
            <a:xfrm rot="5400000">
              <a:off x="2315" y="2232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DDDDDD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63" name="AutoShape 25"/>
            <p:cNvSpPr>
              <a:spLocks noChangeAspect="1" noChangeArrowheads="1"/>
            </p:cNvSpPr>
            <p:nvPr/>
          </p:nvSpPr>
          <p:spPr bwMode="auto">
            <a:xfrm>
              <a:off x="2396" y="1963"/>
              <a:ext cx="981" cy="376"/>
            </a:xfrm>
            <a:prstGeom prst="hexagon">
              <a:avLst>
                <a:gd name="adj" fmla="val 66494"/>
                <a:gd name="vf" fmla="val 115470"/>
              </a:avLst>
            </a:prstGeom>
            <a:gradFill rotWithShape="1">
              <a:gsLst>
                <a:gs pos="0">
                  <a:srgbClr val="969696"/>
                </a:gs>
                <a:gs pos="50000">
                  <a:srgbClr val="DDDDDD"/>
                </a:gs>
                <a:gs pos="100000">
                  <a:srgbClr val="969696"/>
                </a:gs>
              </a:gsLst>
              <a:lin ang="270000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864" name="AutoShape 26"/>
            <p:cNvSpPr>
              <a:spLocks noChangeAspect="1" noChangeArrowheads="1"/>
            </p:cNvSpPr>
            <p:nvPr/>
          </p:nvSpPr>
          <p:spPr bwMode="auto">
            <a:xfrm rot="16200000" flipH="1">
              <a:off x="3050" y="2234"/>
              <a:ext cx="408" cy="246"/>
            </a:xfrm>
            <a:prstGeom prst="parallelogram">
              <a:avLst>
                <a:gd name="adj" fmla="val 76746"/>
              </a:avLst>
            </a:prstGeom>
            <a:solidFill>
              <a:srgbClr val="80808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35851" name="AutoShape 27"/>
          <p:cNvSpPr>
            <a:spLocks noChangeArrowheads="1"/>
          </p:cNvSpPr>
          <p:nvPr/>
        </p:nvSpPr>
        <p:spPr bwMode="auto">
          <a:xfrm>
            <a:off x="8410576" y="2005013"/>
            <a:ext cx="822325" cy="500062"/>
          </a:xfrm>
          <a:prstGeom prst="rightArrow">
            <a:avLst>
              <a:gd name="adj1" fmla="val 24444"/>
              <a:gd name="adj2" fmla="val 50803"/>
            </a:avLst>
          </a:prstGeom>
          <a:solidFill>
            <a:srgbClr val="FF99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5852" name="Text Box 28"/>
          <p:cNvSpPr txBox="1">
            <a:spLocks noChangeArrowheads="1"/>
          </p:cNvSpPr>
          <p:nvPr/>
        </p:nvSpPr>
        <p:spPr bwMode="auto">
          <a:xfrm>
            <a:off x="8410576" y="1709739"/>
            <a:ext cx="822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Stage 3</a:t>
            </a:r>
          </a:p>
        </p:txBody>
      </p:sp>
      <p:sp>
        <p:nvSpPr>
          <p:cNvPr id="35853" name="Text Box 29"/>
          <p:cNvSpPr txBox="1">
            <a:spLocks noChangeArrowheads="1"/>
          </p:cNvSpPr>
          <p:nvPr/>
        </p:nvSpPr>
        <p:spPr bwMode="auto">
          <a:xfrm>
            <a:off x="8321675" y="2519363"/>
            <a:ext cx="1104900" cy="73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Reactive Atomic Plasma</a:t>
            </a:r>
          </a:p>
        </p:txBody>
      </p:sp>
      <p:sp>
        <p:nvSpPr>
          <p:cNvPr id="35854" name="Text Box 30"/>
          <p:cNvSpPr txBox="1">
            <a:spLocks noChangeArrowheads="1"/>
          </p:cNvSpPr>
          <p:nvPr/>
        </p:nvSpPr>
        <p:spPr bwMode="auto">
          <a:xfrm>
            <a:off x="1685925" y="1358901"/>
            <a:ext cx="1409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1 mm form accuracy</a:t>
            </a:r>
          </a:p>
        </p:txBody>
      </p:sp>
      <p:sp>
        <p:nvSpPr>
          <p:cNvPr id="35855" name="Text Box 31"/>
          <p:cNvSpPr txBox="1">
            <a:spLocks noChangeArrowheads="1"/>
          </p:cNvSpPr>
          <p:nvPr/>
        </p:nvSpPr>
        <p:spPr bwMode="auto">
          <a:xfrm>
            <a:off x="4430714" y="1314451"/>
            <a:ext cx="1430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1 </a:t>
            </a:r>
            <a:r>
              <a:rPr lang="el-GR" altLang="en-US" sz="1400" b="1">
                <a:cs typeface="Arial" panose="020B0604020202020204" pitchFamily="34" charset="0"/>
              </a:rPr>
              <a:t>μ</a:t>
            </a:r>
            <a:r>
              <a:rPr lang="en-GB" altLang="en-US" sz="1400" b="1"/>
              <a:t>m form accuracy</a:t>
            </a:r>
          </a:p>
        </p:txBody>
      </p:sp>
      <p:sp>
        <p:nvSpPr>
          <p:cNvPr id="35856" name="Text Box 32"/>
          <p:cNvSpPr txBox="1">
            <a:spLocks noChangeArrowheads="1"/>
          </p:cNvSpPr>
          <p:nvPr/>
        </p:nvSpPr>
        <p:spPr bwMode="auto">
          <a:xfrm>
            <a:off x="9075738" y="1179513"/>
            <a:ext cx="1592262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&lt; 10 </a:t>
            </a:r>
            <a:r>
              <a:rPr lang="en-GB" altLang="en-US" sz="1400" b="1">
                <a:cs typeface="Arial" panose="020B0604020202020204" pitchFamily="34" charset="0"/>
              </a:rPr>
              <a:t>n</a:t>
            </a:r>
            <a:r>
              <a:rPr lang="en-GB" altLang="en-US" sz="1400" b="1"/>
              <a:t>m form accuracy</a:t>
            </a:r>
          </a:p>
        </p:txBody>
      </p:sp>
      <p:sp>
        <p:nvSpPr>
          <p:cNvPr id="35857" name="AutoShape 33"/>
          <p:cNvSpPr>
            <a:spLocks noChangeArrowheads="1"/>
          </p:cNvSpPr>
          <p:nvPr/>
        </p:nvSpPr>
        <p:spPr bwMode="auto">
          <a:xfrm>
            <a:off x="5916613" y="2028826"/>
            <a:ext cx="989012" cy="500063"/>
          </a:xfrm>
          <a:prstGeom prst="rightArrow">
            <a:avLst>
              <a:gd name="adj1" fmla="val 24444"/>
              <a:gd name="adj2" fmla="val 61100"/>
            </a:avLst>
          </a:prstGeom>
          <a:solidFill>
            <a:srgbClr val="FF99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5858" name="Text Box 34"/>
          <p:cNvSpPr txBox="1">
            <a:spLocks noChangeArrowheads="1"/>
          </p:cNvSpPr>
          <p:nvPr/>
        </p:nvSpPr>
        <p:spPr bwMode="auto">
          <a:xfrm>
            <a:off x="6084889" y="1733551"/>
            <a:ext cx="820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Stage 2</a:t>
            </a:r>
          </a:p>
        </p:txBody>
      </p:sp>
      <p:sp>
        <p:nvSpPr>
          <p:cNvPr id="35859" name="Text Box 35"/>
          <p:cNvSpPr txBox="1">
            <a:spLocks noChangeArrowheads="1"/>
          </p:cNvSpPr>
          <p:nvPr/>
        </p:nvSpPr>
        <p:spPr bwMode="auto">
          <a:xfrm>
            <a:off x="5735639" y="2528889"/>
            <a:ext cx="1539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 b="1"/>
              <a:t>Computer control polishing</a:t>
            </a:r>
          </a:p>
        </p:txBody>
      </p:sp>
      <p:sp>
        <p:nvSpPr>
          <p:cNvPr id="35860" name="Text Box 36"/>
          <p:cNvSpPr txBox="1">
            <a:spLocks noChangeArrowheads="1"/>
          </p:cNvSpPr>
          <p:nvPr/>
        </p:nvSpPr>
        <p:spPr bwMode="auto">
          <a:xfrm>
            <a:off x="2095500" y="5829300"/>
            <a:ext cx="80073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GB" altLang="en-US" sz="1600" dirty="0">
                <a:solidFill>
                  <a:srgbClr val="FFFF00"/>
                </a:solidFill>
              </a:rPr>
              <a:t>Ultra Precision Surfaces: A New Paradigm – </a:t>
            </a:r>
            <a:r>
              <a:rPr lang="en-GB" altLang="en-US" sz="1600" dirty="0" err="1">
                <a:solidFill>
                  <a:srgbClr val="FFFF00"/>
                </a:solidFill>
              </a:rPr>
              <a:t>Cranfield</a:t>
            </a:r>
            <a:r>
              <a:rPr lang="en-GB" altLang="en-US" sz="1600" dirty="0">
                <a:solidFill>
                  <a:srgbClr val="FFFF00"/>
                </a:solidFill>
              </a:rPr>
              <a:t>/UCL collaboration (2004-2008)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FFFF00"/>
                </a:solidFill>
              </a:rPr>
              <a:t>Professor Paul Shore, </a:t>
            </a:r>
            <a:r>
              <a:rPr lang="en-GB" altLang="en-US" sz="1600" dirty="0" err="1">
                <a:solidFill>
                  <a:srgbClr val="FFFF00"/>
                </a:solidFill>
              </a:rPr>
              <a:t>FREng</a:t>
            </a:r>
            <a:endParaRPr lang="en-GB" altLang="en-US" sz="1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226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55800" y="32385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E-ELT requirement for mirrors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2000" dirty="0"/>
              <a:t>Individual segments: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000" dirty="0"/>
              <a:t>1 to 2 metres wide, ~20 nm form error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000" dirty="0"/>
              <a:t>100s or even 1000s of segments for each primary mirror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0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000" dirty="0"/>
              <a:t>Currently takes ~100s hours to machine/polish each segment</a:t>
            </a:r>
          </a:p>
          <a:p>
            <a:pPr eaLnBrk="1" hangingPunct="1">
              <a:lnSpc>
                <a:spcPct val="90000"/>
              </a:lnSpc>
            </a:pPr>
            <a:endParaRPr lang="en-GB" altLang="en-US" sz="2000" dirty="0">
              <a:solidFill>
                <a:srgbClr val="6600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dirty="0">
                <a:solidFill>
                  <a:srgbClr val="CC0099"/>
                </a:solidFill>
              </a:rPr>
              <a:t>100 hours </a:t>
            </a:r>
            <a:r>
              <a:rPr lang="en-US" altLang="en-US" sz="2000" dirty="0">
                <a:solidFill>
                  <a:srgbClr val="CC0099"/>
                </a:solidFill>
              </a:rPr>
              <a:t>× 2000 segments = 22 years!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dirty="0">
              <a:solidFill>
                <a:srgbClr val="CC00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dirty="0"/>
              <a:t>Much faster manufacturing process chains are required to produce the segments for proposed ELTs……by 10X at least.</a:t>
            </a:r>
          </a:p>
        </p:txBody>
      </p:sp>
    </p:spTree>
    <p:extLst>
      <p:ext uri="{BB962C8B-B14F-4D97-AF65-F5344CB8AC3E}">
        <p14:creationId xmlns:p14="http://schemas.microsoft.com/office/powerpoint/2010/main" val="14852830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ooter Placeholder 2"/>
          <p:cNvSpPr txBox="1">
            <a:spLocks noGrp="1"/>
          </p:cNvSpPr>
          <p:nvPr/>
        </p:nvSpPr>
        <p:spPr bwMode="auto">
          <a:xfrm>
            <a:off x="4419600" y="6245225"/>
            <a:ext cx="34290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S. Myers QUB March 11, 2009</a:t>
            </a:r>
          </a:p>
        </p:txBody>
      </p:sp>
      <p:sp>
        <p:nvSpPr>
          <p:cNvPr id="66" name="Slide Number Placeholder 3"/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014A2145-E1A1-405A-8C79-7B85C243347A}" type="slidenum">
              <a: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z="1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1140" name="Picture 2" descr="Bild 2"/>
          <p:cNvPicPr>
            <a:picLocks noChangeAspect="1" noChangeArrowheads="1"/>
          </p:cNvPicPr>
          <p:nvPr/>
        </p:nvPicPr>
        <p:blipFill>
          <a:blip r:embed="rId3">
            <a:lum bright="16000" contrast="-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1" name="Text Box 4"/>
          <p:cNvSpPr txBox="1">
            <a:spLocks noChangeArrowheads="1"/>
          </p:cNvSpPr>
          <p:nvPr/>
        </p:nvSpPr>
        <p:spPr bwMode="auto">
          <a:xfrm>
            <a:off x="1724025" y="3033713"/>
            <a:ext cx="1536700" cy="519112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Mobile Phone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SAW Structures</a:t>
            </a:r>
          </a:p>
        </p:txBody>
      </p:sp>
      <p:sp>
        <p:nvSpPr>
          <p:cNvPr id="91142" name="Text Box 5"/>
          <p:cNvSpPr txBox="1">
            <a:spLocks noChangeArrowheads="1"/>
          </p:cNvSpPr>
          <p:nvPr/>
        </p:nvSpPr>
        <p:spPr bwMode="auto">
          <a:xfrm>
            <a:off x="6823075" y="44450"/>
            <a:ext cx="1360488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Air Bag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Accelaration</a:t>
            </a:r>
            <a:r>
              <a:rPr lang="de-DE" sz="14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sz="1400" b="1">
                <a:latin typeface="Arial" charset="0"/>
                <a:cs typeface="Arial" charset="0"/>
              </a:rPr>
              <a:t>Sensors</a:t>
            </a:r>
          </a:p>
        </p:txBody>
      </p:sp>
      <p:sp>
        <p:nvSpPr>
          <p:cNvPr id="91143" name="Text Box 6"/>
          <p:cNvSpPr txBox="1">
            <a:spLocks noChangeArrowheads="1"/>
          </p:cNvSpPr>
          <p:nvPr/>
        </p:nvSpPr>
        <p:spPr bwMode="auto">
          <a:xfrm>
            <a:off x="8696325" y="173038"/>
            <a:ext cx="1720850" cy="52322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Cosmetics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TiO</a:t>
            </a:r>
            <a:r>
              <a:rPr lang="de-DE" sz="1400" b="1" baseline="-25000">
                <a:latin typeface="Arial" charset="0"/>
                <a:cs typeface="Arial" charset="0"/>
              </a:rPr>
              <a:t>2</a:t>
            </a:r>
            <a:r>
              <a:rPr lang="de-DE" sz="1400" b="1">
                <a:latin typeface="Arial" charset="0"/>
                <a:cs typeface="Arial" charset="0"/>
              </a:rPr>
              <a:t> Nanoparticle</a:t>
            </a:r>
            <a:r>
              <a:rPr lang="de-DE" sz="1400" b="1">
                <a:solidFill>
                  <a:srgbClr val="FFFFFF"/>
                </a:solidFill>
                <a:latin typeface="Arial" charset="0"/>
                <a:cs typeface="Arial" charset="0"/>
              </a:rPr>
              <a:t>    </a:t>
            </a:r>
          </a:p>
        </p:txBody>
      </p:sp>
      <p:sp>
        <p:nvSpPr>
          <p:cNvPr id="91144" name="Text Box 7"/>
          <p:cNvSpPr txBox="1">
            <a:spLocks noChangeArrowheads="1"/>
          </p:cNvSpPr>
          <p:nvPr/>
        </p:nvSpPr>
        <p:spPr bwMode="auto">
          <a:xfrm>
            <a:off x="3719513" y="6072188"/>
            <a:ext cx="1577676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GMR Read Head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Magnetic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Multilayers</a:t>
            </a:r>
          </a:p>
        </p:txBody>
      </p:sp>
      <p:sp>
        <p:nvSpPr>
          <p:cNvPr id="91145" name="Text Box 8"/>
          <p:cNvSpPr txBox="1">
            <a:spLocks noChangeArrowheads="1"/>
          </p:cNvSpPr>
          <p:nvPr/>
        </p:nvSpPr>
        <p:spPr bwMode="auto">
          <a:xfrm>
            <a:off x="1703389" y="611188"/>
            <a:ext cx="2324675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Pace Maker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Li-Batteries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New Materials for Energy</a:t>
            </a:r>
          </a:p>
        </p:txBody>
      </p:sp>
      <p:sp>
        <p:nvSpPr>
          <p:cNvPr id="91146" name="Text Box 13"/>
          <p:cNvSpPr txBox="1">
            <a:spLocks noChangeArrowheads="1"/>
          </p:cNvSpPr>
          <p:nvPr/>
        </p:nvSpPr>
        <p:spPr bwMode="auto">
          <a:xfrm>
            <a:off x="1703389" y="5661025"/>
            <a:ext cx="1935145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Bike Frame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Carbon Fibres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Composite Materials</a:t>
            </a:r>
          </a:p>
        </p:txBody>
      </p:sp>
      <p:pic>
        <p:nvPicPr>
          <p:cNvPr id="21522" name="Picture 17" descr="Ratten-Neuron auf FE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163" y="2173119"/>
            <a:ext cx="692246" cy="843356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23" name="Picture 18" descr="Schaltkrei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0197" y="2244575"/>
            <a:ext cx="758912" cy="78463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49" name="Text Box 24"/>
          <p:cNvSpPr txBox="1">
            <a:spLocks noChangeArrowheads="1"/>
          </p:cNvSpPr>
          <p:nvPr/>
        </p:nvSpPr>
        <p:spPr bwMode="auto">
          <a:xfrm>
            <a:off x="5459414" y="6097588"/>
            <a:ext cx="1774845" cy="52322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LED Display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Photonic Materials</a:t>
            </a:r>
          </a:p>
        </p:txBody>
      </p:sp>
      <p:sp>
        <p:nvSpPr>
          <p:cNvPr id="91150" name="Text Box 25"/>
          <p:cNvSpPr txBox="1">
            <a:spLocks noChangeArrowheads="1"/>
          </p:cNvSpPr>
          <p:nvPr/>
        </p:nvSpPr>
        <p:spPr bwMode="auto">
          <a:xfrm>
            <a:off x="4805363" y="106363"/>
            <a:ext cx="1651000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GPS Navigation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Functional</a:t>
            </a:r>
            <a:r>
              <a:rPr lang="de-DE" sz="14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de-DE" sz="1400" b="1">
                <a:latin typeface="Arial" charset="0"/>
                <a:cs typeface="Arial" charset="0"/>
              </a:rPr>
              <a:t>Materials</a:t>
            </a:r>
          </a:p>
        </p:txBody>
      </p:sp>
      <p:sp>
        <p:nvSpPr>
          <p:cNvPr id="91151" name="Text Box 28"/>
          <p:cNvSpPr txBox="1">
            <a:spLocks noChangeArrowheads="1"/>
          </p:cNvSpPr>
          <p:nvPr/>
        </p:nvSpPr>
        <p:spPr bwMode="auto">
          <a:xfrm>
            <a:off x="5808664" y="2957513"/>
            <a:ext cx="2052165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Glasses and Coatings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Optical Materials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UV Filter</a:t>
            </a:r>
          </a:p>
        </p:txBody>
      </p:sp>
      <p:sp>
        <p:nvSpPr>
          <p:cNvPr id="91152" name="Text Box 30"/>
          <p:cNvSpPr txBox="1">
            <a:spLocks noChangeArrowheads="1"/>
          </p:cNvSpPr>
          <p:nvPr/>
        </p:nvSpPr>
        <p:spPr bwMode="auto">
          <a:xfrm>
            <a:off x="9194800" y="3671888"/>
            <a:ext cx="1417376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Artificial Lens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Biocompatible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Polymers</a:t>
            </a:r>
          </a:p>
        </p:txBody>
      </p:sp>
      <p:sp>
        <p:nvSpPr>
          <p:cNvPr id="91153" name="Oval 31"/>
          <p:cNvSpPr>
            <a:spLocks noChangeArrowheads="1"/>
          </p:cNvSpPr>
          <p:nvPr/>
        </p:nvSpPr>
        <p:spPr bwMode="auto">
          <a:xfrm>
            <a:off x="2190750" y="1673226"/>
            <a:ext cx="215900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4" name="Oval 32"/>
          <p:cNvSpPr>
            <a:spLocks noChangeArrowheads="1"/>
          </p:cNvSpPr>
          <p:nvPr/>
        </p:nvSpPr>
        <p:spPr bwMode="auto">
          <a:xfrm>
            <a:off x="8907463" y="1887538"/>
            <a:ext cx="215900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5" name="Oval 33"/>
          <p:cNvSpPr>
            <a:spLocks noChangeArrowheads="1"/>
          </p:cNvSpPr>
          <p:nvPr/>
        </p:nvSpPr>
        <p:spPr bwMode="auto">
          <a:xfrm>
            <a:off x="4094163" y="2244726"/>
            <a:ext cx="215900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6" name="Oval 34"/>
          <p:cNvSpPr>
            <a:spLocks noChangeArrowheads="1"/>
          </p:cNvSpPr>
          <p:nvPr/>
        </p:nvSpPr>
        <p:spPr bwMode="auto">
          <a:xfrm>
            <a:off x="5486400" y="3429001"/>
            <a:ext cx="215900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7" name="Oval 35"/>
          <p:cNvSpPr>
            <a:spLocks noChangeArrowheads="1"/>
          </p:cNvSpPr>
          <p:nvPr/>
        </p:nvSpPr>
        <p:spPr bwMode="auto">
          <a:xfrm>
            <a:off x="5421313" y="1816101"/>
            <a:ext cx="215900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8" name="Oval 36"/>
          <p:cNvSpPr>
            <a:spLocks noChangeArrowheads="1"/>
          </p:cNvSpPr>
          <p:nvPr/>
        </p:nvSpPr>
        <p:spPr bwMode="auto">
          <a:xfrm>
            <a:off x="5784850" y="1852613"/>
            <a:ext cx="215900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59" name="Oval 37"/>
          <p:cNvSpPr>
            <a:spLocks noChangeArrowheads="1"/>
          </p:cNvSpPr>
          <p:nvPr/>
        </p:nvSpPr>
        <p:spPr bwMode="auto">
          <a:xfrm>
            <a:off x="5100638" y="4100513"/>
            <a:ext cx="215900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1543" name="Picture 38" descr="GMR disc driv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94131" y="5027452"/>
            <a:ext cx="970035" cy="107191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61" name="Oval 39"/>
          <p:cNvSpPr>
            <a:spLocks noChangeArrowheads="1"/>
          </p:cNvSpPr>
          <p:nvPr/>
        </p:nvSpPr>
        <p:spPr bwMode="auto">
          <a:xfrm>
            <a:off x="5602288" y="3743326"/>
            <a:ext cx="215900" cy="212725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1545" name="Picture 40" descr="integrated_circui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97722" y="4814730"/>
            <a:ext cx="831919" cy="82590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63" name="Oval 41"/>
          <p:cNvSpPr>
            <a:spLocks noChangeArrowheads="1"/>
          </p:cNvSpPr>
          <p:nvPr/>
        </p:nvSpPr>
        <p:spPr bwMode="auto">
          <a:xfrm>
            <a:off x="6321425" y="3957638"/>
            <a:ext cx="215900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64" name="Oval 42"/>
          <p:cNvSpPr>
            <a:spLocks noChangeArrowheads="1"/>
          </p:cNvSpPr>
          <p:nvPr/>
        </p:nvSpPr>
        <p:spPr bwMode="auto">
          <a:xfrm>
            <a:off x="7902576" y="1743076"/>
            <a:ext cx="214313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1548" name="Picture 43" descr="na_tio2_se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88296" y="603074"/>
            <a:ext cx="1077980" cy="802101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66" name="Oval 44"/>
          <p:cNvSpPr>
            <a:spLocks noChangeArrowheads="1"/>
          </p:cNvSpPr>
          <p:nvPr/>
        </p:nvSpPr>
        <p:spPr bwMode="auto">
          <a:xfrm>
            <a:off x="9626600" y="1743076"/>
            <a:ext cx="215900" cy="214313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67" name="Oval 45"/>
          <p:cNvSpPr>
            <a:spLocks noChangeArrowheads="1"/>
          </p:cNvSpPr>
          <p:nvPr/>
        </p:nvSpPr>
        <p:spPr bwMode="auto">
          <a:xfrm>
            <a:off x="2728913" y="4100513"/>
            <a:ext cx="215900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1551" name="Picture 46" descr="c fibres"/>
          <p:cNvPicPr>
            <a:picLocks noChangeAspect="1" noChangeArrowheads="1"/>
          </p:cNvPicPr>
          <p:nvPr/>
        </p:nvPicPr>
        <p:blipFill>
          <a:blip r:embed="rId9">
            <a:lum bright="-20000" contrast="22000"/>
          </a:blip>
          <a:srcRect/>
          <a:stretch>
            <a:fillRect/>
          </a:stretch>
        </p:blipFill>
        <p:spPr bwMode="auto">
          <a:xfrm>
            <a:off x="2047814" y="5029001"/>
            <a:ext cx="770087" cy="76560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2" name="Picture 47" descr="composites"/>
          <p:cNvPicPr>
            <a:picLocks noChangeArrowheads="1"/>
          </p:cNvPicPr>
          <p:nvPr/>
        </p:nvPicPr>
        <p:blipFill>
          <a:blip r:embed="rId10">
            <a:lum contrast="22000"/>
          </a:blip>
          <a:srcRect/>
          <a:stretch>
            <a:fillRect/>
          </a:stretch>
        </p:blipFill>
        <p:spPr bwMode="auto">
          <a:xfrm>
            <a:off x="2730435" y="4884616"/>
            <a:ext cx="789151" cy="76710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3" name="Picture 48" descr="le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30840" y="5386259"/>
            <a:ext cx="879554" cy="73218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4" name="Picture 49" descr="ccd chip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73951" y="2528738"/>
            <a:ext cx="933594" cy="69725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5" name="Picture 50" descr="ophthal-artificial-lens-pl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339203" y="2816064"/>
            <a:ext cx="784383" cy="88301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6" name="Picture 51" descr="li battery"/>
          <p:cNvPicPr>
            <a:picLocks noChangeAspect="1" noChangeArrowheads="1"/>
          </p:cNvPicPr>
          <p:nvPr/>
        </p:nvPicPr>
        <p:blipFill>
          <a:blip r:embed="rId14">
            <a:lum bright="-12000" contrast="18000"/>
          </a:blip>
          <a:srcRect b="22678"/>
          <a:stretch>
            <a:fillRect/>
          </a:stretch>
        </p:blipFill>
        <p:spPr bwMode="auto">
          <a:xfrm>
            <a:off x="2543123" y="1192061"/>
            <a:ext cx="1093907" cy="78457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57" name="Picture 52" descr="hip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25922" y="2047705"/>
            <a:ext cx="695414" cy="83859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75" name="Text Box 53"/>
          <p:cNvSpPr txBox="1">
            <a:spLocks noChangeArrowheads="1"/>
          </p:cNvSpPr>
          <p:nvPr/>
        </p:nvSpPr>
        <p:spPr bwMode="auto">
          <a:xfrm>
            <a:off x="4343400" y="2057400"/>
            <a:ext cx="1417376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Artificial Hips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Biocompatible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Materials</a:t>
            </a:r>
          </a:p>
        </p:txBody>
      </p:sp>
      <p:sp>
        <p:nvSpPr>
          <p:cNvPr id="91176" name="Oval 54"/>
          <p:cNvSpPr>
            <a:spLocks noChangeArrowheads="1"/>
          </p:cNvSpPr>
          <p:nvPr/>
        </p:nvSpPr>
        <p:spPr bwMode="auto">
          <a:xfrm>
            <a:off x="7327901" y="4100513"/>
            <a:ext cx="214313" cy="214312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1177" name="Text Box 56"/>
          <p:cNvSpPr txBox="1">
            <a:spLocks noChangeArrowheads="1"/>
          </p:cNvSpPr>
          <p:nvPr/>
        </p:nvSpPr>
        <p:spPr bwMode="auto">
          <a:xfrm>
            <a:off x="8401050" y="5311775"/>
            <a:ext cx="2281394" cy="738664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Exact Time via satellite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Semiconductíng devices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Micro-Batteries</a:t>
            </a:r>
          </a:p>
        </p:txBody>
      </p:sp>
      <p:pic>
        <p:nvPicPr>
          <p:cNvPr id="21562" name="Picture 57" descr="REM IC Structure"/>
          <p:cNvPicPr>
            <a:picLocks noChangeAspect="1" noChangeArrowheads="1"/>
          </p:cNvPicPr>
          <p:nvPr/>
        </p:nvPicPr>
        <p:blipFill>
          <a:blip r:embed="rId16" cstate="print">
            <a:lum contrast="8000"/>
          </a:blip>
          <a:srcRect l="6128" t="1221" r="3502" b="10983"/>
          <a:stretch>
            <a:fillRect/>
          </a:stretch>
        </p:blipFill>
        <p:spPr bwMode="auto">
          <a:xfrm>
            <a:off x="4810102" y="725323"/>
            <a:ext cx="1082735" cy="74964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63" name="Picture 58" descr="electroplated SAW device"/>
          <p:cNvPicPr>
            <a:picLocks noChangeAspect="1" noChangeArrowheads="1"/>
          </p:cNvPicPr>
          <p:nvPr/>
        </p:nvPicPr>
        <p:blipFill>
          <a:blip r:embed="rId17">
            <a:lum bright="-12000" contrast="12000"/>
          </a:blip>
          <a:srcRect/>
          <a:stretch>
            <a:fillRect/>
          </a:stretch>
        </p:blipFill>
        <p:spPr bwMode="auto">
          <a:xfrm>
            <a:off x="2443131" y="2173130"/>
            <a:ext cx="717639" cy="71314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64" name="Picture 59" descr="BEschleunigungssensor FH-ISIT"/>
          <p:cNvPicPr>
            <a:picLocks noChangeAspect="1" noChangeArrowheads="1"/>
          </p:cNvPicPr>
          <p:nvPr/>
        </p:nvPicPr>
        <p:blipFill>
          <a:blip r:embed="rId18">
            <a:lum bright="-16000" contrast="16000"/>
          </a:blip>
          <a:srcRect r="20247" b="23517"/>
          <a:stretch>
            <a:fillRect/>
          </a:stretch>
        </p:blipFill>
        <p:spPr bwMode="auto">
          <a:xfrm>
            <a:off x="6786535" y="958712"/>
            <a:ext cx="971620" cy="74486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65" name="Picture 60" descr="3d Beschleunigungssensor"/>
          <p:cNvPicPr>
            <a:picLocks noChangeAspect="1" noChangeArrowheads="1"/>
          </p:cNvPicPr>
          <p:nvPr/>
        </p:nvPicPr>
        <p:blipFill>
          <a:blip r:embed="rId19" cstate="print">
            <a:lum bright="-14000" contrast="16000"/>
          </a:blip>
          <a:srcRect/>
          <a:stretch>
            <a:fillRect/>
          </a:stretch>
        </p:blipFill>
        <p:spPr bwMode="auto">
          <a:xfrm>
            <a:off x="6248368" y="749129"/>
            <a:ext cx="935109" cy="70999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66" name="Picture 61" descr="optical materials"/>
          <p:cNvPicPr>
            <a:picLocks noChangeAspect="1" noChangeArrowheads="1"/>
          </p:cNvPicPr>
          <p:nvPr/>
        </p:nvPicPr>
        <p:blipFill>
          <a:blip r:embed="rId20">
            <a:lum contrast="10000"/>
          </a:blip>
          <a:srcRect l="1212" t="52385" r="73895" b="22919"/>
          <a:stretch>
            <a:fillRect/>
          </a:stretch>
        </p:blipFill>
        <p:spPr bwMode="auto">
          <a:xfrm>
            <a:off x="6105494" y="2314441"/>
            <a:ext cx="935110" cy="68291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567" name="Picture 62" descr="chip"/>
          <p:cNvPicPr>
            <a:picLocks noChangeAspect="1" noChangeArrowheads="1"/>
          </p:cNvPicPr>
          <p:nvPr/>
        </p:nvPicPr>
        <p:blipFill>
          <a:blip r:embed="rId21">
            <a:lum bright="-6000" contrast="12000"/>
          </a:blip>
          <a:srcRect/>
          <a:stretch>
            <a:fillRect/>
          </a:stretch>
        </p:blipFill>
        <p:spPr bwMode="auto">
          <a:xfrm>
            <a:off x="8978861" y="4314654"/>
            <a:ext cx="776372" cy="99895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184" name="Line 21"/>
          <p:cNvSpPr>
            <a:spLocks noChangeShapeType="1"/>
          </p:cNvSpPr>
          <p:nvPr/>
        </p:nvSpPr>
        <p:spPr bwMode="auto">
          <a:xfrm flipH="1" flipV="1">
            <a:off x="6537326" y="4100513"/>
            <a:ext cx="1279525" cy="11287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85" name="Line 11"/>
          <p:cNvSpPr>
            <a:spLocks noChangeShapeType="1"/>
          </p:cNvSpPr>
          <p:nvPr/>
        </p:nvSpPr>
        <p:spPr bwMode="auto">
          <a:xfrm flipH="1">
            <a:off x="4670425" y="4314825"/>
            <a:ext cx="501650" cy="9985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86" name="Line 23"/>
          <p:cNvSpPr>
            <a:spLocks noChangeShapeType="1"/>
          </p:cNvSpPr>
          <p:nvPr/>
        </p:nvSpPr>
        <p:spPr bwMode="auto">
          <a:xfrm flipH="1" flipV="1">
            <a:off x="5746751" y="3957639"/>
            <a:ext cx="430213" cy="17668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87" name="Line 55"/>
          <p:cNvSpPr>
            <a:spLocks noChangeShapeType="1"/>
          </p:cNvSpPr>
          <p:nvPr/>
        </p:nvSpPr>
        <p:spPr bwMode="auto">
          <a:xfrm flipH="1" flipV="1">
            <a:off x="7542213" y="4243389"/>
            <a:ext cx="1771650" cy="5603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88" name="Line 29"/>
          <p:cNvSpPr>
            <a:spLocks noChangeShapeType="1"/>
          </p:cNvSpPr>
          <p:nvPr/>
        </p:nvSpPr>
        <p:spPr bwMode="auto">
          <a:xfrm>
            <a:off x="9734550" y="1958976"/>
            <a:ext cx="46038" cy="12160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89" name="Line 15"/>
          <p:cNvSpPr>
            <a:spLocks noChangeShapeType="1"/>
          </p:cNvSpPr>
          <p:nvPr/>
        </p:nvSpPr>
        <p:spPr bwMode="auto">
          <a:xfrm flipH="1">
            <a:off x="8386764" y="2103438"/>
            <a:ext cx="593725" cy="787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0" name="Line 27"/>
          <p:cNvSpPr>
            <a:spLocks noChangeShapeType="1"/>
          </p:cNvSpPr>
          <p:nvPr/>
        </p:nvSpPr>
        <p:spPr bwMode="auto">
          <a:xfrm flipH="1" flipV="1">
            <a:off x="5962650" y="2030413"/>
            <a:ext cx="571500" cy="6477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1" name="Line 16"/>
          <p:cNvSpPr>
            <a:spLocks noChangeShapeType="1"/>
          </p:cNvSpPr>
          <p:nvPr/>
        </p:nvSpPr>
        <p:spPr bwMode="auto">
          <a:xfrm flipH="1" flipV="1">
            <a:off x="5181601" y="2819401"/>
            <a:ext cx="358775" cy="7858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2" name="Line 19"/>
          <p:cNvSpPr>
            <a:spLocks noChangeShapeType="1"/>
          </p:cNvSpPr>
          <p:nvPr/>
        </p:nvSpPr>
        <p:spPr bwMode="auto">
          <a:xfrm flipH="1" flipV="1">
            <a:off x="2298701" y="1887539"/>
            <a:ext cx="244475" cy="7207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3" name="Line 12"/>
          <p:cNvSpPr>
            <a:spLocks noChangeShapeType="1"/>
          </p:cNvSpPr>
          <p:nvPr/>
        </p:nvSpPr>
        <p:spPr bwMode="auto">
          <a:xfrm flipH="1">
            <a:off x="2686051" y="4316413"/>
            <a:ext cx="150813" cy="10541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4" name="Line 22"/>
          <p:cNvSpPr>
            <a:spLocks noChangeShapeType="1"/>
          </p:cNvSpPr>
          <p:nvPr/>
        </p:nvSpPr>
        <p:spPr bwMode="auto">
          <a:xfrm flipV="1">
            <a:off x="8116889" y="1049338"/>
            <a:ext cx="555625" cy="7667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5" name="Line 9"/>
          <p:cNvSpPr>
            <a:spLocks noChangeShapeType="1"/>
          </p:cNvSpPr>
          <p:nvPr/>
        </p:nvSpPr>
        <p:spPr bwMode="auto">
          <a:xfrm flipV="1">
            <a:off x="5602289" y="1190626"/>
            <a:ext cx="1144587" cy="6588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6" name="Line 26"/>
          <p:cNvSpPr>
            <a:spLocks noChangeShapeType="1"/>
          </p:cNvSpPr>
          <p:nvPr/>
        </p:nvSpPr>
        <p:spPr bwMode="auto">
          <a:xfrm flipH="1" flipV="1">
            <a:off x="5322889" y="1120776"/>
            <a:ext cx="136525" cy="7286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7" name="Line 10"/>
          <p:cNvSpPr>
            <a:spLocks noChangeShapeType="1"/>
          </p:cNvSpPr>
          <p:nvPr/>
        </p:nvSpPr>
        <p:spPr bwMode="auto">
          <a:xfrm flipH="1" flipV="1">
            <a:off x="3397250" y="1474788"/>
            <a:ext cx="731838" cy="806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98" name="Text Box 25"/>
          <p:cNvSpPr txBox="1">
            <a:spLocks noChangeArrowheads="1"/>
          </p:cNvSpPr>
          <p:nvPr/>
        </p:nvSpPr>
        <p:spPr bwMode="auto">
          <a:xfrm>
            <a:off x="3000375" y="44450"/>
            <a:ext cx="1416050" cy="5270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Catalyzer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Nanoparticles</a:t>
            </a:r>
          </a:p>
        </p:txBody>
      </p:sp>
      <p:sp>
        <p:nvSpPr>
          <p:cNvPr id="91199" name="Line 26"/>
          <p:cNvSpPr>
            <a:spLocks noChangeShapeType="1"/>
          </p:cNvSpPr>
          <p:nvPr/>
        </p:nvSpPr>
        <p:spPr bwMode="auto">
          <a:xfrm flipH="1" flipV="1">
            <a:off x="4241801" y="865188"/>
            <a:ext cx="1184275" cy="977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67" name="Picture 8" descr="Katalysator I"/>
          <p:cNvPicPr>
            <a:picLocks noChangeAspect="1" noChangeArrowheads="1"/>
          </p:cNvPicPr>
          <p:nvPr/>
        </p:nvPicPr>
        <p:blipFill>
          <a:blip r:embed="rId22">
            <a:lum bright="-16000" contrast="12000"/>
          </a:blip>
          <a:srcRect l="43013" t="25352" b="23943"/>
          <a:stretch>
            <a:fillRect/>
          </a:stretch>
        </p:blipFill>
        <p:spPr bwMode="auto">
          <a:xfrm>
            <a:off x="3451219" y="438392"/>
            <a:ext cx="1144575" cy="70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1201" name="Text Box 14"/>
          <p:cNvSpPr txBox="1">
            <a:spLocks noChangeArrowheads="1"/>
          </p:cNvSpPr>
          <p:nvPr/>
        </p:nvSpPr>
        <p:spPr bwMode="auto">
          <a:xfrm>
            <a:off x="7829550" y="3244850"/>
            <a:ext cx="1436688" cy="5270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Digital Camera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CCD Chip</a:t>
            </a:r>
          </a:p>
        </p:txBody>
      </p:sp>
      <p:sp>
        <p:nvSpPr>
          <p:cNvPr id="91202" name="Text Box 20"/>
          <p:cNvSpPr txBox="1">
            <a:spLocks noChangeArrowheads="1"/>
          </p:cNvSpPr>
          <p:nvPr/>
        </p:nvSpPr>
        <p:spPr bwMode="auto">
          <a:xfrm>
            <a:off x="6096000" y="4437063"/>
            <a:ext cx="2044700" cy="5270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solidFill>
                  <a:srgbClr val="000066"/>
                </a:solidFill>
                <a:latin typeface="Arial" charset="0"/>
                <a:cs typeface="Arial" charset="0"/>
              </a:rPr>
              <a:t>Intelligent Credit Card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400" b="1">
                <a:latin typeface="Arial" charset="0"/>
                <a:cs typeface="Arial" charset="0"/>
              </a:rPr>
              <a:t>Integrated Circuits</a:t>
            </a:r>
          </a:p>
        </p:txBody>
      </p:sp>
    </p:spTree>
    <p:extLst>
      <p:ext uri="{BB962C8B-B14F-4D97-AF65-F5344CB8AC3E}">
        <p14:creationId xmlns:p14="http://schemas.microsoft.com/office/powerpoint/2010/main" val="1124713835"/>
      </p:ext>
    </p:extLst>
  </p:cSld>
  <p:clrMapOvr>
    <a:masterClrMapping/>
  </p:clrMapOvr>
  <p:transition xmlns:p14="http://schemas.microsoft.com/office/powerpoint/2010/main" advTm="49250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254" y="648839"/>
            <a:ext cx="4351564" cy="5810694"/>
          </a:xfrm>
          <a:prstGeom prst="rect">
            <a:avLst/>
          </a:prstGeom>
        </p:spPr>
      </p:pic>
      <p:pic>
        <p:nvPicPr>
          <p:cNvPr id="1026" name="Picture 2" descr="http://johnlewis.scene7.com/is/image/JohnLewis/231906674?$prod_exlrg$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07">
                        <a14:foregroundMark x1="26807" y1="38807" x2="26807" y2="388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4" y="1500868"/>
            <a:ext cx="4106636" cy="410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ebay.wahlukltd.co.uk/var/albums/images/Ebay-Product-images/SDA-James-Martin/ZX716X%20James%20Martin%20Table%20Blender%20Main%20Medium%20JPEG.jpg?m=13521279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4471" y1="38488" x2="24471" y2="38488"/>
                        <a14:foregroundMark x1="24471" y1="34707" x2="24471" y2="34707"/>
                        <a14:foregroundMark x1="23793" y1="31151" x2="23793" y2="31151"/>
                        <a14:foregroundMark x1="23793" y1="28160" x2="23793" y2="28160"/>
                        <a14:foregroundMark x1="23793" y1="25903" x2="23793" y2="25903"/>
                        <a14:foregroundMark x1="22862" y1="22122" x2="22862" y2="221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388" y="1287957"/>
            <a:ext cx="3020786" cy="453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150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2829</Words>
  <Application>Microsoft Macintosh PowerPoint</Application>
  <PresentationFormat>Custom</PresentationFormat>
  <Paragraphs>588</Paragraphs>
  <Slides>76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Office Theme</vt:lpstr>
      <vt:lpstr>PowerPoint Presentation</vt:lpstr>
      <vt:lpstr>SCIENCE  TECHNOLOGY  MATHEMATICS</vt:lpstr>
      <vt:lpstr>SCIENCE</vt:lpstr>
      <vt:lpstr>TECHNOLOGY  </vt:lpstr>
      <vt:lpstr>ENGINEERING             </vt:lpstr>
      <vt:lpstr>Engineers and Engineering    </vt:lpstr>
      <vt:lpstr>PowerPoint Presentation</vt:lpstr>
      <vt:lpstr>PowerPoint Presentation</vt:lpstr>
      <vt:lpstr>PowerPoint Presentation</vt:lpstr>
      <vt:lpstr>PowerPoint Presentation</vt:lpstr>
      <vt:lpstr>Airbus A380 now operated by British Airways </vt:lpstr>
      <vt:lpstr>ENGINEERING – in the UK   </vt:lpstr>
      <vt:lpstr>PowerPoint Presentation</vt:lpstr>
      <vt:lpstr>Engineering has many disciplines</vt:lpstr>
      <vt:lpstr>Why software development matters </vt:lpstr>
      <vt:lpstr>The world needs more software developers!</vt:lpstr>
      <vt:lpstr>Software is more important than ever…</vt:lpstr>
      <vt:lpstr>MOVE from USER to CREATOR!</vt:lpstr>
      <vt:lpstr>Engineering Nanotechnology - the Ultra Precision Technologies</vt:lpstr>
      <vt:lpstr>PowerPoint Presentation</vt:lpstr>
      <vt:lpstr>What is a nanometre?</vt:lpstr>
      <vt:lpstr>PowerPoint Presentation</vt:lpstr>
      <vt:lpstr>PowerPoint Presentation</vt:lpstr>
      <vt:lpstr>PowerPoint Presentation</vt:lpstr>
      <vt:lpstr>“There’s plenty of room at the bottom”  - an invitation to enter a new field of physics  by Richard P Feynman</vt:lpstr>
      <vt:lpstr>PowerPoint Presentation</vt:lpstr>
      <vt:lpstr>PowerPoint Presentation</vt:lpstr>
      <vt:lpstr>PowerPoint Presentation</vt:lpstr>
      <vt:lpstr>Diamond cutting / turning process capability……nanotechnology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Atom manipulation using scanning probe technology</vt:lpstr>
      <vt:lpstr>PowerPoint Presentation</vt:lpstr>
      <vt:lpstr>Practical Aspects of Mechano-Synthesis Using Molecular Assemblers</vt:lpstr>
      <vt:lpstr>PowerPoint Presentation</vt:lpstr>
      <vt:lpstr>PowerPoint Presentation</vt:lpstr>
      <vt:lpstr>European Extra Large Telescope (ELT)  [ the 400th year of the telescope…..Galileo 1609 – 2009 ]</vt:lpstr>
      <vt:lpstr>E-ELT primary mirror design having ~ 984 1.46 metre hexagonal segments</vt:lpstr>
      <vt:lpstr>PowerPoint Presentation</vt:lpstr>
      <vt:lpstr>Cranfield University BoX® Machine</vt:lpstr>
      <vt:lpstr>PowerPoint Presentation</vt:lpstr>
      <vt:lpstr>Reactive Atomic Plasma Processing</vt:lpstr>
      <vt:lpstr>Lithography determines lateral dimensions   integrated circuits manufacture</vt:lpstr>
      <vt:lpstr>Lithography is at the heart of i/c chip manufacturing</vt:lpstr>
      <vt:lpstr>1 part in 108 relative precision of form accuracy to size</vt:lpstr>
      <vt:lpstr>EUV / soft X-ray lithography scheme reflective optics     (ASML)</vt:lpstr>
      <vt:lpstr>NXE:3300B 1st shipment: H1 2012  2nd generation of NXE platform</vt:lpstr>
      <vt:lpstr>We’ve Come a Long Way in 60+ years!</vt:lpstr>
      <vt:lpstr>PowerPoint Presentation</vt:lpstr>
      <vt:lpstr>PowerPoint Presentation</vt:lpstr>
      <vt:lpstr>2 different source concepts pursued: LPP vs DPP</vt:lpstr>
      <vt:lpstr>NXE:3100 first shipment Q4 2010 1st generation of the NXE platform</vt:lpstr>
      <vt:lpstr>Fusion Energy / High Power Lasers</vt:lpstr>
      <vt:lpstr>EUV has demonstrated superior imaging compared to 193nm</vt:lpstr>
      <vt:lpstr>EUV / soft X-ray lithography scheme (ASML)</vt:lpstr>
      <vt:lpstr>CREATIVITY ~ Essential for innovation </vt:lpstr>
      <vt:lpstr>The Management of Innovation</vt:lpstr>
      <vt:lpstr>PowerPoint Presentation</vt:lpstr>
      <vt:lpstr>PowerPoint Presentation</vt:lpstr>
      <vt:lpstr>PowerPoint Presentation</vt:lpstr>
      <vt:lpstr>Ultra Precision Machining Technologies</vt:lpstr>
      <vt:lpstr>PowerPoint Presentation</vt:lpstr>
      <vt:lpstr>PowerPoint Presentation</vt:lpstr>
      <vt:lpstr>PowerPoint Presentation</vt:lpstr>
      <vt:lpstr>PowerPoint Presentation</vt:lpstr>
      <vt:lpstr>New process chain for large optics</vt:lpstr>
      <vt:lpstr>E-ELT requirement for mirrors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Airbus A380 now operated by British Airways</dc:title>
  <dc:creator>Daniel Kennedy</dc:creator>
  <cp:lastModifiedBy>McKeown</cp:lastModifiedBy>
  <cp:revision>62</cp:revision>
  <dcterms:created xsi:type="dcterms:W3CDTF">2014-11-04T12:23:06Z</dcterms:created>
  <dcterms:modified xsi:type="dcterms:W3CDTF">2016-09-06T14:30:14Z</dcterms:modified>
</cp:coreProperties>
</file>