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22" r:id="rId2"/>
    <p:sldId id="1399" r:id="rId3"/>
    <p:sldId id="1404" r:id="rId4"/>
    <p:sldId id="1405" r:id="rId5"/>
    <p:sldId id="1406" r:id="rId6"/>
    <p:sldId id="1370" r:id="rId7"/>
    <p:sldId id="1384" r:id="rId8"/>
    <p:sldId id="1408" r:id="rId9"/>
    <p:sldId id="1409" r:id="rId10"/>
    <p:sldId id="1411" r:id="rId11"/>
    <p:sldId id="1374" r:id="rId12"/>
    <p:sldId id="1381" r:id="rId13"/>
    <p:sldId id="1376" r:id="rId14"/>
    <p:sldId id="1417" r:id="rId15"/>
    <p:sldId id="1385" r:id="rId16"/>
    <p:sldId id="1403" r:id="rId17"/>
    <p:sldId id="1392" r:id="rId18"/>
    <p:sldId id="1393" r:id="rId19"/>
    <p:sldId id="1412" r:id="rId20"/>
    <p:sldId id="1397" r:id="rId21"/>
    <p:sldId id="1389" r:id="rId22"/>
    <p:sldId id="1419" r:id="rId23"/>
    <p:sldId id="1423" r:id="rId24"/>
    <p:sldId id="1413" r:id="rId25"/>
    <p:sldId id="1421" r:id="rId26"/>
    <p:sldId id="1414" r:id="rId27"/>
    <p:sldId id="1382" r:id="rId28"/>
    <p:sldId id="1422" r:id="rId29"/>
    <p:sldId id="1415" r:id="rId30"/>
    <p:sldId id="1416" r:id="rId31"/>
    <p:sldId id="1418" r:id="rId32"/>
    <p:sldId id="1400" r:id="rId33"/>
    <p:sldId id="1401" r:id="rId34"/>
    <p:sldId id="1420" r:id="rId35"/>
    <p:sldId id="1402" r:id="rId36"/>
  </p:sldIdLst>
  <p:sldSz cx="9144000" cy="6858000" type="screen4x3"/>
  <p:notesSz cx="6858000" cy="9144000"/>
  <p:defaultTextStyle>
    <a:defPPr>
      <a:defRPr lang="en-US"/>
    </a:defPPr>
    <a:lvl1pPr marL="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3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5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74"/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90" autoAdjust="0"/>
    <p:restoredTop sz="78780" autoAdjust="0"/>
  </p:normalViewPr>
  <p:slideViewPr>
    <p:cSldViewPr snapToGrid="0" snapToObjects="1">
      <p:cViewPr varScale="1">
        <p:scale>
          <a:sx n="110" d="100"/>
          <a:sy n="110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9/16/14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9/16/14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8287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82871" algn="l" defTabSz="18287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65742" algn="l" defTabSz="18287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48613" algn="l" defTabSz="18287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731483" algn="l" defTabSz="18287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914354" algn="l" defTabSz="18287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97225" algn="l" defTabSz="18287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80096" algn="l" defTabSz="18287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462967" algn="l" defTabSz="18287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person’s balance is another’s compromise….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4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4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98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types of</a:t>
            </a:r>
            <a:r>
              <a:rPr lang="en-US" baseline="0" dirty="0" smtClean="0"/>
              <a:t> switch have their place: e.g. Hypervisor switches, rack switches, enterprise switches, edge routers,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2CFB5-1149-9444-8FEB-20AD6CB466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5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2CFB5-1149-9444-8FEB-20AD6CB466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0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2CFB5-1149-9444-8FEB-20AD6CB466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41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2CFB5-1149-9444-8FEB-20AD6CB466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3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9/16/14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9/16/14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9/16/14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9/16/14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9/16/14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9/16/14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500" b="1"/>
            </a:lvl4pPr>
            <a:lvl5pPr marL="1828708" indent="0">
              <a:buNone/>
              <a:defRPr sz="1500" b="1"/>
            </a:lvl5pPr>
            <a:lvl6pPr marL="2285885" indent="0">
              <a:buNone/>
              <a:defRPr sz="1500" b="1"/>
            </a:lvl6pPr>
            <a:lvl7pPr marL="2743063" indent="0">
              <a:buNone/>
              <a:defRPr sz="1500" b="1"/>
            </a:lvl7pPr>
            <a:lvl8pPr marL="3200240" indent="0">
              <a:buNone/>
              <a:defRPr sz="1500" b="1"/>
            </a:lvl8pPr>
            <a:lvl9pPr marL="365741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3" indent="0">
              <a:buNone/>
              <a:defRPr sz="1500" b="1"/>
            </a:lvl4pPr>
            <a:lvl5pPr marL="1828708" indent="0">
              <a:buNone/>
              <a:defRPr sz="1500" b="1"/>
            </a:lvl5pPr>
            <a:lvl6pPr marL="2285885" indent="0">
              <a:buNone/>
              <a:defRPr sz="1500" b="1"/>
            </a:lvl6pPr>
            <a:lvl7pPr marL="2743063" indent="0">
              <a:buNone/>
              <a:defRPr sz="1500" b="1"/>
            </a:lvl7pPr>
            <a:lvl8pPr marL="3200240" indent="0">
              <a:buNone/>
              <a:defRPr sz="1500" b="1"/>
            </a:lvl8pPr>
            <a:lvl9pPr marL="365741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9/16/14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9/16/14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9/16/14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300"/>
            </a:lvl2pPr>
            <a:lvl3pPr marL="914355" indent="0">
              <a:buNone/>
              <a:defRPr sz="1000"/>
            </a:lvl3pPr>
            <a:lvl4pPr marL="1371533" indent="0">
              <a:buNone/>
              <a:defRPr sz="1000"/>
            </a:lvl4pPr>
            <a:lvl5pPr marL="1828708" indent="0">
              <a:buNone/>
              <a:defRPr sz="1000"/>
            </a:lvl5pPr>
            <a:lvl6pPr marL="2285885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9/16/14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78" indent="0">
              <a:buNone/>
              <a:defRPr sz="2800"/>
            </a:lvl2pPr>
            <a:lvl3pPr marL="914355" indent="0">
              <a:buNone/>
              <a:defRPr sz="2500"/>
            </a:lvl3pPr>
            <a:lvl4pPr marL="1371533" indent="0">
              <a:buNone/>
              <a:defRPr sz="2000"/>
            </a:lvl4pPr>
            <a:lvl5pPr marL="1828708" indent="0">
              <a:buNone/>
              <a:defRPr sz="2000"/>
            </a:lvl5pPr>
            <a:lvl6pPr marL="2285885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300"/>
            </a:lvl2pPr>
            <a:lvl3pPr marL="914355" indent="0">
              <a:buNone/>
              <a:defRPr sz="1000"/>
            </a:lvl3pPr>
            <a:lvl4pPr marL="1371533" indent="0">
              <a:buNone/>
              <a:defRPr sz="1000"/>
            </a:lvl4pPr>
            <a:lvl5pPr marL="1828708" indent="0">
              <a:buNone/>
              <a:defRPr sz="1000"/>
            </a:lvl5pPr>
            <a:lvl6pPr marL="2285885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9/16/14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9/16/14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178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8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5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8" algn="l" defTabSz="457178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8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0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4.or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384" y="1721208"/>
            <a:ext cx="7389610" cy="14700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dirty="0" smtClean="0">
                <a:latin typeface="Arial"/>
                <a:cs typeface="Arial"/>
              </a:rPr>
              <a:t>How to tell your </a:t>
            </a:r>
            <a:br>
              <a:rPr lang="en-US" sz="6000" dirty="0" smtClean="0">
                <a:latin typeface="Arial"/>
                <a:cs typeface="Arial"/>
              </a:rPr>
            </a:br>
            <a:r>
              <a:rPr lang="en-US" sz="6000" dirty="0" smtClean="0">
                <a:latin typeface="Arial"/>
                <a:cs typeface="Arial"/>
              </a:rPr>
              <a:t>plumbing what to do</a:t>
            </a:r>
            <a:br>
              <a:rPr lang="en-US" sz="6000" dirty="0" smtClean="0">
                <a:latin typeface="Arial"/>
                <a:cs typeface="Arial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Protocol Independent Forwarding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4360"/>
            <a:ext cx="6400800" cy="1800578"/>
          </a:xfrm>
        </p:spPr>
        <p:txBody>
          <a:bodyPr>
            <a:normAutofit/>
          </a:bodyPr>
          <a:lstStyle/>
          <a:p>
            <a:r>
              <a:rPr lang="en-US" dirty="0" smtClean="0"/>
              <a:t>Nick McKeown</a:t>
            </a:r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Protocol independence</a:t>
            </a:r>
          </a:p>
          <a:p>
            <a:pPr lvl="1"/>
            <a:r>
              <a:rPr lang="en-US" dirty="0" smtClean="0"/>
              <a:t>Configure a packet parser</a:t>
            </a:r>
          </a:p>
          <a:p>
            <a:pPr lvl="1"/>
            <a:r>
              <a:rPr lang="en-US" dirty="0" smtClean="0"/>
              <a:t>Define a set of typed </a:t>
            </a:r>
            <a:r>
              <a:rPr lang="en-US" dirty="0" err="1" smtClean="0"/>
              <a:t>match+action</a:t>
            </a:r>
            <a:r>
              <a:rPr lang="en-US" dirty="0" smtClean="0"/>
              <a:t> tables</a:t>
            </a:r>
          </a:p>
          <a:p>
            <a:pPr marL="0" indent="0">
              <a:buNone/>
            </a:pPr>
            <a:r>
              <a:rPr lang="en-US" dirty="0" smtClean="0"/>
              <a:t>Target independence</a:t>
            </a:r>
          </a:p>
          <a:p>
            <a:pPr lvl="1"/>
            <a:r>
              <a:rPr lang="en-US" dirty="0" smtClean="0"/>
              <a:t>Program without knowledge of switch details</a:t>
            </a:r>
          </a:p>
          <a:p>
            <a:pPr lvl="1"/>
            <a:r>
              <a:rPr lang="en-US" dirty="0" smtClean="0"/>
              <a:t>Rely on compiler to configure the target switch</a:t>
            </a:r>
          </a:p>
          <a:p>
            <a:pPr marL="0" indent="0">
              <a:buNone/>
            </a:pPr>
            <a:r>
              <a:rPr lang="en-US" dirty="0" err="1" smtClean="0"/>
              <a:t>Reconfigurability</a:t>
            </a:r>
            <a:endParaRPr lang="en-US" dirty="0"/>
          </a:p>
          <a:p>
            <a:pPr lvl="1"/>
            <a:r>
              <a:rPr lang="en-US" dirty="0"/>
              <a:t>Change </a:t>
            </a:r>
            <a:r>
              <a:rPr lang="en-US" dirty="0" smtClean="0"/>
              <a:t>parsing </a:t>
            </a:r>
            <a:r>
              <a:rPr lang="en-US" dirty="0"/>
              <a:t>and </a:t>
            </a:r>
            <a:r>
              <a:rPr lang="en-US" dirty="0" smtClean="0"/>
              <a:t>processing in the field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5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0600" y="3764236"/>
            <a:ext cx="8584655" cy="2682983"/>
            <a:chOff x="432958" y="4517080"/>
            <a:chExt cx="13735447" cy="3219579"/>
          </a:xfrm>
        </p:grpSpPr>
        <p:sp>
          <p:nvSpPr>
            <p:cNvPr id="4" name="Rectangle 3"/>
            <p:cNvSpPr/>
            <p:nvPr/>
          </p:nvSpPr>
          <p:spPr>
            <a:xfrm>
              <a:off x="1150776" y="4517080"/>
              <a:ext cx="12299811" cy="3219579"/>
            </a:xfrm>
            <a:prstGeom prst="rect">
              <a:avLst/>
            </a:prstGeom>
            <a:noFill/>
            <a:ln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32958" y="5224227"/>
              <a:ext cx="717818" cy="1828800"/>
              <a:chOff x="736030" y="5224227"/>
              <a:chExt cx="717818" cy="18288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736030" y="5224227"/>
                <a:ext cx="717818" cy="0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736030" y="5376627"/>
                <a:ext cx="717818" cy="0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736030" y="5529027"/>
                <a:ext cx="717818" cy="0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736030" y="5681427"/>
                <a:ext cx="717818" cy="0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736030" y="5833827"/>
                <a:ext cx="717818" cy="0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736030" y="5986227"/>
                <a:ext cx="717818" cy="0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736030" y="6138627"/>
                <a:ext cx="717818" cy="0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736030" y="6291027"/>
                <a:ext cx="717818" cy="0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736030" y="6443427"/>
                <a:ext cx="717818" cy="0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736030" y="6595827"/>
                <a:ext cx="717818" cy="0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736030" y="6748227"/>
                <a:ext cx="717818" cy="0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736030" y="6900627"/>
                <a:ext cx="717818" cy="0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736030" y="7053027"/>
                <a:ext cx="717818" cy="0"/>
              </a:xfrm>
              <a:prstGeom prst="straightConnector1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13450587" y="5219382"/>
              <a:ext cx="717818" cy="1828800"/>
              <a:chOff x="13450587" y="5131758"/>
              <a:chExt cx="717818" cy="182880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13450587" y="5131758"/>
                <a:ext cx="717818" cy="0"/>
              </a:xfrm>
              <a:prstGeom prst="straightConnector1">
                <a:avLst/>
              </a:prstGeom>
              <a:ln>
                <a:solidFill>
                  <a:srgbClr val="558ED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13450587" y="5284158"/>
                <a:ext cx="717818" cy="0"/>
              </a:xfrm>
              <a:prstGeom prst="straightConnector1">
                <a:avLst/>
              </a:prstGeom>
              <a:ln>
                <a:solidFill>
                  <a:srgbClr val="558ED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13450587" y="5436558"/>
                <a:ext cx="717818" cy="0"/>
              </a:xfrm>
              <a:prstGeom prst="straightConnector1">
                <a:avLst/>
              </a:prstGeom>
              <a:ln>
                <a:solidFill>
                  <a:srgbClr val="558ED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3450587" y="5588958"/>
                <a:ext cx="717818" cy="0"/>
              </a:xfrm>
              <a:prstGeom prst="straightConnector1">
                <a:avLst/>
              </a:prstGeom>
              <a:ln>
                <a:solidFill>
                  <a:srgbClr val="558ED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3450587" y="5741358"/>
                <a:ext cx="717818" cy="0"/>
              </a:xfrm>
              <a:prstGeom prst="straightConnector1">
                <a:avLst/>
              </a:prstGeom>
              <a:ln>
                <a:solidFill>
                  <a:srgbClr val="558ED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13450587" y="5893758"/>
                <a:ext cx="717818" cy="0"/>
              </a:xfrm>
              <a:prstGeom prst="straightConnector1">
                <a:avLst/>
              </a:prstGeom>
              <a:ln>
                <a:solidFill>
                  <a:srgbClr val="558ED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13450587" y="6046158"/>
                <a:ext cx="717818" cy="0"/>
              </a:xfrm>
              <a:prstGeom prst="straightConnector1">
                <a:avLst/>
              </a:prstGeom>
              <a:ln>
                <a:solidFill>
                  <a:srgbClr val="558ED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13450587" y="6198558"/>
                <a:ext cx="717818" cy="0"/>
              </a:xfrm>
              <a:prstGeom prst="straightConnector1">
                <a:avLst/>
              </a:prstGeom>
              <a:ln>
                <a:solidFill>
                  <a:srgbClr val="558ED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3450587" y="6350958"/>
                <a:ext cx="717818" cy="0"/>
              </a:xfrm>
              <a:prstGeom prst="straightConnector1">
                <a:avLst/>
              </a:prstGeom>
              <a:ln>
                <a:solidFill>
                  <a:srgbClr val="558ED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13450587" y="6503358"/>
                <a:ext cx="717818" cy="0"/>
              </a:xfrm>
              <a:prstGeom prst="straightConnector1">
                <a:avLst/>
              </a:prstGeom>
              <a:ln>
                <a:solidFill>
                  <a:srgbClr val="558ED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13450587" y="6655758"/>
                <a:ext cx="717818" cy="0"/>
              </a:xfrm>
              <a:prstGeom prst="straightConnector1">
                <a:avLst/>
              </a:prstGeom>
              <a:ln>
                <a:solidFill>
                  <a:srgbClr val="558ED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13450587" y="6808158"/>
                <a:ext cx="717818" cy="0"/>
              </a:xfrm>
              <a:prstGeom prst="straightConnector1">
                <a:avLst/>
              </a:prstGeom>
              <a:ln>
                <a:solidFill>
                  <a:srgbClr val="558ED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13450587" y="6960558"/>
                <a:ext cx="717818" cy="0"/>
              </a:xfrm>
              <a:prstGeom prst="straightConnector1">
                <a:avLst/>
              </a:prstGeom>
              <a:ln>
                <a:solidFill>
                  <a:srgbClr val="558ED5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9" y="3426751"/>
            <a:ext cx="1144474" cy="7268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745" y="3982004"/>
            <a:ext cx="2178250" cy="13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7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1732E-7 3.9408E-6 L -0.43145 -0.13437 " pathEditMode="relative" ptsTypes="AA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roup 350"/>
          <p:cNvGrpSpPr/>
          <p:nvPr/>
        </p:nvGrpSpPr>
        <p:grpSpPr>
          <a:xfrm>
            <a:off x="270599" y="4353523"/>
            <a:ext cx="448638" cy="1524000"/>
            <a:chOff x="736030" y="5224227"/>
            <a:chExt cx="717818" cy="18288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736030" y="52242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36030" y="53766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36030" y="55290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36030" y="56814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36030" y="58338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36030" y="59862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36030" y="61386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36030" y="62910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36030" y="64434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36030" y="65958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36030" y="67482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36030" y="69006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36030" y="70530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9" name="Group 358"/>
          <p:cNvGrpSpPr/>
          <p:nvPr/>
        </p:nvGrpSpPr>
        <p:grpSpPr>
          <a:xfrm>
            <a:off x="909250" y="3838876"/>
            <a:ext cx="1383915" cy="2360023"/>
            <a:chOff x="1454797" y="4637251"/>
            <a:chExt cx="2214265" cy="2755680"/>
          </a:xfrm>
        </p:grpSpPr>
        <p:sp>
          <p:nvSpPr>
            <p:cNvPr id="2" name="Rounded Rectangle 1"/>
            <p:cNvSpPr/>
            <p:nvPr/>
          </p:nvSpPr>
          <p:spPr>
            <a:xfrm>
              <a:off x="1454797" y="4925137"/>
              <a:ext cx="2214265" cy="2467794"/>
            </a:xfrm>
            <a:prstGeom prst="roundRect">
              <a:avLst/>
            </a:prstGeom>
            <a:noFill/>
            <a:ln>
              <a:solidFill>
                <a:srgbClr val="000000"/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72053" y="4637251"/>
              <a:ext cx="1383265" cy="43125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Parser</a:t>
              </a:r>
            </a:p>
          </p:txBody>
        </p:sp>
      </p:grpSp>
      <p:sp>
        <p:nvSpPr>
          <p:cNvPr id="146" name="Rounded Rectangle 145"/>
          <p:cNvSpPr/>
          <p:nvPr/>
        </p:nvSpPr>
        <p:spPr>
          <a:xfrm>
            <a:off x="2868768" y="4104281"/>
            <a:ext cx="2696025" cy="1519243"/>
          </a:xfrm>
          <a:prstGeom prst="roundRect">
            <a:avLst/>
          </a:prstGeom>
          <a:noFill/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5" rIns="64008" bIns="32005"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3292138" y="3864378"/>
            <a:ext cx="2261423" cy="341634"/>
          </a:xfrm>
          <a:prstGeom prst="rect">
            <a:avLst/>
          </a:prstGeom>
          <a:solidFill>
            <a:srgbClr val="FFFFFF"/>
          </a:solidFill>
        </p:spPr>
        <p:txBody>
          <a:bodyPr wrap="none" lIns="64008" tIns="32005" rIns="64008" bIns="32005" rtlCol="0">
            <a:spAutoFit/>
          </a:bodyPr>
          <a:lstStyle/>
          <a:p>
            <a:r>
              <a:rPr lang="en-US" dirty="0" err="1"/>
              <a:t>Match+Action</a:t>
            </a:r>
            <a:r>
              <a:rPr lang="en-US" dirty="0"/>
              <a:t> Tables</a:t>
            </a:r>
          </a:p>
        </p:txBody>
      </p:sp>
      <p:grpSp>
        <p:nvGrpSpPr>
          <p:cNvPr id="350" name="Group 349"/>
          <p:cNvGrpSpPr/>
          <p:nvPr/>
        </p:nvGrpSpPr>
        <p:grpSpPr>
          <a:xfrm>
            <a:off x="8406619" y="4349485"/>
            <a:ext cx="448638" cy="1524000"/>
            <a:chOff x="13450587" y="5131758"/>
            <a:chExt cx="717818" cy="1828800"/>
          </a:xfrm>
        </p:grpSpPr>
        <p:cxnSp>
          <p:nvCxnSpPr>
            <p:cNvPr id="337" name="Straight Arrow Connector 336"/>
            <p:cNvCxnSpPr/>
            <p:nvPr/>
          </p:nvCxnSpPr>
          <p:spPr>
            <a:xfrm>
              <a:off x="13450587" y="51317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>
              <a:off x="13450587" y="52841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>
              <a:off x="13450587" y="54365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>
              <a:off x="13450587" y="55889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>
              <a:off x="13450587" y="57413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>
              <a:off x="13450587" y="58937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>
              <a:off x="13450587" y="60461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>
              <a:off x="13450587" y="61985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>
              <a:off x="13450587" y="63509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>
              <a:off x="13450587" y="65033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>
              <a:off x="13450587" y="66557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>
              <a:off x="13450587" y="68081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>
              <a:off x="13450587" y="69605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ounded Rectangle 130"/>
          <p:cNvSpPr/>
          <p:nvPr/>
        </p:nvSpPr>
        <p:spPr>
          <a:xfrm>
            <a:off x="6457181" y="4124363"/>
            <a:ext cx="1265908" cy="2056495"/>
          </a:xfrm>
          <a:prstGeom prst="roundRect">
            <a:avLst/>
          </a:prstGeom>
          <a:noFill/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5" rIns="64008" bIns="32005" rtlCol="0" anchor="ctr"/>
          <a:lstStyle/>
          <a:p>
            <a:pPr algn="ctr"/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6868158" y="4540279"/>
            <a:ext cx="441855" cy="1397998"/>
            <a:chOff x="8157633" y="1547984"/>
            <a:chExt cx="706967" cy="1677596"/>
          </a:xfrm>
        </p:grpSpPr>
        <p:sp>
          <p:nvSpPr>
            <p:cNvPr id="137" name="Freeform 136"/>
            <p:cNvSpPr/>
            <p:nvPr/>
          </p:nvSpPr>
          <p:spPr>
            <a:xfrm>
              <a:off x="8157633" y="1547984"/>
              <a:ext cx="706967" cy="368300"/>
            </a:xfrm>
            <a:custGeom>
              <a:avLst/>
              <a:gdLst>
                <a:gd name="connsiteX0" fmla="*/ 0 w 706967"/>
                <a:gd name="connsiteY0" fmla="*/ 0 h 368300"/>
                <a:gd name="connsiteX1" fmla="*/ 706967 w 706967"/>
                <a:gd name="connsiteY1" fmla="*/ 4233 h 368300"/>
                <a:gd name="connsiteX2" fmla="*/ 702734 w 706967"/>
                <a:gd name="connsiteY2" fmla="*/ 368300 h 368300"/>
                <a:gd name="connsiteX3" fmla="*/ 4234 w 706967"/>
                <a:gd name="connsiteY3" fmla="*/ 368300 h 368300"/>
                <a:gd name="connsiteX4" fmla="*/ 4234 w 706967"/>
                <a:gd name="connsiteY4" fmla="*/ 368300 h 368300"/>
                <a:gd name="connsiteX5" fmla="*/ 4234 w 706967"/>
                <a:gd name="connsiteY5" fmla="*/ 36830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967" h="368300">
                  <a:moveTo>
                    <a:pt x="0" y="0"/>
                  </a:moveTo>
                  <a:lnTo>
                    <a:pt x="706967" y="4233"/>
                  </a:lnTo>
                  <a:lnTo>
                    <a:pt x="702734" y="368300"/>
                  </a:lnTo>
                  <a:lnTo>
                    <a:pt x="4234" y="368300"/>
                  </a:lnTo>
                  <a:lnTo>
                    <a:pt x="4234" y="368300"/>
                  </a:lnTo>
                  <a:lnTo>
                    <a:pt x="4234" y="368300"/>
                  </a:lnTo>
                </a:path>
              </a:pathLst>
            </a:cu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8610600" y="1603018"/>
              <a:ext cx="0" cy="267433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Freeform 139"/>
            <p:cNvSpPr/>
            <p:nvPr/>
          </p:nvSpPr>
          <p:spPr>
            <a:xfrm>
              <a:off x="8157633" y="1984416"/>
              <a:ext cx="706967" cy="368300"/>
            </a:xfrm>
            <a:custGeom>
              <a:avLst/>
              <a:gdLst>
                <a:gd name="connsiteX0" fmla="*/ 0 w 706967"/>
                <a:gd name="connsiteY0" fmla="*/ 0 h 368300"/>
                <a:gd name="connsiteX1" fmla="*/ 706967 w 706967"/>
                <a:gd name="connsiteY1" fmla="*/ 4233 h 368300"/>
                <a:gd name="connsiteX2" fmla="*/ 702734 w 706967"/>
                <a:gd name="connsiteY2" fmla="*/ 368300 h 368300"/>
                <a:gd name="connsiteX3" fmla="*/ 4234 w 706967"/>
                <a:gd name="connsiteY3" fmla="*/ 368300 h 368300"/>
                <a:gd name="connsiteX4" fmla="*/ 4234 w 706967"/>
                <a:gd name="connsiteY4" fmla="*/ 368300 h 368300"/>
                <a:gd name="connsiteX5" fmla="*/ 4234 w 706967"/>
                <a:gd name="connsiteY5" fmla="*/ 36830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967" h="368300">
                  <a:moveTo>
                    <a:pt x="0" y="0"/>
                  </a:moveTo>
                  <a:lnTo>
                    <a:pt x="706967" y="4233"/>
                  </a:lnTo>
                  <a:lnTo>
                    <a:pt x="702734" y="368300"/>
                  </a:lnTo>
                  <a:lnTo>
                    <a:pt x="4234" y="368300"/>
                  </a:lnTo>
                  <a:lnTo>
                    <a:pt x="4234" y="368300"/>
                  </a:lnTo>
                  <a:lnTo>
                    <a:pt x="4234" y="368300"/>
                  </a:lnTo>
                </a:path>
              </a:pathLst>
            </a:cu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8610600" y="2039450"/>
              <a:ext cx="0" cy="267433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Freeform 141"/>
            <p:cNvSpPr/>
            <p:nvPr/>
          </p:nvSpPr>
          <p:spPr>
            <a:xfrm>
              <a:off x="8157633" y="2420848"/>
              <a:ext cx="706967" cy="368300"/>
            </a:xfrm>
            <a:custGeom>
              <a:avLst/>
              <a:gdLst>
                <a:gd name="connsiteX0" fmla="*/ 0 w 706967"/>
                <a:gd name="connsiteY0" fmla="*/ 0 h 368300"/>
                <a:gd name="connsiteX1" fmla="*/ 706967 w 706967"/>
                <a:gd name="connsiteY1" fmla="*/ 4233 h 368300"/>
                <a:gd name="connsiteX2" fmla="*/ 702734 w 706967"/>
                <a:gd name="connsiteY2" fmla="*/ 368300 h 368300"/>
                <a:gd name="connsiteX3" fmla="*/ 4234 w 706967"/>
                <a:gd name="connsiteY3" fmla="*/ 368300 h 368300"/>
                <a:gd name="connsiteX4" fmla="*/ 4234 w 706967"/>
                <a:gd name="connsiteY4" fmla="*/ 368300 h 368300"/>
                <a:gd name="connsiteX5" fmla="*/ 4234 w 706967"/>
                <a:gd name="connsiteY5" fmla="*/ 36830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967" h="368300">
                  <a:moveTo>
                    <a:pt x="0" y="0"/>
                  </a:moveTo>
                  <a:lnTo>
                    <a:pt x="706967" y="4233"/>
                  </a:lnTo>
                  <a:lnTo>
                    <a:pt x="702734" y="368300"/>
                  </a:lnTo>
                  <a:lnTo>
                    <a:pt x="4234" y="368300"/>
                  </a:lnTo>
                  <a:lnTo>
                    <a:pt x="4234" y="368300"/>
                  </a:lnTo>
                  <a:lnTo>
                    <a:pt x="4234" y="368300"/>
                  </a:lnTo>
                </a:path>
              </a:pathLst>
            </a:cu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" name="Straight Connector 142"/>
            <p:cNvCxnSpPr/>
            <p:nvPr/>
          </p:nvCxnSpPr>
          <p:spPr>
            <a:xfrm>
              <a:off x="8610600" y="2475882"/>
              <a:ext cx="0" cy="267433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Freeform 143"/>
            <p:cNvSpPr/>
            <p:nvPr/>
          </p:nvSpPr>
          <p:spPr>
            <a:xfrm>
              <a:off x="8157633" y="2857280"/>
              <a:ext cx="706967" cy="368300"/>
            </a:xfrm>
            <a:custGeom>
              <a:avLst/>
              <a:gdLst>
                <a:gd name="connsiteX0" fmla="*/ 0 w 706967"/>
                <a:gd name="connsiteY0" fmla="*/ 0 h 368300"/>
                <a:gd name="connsiteX1" fmla="*/ 706967 w 706967"/>
                <a:gd name="connsiteY1" fmla="*/ 4233 h 368300"/>
                <a:gd name="connsiteX2" fmla="*/ 702734 w 706967"/>
                <a:gd name="connsiteY2" fmla="*/ 368300 h 368300"/>
                <a:gd name="connsiteX3" fmla="*/ 4234 w 706967"/>
                <a:gd name="connsiteY3" fmla="*/ 368300 h 368300"/>
                <a:gd name="connsiteX4" fmla="*/ 4234 w 706967"/>
                <a:gd name="connsiteY4" fmla="*/ 368300 h 368300"/>
                <a:gd name="connsiteX5" fmla="*/ 4234 w 706967"/>
                <a:gd name="connsiteY5" fmla="*/ 36830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967" h="368300">
                  <a:moveTo>
                    <a:pt x="0" y="0"/>
                  </a:moveTo>
                  <a:lnTo>
                    <a:pt x="706967" y="4233"/>
                  </a:lnTo>
                  <a:lnTo>
                    <a:pt x="702734" y="368300"/>
                  </a:lnTo>
                  <a:lnTo>
                    <a:pt x="4234" y="368300"/>
                  </a:lnTo>
                  <a:lnTo>
                    <a:pt x="4234" y="368300"/>
                  </a:lnTo>
                  <a:lnTo>
                    <a:pt x="4234" y="368300"/>
                  </a:lnTo>
                </a:path>
              </a:pathLst>
            </a:cu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8610600" y="2912314"/>
              <a:ext cx="0" cy="267433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2" name="TextBox 351"/>
          <p:cNvSpPr txBox="1"/>
          <p:nvPr/>
        </p:nvSpPr>
        <p:spPr>
          <a:xfrm>
            <a:off x="6472150" y="3705960"/>
            <a:ext cx="1271481" cy="618633"/>
          </a:xfrm>
          <a:prstGeom prst="rect">
            <a:avLst/>
          </a:prstGeom>
          <a:solidFill>
            <a:srgbClr val="FFFFFF"/>
          </a:solidFill>
        </p:spPr>
        <p:txBody>
          <a:bodyPr wrap="none" lIns="64008" tIns="32005" rIns="64008" bIns="32005" rtlCol="0">
            <a:spAutoFit/>
          </a:bodyPr>
          <a:lstStyle/>
          <a:p>
            <a:pPr algn="ctr"/>
            <a:r>
              <a:rPr lang="en-US" dirty="0"/>
              <a:t>Queues/</a:t>
            </a:r>
            <a:br>
              <a:rPr lang="en-US" dirty="0"/>
            </a:br>
            <a:r>
              <a:rPr lang="en-US" dirty="0"/>
              <a:t>Scheduling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2283924" y="1831735"/>
            <a:ext cx="4615339" cy="772521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pPr algn="ctr"/>
            <a:r>
              <a:rPr lang="en-US" sz="2300" dirty="0"/>
              <a:t>Initially, a switch is </a:t>
            </a:r>
            <a:r>
              <a:rPr lang="en-US" sz="2300" dirty="0" err="1"/>
              <a:t>unprogrammed</a:t>
            </a:r>
            <a:r>
              <a:rPr lang="en-US" sz="2300" dirty="0"/>
              <a:t>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and </a:t>
            </a:r>
            <a:r>
              <a:rPr lang="en-US" sz="2300" dirty="0"/>
              <a:t>does not know any protocols.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597501" y="440358"/>
            <a:ext cx="7969629" cy="741744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pPr algn="ctr"/>
            <a:r>
              <a:rPr lang="en-US" sz="4400" dirty="0">
                <a:latin typeface="Arial"/>
                <a:cs typeface="Arial"/>
              </a:rPr>
              <a:t>The Abstract Forwarding Model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32416" y="4614239"/>
            <a:ext cx="592943" cy="863763"/>
          </a:xfrm>
          <a:prstGeom prst="roundRect">
            <a:avLst/>
          </a:prstGeom>
          <a:solidFill>
            <a:srgbClr val="FFFFFF"/>
          </a:solidFill>
          <a:ln w="127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201" name="Rounded Rectangle 200"/>
          <p:cNvSpPr/>
          <p:nvPr/>
        </p:nvSpPr>
        <p:spPr>
          <a:xfrm>
            <a:off x="3798976" y="4549989"/>
            <a:ext cx="592943" cy="863763"/>
          </a:xfrm>
          <a:prstGeom prst="roundRect">
            <a:avLst/>
          </a:prstGeom>
          <a:solidFill>
            <a:srgbClr val="FFFFFF"/>
          </a:solidFill>
          <a:ln w="127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202" name="Rounded Rectangle 201"/>
          <p:cNvSpPr/>
          <p:nvPr/>
        </p:nvSpPr>
        <p:spPr>
          <a:xfrm>
            <a:off x="3865534" y="4485739"/>
            <a:ext cx="592943" cy="863763"/>
          </a:xfrm>
          <a:prstGeom prst="roundRect">
            <a:avLst/>
          </a:prstGeom>
          <a:solidFill>
            <a:srgbClr val="FFFFFF"/>
          </a:solidFill>
          <a:ln w="127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203" name="Rounded Rectangle 202"/>
          <p:cNvSpPr/>
          <p:nvPr/>
        </p:nvSpPr>
        <p:spPr>
          <a:xfrm>
            <a:off x="3932094" y="4421489"/>
            <a:ext cx="592943" cy="863763"/>
          </a:xfrm>
          <a:prstGeom prst="roundRect">
            <a:avLst/>
          </a:prstGeom>
          <a:solidFill>
            <a:srgbClr val="FFFFFF"/>
          </a:solidFill>
          <a:ln w="127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204" name="Rounded Rectangle 203"/>
          <p:cNvSpPr/>
          <p:nvPr/>
        </p:nvSpPr>
        <p:spPr>
          <a:xfrm>
            <a:off x="3998651" y="4357236"/>
            <a:ext cx="592943" cy="863763"/>
          </a:xfrm>
          <a:prstGeom prst="roundRect">
            <a:avLst/>
          </a:prstGeom>
          <a:solidFill>
            <a:srgbClr val="FFFFFF"/>
          </a:solidFill>
          <a:ln w="127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9236" y="3764236"/>
            <a:ext cx="7687383" cy="2682983"/>
          </a:xfrm>
          <a:prstGeom prst="rect">
            <a:avLst/>
          </a:prstGeom>
          <a:noFill/>
          <a:ln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5" rIns="64008" bIns="32005" rtlCol="0" anchor="ctr"/>
          <a:lstStyle/>
          <a:p>
            <a:pPr algn="ctr"/>
            <a:endParaRPr lang="en-US"/>
          </a:p>
        </p:txBody>
      </p:sp>
      <p:grpSp>
        <p:nvGrpSpPr>
          <p:cNvPr id="205" name="Group 204"/>
          <p:cNvGrpSpPr/>
          <p:nvPr/>
        </p:nvGrpSpPr>
        <p:grpSpPr>
          <a:xfrm>
            <a:off x="2868768" y="5687346"/>
            <a:ext cx="2696025" cy="537053"/>
            <a:chOff x="3760180" y="6672413"/>
            <a:chExt cx="4313638" cy="644464"/>
          </a:xfrm>
        </p:grpSpPr>
        <p:sp>
          <p:nvSpPr>
            <p:cNvPr id="206" name="Rounded Rectangle 205"/>
            <p:cNvSpPr/>
            <p:nvPr/>
          </p:nvSpPr>
          <p:spPr>
            <a:xfrm>
              <a:off x="3760180" y="6903530"/>
              <a:ext cx="4313638" cy="413347"/>
            </a:xfrm>
            <a:prstGeom prst="roundRect">
              <a:avLst/>
            </a:prstGeom>
            <a:noFill/>
            <a:ln>
              <a:solidFill>
                <a:srgbClr val="000000"/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4758848" y="6672413"/>
              <a:ext cx="3067077" cy="4431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Packet Metadata</a:t>
              </a: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9" y="3426751"/>
            <a:ext cx="1144474" cy="7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233"/>
          <p:cNvGrpSpPr/>
          <p:nvPr/>
        </p:nvGrpSpPr>
        <p:grpSpPr>
          <a:xfrm>
            <a:off x="527038" y="383121"/>
            <a:ext cx="1185629" cy="848631"/>
            <a:chOff x="1249997" y="459742"/>
            <a:chExt cx="1897008" cy="1018356"/>
          </a:xfrm>
        </p:grpSpPr>
        <p:sp>
          <p:nvSpPr>
            <p:cNvPr id="23" name="TextBox 22"/>
            <p:cNvSpPr txBox="1"/>
            <p:nvPr/>
          </p:nvSpPr>
          <p:spPr>
            <a:xfrm>
              <a:off x="1249997" y="824380"/>
              <a:ext cx="1897008" cy="653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Protocol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Authoring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861538" y="505992"/>
              <a:ext cx="538861" cy="374336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6014" y="459742"/>
              <a:ext cx="50087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060089" y="156344"/>
            <a:ext cx="1179527" cy="1152178"/>
            <a:chOff x="3296142" y="187613"/>
            <a:chExt cx="1887243" cy="1382614"/>
          </a:xfrm>
        </p:grpSpPr>
        <p:sp>
          <p:nvSpPr>
            <p:cNvPr id="21" name="Rectangle 20"/>
            <p:cNvSpPr/>
            <p:nvPr/>
          </p:nvSpPr>
          <p:spPr>
            <a:xfrm>
              <a:off x="3296142" y="187613"/>
              <a:ext cx="1887243" cy="138261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57635" y="564320"/>
              <a:ext cx="1664750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L2_L3.p4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744029" y="1878046"/>
            <a:ext cx="1255984" cy="867099"/>
            <a:chOff x="3141854" y="2233335"/>
            <a:chExt cx="1536253" cy="950486"/>
          </a:xfrm>
        </p:grpSpPr>
        <p:pic>
          <p:nvPicPr>
            <p:cNvPr id="3" name="Picture 2" descr="Spur ge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053" y="2247767"/>
              <a:ext cx="936054" cy="93605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141854" y="2233335"/>
              <a:ext cx="295466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>
                <a:solidFill>
                  <a:srgbClr val="2B69B7"/>
                </a:solidFill>
                <a:latin typeface="Abadi MT Condensed Extra Bold"/>
                <a:cs typeface="Abadi MT Condensed Extra Bold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604177" y="1698900"/>
            <a:ext cx="1031352" cy="633125"/>
            <a:chOff x="1460014" y="2380935"/>
            <a:chExt cx="1650163" cy="759749"/>
          </a:xfrm>
        </p:grpSpPr>
        <p:sp>
          <p:nvSpPr>
            <p:cNvPr id="204" name="TextBox 203"/>
            <p:cNvSpPr txBox="1"/>
            <p:nvPr/>
          </p:nvSpPr>
          <p:spPr>
            <a:xfrm>
              <a:off x="1460014" y="2752887"/>
              <a:ext cx="1650163" cy="387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Compile</a:t>
              </a:r>
              <a:endParaRPr lang="en-US" dirty="0"/>
            </a:p>
          </p:txBody>
        </p:sp>
        <p:sp>
          <p:nvSpPr>
            <p:cNvPr id="205" name="Oval 204"/>
            <p:cNvSpPr/>
            <p:nvPr/>
          </p:nvSpPr>
          <p:spPr>
            <a:xfrm>
              <a:off x="1962608" y="2434498"/>
              <a:ext cx="524386" cy="374336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984460" y="2380935"/>
              <a:ext cx="500870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8" name="Down Arrow 247"/>
          <p:cNvSpPr/>
          <p:nvPr/>
        </p:nvSpPr>
        <p:spPr>
          <a:xfrm>
            <a:off x="2493585" y="1334921"/>
            <a:ext cx="289285" cy="526193"/>
          </a:xfrm>
          <a:prstGeom prst="downArrow">
            <a:avLst>
              <a:gd name="adj1" fmla="val 50000"/>
              <a:gd name="adj2" fmla="val 437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/>
            <a:endParaRPr lang="en-US"/>
          </a:p>
        </p:txBody>
      </p:sp>
      <p:sp>
        <p:nvSpPr>
          <p:cNvPr id="222" name="Down Arrow 221"/>
          <p:cNvSpPr/>
          <p:nvPr/>
        </p:nvSpPr>
        <p:spPr>
          <a:xfrm>
            <a:off x="2504533" y="2754025"/>
            <a:ext cx="289285" cy="1010210"/>
          </a:xfrm>
          <a:prstGeom prst="downArrow">
            <a:avLst>
              <a:gd name="adj1" fmla="val 50000"/>
              <a:gd name="adj2" fmla="val 437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/>
            <a:endParaRPr lang="en-US"/>
          </a:p>
        </p:txBody>
      </p:sp>
      <p:grpSp>
        <p:nvGrpSpPr>
          <p:cNvPr id="223" name="Group 222"/>
          <p:cNvGrpSpPr/>
          <p:nvPr/>
        </p:nvGrpSpPr>
        <p:grpSpPr>
          <a:xfrm>
            <a:off x="527082" y="2685236"/>
            <a:ext cx="1185541" cy="631467"/>
            <a:chOff x="1336663" y="2382926"/>
            <a:chExt cx="1896862" cy="757758"/>
          </a:xfrm>
        </p:grpSpPr>
        <p:sp>
          <p:nvSpPr>
            <p:cNvPr id="249" name="TextBox 248"/>
            <p:cNvSpPr txBox="1"/>
            <p:nvPr/>
          </p:nvSpPr>
          <p:spPr>
            <a:xfrm>
              <a:off x="1336663" y="2752887"/>
              <a:ext cx="1896862" cy="387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Configure</a:t>
              </a:r>
              <a:endParaRPr lang="en-US" dirty="0"/>
            </a:p>
          </p:txBody>
        </p:sp>
        <p:sp>
          <p:nvSpPr>
            <p:cNvPr id="250" name="Oval 249"/>
            <p:cNvSpPr/>
            <p:nvPr/>
          </p:nvSpPr>
          <p:spPr>
            <a:xfrm>
              <a:off x="1984460" y="2434498"/>
              <a:ext cx="502533" cy="374336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1991233" y="2382926"/>
              <a:ext cx="500869" cy="443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270599" y="4353523"/>
            <a:ext cx="448638" cy="1524000"/>
            <a:chOff x="736030" y="5224227"/>
            <a:chExt cx="717818" cy="1828800"/>
          </a:xfrm>
        </p:grpSpPr>
        <p:cxnSp>
          <p:nvCxnSpPr>
            <p:cNvPr id="232" name="Straight Arrow Connector 231"/>
            <p:cNvCxnSpPr/>
            <p:nvPr/>
          </p:nvCxnSpPr>
          <p:spPr>
            <a:xfrm>
              <a:off x="736030" y="52242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>
              <a:off x="736030" y="53766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736030" y="55290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736030" y="56814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736030" y="58338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>
            <a:xfrm>
              <a:off x="736030" y="59862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/>
            <p:nvPr/>
          </p:nvCxnSpPr>
          <p:spPr>
            <a:xfrm>
              <a:off x="736030" y="61386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/>
            <p:nvPr/>
          </p:nvCxnSpPr>
          <p:spPr>
            <a:xfrm>
              <a:off x="736030" y="62910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/>
            <p:nvPr/>
          </p:nvCxnSpPr>
          <p:spPr>
            <a:xfrm>
              <a:off x="736030" y="64434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/>
            <p:nvPr/>
          </p:nvCxnSpPr>
          <p:spPr>
            <a:xfrm>
              <a:off x="736030" y="65958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/>
            <p:nvPr/>
          </p:nvCxnSpPr>
          <p:spPr>
            <a:xfrm>
              <a:off x="736030" y="67482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>
              <a:off x="736030" y="69006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>
              <a:off x="736030" y="70530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>
            <a:off x="909250" y="3838876"/>
            <a:ext cx="1383915" cy="2360023"/>
            <a:chOff x="1454797" y="4637251"/>
            <a:chExt cx="2214265" cy="2755680"/>
          </a:xfrm>
        </p:grpSpPr>
        <p:sp>
          <p:nvSpPr>
            <p:cNvPr id="253" name="Rounded Rectangle 252"/>
            <p:cNvSpPr/>
            <p:nvPr/>
          </p:nvSpPr>
          <p:spPr>
            <a:xfrm>
              <a:off x="1454797" y="4925137"/>
              <a:ext cx="2214265" cy="2467794"/>
            </a:xfrm>
            <a:prstGeom prst="roundRect">
              <a:avLst/>
            </a:prstGeom>
            <a:noFill/>
            <a:ln>
              <a:solidFill>
                <a:srgbClr val="000000"/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2072053" y="4637251"/>
              <a:ext cx="1383265" cy="43125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Parser</a:t>
              </a:r>
            </a:p>
          </p:txBody>
        </p:sp>
      </p:grpSp>
      <p:sp>
        <p:nvSpPr>
          <p:cNvPr id="256" name="Rounded Rectangle 255"/>
          <p:cNvSpPr/>
          <p:nvPr/>
        </p:nvSpPr>
        <p:spPr>
          <a:xfrm>
            <a:off x="2868768" y="4104281"/>
            <a:ext cx="2696025" cy="1519243"/>
          </a:xfrm>
          <a:prstGeom prst="roundRect">
            <a:avLst/>
          </a:prstGeom>
          <a:noFill/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5" rIns="64008" bIns="32005" rtlCol="0" anchor="ctr"/>
          <a:lstStyle/>
          <a:p>
            <a:pPr algn="ctr"/>
            <a:endParaRPr lang="en-US"/>
          </a:p>
        </p:txBody>
      </p:sp>
      <p:sp>
        <p:nvSpPr>
          <p:cNvPr id="257" name="TextBox 256"/>
          <p:cNvSpPr txBox="1"/>
          <p:nvPr/>
        </p:nvSpPr>
        <p:spPr>
          <a:xfrm>
            <a:off x="3292138" y="3864378"/>
            <a:ext cx="2261423" cy="341634"/>
          </a:xfrm>
          <a:prstGeom prst="rect">
            <a:avLst/>
          </a:prstGeom>
          <a:solidFill>
            <a:srgbClr val="FFFFFF"/>
          </a:solidFill>
        </p:spPr>
        <p:txBody>
          <a:bodyPr wrap="none" lIns="64008" tIns="32005" rIns="64008" bIns="32005" rtlCol="0">
            <a:spAutoFit/>
          </a:bodyPr>
          <a:lstStyle/>
          <a:p>
            <a:r>
              <a:rPr lang="en-US" dirty="0" err="1"/>
              <a:t>Match+Action</a:t>
            </a:r>
            <a:r>
              <a:rPr lang="en-US" dirty="0"/>
              <a:t> Tables</a:t>
            </a:r>
          </a:p>
        </p:txBody>
      </p:sp>
      <p:grpSp>
        <p:nvGrpSpPr>
          <p:cNvPr id="296" name="Group 295"/>
          <p:cNvGrpSpPr/>
          <p:nvPr/>
        </p:nvGrpSpPr>
        <p:grpSpPr>
          <a:xfrm>
            <a:off x="8406619" y="4349485"/>
            <a:ext cx="448638" cy="1524000"/>
            <a:chOff x="13450587" y="5131758"/>
            <a:chExt cx="717818" cy="1828800"/>
          </a:xfrm>
        </p:grpSpPr>
        <p:cxnSp>
          <p:nvCxnSpPr>
            <p:cNvPr id="297" name="Straight Arrow Connector 296"/>
            <p:cNvCxnSpPr/>
            <p:nvPr/>
          </p:nvCxnSpPr>
          <p:spPr>
            <a:xfrm>
              <a:off x="13450587" y="51317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>
              <a:off x="13450587" y="52841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/>
            <p:nvPr/>
          </p:nvCxnSpPr>
          <p:spPr>
            <a:xfrm>
              <a:off x="13450587" y="54365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/>
            <p:nvPr/>
          </p:nvCxnSpPr>
          <p:spPr>
            <a:xfrm>
              <a:off x="13450587" y="55889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/>
            <p:nvPr/>
          </p:nvCxnSpPr>
          <p:spPr>
            <a:xfrm>
              <a:off x="13450587" y="57413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13450587" y="58937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13450587" y="60461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13450587" y="61985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/>
            <p:nvPr/>
          </p:nvCxnSpPr>
          <p:spPr>
            <a:xfrm>
              <a:off x="13450587" y="63509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/>
            <p:nvPr/>
          </p:nvCxnSpPr>
          <p:spPr>
            <a:xfrm>
              <a:off x="13450587" y="65033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>
              <a:off x="13450587" y="66557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>
              <a:off x="13450587" y="68081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>
              <a:off x="13450587" y="69605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9" name="Rounded Rectangle 358"/>
          <p:cNvSpPr/>
          <p:nvPr/>
        </p:nvSpPr>
        <p:spPr>
          <a:xfrm>
            <a:off x="6457181" y="4124363"/>
            <a:ext cx="1265908" cy="2056495"/>
          </a:xfrm>
          <a:prstGeom prst="roundRect">
            <a:avLst/>
          </a:prstGeom>
          <a:noFill/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5" rIns="64008" bIns="32005" rtlCol="0" anchor="ctr"/>
          <a:lstStyle/>
          <a:p>
            <a:pPr algn="ctr"/>
            <a:endParaRPr lang="en-US"/>
          </a:p>
        </p:txBody>
      </p:sp>
      <p:grpSp>
        <p:nvGrpSpPr>
          <p:cNvPr id="360" name="Group 359"/>
          <p:cNvGrpSpPr/>
          <p:nvPr/>
        </p:nvGrpSpPr>
        <p:grpSpPr>
          <a:xfrm>
            <a:off x="6868158" y="4540279"/>
            <a:ext cx="441855" cy="1397998"/>
            <a:chOff x="8157633" y="1547984"/>
            <a:chExt cx="706967" cy="1677596"/>
          </a:xfrm>
        </p:grpSpPr>
        <p:sp>
          <p:nvSpPr>
            <p:cNvPr id="361" name="Freeform 360"/>
            <p:cNvSpPr/>
            <p:nvPr/>
          </p:nvSpPr>
          <p:spPr>
            <a:xfrm>
              <a:off x="8157633" y="1547984"/>
              <a:ext cx="706967" cy="368300"/>
            </a:xfrm>
            <a:custGeom>
              <a:avLst/>
              <a:gdLst>
                <a:gd name="connsiteX0" fmla="*/ 0 w 706967"/>
                <a:gd name="connsiteY0" fmla="*/ 0 h 368300"/>
                <a:gd name="connsiteX1" fmla="*/ 706967 w 706967"/>
                <a:gd name="connsiteY1" fmla="*/ 4233 h 368300"/>
                <a:gd name="connsiteX2" fmla="*/ 702734 w 706967"/>
                <a:gd name="connsiteY2" fmla="*/ 368300 h 368300"/>
                <a:gd name="connsiteX3" fmla="*/ 4234 w 706967"/>
                <a:gd name="connsiteY3" fmla="*/ 368300 h 368300"/>
                <a:gd name="connsiteX4" fmla="*/ 4234 w 706967"/>
                <a:gd name="connsiteY4" fmla="*/ 368300 h 368300"/>
                <a:gd name="connsiteX5" fmla="*/ 4234 w 706967"/>
                <a:gd name="connsiteY5" fmla="*/ 36830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967" h="368300">
                  <a:moveTo>
                    <a:pt x="0" y="0"/>
                  </a:moveTo>
                  <a:lnTo>
                    <a:pt x="706967" y="4233"/>
                  </a:lnTo>
                  <a:lnTo>
                    <a:pt x="702734" y="368300"/>
                  </a:lnTo>
                  <a:lnTo>
                    <a:pt x="4234" y="368300"/>
                  </a:lnTo>
                  <a:lnTo>
                    <a:pt x="4234" y="368300"/>
                  </a:lnTo>
                  <a:lnTo>
                    <a:pt x="4234" y="368300"/>
                  </a:lnTo>
                </a:path>
              </a:pathLst>
            </a:cu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2" name="Straight Connector 361"/>
            <p:cNvCxnSpPr/>
            <p:nvPr/>
          </p:nvCxnSpPr>
          <p:spPr>
            <a:xfrm>
              <a:off x="8610600" y="1603018"/>
              <a:ext cx="0" cy="267433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Freeform 362"/>
            <p:cNvSpPr/>
            <p:nvPr/>
          </p:nvSpPr>
          <p:spPr>
            <a:xfrm>
              <a:off x="8157633" y="1984416"/>
              <a:ext cx="706967" cy="368300"/>
            </a:xfrm>
            <a:custGeom>
              <a:avLst/>
              <a:gdLst>
                <a:gd name="connsiteX0" fmla="*/ 0 w 706967"/>
                <a:gd name="connsiteY0" fmla="*/ 0 h 368300"/>
                <a:gd name="connsiteX1" fmla="*/ 706967 w 706967"/>
                <a:gd name="connsiteY1" fmla="*/ 4233 h 368300"/>
                <a:gd name="connsiteX2" fmla="*/ 702734 w 706967"/>
                <a:gd name="connsiteY2" fmla="*/ 368300 h 368300"/>
                <a:gd name="connsiteX3" fmla="*/ 4234 w 706967"/>
                <a:gd name="connsiteY3" fmla="*/ 368300 h 368300"/>
                <a:gd name="connsiteX4" fmla="*/ 4234 w 706967"/>
                <a:gd name="connsiteY4" fmla="*/ 368300 h 368300"/>
                <a:gd name="connsiteX5" fmla="*/ 4234 w 706967"/>
                <a:gd name="connsiteY5" fmla="*/ 36830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967" h="368300">
                  <a:moveTo>
                    <a:pt x="0" y="0"/>
                  </a:moveTo>
                  <a:lnTo>
                    <a:pt x="706967" y="4233"/>
                  </a:lnTo>
                  <a:lnTo>
                    <a:pt x="702734" y="368300"/>
                  </a:lnTo>
                  <a:lnTo>
                    <a:pt x="4234" y="368300"/>
                  </a:lnTo>
                  <a:lnTo>
                    <a:pt x="4234" y="368300"/>
                  </a:lnTo>
                  <a:lnTo>
                    <a:pt x="4234" y="368300"/>
                  </a:lnTo>
                </a:path>
              </a:pathLst>
            </a:cu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4" name="Straight Connector 363"/>
            <p:cNvCxnSpPr/>
            <p:nvPr/>
          </p:nvCxnSpPr>
          <p:spPr>
            <a:xfrm>
              <a:off x="8610600" y="2039450"/>
              <a:ext cx="0" cy="267433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Freeform 364"/>
            <p:cNvSpPr/>
            <p:nvPr/>
          </p:nvSpPr>
          <p:spPr>
            <a:xfrm>
              <a:off x="8157633" y="2420848"/>
              <a:ext cx="706967" cy="368300"/>
            </a:xfrm>
            <a:custGeom>
              <a:avLst/>
              <a:gdLst>
                <a:gd name="connsiteX0" fmla="*/ 0 w 706967"/>
                <a:gd name="connsiteY0" fmla="*/ 0 h 368300"/>
                <a:gd name="connsiteX1" fmla="*/ 706967 w 706967"/>
                <a:gd name="connsiteY1" fmla="*/ 4233 h 368300"/>
                <a:gd name="connsiteX2" fmla="*/ 702734 w 706967"/>
                <a:gd name="connsiteY2" fmla="*/ 368300 h 368300"/>
                <a:gd name="connsiteX3" fmla="*/ 4234 w 706967"/>
                <a:gd name="connsiteY3" fmla="*/ 368300 h 368300"/>
                <a:gd name="connsiteX4" fmla="*/ 4234 w 706967"/>
                <a:gd name="connsiteY4" fmla="*/ 368300 h 368300"/>
                <a:gd name="connsiteX5" fmla="*/ 4234 w 706967"/>
                <a:gd name="connsiteY5" fmla="*/ 36830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967" h="368300">
                  <a:moveTo>
                    <a:pt x="0" y="0"/>
                  </a:moveTo>
                  <a:lnTo>
                    <a:pt x="706967" y="4233"/>
                  </a:lnTo>
                  <a:lnTo>
                    <a:pt x="702734" y="368300"/>
                  </a:lnTo>
                  <a:lnTo>
                    <a:pt x="4234" y="368300"/>
                  </a:lnTo>
                  <a:lnTo>
                    <a:pt x="4234" y="368300"/>
                  </a:lnTo>
                  <a:lnTo>
                    <a:pt x="4234" y="368300"/>
                  </a:lnTo>
                </a:path>
              </a:pathLst>
            </a:cu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7" name="Straight Connector 366"/>
            <p:cNvCxnSpPr/>
            <p:nvPr/>
          </p:nvCxnSpPr>
          <p:spPr>
            <a:xfrm>
              <a:off x="8610600" y="2475882"/>
              <a:ext cx="0" cy="267433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Freeform 367"/>
            <p:cNvSpPr/>
            <p:nvPr/>
          </p:nvSpPr>
          <p:spPr>
            <a:xfrm>
              <a:off x="8157633" y="2857280"/>
              <a:ext cx="706967" cy="368300"/>
            </a:xfrm>
            <a:custGeom>
              <a:avLst/>
              <a:gdLst>
                <a:gd name="connsiteX0" fmla="*/ 0 w 706967"/>
                <a:gd name="connsiteY0" fmla="*/ 0 h 368300"/>
                <a:gd name="connsiteX1" fmla="*/ 706967 w 706967"/>
                <a:gd name="connsiteY1" fmla="*/ 4233 h 368300"/>
                <a:gd name="connsiteX2" fmla="*/ 702734 w 706967"/>
                <a:gd name="connsiteY2" fmla="*/ 368300 h 368300"/>
                <a:gd name="connsiteX3" fmla="*/ 4234 w 706967"/>
                <a:gd name="connsiteY3" fmla="*/ 368300 h 368300"/>
                <a:gd name="connsiteX4" fmla="*/ 4234 w 706967"/>
                <a:gd name="connsiteY4" fmla="*/ 368300 h 368300"/>
                <a:gd name="connsiteX5" fmla="*/ 4234 w 706967"/>
                <a:gd name="connsiteY5" fmla="*/ 36830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967" h="368300">
                  <a:moveTo>
                    <a:pt x="0" y="0"/>
                  </a:moveTo>
                  <a:lnTo>
                    <a:pt x="706967" y="4233"/>
                  </a:lnTo>
                  <a:lnTo>
                    <a:pt x="702734" y="368300"/>
                  </a:lnTo>
                  <a:lnTo>
                    <a:pt x="4234" y="368300"/>
                  </a:lnTo>
                  <a:lnTo>
                    <a:pt x="4234" y="368300"/>
                  </a:lnTo>
                  <a:lnTo>
                    <a:pt x="4234" y="368300"/>
                  </a:lnTo>
                </a:path>
              </a:pathLst>
            </a:cu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9" name="Straight Connector 368"/>
            <p:cNvCxnSpPr/>
            <p:nvPr/>
          </p:nvCxnSpPr>
          <p:spPr>
            <a:xfrm>
              <a:off x="8610600" y="2912314"/>
              <a:ext cx="0" cy="267433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0" name="TextBox 369"/>
          <p:cNvSpPr txBox="1"/>
          <p:nvPr/>
        </p:nvSpPr>
        <p:spPr>
          <a:xfrm>
            <a:off x="6472150" y="3705960"/>
            <a:ext cx="1271481" cy="618633"/>
          </a:xfrm>
          <a:prstGeom prst="rect">
            <a:avLst/>
          </a:prstGeom>
          <a:solidFill>
            <a:srgbClr val="FFFFFF"/>
          </a:solidFill>
        </p:spPr>
        <p:txBody>
          <a:bodyPr wrap="none" lIns="64008" tIns="32005" rIns="64008" bIns="32005" rtlCol="0">
            <a:spAutoFit/>
          </a:bodyPr>
          <a:lstStyle/>
          <a:p>
            <a:pPr algn="ctr"/>
            <a:r>
              <a:rPr lang="en-US" dirty="0"/>
              <a:t>Queues/</a:t>
            </a:r>
            <a:br>
              <a:rPr lang="en-US" dirty="0"/>
            </a:br>
            <a:r>
              <a:rPr lang="en-US" dirty="0"/>
              <a:t>Scheduling</a:t>
            </a:r>
          </a:p>
        </p:txBody>
      </p:sp>
      <p:sp>
        <p:nvSpPr>
          <p:cNvPr id="372" name="Rounded Rectangle 371"/>
          <p:cNvSpPr/>
          <p:nvPr/>
        </p:nvSpPr>
        <p:spPr>
          <a:xfrm>
            <a:off x="3732416" y="4614239"/>
            <a:ext cx="592943" cy="863763"/>
          </a:xfrm>
          <a:prstGeom prst="roundRect">
            <a:avLst/>
          </a:prstGeom>
          <a:solidFill>
            <a:srgbClr val="FFFFFF"/>
          </a:solidFill>
          <a:ln w="127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379" name="Rounded Rectangle 378"/>
          <p:cNvSpPr/>
          <p:nvPr/>
        </p:nvSpPr>
        <p:spPr>
          <a:xfrm>
            <a:off x="3798976" y="4549989"/>
            <a:ext cx="592943" cy="863763"/>
          </a:xfrm>
          <a:prstGeom prst="roundRect">
            <a:avLst/>
          </a:prstGeom>
          <a:solidFill>
            <a:srgbClr val="FFFFFF"/>
          </a:solidFill>
          <a:ln w="127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380" name="Rounded Rectangle 379"/>
          <p:cNvSpPr/>
          <p:nvPr/>
        </p:nvSpPr>
        <p:spPr>
          <a:xfrm>
            <a:off x="3865534" y="4485739"/>
            <a:ext cx="592943" cy="863763"/>
          </a:xfrm>
          <a:prstGeom prst="roundRect">
            <a:avLst/>
          </a:prstGeom>
          <a:solidFill>
            <a:srgbClr val="FFFFFF"/>
          </a:solidFill>
          <a:ln w="127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381" name="Rounded Rectangle 380"/>
          <p:cNvSpPr/>
          <p:nvPr/>
        </p:nvSpPr>
        <p:spPr>
          <a:xfrm>
            <a:off x="3932094" y="4421489"/>
            <a:ext cx="592943" cy="863763"/>
          </a:xfrm>
          <a:prstGeom prst="roundRect">
            <a:avLst/>
          </a:prstGeom>
          <a:solidFill>
            <a:srgbClr val="FFFFFF"/>
          </a:solidFill>
          <a:ln w="127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382" name="Rounded Rectangle 381"/>
          <p:cNvSpPr/>
          <p:nvPr/>
        </p:nvSpPr>
        <p:spPr>
          <a:xfrm>
            <a:off x="3998651" y="4357236"/>
            <a:ext cx="592943" cy="863763"/>
          </a:xfrm>
          <a:prstGeom prst="roundRect">
            <a:avLst/>
          </a:prstGeom>
          <a:solidFill>
            <a:srgbClr val="FFFFFF"/>
          </a:solidFill>
          <a:ln w="127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383" name="Rectangle 382"/>
          <p:cNvSpPr/>
          <p:nvPr/>
        </p:nvSpPr>
        <p:spPr>
          <a:xfrm>
            <a:off x="719236" y="3764236"/>
            <a:ext cx="7687383" cy="2682983"/>
          </a:xfrm>
          <a:prstGeom prst="rect">
            <a:avLst/>
          </a:prstGeom>
          <a:noFill/>
          <a:ln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5" rIns="64008" bIns="32005" rtlCol="0" anchor="ctr"/>
          <a:lstStyle/>
          <a:p>
            <a:pPr algn="ctr"/>
            <a:endParaRPr lang="en-US"/>
          </a:p>
        </p:txBody>
      </p:sp>
      <p:grpSp>
        <p:nvGrpSpPr>
          <p:cNvPr id="384" name="Group 383"/>
          <p:cNvGrpSpPr/>
          <p:nvPr/>
        </p:nvGrpSpPr>
        <p:grpSpPr>
          <a:xfrm>
            <a:off x="2868768" y="5687346"/>
            <a:ext cx="2696025" cy="537053"/>
            <a:chOff x="3760180" y="6672413"/>
            <a:chExt cx="4313638" cy="644464"/>
          </a:xfrm>
        </p:grpSpPr>
        <p:sp>
          <p:nvSpPr>
            <p:cNvPr id="389" name="Rounded Rectangle 388"/>
            <p:cNvSpPr/>
            <p:nvPr/>
          </p:nvSpPr>
          <p:spPr>
            <a:xfrm>
              <a:off x="3760180" y="6903530"/>
              <a:ext cx="4313638" cy="413347"/>
            </a:xfrm>
            <a:prstGeom prst="roundRect">
              <a:avLst/>
            </a:prstGeom>
            <a:noFill/>
            <a:ln>
              <a:solidFill>
                <a:srgbClr val="000000"/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4758848" y="6672413"/>
              <a:ext cx="3067077" cy="4431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Packet Metadata</a:t>
              </a:r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1446759" y="2309666"/>
            <a:ext cx="1268342" cy="1751548"/>
            <a:chOff x="1589378" y="5127627"/>
            <a:chExt cx="2029346" cy="2101858"/>
          </a:xfrm>
        </p:grpSpPr>
        <p:sp>
          <p:nvSpPr>
            <p:cNvPr id="252" name="Connector 251"/>
            <p:cNvSpPr/>
            <p:nvPr/>
          </p:nvSpPr>
          <p:spPr>
            <a:xfrm>
              <a:off x="1735635" y="5127627"/>
              <a:ext cx="690439" cy="548071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86" name="Connector 285"/>
            <p:cNvSpPr/>
            <p:nvPr/>
          </p:nvSpPr>
          <p:spPr>
            <a:xfrm>
              <a:off x="2725462" y="5130027"/>
              <a:ext cx="735020" cy="548071"/>
            </a:xfrm>
            <a:prstGeom prst="flowChartConnector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88" name="Connector 287"/>
            <p:cNvSpPr/>
            <p:nvPr/>
          </p:nvSpPr>
          <p:spPr>
            <a:xfrm>
              <a:off x="1860191" y="5921034"/>
              <a:ext cx="664313" cy="548071"/>
            </a:xfrm>
            <a:prstGeom prst="flowChartConnector">
              <a:avLst/>
            </a:prstGeom>
            <a:solidFill>
              <a:srgbClr val="D92A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90" name="Connector 289"/>
            <p:cNvSpPr/>
            <p:nvPr/>
          </p:nvSpPr>
          <p:spPr>
            <a:xfrm>
              <a:off x="2727012" y="5965072"/>
              <a:ext cx="733470" cy="548071"/>
            </a:xfrm>
            <a:prstGeom prst="flowChartConnector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92" name="Connector 291"/>
            <p:cNvSpPr/>
            <p:nvPr/>
          </p:nvSpPr>
          <p:spPr>
            <a:xfrm>
              <a:off x="1794245" y="6681414"/>
              <a:ext cx="647104" cy="548071"/>
            </a:xfrm>
            <a:prstGeom prst="flowChartConnector">
              <a:avLst/>
            </a:prstGeom>
            <a:solidFill>
              <a:srgbClr val="5CFF3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94" name="Connector 293"/>
            <p:cNvSpPr/>
            <p:nvPr/>
          </p:nvSpPr>
          <p:spPr>
            <a:xfrm>
              <a:off x="2742284" y="6681414"/>
              <a:ext cx="718198" cy="548071"/>
            </a:xfrm>
            <a:prstGeom prst="flowChartConnector">
              <a:avLst/>
            </a:prstGeom>
            <a:solidFill>
              <a:srgbClr val="FF0D1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cxnSp>
          <p:nvCxnSpPr>
            <p:cNvPr id="298" name="Straight Arrow Connector 297"/>
            <p:cNvCxnSpPr>
              <a:stCxn id="252" idx="6"/>
              <a:endCxn id="286" idx="2"/>
            </p:cNvCxnSpPr>
            <p:nvPr/>
          </p:nvCxnSpPr>
          <p:spPr>
            <a:xfrm>
              <a:off x="2426075" y="5401663"/>
              <a:ext cx="299387" cy="240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>
              <a:stCxn id="286" idx="3"/>
              <a:endCxn id="288" idx="7"/>
            </p:cNvCxnSpPr>
            <p:nvPr/>
          </p:nvCxnSpPr>
          <p:spPr>
            <a:xfrm flipH="1">
              <a:off x="2427217" y="5597835"/>
              <a:ext cx="405886" cy="403462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252" idx="4"/>
              <a:endCxn id="288" idx="0"/>
            </p:cNvCxnSpPr>
            <p:nvPr/>
          </p:nvCxnSpPr>
          <p:spPr>
            <a:xfrm>
              <a:off x="2080856" y="5675698"/>
              <a:ext cx="111491" cy="245335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252" idx="5"/>
              <a:endCxn id="290" idx="1"/>
            </p:cNvCxnSpPr>
            <p:nvPr/>
          </p:nvCxnSpPr>
          <p:spPr>
            <a:xfrm>
              <a:off x="2324963" y="5595435"/>
              <a:ext cx="509464" cy="44990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288" idx="4"/>
              <a:endCxn id="292" idx="0"/>
            </p:cNvCxnSpPr>
            <p:nvPr/>
          </p:nvCxnSpPr>
          <p:spPr>
            <a:xfrm flipH="1">
              <a:off x="2117797" y="6469105"/>
              <a:ext cx="74550" cy="212309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reeform 99"/>
            <p:cNvSpPr/>
            <p:nvPr/>
          </p:nvSpPr>
          <p:spPr>
            <a:xfrm>
              <a:off x="1589378" y="5925915"/>
              <a:ext cx="353722" cy="521822"/>
            </a:xfrm>
            <a:custGeom>
              <a:avLst/>
              <a:gdLst>
                <a:gd name="connsiteX0" fmla="*/ 341022 w 353722"/>
                <a:gd name="connsiteY0" fmla="*/ 81185 h 521822"/>
                <a:gd name="connsiteX1" fmla="*/ 197089 w 353722"/>
                <a:gd name="connsiteY1" fmla="*/ 752 h 521822"/>
                <a:gd name="connsiteX2" fmla="*/ 10822 w 353722"/>
                <a:gd name="connsiteY2" fmla="*/ 123518 h 521822"/>
                <a:gd name="connsiteX3" fmla="*/ 44689 w 353722"/>
                <a:gd name="connsiteY3" fmla="*/ 432552 h 521822"/>
                <a:gd name="connsiteX4" fmla="*/ 230955 w 353722"/>
                <a:gd name="connsiteY4" fmla="*/ 521452 h 521822"/>
                <a:gd name="connsiteX5" fmla="*/ 353722 w 353722"/>
                <a:gd name="connsiteY5" fmla="*/ 466418 h 52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722" h="521822">
                  <a:moveTo>
                    <a:pt x="341022" y="81185"/>
                  </a:moveTo>
                  <a:cubicBezTo>
                    <a:pt x="296572" y="37441"/>
                    <a:pt x="252122" y="-6303"/>
                    <a:pt x="197089" y="752"/>
                  </a:cubicBezTo>
                  <a:cubicBezTo>
                    <a:pt x="142056" y="7807"/>
                    <a:pt x="36222" y="51551"/>
                    <a:pt x="10822" y="123518"/>
                  </a:cubicBezTo>
                  <a:cubicBezTo>
                    <a:pt x="-14578" y="195485"/>
                    <a:pt x="8000" y="366230"/>
                    <a:pt x="44689" y="432552"/>
                  </a:cubicBezTo>
                  <a:cubicBezTo>
                    <a:pt x="81378" y="498874"/>
                    <a:pt x="179450" y="515808"/>
                    <a:pt x="230955" y="521452"/>
                  </a:cubicBezTo>
                  <a:cubicBezTo>
                    <a:pt x="282460" y="527096"/>
                    <a:pt x="353722" y="466418"/>
                    <a:pt x="353722" y="466418"/>
                  </a:cubicBezTo>
                </a:path>
              </a:pathLst>
            </a:custGeom>
            <a:ln w="9525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Arrow Connector 125"/>
            <p:cNvCxnSpPr>
              <a:stCxn id="288" idx="5"/>
              <a:endCxn id="294" idx="1"/>
            </p:cNvCxnSpPr>
            <p:nvPr/>
          </p:nvCxnSpPr>
          <p:spPr>
            <a:xfrm>
              <a:off x="2427217" y="6388842"/>
              <a:ext cx="420245" cy="372835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>
              <a:stCxn id="290" idx="3"/>
              <a:endCxn id="292" idx="7"/>
            </p:cNvCxnSpPr>
            <p:nvPr/>
          </p:nvCxnSpPr>
          <p:spPr>
            <a:xfrm flipH="1">
              <a:off x="2346582" y="6432880"/>
              <a:ext cx="487844" cy="328796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TextBox 292"/>
            <p:cNvSpPr txBox="1"/>
            <p:nvPr/>
          </p:nvSpPr>
          <p:spPr>
            <a:xfrm>
              <a:off x="1676818" y="6757377"/>
              <a:ext cx="905457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TCP</a:t>
              </a: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660145" y="6735632"/>
              <a:ext cx="91116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</a:rPr>
                <a:t>New</a:t>
              </a: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1736554" y="5982548"/>
              <a:ext cx="911318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</a:rPr>
                <a:t>IPv4</a:t>
              </a:r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2659996" y="6019281"/>
              <a:ext cx="911318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</a:rPr>
                <a:t>IPv6</a:t>
              </a: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2605936" y="5220404"/>
              <a:ext cx="1012788" cy="35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VLAN</a:t>
              </a: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1674680" y="5157107"/>
              <a:ext cx="849823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grpSp>
        <p:nvGrpSpPr>
          <p:cNvPr id="373" name="Group 372"/>
          <p:cNvGrpSpPr/>
          <p:nvPr/>
        </p:nvGrpSpPr>
        <p:grpSpPr>
          <a:xfrm>
            <a:off x="3295559" y="2136546"/>
            <a:ext cx="1485243" cy="1534393"/>
            <a:chOff x="4086925" y="5224007"/>
            <a:chExt cx="3701361" cy="1841271"/>
          </a:xfrm>
        </p:grpSpPr>
        <p:sp>
          <p:nvSpPr>
            <p:cNvPr id="374" name="Rectangle 373"/>
            <p:cNvSpPr/>
            <p:nvPr/>
          </p:nvSpPr>
          <p:spPr>
            <a:xfrm>
              <a:off x="4086925" y="5244116"/>
              <a:ext cx="673040" cy="22626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411898" y="5246867"/>
              <a:ext cx="673040" cy="1818411"/>
            </a:xfrm>
            <a:prstGeom prst="rect">
              <a:avLst/>
            </a:prstGeom>
            <a:solidFill>
              <a:srgbClr val="D92AFF">
                <a:alpha val="6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4086925" y="6542997"/>
              <a:ext cx="673040" cy="498185"/>
            </a:xfrm>
            <a:prstGeom prst="rect">
              <a:avLst/>
            </a:prstGeom>
            <a:solidFill>
              <a:srgbClr val="D92AFF">
                <a:alpha val="6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4086925" y="5569419"/>
              <a:ext cx="673040" cy="854731"/>
            </a:xfrm>
            <a:prstGeom prst="rect">
              <a:avLst/>
            </a:prstGeom>
            <a:solidFill>
              <a:srgbClr val="3366FF">
                <a:alpha val="6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7115246" y="5224007"/>
              <a:ext cx="673040" cy="854731"/>
            </a:xfrm>
            <a:prstGeom prst="rect">
              <a:avLst/>
            </a:prstGeom>
            <a:solidFill>
              <a:srgbClr val="3366FF">
                <a:alpha val="6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4134083" y="2134106"/>
            <a:ext cx="1135460" cy="1518508"/>
            <a:chOff x="10332765" y="5219381"/>
            <a:chExt cx="2285914" cy="1822209"/>
          </a:xfrm>
        </p:grpSpPr>
        <p:sp>
          <p:nvSpPr>
            <p:cNvPr id="386" name="Rectangle 385"/>
            <p:cNvSpPr/>
            <p:nvPr/>
          </p:nvSpPr>
          <p:spPr>
            <a:xfrm>
              <a:off x="10332765" y="5219381"/>
              <a:ext cx="673040" cy="1184249"/>
            </a:xfrm>
            <a:prstGeom prst="rect">
              <a:avLst/>
            </a:prstGeom>
            <a:solidFill>
              <a:srgbClr val="FFFF00">
                <a:alpha val="62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11945639" y="5554422"/>
              <a:ext cx="673040" cy="1487168"/>
            </a:xfrm>
            <a:prstGeom prst="rect">
              <a:avLst/>
            </a:prstGeom>
            <a:solidFill>
              <a:srgbClr val="5CFF37">
                <a:alpha val="6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27568" y="1334924"/>
            <a:ext cx="2629345" cy="2429312"/>
            <a:chOff x="4627568" y="1334924"/>
            <a:chExt cx="2629345" cy="2429312"/>
          </a:xfrm>
        </p:grpSpPr>
        <p:sp>
          <p:nvSpPr>
            <p:cNvPr id="110" name="Down Arrow 109"/>
            <p:cNvSpPr/>
            <p:nvPr/>
          </p:nvSpPr>
          <p:spPr>
            <a:xfrm>
              <a:off x="5798568" y="2744914"/>
              <a:ext cx="289285" cy="1019322"/>
            </a:xfrm>
            <a:prstGeom prst="downArrow">
              <a:avLst>
                <a:gd name="adj1" fmla="val 50000"/>
                <a:gd name="adj2" fmla="val 437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4005" tIns="32003" rIns="64005" bIns="32003"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4627568" y="1925416"/>
              <a:ext cx="2629345" cy="4815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005" tIns="32003" rIns="64005" bIns="32003" rtlCol="0" anchor="ctr"/>
            <a:lstStyle/>
            <a:p>
              <a:pPr algn="ctr"/>
              <a:r>
                <a:rPr lang="en-US" sz="2000" dirty="0">
                  <a:solidFill>
                    <a:srgbClr val="2B69B7"/>
                  </a:solidFill>
                </a:rPr>
                <a:t>Run-time API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5475245" y="2417070"/>
              <a:ext cx="933990" cy="3369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005" tIns="32003" rIns="64005" bIns="32003" rtlCol="0" anchor="ctr"/>
            <a:lstStyle/>
            <a:p>
              <a:pPr algn="ctr"/>
              <a:r>
                <a:rPr lang="en-US" dirty="0">
                  <a:solidFill>
                    <a:srgbClr val="2B69B7"/>
                  </a:solidFill>
                </a:rPr>
                <a:t>Driver</a:t>
              </a:r>
            </a:p>
          </p:txBody>
        </p:sp>
        <p:sp>
          <p:nvSpPr>
            <p:cNvPr id="109" name="Down Arrow 108"/>
            <p:cNvSpPr/>
            <p:nvPr/>
          </p:nvSpPr>
          <p:spPr>
            <a:xfrm>
              <a:off x="5807095" y="1334924"/>
              <a:ext cx="289285" cy="590493"/>
            </a:xfrm>
            <a:prstGeom prst="downArrow">
              <a:avLst>
                <a:gd name="adj1" fmla="val 50000"/>
                <a:gd name="adj2" fmla="val 437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4005" tIns="32003" rIns="64005" bIns="32003"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4627568" y="148711"/>
            <a:ext cx="2629345" cy="1186213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Switch OS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7789211" y="686986"/>
            <a:ext cx="672254" cy="708797"/>
            <a:chOff x="1660695" y="459742"/>
            <a:chExt cx="1075608" cy="850556"/>
          </a:xfrm>
        </p:grpSpPr>
        <p:sp>
          <p:nvSpPr>
            <p:cNvPr id="113" name="TextBox 112"/>
            <p:cNvSpPr txBox="1"/>
            <p:nvPr/>
          </p:nvSpPr>
          <p:spPr>
            <a:xfrm>
              <a:off x="1660695" y="922500"/>
              <a:ext cx="1075608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Run!</a:t>
              </a:r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1861538" y="505992"/>
              <a:ext cx="538861" cy="374336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876014" y="459742"/>
              <a:ext cx="50087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6" name="Picture 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99" y="3426751"/>
            <a:ext cx="1144474" cy="7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1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3 0.00039 L -0.04893 0.2915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3" y="14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874E-6 -3.71124E-6 L 0.00104 0.30958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547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0406E-7 -4.0907E-6 L -0.00104 0.311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5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  <p:bldP spid="222" grpId="0" animBg="1"/>
      <p:bldP spid="1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233"/>
          <p:cNvGrpSpPr/>
          <p:nvPr/>
        </p:nvGrpSpPr>
        <p:grpSpPr>
          <a:xfrm>
            <a:off x="527038" y="383121"/>
            <a:ext cx="1185629" cy="848631"/>
            <a:chOff x="1249997" y="459742"/>
            <a:chExt cx="1897008" cy="1018356"/>
          </a:xfrm>
        </p:grpSpPr>
        <p:sp>
          <p:nvSpPr>
            <p:cNvPr id="23" name="TextBox 22"/>
            <p:cNvSpPr txBox="1"/>
            <p:nvPr/>
          </p:nvSpPr>
          <p:spPr>
            <a:xfrm>
              <a:off x="1249997" y="824380"/>
              <a:ext cx="1897008" cy="653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Protocol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Authoring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861538" y="505992"/>
              <a:ext cx="538861" cy="374336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6014" y="459742"/>
              <a:ext cx="50087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060089" y="156344"/>
            <a:ext cx="1179527" cy="1152178"/>
            <a:chOff x="3296142" y="187613"/>
            <a:chExt cx="1887243" cy="1382614"/>
          </a:xfrm>
        </p:grpSpPr>
        <p:sp>
          <p:nvSpPr>
            <p:cNvPr id="21" name="Rectangle 20"/>
            <p:cNvSpPr/>
            <p:nvPr/>
          </p:nvSpPr>
          <p:spPr>
            <a:xfrm>
              <a:off x="3296142" y="187613"/>
              <a:ext cx="1887243" cy="138261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57635" y="564320"/>
              <a:ext cx="1664750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L2_L3.p4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744029" y="1878046"/>
            <a:ext cx="1255984" cy="867099"/>
            <a:chOff x="3141854" y="2233335"/>
            <a:chExt cx="1536253" cy="950486"/>
          </a:xfrm>
        </p:grpSpPr>
        <p:pic>
          <p:nvPicPr>
            <p:cNvPr id="3" name="Picture 2" descr="Spur ge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053" y="2247767"/>
              <a:ext cx="936054" cy="93605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141854" y="2233335"/>
              <a:ext cx="295466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>
                <a:solidFill>
                  <a:srgbClr val="2B69B7"/>
                </a:solidFill>
                <a:latin typeface="Abadi MT Condensed Extra Bold"/>
                <a:cs typeface="Abadi MT Condensed Extra Bold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604177" y="1698900"/>
            <a:ext cx="1031352" cy="633125"/>
            <a:chOff x="1460014" y="2380935"/>
            <a:chExt cx="1650163" cy="759749"/>
          </a:xfrm>
        </p:grpSpPr>
        <p:sp>
          <p:nvSpPr>
            <p:cNvPr id="204" name="TextBox 203"/>
            <p:cNvSpPr txBox="1"/>
            <p:nvPr/>
          </p:nvSpPr>
          <p:spPr>
            <a:xfrm>
              <a:off x="1460014" y="2752887"/>
              <a:ext cx="1650163" cy="387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Compile</a:t>
              </a:r>
              <a:endParaRPr lang="en-US" dirty="0"/>
            </a:p>
          </p:txBody>
        </p:sp>
        <p:sp>
          <p:nvSpPr>
            <p:cNvPr id="205" name="Oval 204"/>
            <p:cNvSpPr/>
            <p:nvPr/>
          </p:nvSpPr>
          <p:spPr>
            <a:xfrm>
              <a:off x="1962608" y="2434498"/>
              <a:ext cx="524386" cy="374336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984460" y="2380935"/>
              <a:ext cx="500870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8" name="Down Arrow 247"/>
          <p:cNvSpPr/>
          <p:nvPr/>
        </p:nvSpPr>
        <p:spPr>
          <a:xfrm>
            <a:off x="2493585" y="1334921"/>
            <a:ext cx="289285" cy="526193"/>
          </a:xfrm>
          <a:prstGeom prst="downArrow">
            <a:avLst>
              <a:gd name="adj1" fmla="val 50000"/>
              <a:gd name="adj2" fmla="val 437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/>
            <a:endParaRPr lang="en-US"/>
          </a:p>
        </p:txBody>
      </p:sp>
      <p:sp>
        <p:nvSpPr>
          <p:cNvPr id="222" name="Down Arrow 221"/>
          <p:cNvSpPr/>
          <p:nvPr/>
        </p:nvSpPr>
        <p:spPr>
          <a:xfrm>
            <a:off x="2504533" y="2754025"/>
            <a:ext cx="289285" cy="1010210"/>
          </a:xfrm>
          <a:prstGeom prst="downArrow">
            <a:avLst>
              <a:gd name="adj1" fmla="val 50000"/>
              <a:gd name="adj2" fmla="val 437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/>
            <a:endParaRPr lang="en-US"/>
          </a:p>
        </p:txBody>
      </p:sp>
      <p:grpSp>
        <p:nvGrpSpPr>
          <p:cNvPr id="223" name="Group 222"/>
          <p:cNvGrpSpPr/>
          <p:nvPr/>
        </p:nvGrpSpPr>
        <p:grpSpPr>
          <a:xfrm>
            <a:off x="527082" y="2685236"/>
            <a:ext cx="1185541" cy="631467"/>
            <a:chOff x="1336663" y="2382926"/>
            <a:chExt cx="1896862" cy="757758"/>
          </a:xfrm>
        </p:grpSpPr>
        <p:sp>
          <p:nvSpPr>
            <p:cNvPr id="249" name="TextBox 248"/>
            <p:cNvSpPr txBox="1"/>
            <p:nvPr/>
          </p:nvSpPr>
          <p:spPr>
            <a:xfrm>
              <a:off x="1336663" y="2752887"/>
              <a:ext cx="1896862" cy="387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Configure</a:t>
              </a:r>
              <a:endParaRPr lang="en-US" dirty="0"/>
            </a:p>
          </p:txBody>
        </p:sp>
        <p:sp>
          <p:nvSpPr>
            <p:cNvPr id="250" name="Oval 249"/>
            <p:cNvSpPr/>
            <p:nvPr/>
          </p:nvSpPr>
          <p:spPr>
            <a:xfrm>
              <a:off x="1984460" y="2434498"/>
              <a:ext cx="502533" cy="374336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1991233" y="2382926"/>
              <a:ext cx="500869" cy="443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270599" y="4353523"/>
            <a:ext cx="448638" cy="1524000"/>
            <a:chOff x="736030" y="5224227"/>
            <a:chExt cx="717818" cy="1828800"/>
          </a:xfrm>
        </p:grpSpPr>
        <p:cxnSp>
          <p:nvCxnSpPr>
            <p:cNvPr id="232" name="Straight Arrow Connector 231"/>
            <p:cNvCxnSpPr/>
            <p:nvPr/>
          </p:nvCxnSpPr>
          <p:spPr>
            <a:xfrm>
              <a:off x="736030" y="52242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/>
            <p:nvPr/>
          </p:nvCxnSpPr>
          <p:spPr>
            <a:xfrm>
              <a:off x="736030" y="53766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736030" y="55290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736030" y="56814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736030" y="58338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/>
            <p:nvPr/>
          </p:nvCxnSpPr>
          <p:spPr>
            <a:xfrm>
              <a:off x="736030" y="59862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/>
            <p:nvPr/>
          </p:nvCxnSpPr>
          <p:spPr>
            <a:xfrm>
              <a:off x="736030" y="61386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/>
            <p:nvPr/>
          </p:nvCxnSpPr>
          <p:spPr>
            <a:xfrm>
              <a:off x="736030" y="62910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/>
            <p:nvPr/>
          </p:nvCxnSpPr>
          <p:spPr>
            <a:xfrm>
              <a:off x="736030" y="64434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/>
            <p:nvPr/>
          </p:nvCxnSpPr>
          <p:spPr>
            <a:xfrm>
              <a:off x="736030" y="65958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/>
            <p:nvPr/>
          </p:nvCxnSpPr>
          <p:spPr>
            <a:xfrm>
              <a:off x="736030" y="67482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>
              <a:off x="736030" y="69006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>
              <a:off x="736030" y="7053027"/>
              <a:ext cx="717818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>
            <a:off x="909250" y="3838876"/>
            <a:ext cx="1383915" cy="2360023"/>
            <a:chOff x="1454797" y="4637251"/>
            <a:chExt cx="2214265" cy="2755680"/>
          </a:xfrm>
        </p:grpSpPr>
        <p:sp>
          <p:nvSpPr>
            <p:cNvPr id="253" name="Rounded Rectangle 252"/>
            <p:cNvSpPr/>
            <p:nvPr/>
          </p:nvSpPr>
          <p:spPr>
            <a:xfrm>
              <a:off x="1454797" y="4925137"/>
              <a:ext cx="2214265" cy="2467794"/>
            </a:xfrm>
            <a:prstGeom prst="roundRect">
              <a:avLst/>
            </a:prstGeom>
            <a:noFill/>
            <a:ln>
              <a:solidFill>
                <a:srgbClr val="000000"/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2072053" y="4637251"/>
              <a:ext cx="1383265" cy="43125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Parser</a:t>
              </a:r>
            </a:p>
          </p:txBody>
        </p:sp>
      </p:grpSp>
      <p:sp>
        <p:nvSpPr>
          <p:cNvPr id="256" name="Rounded Rectangle 255"/>
          <p:cNvSpPr/>
          <p:nvPr/>
        </p:nvSpPr>
        <p:spPr>
          <a:xfrm>
            <a:off x="2868768" y="4104281"/>
            <a:ext cx="2696025" cy="1519243"/>
          </a:xfrm>
          <a:prstGeom prst="roundRect">
            <a:avLst/>
          </a:prstGeom>
          <a:noFill/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5" rIns="64008" bIns="32005" rtlCol="0" anchor="ctr"/>
          <a:lstStyle/>
          <a:p>
            <a:pPr algn="ctr"/>
            <a:endParaRPr lang="en-US"/>
          </a:p>
        </p:txBody>
      </p:sp>
      <p:sp>
        <p:nvSpPr>
          <p:cNvPr id="257" name="TextBox 256"/>
          <p:cNvSpPr txBox="1"/>
          <p:nvPr/>
        </p:nvSpPr>
        <p:spPr>
          <a:xfrm>
            <a:off x="3292138" y="3864378"/>
            <a:ext cx="2261423" cy="341634"/>
          </a:xfrm>
          <a:prstGeom prst="rect">
            <a:avLst/>
          </a:prstGeom>
          <a:solidFill>
            <a:srgbClr val="FFFFFF"/>
          </a:solidFill>
        </p:spPr>
        <p:txBody>
          <a:bodyPr wrap="none" lIns="64008" tIns="32005" rIns="64008" bIns="32005" rtlCol="0">
            <a:spAutoFit/>
          </a:bodyPr>
          <a:lstStyle/>
          <a:p>
            <a:r>
              <a:rPr lang="en-US" dirty="0" err="1"/>
              <a:t>Match+Action</a:t>
            </a:r>
            <a:r>
              <a:rPr lang="en-US" dirty="0"/>
              <a:t> Tables</a:t>
            </a:r>
          </a:p>
        </p:txBody>
      </p:sp>
      <p:grpSp>
        <p:nvGrpSpPr>
          <p:cNvPr id="296" name="Group 295"/>
          <p:cNvGrpSpPr/>
          <p:nvPr/>
        </p:nvGrpSpPr>
        <p:grpSpPr>
          <a:xfrm>
            <a:off x="8406619" y="4349485"/>
            <a:ext cx="448638" cy="1524000"/>
            <a:chOff x="13450587" y="5131758"/>
            <a:chExt cx="717818" cy="1828800"/>
          </a:xfrm>
        </p:grpSpPr>
        <p:cxnSp>
          <p:nvCxnSpPr>
            <p:cNvPr id="297" name="Straight Arrow Connector 296"/>
            <p:cNvCxnSpPr/>
            <p:nvPr/>
          </p:nvCxnSpPr>
          <p:spPr>
            <a:xfrm>
              <a:off x="13450587" y="51317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>
              <a:off x="13450587" y="52841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/>
            <p:nvPr/>
          </p:nvCxnSpPr>
          <p:spPr>
            <a:xfrm>
              <a:off x="13450587" y="54365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/>
            <p:nvPr/>
          </p:nvCxnSpPr>
          <p:spPr>
            <a:xfrm>
              <a:off x="13450587" y="55889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/>
            <p:nvPr/>
          </p:nvCxnSpPr>
          <p:spPr>
            <a:xfrm>
              <a:off x="13450587" y="57413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13450587" y="58937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13450587" y="60461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13450587" y="61985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/>
            <p:nvPr/>
          </p:nvCxnSpPr>
          <p:spPr>
            <a:xfrm>
              <a:off x="13450587" y="63509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/>
            <p:nvPr/>
          </p:nvCxnSpPr>
          <p:spPr>
            <a:xfrm>
              <a:off x="13450587" y="65033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>
              <a:off x="13450587" y="66557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>
              <a:off x="13450587" y="68081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>
              <a:off x="13450587" y="6960558"/>
              <a:ext cx="717818" cy="0"/>
            </a:xfrm>
            <a:prstGeom prst="straightConnector1">
              <a:avLst/>
            </a:prstGeom>
            <a:ln>
              <a:solidFill>
                <a:srgbClr val="558ED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9" name="Rounded Rectangle 358"/>
          <p:cNvSpPr/>
          <p:nvPr/>
        </p:nvSpPr>
        <p:spPr>
          <a:xfrm>
            <a:off x="6457181" y="4124363"/>
            <a:ext cx="1265908" cy="2056495"/>
          </a:xfrm>
          <a:prstGeom prst="roundRect">
            <a:avLst/>
          </a:prstGeom>
          <a:noFill/>
          <a:ln>
            <a:solidFill>
              <a:srgbClr val="00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5" rIns="64008" bIns="32005" rtlCol="0" anchor="ctr"/>
          <a:lstStyle/>
          <a:p>
            <a:pPr algn="ctr"/>
            <a:endParaRPr lang="en-US"/>
          </a:p>
        </p:txBody>
      </p:sp>
      <p:grpSp>
        <p:nvGrpSpPr>
          <p:cNvPr id="360" name="Group 359"/>
          <p:cNvGrpSpPr/>
          <p:nvPr/>
        </p:nvGrpSpPr>
        <p:grpSpPr>
          <a:xfrm>
            <a:off x="6868158" y="4540279"/>
            <a:ext cx="441855" cy="1397998"/>
            <a:chOff x="8157633" y="1547984"/>
            <a:chExt cx="706967" cy="1677596"/>
          </a:xfrm>
        </p:grpSpPr>
        <p:sp>
          <p:nvSpPr>
            <p:cNvPr id="361" name="Freeform 360"/>
            <p:cNvSpPr/>
            <p:nvPr/>
          </p:nvSpPr>
          <p:spPr>
            <a:xfrm>
              <a:off x="8157633" y="1547984"/>
              <a:ext cx="706967" cy="368300"/>
            </a:xfrm>
            <a:custGeom>
              <a:avLst/>
              <a:gdLst>
                <a:gd name="connsiteX0" fmla="*/ 0 w 706967"/>
                <a:gd name="connsiteY0" fmla="*/ 0 h 368300"/>
                <a:gd name="connsiteX1" fmla="*/ 706967 w 706967"/>
                <a:gd name="connsiteY1" fmla="*/ 4233 h 368300"/>
                <a:gd name="connsiteX2" fmla="*/ 702734 w 706967"/>
                <a:gd name="connsiteY2" fmla="*/ 368300 h 368300"/>
                <a:gd name="connsiteX3" fmla="*/ 4234 w 706967"/>
                <a:gd name="connsiteY3" fmla="*/ 368300 h 368300"/>
                <a:gd name="connsiteX4" fmla="*/ 4234 w 706967"/>
                <a:gd name="connsiteY4" fmla="*/ 368300 h 368300"/>
                <a:gd name="connsiteX5" fmla="*/ 4234 w 706967"/>
                <a:gd name="connsiteY5" fmla="*/ 36830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967" h="368300">
                  <a:moveTo>
                    <a:pt x="0" y="0"/>
                  </a:moveTo>
                  <a:lnTo>
                    <a:pt x="706967" y="4233"/>
                  </a:lnTo>
                  <a:lnTo>
                    <a:pt x="702734" y="368300"/>
                  </a:lnTo>
                  <a:lnTo>
                    <a:pt x="4234" y="368300"/>
                  </a:lnTo>
                  <a:lnTo>
                    <a:pt x="4234" y="368300"/>
                  </a:lnTo>
                  <a:lnTo>
                    <a:pt x="4234" y="368300"/>
                  </a:lnTo>
                </a:path>
              </a:pathLst>
            </a:cu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2" name="Straight Connector 361"/>
            <p:cNvCxnSpPr/>
            <p:nvPr/>
          </p:nvCxnSpPr>
          <p:spPr>
            <a:xfrm>
              <a:off x="8610600" y="1603018"/>
              <a:ext cx="0" cy="267433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Freeform 362"/>
            <p:cNvSpPr/>
            <p:nvPr/>
          </p:nvSpPr>
          <p:spPr>
            <a:xfrm>
              <a:off x="8157633" y="1984416"/>
              <a:ext cx="706967" cy="368300"/>
            </a:xfrm>
            <a:custGeom>
              <a:avLst/>
              <a:gdLst>
                <a:gd name="connsiteX0" fmla="*/ 0 w 706967"/>
                <a:gd name="connsiteY0" fmla="*/ 0 h 368300"/>
                <a:gd name="connsiteX1" fmla="*/ 706967 w 706967"/>
                <a:gd name="connsiteY1" fmla="*/ 4233 h 368300"/>
                <a:gd name="connsiteX2" fmla="*/ 702734 w 706967"/>
                <a:gd name="connsiteY2" fmla="*/ 368300 h 368300"/>
                <a:gd name="connsiteX3" fmla="*/ 4234 w 706967"/>
                <a:gd name="connsiteY3" fmla="*/ 368300 h 368300"/>
                <a:gd name="connsiteX4" fmla="*/ 4234 w 706967"/>
                <a:gd name="connsiteY4" fmla="*/ 368300 h 368300"/>
                <a:gd name="connsiteX5" fmla="*/ 4234 w 706967"/>
                <a:gd name="connsiteY5" fmla="*/ 36830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967" h="368300">
                  <a:moveTo>
                    <a:pt x="0" y="0"/>
                  </a:moveTo>
                  <a:lnTo>
                    <a:pt x="706967" y="4233"/>
                  </a:lnTo>
                  <a:lnTo>
                    <a:pt x="702734" y="368300"/>
                  </a:lnTo>
                  <a:lnTo>
                    <a:pt x="4234" y="368300"/>
                  </a:lnTo>
                  <a:lnTo>
                    <a:pt x="4234" y="368300"/>
                  </a:lnTo>
                  <a:lnTo>
                    <a:pt x="4234" y="368300"/>
                  </a:lnTo>
                </a:path>
              </a:pathLst>
            </a:cu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4" name="Straight Connector 363"/>
            <p:cNvCxnSpPr/>
            <p:nvPr/>
          </p:nvCxnSpPr>
          <p:spPr>
            <a:xfrm>
              <a:off x="8610600" y="2039450"/>
              <a:ext cx="0" cy="267433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Freeform 364"/>
            <p:cNvSpPr/>
            <p:nvPr/>
          </p:nvSpPr>
          <p:spPr>
            <a:xfrm>
              <a:off x="8157633" y="2420848"/>
              <a:ext cx="706967" cy="368300"/>
            </a:xfrm>
            <a:custGeom>
              <a:avLst/>
              <a:gdLst>
                <a:gd name="connsiteX0" fmla="*/ 0 w 706967"/>
                <a:gd name="connsiteY0" fmla="*/ 0 h 368300"/>
                <a:gd name="connsiteX1" fmla="*/ 706967 w 706967"/>
                <a:gd name="connsiteY1" fmla="*/ 4233 h 368300"/>
                <a:gd name="connsiteX2" fmla="*/ 702734 w 706967"/>
                <a:gd name="connsiteY2" fmla="*/ 368300 h 368300"/>
                <a:gd name="connsiteX3" fmla="*/ 4234 w 706967"/>
                <a:gd name="connsiteY3" fmla="*/ 368300 h 368300"/>
                <a:gd name="connsiteX4" fmla="*/ 4234 w 706967"/>
                <a:gd name="connsiteY4" fmla="*/ 368300 h 368300"/>
                <a:gd name="connsiteX5" fmla="*/ 4234 w 706967"/>
                <a:gd name="connsiteY5" fmla="*/ 36830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967" h="368300">
                  <a:moveTo>
                    <a:pt x="0" y="0"/>
                  </a:moveTo>
                  <a:lnTo>
                    <a:pt x="706967" y="4233"/>
                  </a:lnTo>
                  <a:lnTo>
                    <a:pt x="702734" y="368300"/>
                  </a:lnTo>
                  <a:lnTo>
                    <a:pt x="4234" y="368300"/>
                  </a:lnTo>
                  <a:lnTo>
                    <a:pt x="4234" y="368300"/>
                  </a:lnTo>
                  <a:lnTo>
                    <a:pt x="4234" y="368300"/>
                  </a:lnTo>
                </a:path>
              </a:pathLst>
            </a:cu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7" name="Straight Connector 366"/>
            <p:cNvCxnSpPr/>
            <p:nvPr/>
          </p:nvCxnSpPr>
          <p:spPr>
            <a:xfrm>
              <a:off x="8610600" y="2475882"/>
              <a:ext cx="0" cy="267433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Freeform 367"/>
            <p:cNvSpPr/>
            <p:nvPr/>
          </p:nvSpPr>
          <p:spPr>
            <a:xfrm>
              <a:off x="8157633" y="2857280"/>
              <a:ext cx="706967" cy="368300"/>
            </a:xfrm>
            <a:custGeom>
              <a:avLst/>
              <a:gdLst>
                <a:gd name="connsiteX0" fmla="*/ 0 w 706967"/>
                <a:gd name="connsiteY0" fmla="*/ 0 h 368300"/>
                <a:gd name="connsiteX1" fmla="*/ 706967 w 706967"/>
                <a:gd name="connsiteY1" fmla="*/ 4233 h 368300"/>
                <a:gd name="connsiteX2" fmla="*/ 702734 w 706967"/>
                <a:gd name="connsiteY2" fmla="*/ 368300 h 368300"/>
                <a:gd name="connsiteX3" fmla="*/ 4234 w 706967"/>
                <a:gd name="connsiteY3" fmla="*/ 368300 h 368300"/>
                <a:gd name="connsiteX4" fmla="*/ 4234 w 706967"/>
                <a:gd name="connsiteY4" fmla="*/ 368300 h 368300"/>
                <a:gd name="connsiteX5" fmla="*/ 4234 w 706967"/>
                <a:gd name="connsiteY5" fmla="*/ 36830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967" h="368300">
                  <a:moveTo>
                    <a:pt x="0" y="0"/>
                  </a:moveTo>
                  <a:lnTo>
                    <a:pt x="706967" y="4233"/>
                  </a:lnTo>
                  <a:lnTo>
                    <a:pt x="702734" y="368300"/>
                  </a:lnTo>
                  <a:lnTo>
                    <a:pt x="4234" y="368300"/>
                  </a:lnTo>
                  <a:lnTo>
                    <a:pt x="4234" y="368300"/>
                  </a:lnTo>
                  <a:lnTo>
                    <a:pt x="4234" y="368300"/>
                  </a:lnTo>
                </a:path>
              </a:pathLst>
            </a:cu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9" name="Straight Connector 368"/>
            <p:cNvCxnSpPr/>
            <p:nvPr/>
          </p:nvCxnSpPr>
          <p:spPr>
            <a:xfrm>
              <a:off x="8610600" y="2912314"/>
              <a:ext cx="0" cy="267433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0" name="TextBox 369"/>
          <p:cNvSpPr txBox="1"/>
          <p:nvPr/>
        </p:nvSpPr>
        <p:spPr>
          <a:xfrm>
            <a:off x="6472150" y="3705960"/>
            <a:ext cx="1271481" cy="618633"/>
          </a:xfrm>
          <a:prstGeom prst="rect">
            <a:avLst/>
          </a:prstGeom>
          <a:solidFill>
            <a:srgbClr val="FFFFFF"/>
          </a:solidFill>
        </p:spPr>
        <p:txBody>
          <a:bodyPr wrap="none" lIns="64008" tIns="32005" rIns="64008" bIns="32005" rtlCol="0">
            <a:spAutoFit/>
          </a:bodyPr>
          <a:lstStyle/>
          <a:p>
            <a:pPr algn="ctr"/>
            <a:r>
              <a:rPr lang="en-US" dirty="0"/>
              <a:t>Queues/</a:t>
            </a:r>
            <a:br>
              <a:rPr lang="en-US" dirty="0"/>
            </a:br>
            <a:r>
              <a:rPr lang="en-US" dirty="0"/>
              <a:t>Scheduling</a:t>
            </a:r>
          </a:p>
        </p:txBody>
      </p:sp>
      <p:sp>
        <p:nvSpPr>
          <p:cNvPr id="372" name="Rounded Rectangle 371"/>
          <p:cNvSpPr/>
          <p:nvPr/>
        </p:nvSpPr>
        <p:spPr>
          <a:xfrm>
            <a:off x="3732416" y="4614239"/>
            <a:ext cx="592943" cy="863763"/>
          </a:xfrm>
          <a:prstGeom prst="roundRect">
            <a:avLst/>
          </a:prstGeom>
          <a:solidFill>
            <a:srgbClr val="FFFFFF"/>
          </a:solidFill>
          <a:ln w="127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379" name="Rounded Rectangle 378"/>
          <p:cNvSpPr/>
          <p:nvPr/>
        </p:nvSpPr>
        <p:spPr>
          <a:xfrm>
            <a:off x="3798976" y="4549989"/>
            <a:ext cx="592943" cy="863763"/>
          </a:xfrm>
          <a:prstGeom prst="roundRect">
            <a:avLst/>
          </a:prstGeom>
          <a:solidFill>
            <a:srgbClr val="FFFFFF"/>
          </a:solidFill>
          <a:ln w="127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380" name="Rounded Rectangle 379"/>
          <p:cNvSpPr/>
          <p:nvPr/>
        </p:nvSpPr>
        <p:spPr>
          <a:xfrm>
            <a:off x="3865534" y="4485739"/>
            <a:ext cx="592943" cy="863763"/>
          </a:xfrm>
          <a:prstGeom prst="roundRect">
            <a:avLst/>
          </a:prstGeom>
          <a:solidFill>
            <a:srgbClr val="FFFFFF"/>
          </a:solidFill>
          <a:ln w="127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381" name="Rounded Rectangle 380"/>
          <p:cNvSpPr/>
          <p:nvPr/>
        </p:nvSpPr>
        <p:spPr>
          <a:xfrm>
            <a:off x="3932094" y="4421489"/>
            <a:ext cx="592943" cy="863763"/>
          </a:xfrm>
          <a:prstGeom prst="roundRect">
            <a:avLst/>
          </a:prstGeom>
          <a:solidFill>
            <a:srgbClr val="FFFFFF"/>
          </a:solidFill>
          <a:ln w="127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382" name="Rounded Rectangle 381"/>
          <p:cNvSpPr/>
          <p:nvPr/>
        </p:nvSpPr>
        <p:spPr>
          <a:xfrm>
            <a:off x="3998651" y="4357236"/>
            <a:ext cx="592943" cy="863763"/>
          </a:xfrm>
          <a:prstGeom prst="roundRect">
            <a:avLst/>
          </a:prstGeom>
          <a:solidFill>
            <a:srgbClr val="FFFFFF"/>
          </a:solidFill>
          <a:ln w="127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383" name="Rectangle 382"/>
          <p:cNvSpPr/>
          <p:nvPr/>
        </p:nvSpPr>
        <p:spPr>
          <a:xfrm>
            <a:off x="719236" y="3764236"/>
            <a:ext cx="7687383" cy="2682983"/>
          </a:xfrm>
          <a:prstGeom prst="rect">
            <a:avLst/>
          </a:prstGeom>
          <a:noFill/>
          <a:ln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5" rIns="64008" bIns="32005" rtlCol="0" anchor="ctr"/>
          <a:lstStyle/>
          <a:p>
            <a:pPr algn="ctr"/>
            <a:endParaRPr lang="en-US"/>
          </a:p>
        </p:txBody>
      </p:sp>
      <p:grpSp>
        <p:nvGrpSpPr>
          <p:cNvPr id="384" name="Group 383"/>
          <p:cNvGrpSpPr/>
          <p:nvPr/>
        </p:nvGrpSpPr>
        <p:grpSpPr>
          <a:xfrm>
            <a:off x="2868768" y="5687346"/>
            <a:ext cx="2696025" cy="537053"/>
            <a:chOff x="3760180" y="6672413"/>
            <a:chExt cx="4313638" cy="644464"/>
          </a:xfrm>
        </p:grpSpPr>
        <p:sp>
          <p:nvSpPr>
            <p:cNvPr id="389" name="Rounded Rectangle 388"/>
            <p:cNvSpPr/>
            <p:nvPr/>
          </p:nvSpPr>
          <p:spPr>
            <a:xfrm>
              <a:off x="3760180" y="6903530"/>
              <a:ext cx="4313638" cy="413347"/>
            </a:xfrm>
            <a:prstGeom prst="roundRect">
              <a:avLst/>
            </a:prstGeom>
            <a:noFill/>
            <a:ln>
              <a:solidFill>
                <a:srgbClr val="000000"/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4758848" y="6672413"/>
              <a:ext cx="3067077" cy="4431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Packet Metadata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27568" y="1334924"/>
            <a:ext cx="2629345" cy="2429312"/>
            <a:chOff x="4627568" y="1334924"/>
            <a:chExt cx="2629345" cy="2429312"/>
          </a:xfrm>
        </p:grpSpPr>
        <p:sp>
          <p:nvSpPr>
            <p:cNvPr id="110" name="Down Arrow 109"/>
            <p:cNvSpPr/>
            <p:nvPr/>
          </p:nvSpPr>
          <p:spPr>
            <a:xfrm>
              <a:off x="5798568" y="2744914"/>
              <a:ext cx="289285" cy="1019322"/>
            </a:xfrm>
            <a:prstGeom prst="downArrow">
              <a:avLst>
                <a:gd name="adj1" fmla="val 50000"/>
                <a:gd name="adj2" fmla="val 437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4005" tIns="32003" rIns="64005" bIns="32003"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4627568" y="1925416"/>
              <a:ext cx="2629345" cy="4815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005" tIns="32003" rIns="64005" bIns="32003" rtlCol="0" anchor="ctr"/>
            <a:lstStyle/>
            <a:p>
              <a:pPr algn="ctr"/>
              <a:r>
                <a:rPr lang="en-US" sz="2000" dirty="0">
                  <a:solidFill>
                    <a:srgbClr val="2B69B7"/>
                  </a:solidFill>
                </a:rPr>
                <a:t>Run-time API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5475245" y="2417070"/>
              <a:ext cx="933990" cy="3369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4005" tIns="32003" rIns="64005" bIns="32003" rtlCol="0" anchor="ctr"/>
            <a:lstStyle/>
            <a:p>
              <a:pPr algn="ctr"/>
              <a:r>
                <a:rPr lang="en-US" dirty="0">
                  <a:solidFill>
                    <a:srgbClr val="2B69B7"/>
                  </a:solidFill>
                </a:rPr>
                <a:t>Driver</a:t>
              </a:r>
            </a:p>
          </p:txBody>
        </p:sp>
        <p:sp>
          <p:nvSpPr>
            <p:cNvPr id="109" name="Down Arrow 108"/>
            <p:cNvSpPr/>
            <p:nvPr/>
          </p:nvSpPr>
          <p:spPr>
            <a:xfrm>
              <a:off x="5807095" y="1334924"/>
              <a:ext cx="289285" cy="590493"/>
            </a:xfrm>
            <a:prstGeom prst="downArrow">
              <a:avLst>
                <a:gd name="adj1" fmla="val 50000"/>
                <a:gd name="adj2" fmla="val 4376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4005" tIns="32003" rIns="64005" bIns="32003"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4627568" y="148711"/>
            <a:ext cx="2629345" cy="1186213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Switch OS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7789211" y="686986"/>
            <a:ext cx="672254" cy="708797"/>
            <a:chOff x="1660695" y="459742"/>
            <a:chExt cx="1075608" cy="850556"/>
          </a:xfrm>
        </p:grpSpPr>
        <p:sp>
          <p:nvSpPr>
            <p:cNvPr id="113" name="TextBox 112"/>
            <p:cNvSpPr txBox="1"/>
            <p:nvPr/>
          </p:nvSpPr>
          <p:spPr>
            <a:xfrm>
              <a:off x="1660695" y="922500"/>
              <a:ext cx="1075608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Run!</a:t>
              </a:r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1861538" y="505992"/>
              <a:ext cx="538861" cy="374336"/>
            </a:xfrm>
            <a:prstGeom prst="ellipse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876014" y="459742"/>
              <a:ext cx="50087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60089" y="421663"/>
            <a:ext cx="6249794" cy="1348985"/>
            <a:chOff x="2060089" y="421663"/>
            <a:chExt cx="6249794" cy="1348985"/>
          </a:xfrm>
        </p:grpSpPr>
        <p:cxnSp>
          <p:nvCxnSpPr>
            <p:cNvPr id="6" name="Straight Connector 5"/>
            <p:cNvCxnSpPr>
              <a:stCxn id="21" idx="1"/>
            </p:cNvCxnSpPr>
            <p:nvPr/>
          </p:nvCxnSpPr>
          <p:spPr>
            <a:xfrm flipV="1">
              <a:off x="2060089" y="421663"/>
              <a:ext cx="1232049" cy="3107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34730" y="421663"/>
              <a:ext cx="827154" cy="3871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064735" y="808820"/>
              <a:ext cx="1159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OF1-3.p4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034313" y="1401316"/>
              <a:ext cx="2275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OF1.3 Wire Protocol</a:t>
              </a:r>
              <a:endParaRPr lang="en-US" dirty="0"/>
            </a:p>
          </p:txBody>
        </p:sp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99" y="3426751"/>
            <a:ext cx="1144474" cy="7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3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Code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Headers and Fields</a:t>
            </a:r>
          </a:p>
          <a:p>
            <a:r>
              <a:rPr lang="en-US" dirty="0" smtClean="0"/>
              <a:t>The Parser</a:t>
            </a:r>
          </a:p>
          <a:p>
            <a:r>
              <a:rPr lang="en-US" dirty="0" err="1" smtClean="0"/>
              <a:t>Match+Action</a:t>
            </a:r>
            <a:r>
              <a:rPr lang="en-US" dirty="0" smtClean="0"/>
              <a:t> Tables</a:t>
            </a:r>
          </a:p>
          <a:p>
            <a:r>
              <a:rPr lang="en-US" dirty="0" smtClean="0"/>
              <a:t>Control flow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9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Headers and Fields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D068-DC47-524B-920C-6942DB272C65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1760" y="1231873"/>
            <a:ext cx="3617816" cy="2430460"/>
            <a:chOff x="531760" y="1231873"/>
            <a:chExt cx="3617816" cy="2430460"/>
          </a:xfrm>
        </p:grpSpPr>
        <p:sp>
          <p:nvSpPr>
            <p:cNvPr id="7" name="TextBox 6"/>
            <p:cNvSpPr txBox="1"/>
            <p:nvPr/>
          </p:nvSpPr>
          <p:spPr>
            <a:xfrm>
              <a:off x="602541" y="1569456"/>
              <a:ext cx="3547035" cy="2092877"/>
            </a:xfrm>
            <a:prstGeom prst="rect">
              <a:avLst/>
            </a:prstGeom>
            <a:solidFill>
              <a:srgbClr val="FFEC74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35" tIns="45718" rIns="91435" bIns="45718" rtlCol="0">
              <a:spAutoFit/>
            </a:bodyPr>
            <a:lstStyle/>
            <a:p>
              <a:r>
                <a:rPr lang="en-US" sz="1300" b="1" dirty="0" err="1">
                  <a:latin typeface="Courier"/>
                </a:rPr>
                <a:t>header_type</a:t>
              </a:r>
              <a:r>
                <a:rPr lang="en-US" sz="1300" b="1" dirty="0">
                  <a:latin typeface="Courier"/>
                </a:rPr>
                <a:t> </a:t>
              </a:r>
              <a:r>
                <a:rPr lang="en-US" sz="1300" dirty="0" err="1">
                  <a:latin typeface="Courier"/>
                </a:rPr>
                <a:t>ethernet_t</a:t>
              </a:r>
              <a:r>
                <a:rPr lang="en-US" sz="1300" dirty="0">
                  <a:latin typeface="Courier"/>
                </a:rPr>
                <a:t> {</a:t>
              </a:r>
            </a:p>
            <a:p>
              <a:r>
                <a:rPr lang="en-US" sz="1300" dirty="0">
                  <a:latin typeface="Courier"/>
                </a:rPr>
                <a:t>  fields {</a:t>
              </a:r>
            </a:p>
            <a:p>
              <a:r>
                <a:rPr lang="en-US" sz="1300" dirty="0">
                  <a:latin typeface="Courier"/>
                </a:rPr>
                <a:t>    </a:t>
              </a:r>
              <a:r>
                <a:rPr lang="en-US" sz="1300" dirty="0" err="1">
                  <a:latin typeface="Courier"/>
                </a:rPr>
                <a:t>dstAddr</a:t>
              </a:r>
              <a:r>
                <a:rPr lang="en-US" sz="1300" dirty="0">
                  <a:latin typeface="Courier"/>
                </a:rPr>
                <a:t>    : 48;</a:t>
              </a:r>
            </a:p>
            <a:p>
              <a:r>
                <a:rPr lang="hr-HR" sz="1300" dirty="0">
                  <a:latin typeface="Courier"/>
                </a:rPr>
                <a:t>    srcAddr    : 48;</a:t>
              </a:r>
            </a:p>
            <a:p>
              <a:r>
                <a:rPr lang="en-US" sz="1300" dirty="0">
                  <a:latin typeface="Courier"/>
                </a:rPr>
                <a:t>    </a:t>
              </a:r>
              <a:r>
                <a:rPr lang="en-US" sz="1300" dirty="0" err="1">
                  <a:latin typeface="Courier"/>
                </a:rPr>
                <a:t>etherType</a:t>
              </a:r>
              <a:r>
                <a:rPr lang="en-US" sz="1300" dirty="0">
                  <a:latin typeface="Courier"/>
                </a:rPr>
                <a:t>  : 16;</a:t>
              </a:r>
            </a:p>
            <a:p>
              <a:r>
                <a:rPr lang="en-US" sz="1300" dirty="0">
                  <a:latin typeface="Courier"/>
                </a:rPr>
                <a:t>  }</a:t>
              </a:r>
            </a:p>
            <a:p>
              <a:r>
                <a:rPr lang="en-US" sz="1300" dirty="0">
                  <a:latin typeface="Courier"/>
                </a:rPr>
                <a:t>}</a:t>
              </a:r>
            </a:p>
            <a:p>
              <a:endParaRPr lang="en-US" sz="1300" dirty="0">
                <a:latin typeface="Courier"/>
              </a:endParaRPr>
            </a:p>
            <a:p>
              <a:r>
                <a:rPr lang="en-US" sz="1300" dirty="0">
                  <a:latin typeface="Courier"/>
                </a:rPr>
                <a:t>/* Instance of eth header */</a:t>
              </a:r>
            </a:p>
            <a:p>
              <a:r>
                <a:rPr lang="en-US" sz="1300" b="1" dirty="0">
                  <a:latin typeface="Courier"/>
                  <a:cs typeface="Courier New"/>
                </a:rPr>
                <a:t>header</a:t>
              </a:r>
              <a:r>
                <a:rPr lang="en-US" sz="1300" dirty="0">
                  <a:latin typeface="Courier"/>
                  <a:cs typeface="Courier New"/>
                </a:rPr>
                <a:t> </a:t>
              </a:r>
              <a:r>
                <a:rPr lang="en-US" sz="1300" dirty="0" err="1">
                  <a:latin typeface="Courier"/>
                  <a:cs typeface="Courier New"/>
                </a:rPr>
                <a:t>ethernet_t</a:t>
              </a:r>
              <a:r>
                <a:rPr lang="en-US" sz="1300" dirty="0">
                  <a:latin typeface="Courier"/>
                  <a:cs typeface="Courier New"/>
                </a:rPr>
                <a:t> </a:t>
              </a:r>
              <a:r>
                <a:rPr lang="en-US" sz="1300" dirty="0" err="1" smtClean="0">
                  <a:latin typeface="Courier"/>
                  <a:cs typeface="Courier New"/>
                </a:rPr>
                <a:t>first_ethernet</a:t>
              </a:r>
              <a:r>
                <a:rPr lang="en-US" sz="1300" dirty="0">
                  <a:latin typeface="Courier"/>
                  <a:cs typeface="Courier New"/>
                </a:rPr>
                <a:t>;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1760" y="1231873"/>
              <a:ext cx="2567096" cy="341634"/>
            </a:xfrm>
            <a:prstGeom prst="rect">
              <a:avLst/>
            </a:prstGeom>
            <a:noFill/>
          </p:spPr>
          <p:txBody>
            <a:bodyPr wrap="none" lIns="64008" tIns="32005" rIns="64008" bIns="32005" rtlCol="0">
              <a:spAutoFit/>
            </a:bodyPr>
            <a:lstStyle/>
            <a:p>
              <a:r>
                <a:rPr lang="en-US" dirty="0" smtClean="0"/>
                <a:t>Header Fields: Ethernet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6929" y="3986963"/>
            <a:ext cx="3602647" cy="2430915"/>
            <a:chOff x="546929" y="3986963"/>
            <a:chExt cx="3602647" cy="2430915"/>
          </a:xfrm>
        </p:grpSpPr>
        <p:sp>
          <p:nvSpPr>
            <p:cNvPr id="8" name="TextBox 7"/>
            <p:cNvSpPr txBox="1"/>
            <p:nvPr/>
          </p:nvSpPr>
          <p:spPr>
            <a:xfrm>
              <a:off x="602541" y="4325001"/>
              <a:ext cx="3547035" cy="2092877"/>
            </a:xfrm>
            <a:prstGeom prst="rect">
              <a:avLst/>
            </a:prstGeom>
            <a:solidFill>
              <a:srgbClr val="FFEC74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35" tIns="45718" rIns="91435" bIns="45718" rtlCol="0">
              <a:spAutoFit/>
            </a:bodyPr>
            <a:lstStyle/>
            <a:p>
              <a:r>
                <a:rPr lang="en-US" sz="1300" b="1" dirty="0" err="1">
                  <a:latin typeface="Courier"/>
                </a:rPr>
                <a:t>header_type</a:t>
              </a:r>
              <a:r>
                <a:rPr lang="en-US" sz="1300" dirty="0">
                  <a:latin typeface="Courier"/>
                </a:rPr>
                <a:t> </a:t>
              </a:r>
              <a:r>
                <a:rPr lang="en-US" sz="1300" dirty="0" err="1">
                  <a:latin typeface="Courier"/>
                </a:rPr>
                <a:t>vlan_tag_t</a:t>
              </a:r>
              <a:r>
                <a:rPr lang="en-US" sz="1300" dirty="0">
                  <a:latin typeface="Courier"/>
                </a:rPr>
                <a:t> {</a:t>
              </a:r>
            </a:p>
            <a:p>
              <a:r>
                <a:rPr lang="en-US" sz="1300" dirty="0">
                  <a:latin typeface="Courier"/>
                </a:rPr>
                <a:t>  fields {</a:t>
              </a:r>
            </a:p>
            <a:p>
              <a:r>
                <a:rPr lang="en-US" sz="1300" dirty="0">
                  <a:latin typeface="Courier"/>
                </a:rPr>
                <a:t>    </a:t>
              </a:r>
              <a:r>
                <a:rPr lang="en-US" sz="1300" dirty="0" err="1">
                  <a:latin typeface="Courier"/>
                </a:rPr>
                <a:t>pcp</a:t>
              </a:r>
              <a:r>
                <a:rPr lang="en-US" sz="1300" dirty="0">
                  <a:latin typeface="Courier"/>
                </a:rPr>
                <a:t>        : 3;</a:t>
              </a:r>
            </a:p>
            <a:p>
              <a:r>
                <a:rPr lang="is-IS" sz="1300" dirty="0">
                  <a:latin typeface="Courier"/>
                </a:rPr>
                <a:t>    cfi        : 1;</a:t>
              </a:r>
            </a:p>
            <a:p>
              <a:r>
                <a:rPr lang="sv-SE" sz="1300" dirty="0">
                  <a:latin typeface="Courier"/>
                </a:rPr>
                <a:t>    vid        : 12;</a:t>
              </a:r>
            </a:p>
            <a:p>
              <a:r>
                <a:rPr lang="en-US" sz="1300" dirty="0">
                  <a:latin typeface="Courier"/>
                </a:rPr>
                <a:t>    </a:t>
              </a:r>
              <a:r>
                <a:rPr lang="en-US" sz="1300" dirty="0" err="1">
                  <a:latin typeface="Courier"/>
                </a:rPr>
                <a:t>etherType</a:t>
              </a:r>
              <a:r>
                <a:rPr lang="en-US" sz="1300" dirty="0">
                  <a:latin typeface="Courier"/>
                </a:rPr>
                <a:t>  : 16;</a:t>
              </a:r>
            </a:p>
            <a:p>
              <a:r>
                <a:rPr lang="en-US" sz="1300" dirty="0">
                  <a:latin typeface="Courier"/>
                </a:rPr>
                <a:t>  }</a:t>
              </a:r>
            </a:p>
            <a:p>
              <a:r>
                <a:rPr lang="en-US" sz="1300" dirty="0">
                  <a:latin typeface="Courier"/>
                </a:rPr>
                <a:t>}</a:t>
              </a:r>
            </a:p>
            <a:p>
              <a:endParaRPr lang="en-US" sz="1300" dirty="0">
                <a:latin typeface="Courier"/>
              </a:endParaRPr>
            </a:p>
            <a:p>
              <a:r>
                <a:rPr lang="en-US" sz="1300" b="1" dirty="0">
                  <a:latin typeface="Courier"/>
                </a:rPr>
                <a:t>header</a:t>
              </a:r>
              <a:r>
                <a:rPr lang="en-US" sz="1300" dirty="0">
                  <a:latin typeface="Courier"/>
                </a:rPr>
                <a:t> </a:t>
              </a:r>
              <a:r>
                <a:rPr lang="en-US" sz="1300" dirty="0" err="1">
                  <a:latin typeface="Courier"/>
                </a:rPr>
                <a:t>vlan_tag_t</a:t>
              </a:r>
              <a:r>
                <a:rPr lang="en-US" sz="1300" dirty="0">
                  <a:latin typeface="Courier"/>
                </a:rPr>
                <a:t> </a:t>
              </a:r>
              <a:r>
                <a:rPr lang="en-US" sz="1300" dirty="0" err="1">
                  <a:latin typeface="Courier"/>
                </a:rPr>
                <a:t>vlan_tag</a:t>
              </a:r>
              <a:r>
                <a:rPr lang="en-US" sz="1300" dirty="0" smtClean="0">
                  <a:latin typeface="Courier"/>
                </a:rPr>
                <a:t>[NUM]</a:t>
              </a:r>
              <a:r>
                <a:rPr lang="en-US" sz="1300" dirty="0">
                  <a:latin typeface="Courier"/>
                </a:rPr>
                <a:t>;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6929" y="3986963"/>
              <a:ext cx="2297490" cy="341634"/>
            </a:xfrm>
            <a:prstGeom prst="rect">
              <a:avLst/>
            </a:prstGeom>
            <a:noFill/>
          </p:spPr>
          <p:txBody>
            <a:bodyPr wrap="none" lIns="64008" tIns="32005" rIns="64008" bIns="32005" rtlCol="0">
              <a:spAutoFit/>
            </a:bodyPr>
            <a:lstStyle/>
            <a:p>
              <a:r>
                <a:rPr lang="en-US" dirty="0" smtClean="0"/>
                <a:t>Header Fields: VLAN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40598" y="2304127"/>
            <a:ext cx="4493565" cy="2832383"/>
            <a:chOff x="4440598" y="2304127"/>
            <a:chExt cx="4493565" cy="2832383"/>
          </a:xfrm>
        </p:grpSpPr>
        <p:sp>
          <p:nvSpPr>
            <p:cNvPr id="6" name="TextBox 5"/>
            <p:cNvSpPr txBox="1"/>
            <p:nvPr/>
          </p:nvSpPr>
          <p:spPr>
            <a:xfrm>
              <a:off x="4516433" y="2643524"/>
              <a:ext cx="4417730" cy="2492986"/>
            </a:xfrm>
            <a:prstGeom prst="rect">
              <a:avLst/>
            </a:prstGeom>
            <a:solidFill>
              <a:srgbClr val="FFEC74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35" tIns="45718" rIns="91435" bIns="45718" rtlCol="0">
              <a:spAutoFit/>
            </a:bodyPr>
            <a:lstStyle/>
            <a:p>
              <a:r>
                <a:rPr lang="en-US" sz="1300" b="1" dirty="0" err="1">
                  <a:latin typeface="Courier"/>
                  <a:cs typeface="Courier"/>
                </a:rPr>
                <a:t>header_type</a:t>
              </a:r>
              <a:r>
                <a:rPr lang="en-US" sz="1300" dirty="0">
                  <a:latin typeface="Courier"/>
                  <a:cs typeface="Courier"/>
                </a:rPr>
                <a:t> </a:t>
              </a:r>
              <a:r>
                <a:rPr lang="en-US" sz="1300" dirty="0" err="1">
                  <a:latin typeface="Courier"/>
                  <a:cs typeface="Courier"/>
                </a:rPr>
                <a:t>standard_metadata_t</a:t>
              </a:r>
              <a:r>
                <a:rPr lang="en-US" sz="1300" dirty="0">
                  <a:latin typeface="Courier"/>
                  <a:cs typeface="Courier"/>
                </a:rPr>
                <a:t> {</a:t>
              </a:r>
            </a:p>
            <a:p>
              <a:r>
                <a:rPr lang="en-US" sz="1300" dirty="0">
                  <a:latin typeface="Courier"/>
                  <a:cs typeface="Courier"/>
                </a:rPr>
                <a:t>  fields {</a:t>
              </a:r>
            </a:p>
            <a:p>
              <a:r>
                <a:rPr lang="en-US" sz="1300" dirty="0">
                  <a:latin typeface="Courier"/>
                  <a:cs typeface="Courier"/>
                </a:rPr>
                <a:t>    </a:t>
              </a:r>
              <a:r>
                <a:rPr lang="en-US" sz="1300" dirty="0" err="1">
                  <a:latin typeface="Courier"/>
                  <a:cs typeface="Courier"/>
                </a:rPr>
                <a:t>ingress_port</a:t>
              </a:r>
              <a:r>
                <a:rPr lang="en-US" sz="1300" dirty="0">
                  <a:latin typeface="Courier"/>
                  <a:cs typeface="Courier"/>
                </a:rPr>
                <a:t>      : 32;</a:t>
              </a:r>
            </a:p>
            <a:p>
              <a:r>
                <a:rPr lang="en-US" sz="1300" dirty="0">
                  <a:latin typeface="Courier"/>
                  <a:cs typeface="Courier"/>
                </a:rPr>
                <a:t>    </a:t>
              </a:r>
              <a:r>
                <a:rPr lang="en-US" sz="1300" dirty="0" err="1">
                  <a:latin typeface="Courier"/>
                  <a:cs typeface="Courier"/>
                </a:rPr>
                <a:t>packet_length</a:t>
              </a:r>
              <a:r>
                <a:rPr lang="en-US" sz="1300" dirty="0">
                  <a:latin typeface="Courier"/>
                  <a:cs typeface="Courier"/>
                </a:rPr>
                <a:t>     : 32;</a:t>
              </a:r>
            </a:p>
            <a:p>
              <a:r>
                <a:rPr lang="en-US" sz="1300" dirty="0">
                  <a:latin typeface="Courier"/>
                  <a:cs typeface="Courier"/>
                </a:rPr>
                <a:t>    </a:t>
              </a:r>
              <a:r>
                <a:rPr lang="en-US" sz="1300" dirty="0" err="1">
                  <a:latin typeface="Courier"/>
                  <a:cs typeface="Courier"/>
                </a:rPr>
                <a:t>ingress_timestamp</a:t>
              </a:r>
              <a:r>
                <a:rPr lang="en-US" sz="1300" dirty="0">
                  <a:latin typeface="Courier"/>
                  <a:cs typeface="Courier"/>
                </a:rPr>
                <a:t> : 32;</a:t>
              </a:r>
            </a:p>
            <a:p>
              <a:r>
                <a:rPr lang="hu-HU" sz="1300" dirty="0">
                  <a:latin typeface="Courier"/>
                  <a:cs typeface="Courier"/>
                </a:rPr>
                <a:t>    egress_spec       : 32; </a:t>
              </a:r>
            </a:p>
            <a:p>
              <a:r>
                <a:rPr lang="hu-HU" sz="1300" dirty="0">
                  <a:latin typeface="Courier"/>
                  <a:cs typeface="Courier"/>
                </a:rPr>
                <a:t>    egress_port       : 32; </a:t>
              </a:r>
            </a:p>
            <a:p>
              <a:r>
                <a:rPr lang="da-DK" sz="1300" dirty="0">
                  <a:latin typeface="Courier"/>
                  <a:cs typeface="Courier"/>
                </a:rPr>
                <a:t>    </a:t>
              </a:r>
              <a:r>
                <a:rPr lang="da-DK" sz="1300" dirty="0" err="1">
                  <a:latin typeface="Courier"/>
                  <a:cs typeface="Courier"/>
                </a:rPr>
                <a:t>egress_instance</a:t>
              </a:r>
              <a:r>
                <a:rPr lang="da-DK" sz="1300" dirty="0">
                  <a:latin typeface="Courier"/>
                  <a:cs typeface="Courier"/>
                </a:rPr>
                <a:t>   : 32; </a:t>
              </a:r>
            </a:p>
            <a:p>
              <a:r>
                <a:rPr lang="da-DK" sz="1300" dirty="0">
                  <a:latin typeface="Courier"/>
                  <a:cs typeface="Courier"/>
                </a:rPr>
                <a:t>  }</a:t>
              </a:r>
            </a:p>
            <a:p>
              <a:r>
                <a:rPr lang="da-DK" sz="1300" dirty="0">
                  <a:latin typeface="Courier"/>
                  <a:cs typeface="Courier"/>
                </a:rPr>
                <a:t>}</a:t>
              </a:r>
            </a:p>
            <a:p>
              <a:endParaRPr lang="da-DK" sz="1300" dirty="0">
                <a:latin typeface="Courier"/>
                <a:cs typeface="Courier"/>
              </a:endParaRPr>
            </a:p>
            <a:p>
              <a:r>
                <a:rPr lang="en-US" sz="1300" b="1" dirty="0">
                  <a:latin typeface="Courier"/>
                  <a:cs typeface="Courier"/>
                </a:rPr>
                <a:t>metadata</a:t>
              </a:r>
              <a:r>
                <a:rPr lang="en-US" sz="1300" dirty="0">
                  <a:latin typeface="Courier"/>
                  <a:cs typeface="Courier"/>
                </a:rPr>
                <a:t> </a:t>
              </a:r>
              <a:r>
                <a:rPr lang="en-US" sz="1300" dirty="0" err="1">
                  <a:latin typeface="Courier"/>
                  <a:cs typeface="Courier"/>
                </a:rPr>
                <a:t>standard_metadata_t</a:t>
              </a:r>
              <a:r>
                <a:rPr lang="en-US" sz="1300" dirty="0">
                  <a:latin typeface="Courier"/>
                  <a:cs typeface="Courier"/>
                </a:rPr>
                <a:t> </a:t>
              </a:r>
              <a:r>
                <a:rPr lang="en-US" sz="1300" dirty="0" err="1" smtClean="0">
                  <a:latin typeface="Courier"/>
                  <a:cs typeface="Courier"/>
                </a:rPr>
                <a:t>std_metadata</a:t>
              </a:r>
              <a:r>
                <a:rPr lang="en-US" sz="1300" dirty="0">
                  <a:latin typeface="Courier"/>
                  <a:cs typeface="Courier"/>
                </a:rPr>
                <a:t>;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40598" y="2304127"/>
              <a:ext cx="1091707" cy="341634"/>
            </a:xfrm>
            <a:prstGeom prst="rect">
              <a:avLst/>
            </a:prstGeom>
            <a:noFill/>
          </p:spPr>
          <p:txBody>
            <a:bodyPr wrap="none" lIns="64008" tIns="32005" rIns="64008" bIns="32005" rtlCol="0">
              <a:spAutoFit/>
            </a:bodyPr>
            <a:lstStyle/>
            <a:p>
              <a:r>
                <a:rPr lang="en-US" dirty="0" smtClean="0"/>
                <a:t>Metadata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599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Parser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0815" y="1686233"/>
            <a:ext cx="3847696" cy="2292931"/>
          </a:xfrm>
          <a:prstGeom prst="rect">
            <a:avLst/>
          </a:prstGeom>
          <a:solidFill>
            <a:srgbClr val="FFEC74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300" b="1" dirty="0">
                <a:latin typeface="Courier"/>
                <a:cs typeface="Courier"/>
              </a:rPr>
              <a:t>parser</a:t>
            </a:r>
            <a:r>
              <a:rPr lang="en-US" sz="1300" dirty="0">
                <a:latin typeface="Courier"/>
                <a:cs typeface="Courier"/>
              </a:rPr>
              <a:t> </a:t>
            </a:r>
            <a:r>
              <a:rPr lang="en-US" sz="1300" dirty="0" err="1">
                <a:latin typeface="Courier"/>
                <a:cs typeface="Courier"/>
              </a:rPr>
              <a:t>parse_ethernet</a:t>
            </a:r>
            <a:r>
              <a:rPr lang="en-US" sz="1300" dirty="0">
                <a:latin typeface="Courier"/>
                <a:cs typeface="Courier"/>
              </a:rPr>
              <a:t> {</a:t>
            </a:r>
          </a:p>
          <a:p>
            <a:r>
              <a:rPr lang="en-US" sz="1300" dirty="0">
                <a:latin typeface="Courier"/>
                <a:cs typeface="Courier"/>
              </a:rPr>
              <a:t>  </a:t>
            </a:r>
            <a:r>
              <a:rPr lang="en-US" sz="1300" b="1" dirty="0">
                <a:latin typeface="Courier"/>
                <a:cs typeface="Courier"/>
              </a:rPr>
              <a:t>extract</a:t>
            </a:r>
            <a:r>
              <a:rPr lang="en-US" sz="1300" dirty="0">
                <a:latin typeface="Courier"/>
                <a:cs typeface="Courier"/>
              </a:rPr>
              <a:t>(</a:t>
            </a:r>
            <a:r>
              <a:rPr lang="en-US" sz="1300" dirty="0" err="1">
                <a:latin typeface="Courier"/>
                <a:cs typeface="Courier"/>
              </a:rPr>
              <a:t>ethernet</a:t>
            </a:r>
            <a:r>
              <a:rPr lang="en-US" sz="1300" dirty="0">
                <a:latin typeface="Courier"/>
                <a:cs typeface="Courier"/>
              </a:rPr>
              <a:t>);</a:t>
            </a:r>
          </a:p>
          <a:p>
            <a:r>
              <a:rPr lang="en-US" sz="1300" dirty="0">
                <a:latin typeface="Courier"/>
                <a:cs typeface="Courier"/>
              </a:rPr>
              <a:t>  </a:t>
            </a:r>
            <a:r>
              <a:rPr lang="en-US" sz="1300" b="1" dirty="0">
                <a:latin typeface="Courier"/>
                <a:cs typeface="Courier"/>
              </a:rPr>
              <a:t>return</a:t>
            </a:r>
            <a:r>
              <a:rPr lang="en-US" sz="1300" dirty="0">
                <a:latin typeface="Courier"/>
                <a:cs typeface="Courier"/>
              </a:rPr>
              <a:t> </a:t>
            </a:r>
            <a:r>
              <a:rPr lang="en-US" sz="1300" b="1" dirty="0">
                <a:latin typeface="Courier"/>
                <a:cs typeface="Courier"/>
              </a:rPr>
              <a:t>switch</a:t>
            </a:r>
            <a:r>
              <a:rPr lang="en-US" sz="1300" dirty="0">
                <a:latin typeface="Courier"/>
                <a:cs typeface="Courier"/>
              </a:rPr>
              <a:t>(</a:t>
            </a:r>
            <a:r>
              <a:rPr lang="en-US" sz="1300" b="1" dirty="0" err="1">
                <a:latin typeface="Courier"/>
                <a:cs typeface="Courier"/>
              </a:rPr>
              <a:t>latest</a:t>
            </a:r>
            <a:r>
              <a:rPr lang="en-US" sz="1300" dirty="0" err="1">
                <a:latin typeface="Courier"/>
                <a:cs typeface="Courier"/>
              </a:rPr>
              <a:t>.etherType</a:t>
            </a:r>
            <a:r>
              <a:rPr lang="en-US" sz="1300" dirty="0">
                <a:latin typeface="Courier"/>
                <a:cs typeface="Courier"/>
              </a:rPr>
              <a:t>) {</a:t>
            </a:r>
          </a:p>
          <a:p>
            <a:r>
              <a:rPr lang="en-US" sz="1300" dirty="0" smtClean="0">
                <a:latin typeface="Courier"/>
                <a:cs typeface="Courier"/>
              </a:rPr>
              <a:t>	ETHERTYPE_VLAN </a:t>
            </a:r>
            <a:r>
              <a:rPr lang="en-US" sz="1300" dirty="0">
                <a:latin typeface="Courier"/>
                <a:cs typeface="Courier"/>
              </a:rPr>
              <a:t>: </a:t>
            </a:r>
            <a:r>
              <a:rPr lang="en-US" sz="1300" dirty="0" err="1">
                <a:latin typeface="Courier"/>
                <a:cs typeface="Courier"/>
              </a:rPr>
              <a:t>parse_vlan</a:t>
            </a:r>
            <a:r>
              <a:rPr lang="en-US" sz="1300" dirty="0" smtClean="0">
                <a:latin typeface="Courier"/>
                <a:cs typeface="Courier"/>
              </a:rPr>
              <a:t>;</a:t>
            </a:r>
          </a:p>
          <a:p>
            <a:r>
              <a:rPr lang="en-US" sz="1300" dirty="0">
                <a:latin typeface="Courier"/>
                <a:cs typeface="Courier"/>
              </a:rPr>
              <a:t>	</a:t>
            </a:r>
            <a:r>
              <a:rPr lang="en-US" sz="1300" dirty="0" smtClean="0">
                <a:latin typeface="Courier"/>
                <a:cs typeface="Courier"/>
              </a:rPr>
              <a:t>ETHERTYPE_MPLS </a:t>
            </a:r>
            <a:r>
              <a:rPr lang="en-US" sz="1300" dirty="0">
                <a:latin typeface="Courier"/>
                <a:cs typeface="Courier"/>
              </a:rPr>
              <a:t>: </a:t>
            </a:r>
            <a:r>
              <a:rPr lang="en-US" sz="1300" dirty="0" err="1">
                <a:latin typeface="Courier"/>
                <a:cs typeface="Courier"/>
              </a:rPr>
              <a:t>parse_mpls</a:t>
            </a:r>
            <a:r>
              <a:rPr lang="en-US" sz="1300" dirty="0" smtClean="0">
                <a:latin typeface="Courier"/>
                <a:cs typeface="Courier"/>
              </a:rPr>
              <a:t>;</a:t>
            </a:r>
          </a:p>
          <a:p>
            <a:r>
              <a:rPr lang="en-US" sz="1300" dirty="0">
                <a:latin typeface="Courier"/>
                <a:cs typeface="Courier"/>
              </a:rPr>
              <a:t>	</a:t>
            </a:r>
            <a:r>
              <a:rPr lang="en-US" sz="1300" dirty="0" smtClean="0">
                <a:latin typeface="Courier"/>
                <a:cs typeface="Courier"/>
              </a:rPr>
              <a:t>ETHERTYPE_IPV4 </a:t>
            </a:r>
            <a:r>
              <a:rPr lang="en-US" sz="1300" dirty="0">
                <a:latin typeface="Courier"/>
                <a:cs typeface="Courier"/>
              </a:rPr>
              <a:t>: parse_ipv4</a:t>
            </a:r>
            <a:r>
              <a:rPr lang="en-US" sz="1300" dirty="0" smtClean="0">
                <a:latin typeface="Courier"/>
                <a:cs typeface="Courier"/>
              </a:rPr>
              <a:t>;</a:t>
            </a:r>
          </a:p>
          <a:p>
            <a:r>
              <a:rPr lang="en-US" sz="1300" dirty="0">
                <a:latin typeface="Courier"/>
                <a:cs typeface="Courier"/>
              </a:rPr>
              <a:t>	</a:t>
            </a:r>
            <a:r>
              <a:rPr lang="en-US" sz="1300" dirty="0" smtClean="0">
                <a:latin typeface="Courier"/>
                <a:cs typeface="Courier"/>
              </a:rPr>
              <a:t>ETHERTYPE_IPV6 </a:t>
            </a:r>
            <a:r>
              <a:rPr lang="en-US" sz="1300" dirty="0">
                <a:latin typeface="Courier"/>
                <a:cs typeface="Courier"/>
              </a:rPr>
              <a:t>: parse_ipv6</a:t>
            </a:r>
            <a:r>
              <a:rPr lang="en-US" sz="1300" dirty="0" smtClean="0">
                <a:latin typeface="Courier"/>
                <a:cs typeface="Courier"/>
              </a:rPr>
              <a:t>;</a:t>
            </a:r>
          </a:p>
          <a:p>
            <a:r>
              <a:rPr lang="en-US" sz="1300" dirty="0">
                <a:latin typeface="Courier"/>
                <a:cs typeface="Courier"/>
              </a:rPr>
              <a:t>	</a:t>
            </a:r>
            <a:r>
              <a:rPr lang="en-US" sz="1300" dirty="0" smtClean="0">
                <a:latin typeface="Courier"/>
                <a:cs typeface="Courier"/>
              </a:rPr>
              <a:t>ETHERTYPE_ARP  </a:t>
            </a:r>
            <a:r>
              <a:rPr lang="en-US" sz="1300" dirty="0">
                <a:latin typeface="Courier"/>
                <a:cs typeface="Courier"/>
              </a:rPr>
              <a:t>: </a:t>
            </a:r>
            <a:r>
              <a:rPr lang="en-US" sz="1300" dirty="0" err="1">
                <a:latin typeface="Courier"/>
                <a:cs typeface="Courier"/>
              </a:rPr>
              <a:t>parse_arp_rarp</a:t>
            </a:r>
            <a:r>
              <a:rPr lang="en-US" sz="1300" dirty="0" smtClean="0">
                <a:latin typeface="Courier"/>
                <a:cs typeface="Courier"/>
              </a:rPr>
              <a:t>;</a:t>
            </a:r>
          </a:p>
          <a:p>
            <a:r>
              <a:rPr lang="en-US" sz="1300" dirty="0">
                <a:latin typeface="Courier"/>
                <a:cs typeface="Courier"/>
              </a:rPr>
              <a:t>	</a:t>
            </a:r>
            <a:r>
              <a:rPr lang="en-US" sz="1300" dirty="0" smtClean="0">
                <a:latin typeface="Courier"/>
                <a:cs typeface="Courier"/>
              </a:rPr>
              <a:t>ETHERTYPE_RARP </a:t>
            </a:r>
            <a:r>
              <a:rPr lang="en-US" sz="1300" dirty="0">
                <a:latin typeface="Courier"/>
                <a:cs typeface="Courier"/>
              </a:rPr>
              <a:t>: </a:t>
            </a:r>
            <a:r>
              <a:rPr lang="en-US" sz="1300" dirty="0" err="1">
                <a:latin typeface="Courier"/>
                <a:cs typeface="Courier"/>
              </a:rPr>
              <a:t>parse_arp_rarp</a:t>
            </a:r>
            <a:r>
              <a:rPr lang="en-US" sz="1300" dirty="0" smtClean="0">
                <a:latin typeface="Courier"/>
                <a:cs typeface="Courier"/>
              </a:rPr>
              <a:t>;</a:t>
            </a:r>
          </a:p>
          <a:p>
            <a:r>
              <a:rPr lang="en-US" sz="1300" dirty="0" smtClean="0">
                <a:latin typeface="Courier"/>
                <a:cs typeface="Courier"/>
              </a:rPr>
              <a:t>  </a:t>
            </a:r>
            <a:r>
              <a:rPr lang="en-US" sz="1300" dirty="0">
                <a:latin typeface="Courier"/>
                <a:cs typeface="Courier"/>
              </a:rPr>
              <a:t>}</a:t>
            </a:r>
          </a:p>
          <a:p>
            <a:r>
              <a:rPr lang="en-US" sz="1300" dirty="0" smtClean="0">
                <a:latin typeface="Courier"/>
                <a:cs typeface="Courier"/>
              </a:rPr>
              <a:t>}</a:t>
            </a:r>
            <a:endParaRPr lang="en-US" sz="1300" dirty="0">
              <a:latin typeface="Courier"/>
              <a:cs typeface="Couri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D068-DC47-524B-920C-6942DB272C65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7101" y="4663583"/>
            <a:ext cx="3841409" cy="1692767"/>
          </a:xfrm>
          <a:prstGeom prst="rect">
            <a:avLst/>
          </a:prstGeom>
          <a:solidFill>
            <a:srgbClr val="FFEC74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300" b="1" dirty="0">
                <a:latin typeface="Courier"/>
                <a:cs typeface="Courier"/>
              </a:rPr>
              <a:t>parser</a:t>
            </a:r>
            <a:r>
              <a:rPr lang="en-US" sz="1300" dirty="0">
                <a:latin typeface="Courier"/>
                <a:cs typeface="Courier"/>
              </a:rPr>
              <a:t> </a:t>
            </a:r>
            <a:r>
              <a:rPr lang="en-US" sz="1300" dirty="0" smtClean="0">
                <a:latin typeface="Courier"/>
                <a:cs typeface="Courier"/>
              </a:rPr>
              <a:t>parse_ipv4 </a:t>
            </a:r>
            <a:r>
              <a:rPr lang="en-US" sz="1300" dirty="0">
                <a:latin typeface="Courier"/>
                <a:cs typeface="Courier"/>
              </a:rPr>
              <a:t>{</a:t>
            </a:r>
          </a:p>
          <a:p>
            <a:r>
              <a:rPr lang="en-US" sz="1300" dirty="0">
                <a:latin typeface="Courier"/>
                <a:cs typeface="Courier"/>
              </a:rPr>
              <a:t>  </a:t>
            </a:r>
            <a:r>
              <a:rPr lang="en-US" sz="1300" b="1" dirty="0">
                <a:latin typeface="Courier"/>
                <a:cs typeface="Courier"/>
              </a:rPr>
              <a:t>extract</a:t>
            </a:r>
            <a:r>
              <a:rPr lang="en-US" sz="1300" dirty="0">
                <a:latin typeface="Courier"/>
                <a:cs typeface="Courier"/>
              </a:rPr>
              <a:t>(</a:t>
            </a:r>
            <a:r>
              <a:rPr lang="en-US" sz="1300" dirty="0" err="1">
                <a:latin typeface="Courier"/>
                <a:cs typeface="Courier"/>
              </a:rPr>
              <a:t>ethernet</a:t>
            </a:r>
            <a:r>
              <a:rPr lang="en-US" sz="1300" dirty="0">
                <a:latin typeface="Courier"/>
                <a:cs typeface="Courier"/>
              </a:rPr>
              <a:t>);</a:t>
            </a:r>
          </a:p>
          <a:p>
            <a:r>
              <a:rPr lang="en-US" sz="1300" dirty="0">
                <a:latin typeface="Courier"/>
                <a:cs typeface="Courier"/>
              </a:rPr>
              <a:t>  </a:t>
            </a:r>
            <a:r>
              <a:rPr lang="en-US" sz="1300" b="1" dirty="0">
                <a:latin typeface="Courier"/>
                <a:cs typeface="Courier"/>
              </a:rPr>
              <a:t>return</a:t>
            </a:r>
            <a:r>
              <a:rPr lang="en-US" sz="1300" dirty="0">
                <a:latin typeface="Courier"/>
                <a:cs typeface="Courier"/>
              </a:rPr>
              <a:t> </a:t>
            </a:r>
            <a:r>
              <a:rPr lang="en-US" sz="1300" b="1" dirty="0">
                <a:latin typeface="Courier"/>
                <a:cs typeface="Courier"/>
              </a:rPr>
              <a:t>switch</a:t>
            </a:r>
            <a:r>
              <a:rPr lang="en-US" sz="1300" dirty="0">
                <a:latin typeface="Courier"/>
                <a:cs typeface="Courier"/>
              </a:rPr>
              <a:t>(</a:t>
            </a:r>
            <a:r>
              <a:rPr lang="en-US" sz="1300" b="1" dirty="0" err="1">
                <a:latin typeface="Courier"/>
                <a:cs typeface="Courier"/>
              </a:rPr>
              <a:t>latest</a:t>
            </a:r>
            <a:r>
              <a:rPr lang="en-US" sz="1300" dirty="0" err="1">
                <a:latin typeface="Courier"/>
                <a:cs typeface="Courier"/>
              </a:rPr>
              <a:t>.etherType</a:t>
            </a:r>
            <a:r>
              <a:rPr lang="en-US" sz="1300" dirty="0">
                <a:latin typeface="Courier"/>
                <a:cs typeface="Courier"/>
              </a:rPr>
              <a:t>) {</a:t>
            </a:r>
          </a:p>
          <a:p>
            <a:r>
              <a:rPr lang="en-US" sz="1300" dirty="0" smtClean="0">
                <a:latin typeface="Courier"/>
                <a:cs typeface="Courier"/>
              </a:rPr>
              <a:t>	PROTO_TCP </a:t>
            </a:r>
            <a:r>
              <a:rPr lang="en-US" sz="1300" dirty="0">
                <a:latin typeface="Courier"/>
                <a:cs typeface="Courier"/>
              </a:rPr>
              <a:t>: </a:t>
            </a:r>
            <a:r>
              <a:rPr lang="en-US" sz="1300" dirty="0" err="1" smtClean="0">
                <a:latin typeface="Courier"/>
                <a:cs typeface="Courier"/>
              </a:rPr>
              <a:t>parse_tcp</a:t>
            </a:r>
            <a:r>
              <a:rPr lang="en-US" sz="1300" dirty="0" smtClean="0">
                <a:latin typeface="Courier"/>
                <a:cs typeface="Courier"/>
              </a:rPr>
              <a:t>;</a:t>
            </a:r>
          </a:p>
          <a:p>
            <a:r>
              <a:rPr lang="en-US" sz="1300" dirty="0">
                <a:latin typeface="Courier"/>
                <a:cs typeface="Courier"/>
              </a:rPr>
              <a:t>	</a:t>
            </a:r>
            <a:r>
              <a:rPr lang="en-US" sz="1300" dirty="0" smtClean="0">
                <a:latin typeface="Courier"/>
                <a:cs typeface="Courier"/>
              </a:rPr>
              <a:t>PROTO_UDP </a:t>
            </a:r>
            <a:r>
              <a:rPr lang="en-US" sz="1300" dirty="0">
                <a:latin typeface="Courier"/>
                <a:cs typeface="Courier"/>
              </a:rPr>
              <a:t>: </a:t>
            </a:r>
            <a:r>
              <a:rPr lang="en-US" sz="1300" dirty="0" err="1" smtClean="0">
                <a:latin typeface="Courier"/>
                <a:cs typeface="Courier"/>
              </a:rPr>
              <a:t>parse_udp</a:t>
            </a:r>
            <a:r>
              <a:rPr lang="en-US" sz="1300" dirty="0" smtClean="0">
                <a:latin typeface="Courier"/>
                <a:cs typeface="Courier"/>
              </a:rPr>
              <a:t>;</a:t>
            </a:r>
          </a:p>
          <a:p>
            <a:r>
              <a:rPr lang="en-US" sz="1300" dirty="0">
                <a:latin typeface="Courier"/>
                <a:cs typeface="Courier"/>
              </a:rPr>
              <a:t>	</a:t>
            </a:r>
            <a:r>
              <a:rPr lang="en-US" sz="1300" dirty="0" smtClean="0">
                <a:latin typeface="Courier"/>
                <a:cs typeface="Courier"/>
              </a:rPr>
              <a:t>...</a:t>
            </a:r>
            <a:endParaRPr lang="en-US" sz="1300" dirty="0">
              <a:latin typeface="Courier"/>
              <a:cs typeface="Courier"/>
            </a:endParaRPr>
          </a:p>
          <a:p>
            <a:r>
              <a:rPr lang="en-US" sz="1300" dirty="0">
                <a:latin typeface="Courier"/>
                <a:cs typeface="Courier"/>
              </a:rPr>
              <a:t> </a:t>
            </a:r>
            <a:r>
              <a:rPr lang="en-US" sz="1300" dirty="0" smtClean="0">
                <a:latin typeface="Courier"/>
                <a:cs typeface="Courier"/>
              </a:rPr>
              <a:t> }</a:t>
            </a:r>
            <a:endParaRPr lang="en-US" sz="1300" dirty="0">
              <a:latin typeface="Courier"/>
              <a:cs typeface="Courier"/>
            </a:endParaRPr>
          </a:p>
          <a:p>
            <a:r>
              <a:rPr lang="en-US" sz="1300" dirty="0" smtClean="0">
                <a:latin typeface="Courier"/>
                <a:cs typeface="Courier"/>
              </a:rPr>
              <a:t>}</a:t>
            </a:r>
            <a:endParaRPr lang="en-US" sz="1300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7945" y="1350886"/>
            <a:ext cx="1810015" cy="341634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r>
              <a:rPr lang="en-US" dirty="0" smtClean="0"/>
              <a:t>Parser: Ethernet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97945" y="4337613"/>
            <a:ext cx="1399295" cy="341634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r>
              <a:rPr lang="en-US" dirty="0" smtClean="0"/>
              <a:t>Parser: IPv4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5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Match+Action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Tables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D068-DC47-524B-920C-6942DB272C65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226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Specifies</a:t>
            </a:r>
          </a:p>
          <a:p>
            <a:pPr lvl="1"/>
            <a:r>
              <a:rPr lang="en-US" dirty="0" smtClean="0"/>
              <a:t>Which fields to examine in each packet</a:t>
            </a:r>
          </a:p>
          <a:p>
            <a:pPr lvl="1"/>
            <a:r>
              <a:rPr lang="en-US" dirty="0" smtClean="0"/>
              <a:t>Actions that may be applied (by rule)</a:t>
            </a:r>
          </a:p>
          <a:p>
            <a:pPr lvl="1"/>
            <a:r>
              <a:rPr lang="en-US" dirty="0" smtClean="0"/>
              <a:t>Table size (optional)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1553" y="3890433"/>
            <a:ext cx="4467302" cy="2422845"/>
            <a:chOff x="261553" y="3890433"/>
            <a:chExt cx="4467302" cy="2422845"/>
          </a:xfrm>
        </p:grpSpPr>
        <p:sp>
          <p:nvSpPr>
            <p:cNvPr id="4" name="TextBox 3"/>
            <p:cNvSpPr txBox="1"/>
            <p:nvPr/>
          </p:nvSpPr>
          <p:spPr>
            <a:xfrm>
              <a:off x="336997" y="4220401"/>
              <a:ext cx="4391858" cy="2092877"/>
            </a:xfrm>
            <a:prstGeom prst="rect">
              <a:avLst/>
            </a:prstGeom>
            <a:solidFill>
              <a:srgbClr val="FFEC74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35" tIns="45718" rIns="91435" bIns="45718" rtlCol="0">
              <a:spAutoFit/>
            </a:bodyPr>
            <a:lstStyle/>
            <a:p>
              <a:r>
                <a:rPr lang="en-US" sz="1300" b="1" dirty="0">
                  <a:latin typeface="Courier"/>
                </a:rPr>
                <a:t>table</a:t>
              </a:r>
              <a:r>
                <a:rPr lang="en-US" sz="1300" dirty="0">
                  <a:latin typeface="Courier"/>
                </a:rPr>
                <a:t> </a:t>
              </a:r>
              <a:r>
                <a:rPr lang="en-US" sz="1300" dirty="0" err="1">
                  <a:latin typeface="Courier"/>
                </a:rPr>
                <a:t>port_vlan</a:t>
              </a:r>
              <a:r>
                <a:rPr lang="en-US" sz="1300" dirty="0">
                  <a:latin typeface="Courier"/>
                </a:rPr>
                <a:t> {</a:t>
              </a:r>
            </a:p>
            <a:p>
              <a:r>
                <a:rPr lang="en-US" sz="1300" dirty="0">
                  <a:latin typeface="Courier"/>
                </a:rPr>
                <a:t>    </a:t>
              </a:r>
              <a:r>
                <a:rPr lang="en-US" sz="1300" b="1" dirty="0">
                  <a:latin typeface="Courier"/>
                </a:rPr>
                <a:t>reads</a:t>
              </a:r>
              <a:r>
                <a:rPr lang="en-US" sz="1300" dirty="0">
                  <a:latin typeface="Courier"/>
                </a:rPr>
                <a:t> {</a:t>
              </a:r>
            </a:p>
            <a:p>
              <a:r>
                <a:rPr lang="en-US" sz="1300" dirty="0">
                  <a:latin typeface="Courier"/>
                </a:rPr>
                <a:t>        </a:t>
              </a:r>
              <a:r>
                <a:rPr lang="en-US" sz="1300" dirty="0" err="1" smtClean="0">
                  <a:latin typeface="Courier"/>
                </a:rPr>
                <a:t>std_metadata.ingress_port</a:t>
              </a:r>
              <a:r>
                <a:rPr lang="en-US" sz="1300" dirty="0" smtClean="0">
                  <a:latin typeface="Courier"/>
                </a:rPr>
                <a:t> </a:t>
              </a:r>
              <a:r>
                <a:rPr lang="en-US" sz="1300" dirty="0">
                  <a:latin typeface="Courier"/>
                </a:rPr>
                <a:t>: </a:t>
              </a:r>
              <a:r>
                <a:rPr lang="en-US" sz="1300" b="1" dirty="0">
                  <a:latin typeface="Courier"/>
                </a:rPr>
                <a:t>exact</a:t>
              </a:r>
              <a:r>
                <a:rPr lang="en-US" sz="1300" dirty="0">
                  <a:latin typeface="Courier"/>
                </a:rPr>
                <a:t>;</a:t>
              </a:r>
            </a:p>
            <a:p>
              <a:r>
                <a:rPr lang="nl-NL" sz="1300" dirty="0">
                  <a:latin typeface="Courier"/>
                </a:rPr>
                <a:t>        </a:t>
              </a:r>
              <a:r>
                <a:rPr lang="nl-NL" sz="1300" dirty="0" err="1">
                  <a:latin typeface="Courier"/>
                </a:rPr>
                <a:t>vlan_tag</a:t>
              </a:r>
              <a:r>
                <a:rPr lang="nl-NL" sz="1300" dirty="0">
                  <a:latin typeface="Courier"/>
                </a:rPr>
                <a:t>[</a:t>
              </a:r>
              <a:r>
                <a:rPr lang="nl-NL" sz="1300" dirty="0" smtClean="0">
                  <a:latin typeface="Courier"/>
                </a:rPr>
                <a:t>OUTER_VLAN]</a:t>
              </a:r>
              <a:r>
                <a:rPr lang="nl-NL" sz="1300" dirty="0">
                  <a:latin typeface="Courier"/>
                </a:rPr>
                <a:t>.</a:t>
              </a:r>
              <a:r>
                <a:rPr lang="nl-NL" sz="1300" dirty="0" err="1">
                  <a:latin typeface="Courier"/>
                </a:rPr>
                <a:t>vid</a:t>
              </a:r>
              <a:r>
                <a:rPr lang="nl-NL" sz="1300" dirty="0">
                  <a:latin typeface="Courier"/>
                </a:rPr>
                <a:t> : </a:t>
              </a:r>
              <a:r>
                <a:rPr lang="nl-NL" sz="1300" b="1" dirty="0">
                  <a:latin typeface="Courier"/>
                </a:rPr>
                <a:t>exact</a:t>
              </a:r>
              <a:r>
                <a:rPr lang="nl-NL" sz="1300" dirty="0">
                  <a:latin typeface="Courier"/>
                </a:rPr>
                <a:t>;</a:t>
              </a:r>
            </a:p>
            <a:p>
              <a:r>
                <a:rPr lang="nl-NL" sz="1300" dirty="0">
                  <a:latin typeface="Courier"/>
                </a:rPr>
                <a:t>    }</a:t>
              </a:r>
            </a:p>
            <a:p>
              <a:r>
                <a:rPr lang="fr-FR" sz="1300" dirty="0">
                  <a:latin typeface="Courier"/>
                </a:rPr>
                <a:t>    </a:t>
              </a:r>
              <a:r>
                <a:rPr lang="fr-FR" sz="1300" b="1" dirty="0">
                  <a:latin typeface="Courier"/>
                </a:rPr>
                <a:t>actions</a:t>
              </a:r>
              <a:r>
                <a:rPr lang="fr-FR" sz="1300" dirty="0">
                  <a:latin typeface="Courier"/>
                </a:rPr>
                <a:t> {</a:t>
              </a:r>
            </a:p>
            <a:p>
              <a:r>
                <a:rPr lang="fr-FR" sz="1300" dirty="0">
                  <a:latin typeface="Courier"/>
                </a:rPr>
                <a:t>        drop, </a:t>
              </a:r>
              <a:r>
                <a:rPr lang="fr-FR" sz="1300" dirty="0" err="1">
                  <a:latin typeface="Courier"/>
                </a:rPr>
                <a:t>ing_lif_extract</a:t>
              </a:r>
              <a:r>
                <a:rPr lang="fr-FR" sz="1300" dirty="0">
                  <a:latin typeface="Courier"/>
                </a:rPr>
                <a:t>;</a:t>
              </a:r>
            </a:p>
            <a:p>
              <a:r>
                <a:rPr lang="fr-FR" sz="1300" dirty="0">
                  <a:latin typeface="Courier"/>
                </a:rPr>
                <a:t>    }</a:t>
              </a:r>
            </a:p>
            <a:p>
              <a:r>
                <a:rPr lang="tr-TR" sz="1300" dirty="0">
                  <a:latin typeface="Courier"/>
                </a:rPr>
                <a:t>    </a:t>
              </a:r>
              <a:r>
                <a:rPr lang="tr-TR" sz="1300" b="1" dirty="0" smtClean="0">
                  <a:latin typeface="Courier"/>
                </a:rPr>
                <a:t>size</a:t>
              </a:r>
              <a:r>
                <a:rPr lang="tr-TR" sz="1300" dirty="0" smtClean="0">
                  <a:latin typeface="Courier"/>
                </a:rPr>
                <a:t> </a:t>
              </a:r>
              <a:r>
                <a:rPr lang="tr-TR" sz="1300" dirty="0">
                  <a:latin typeface="Courier"/>
                </a:rPr>
                <a:t>16384</a:t>
              </a:r>
              <a:r>
                <a:rPr lang="tr-TR" sz="1300" dirty="0" smtClean="0">
                  <a:latin typeface="Courier"/>
                </a:rPr>
                <a:t>;</a:t>
              </a:r>
              <a:endParaRPr lang="tr-TR" sz="1300" dirty="0">
                <a:latin typeface="Courier"/>
              </a:endParaRPr>
            </a:p>
            <a:p>
              <a:r>
                <a:rPr lang="tr-TR" sz="1300" dirty="0" smtClean="0">
                  <a:latin typeface="Courier"/>
                </a:rPr>
                <a:t>}</a:t>
              </a:r>
              <a:endParaRPr lang="tr-TR" sz="1300" dirty="0">
                <a:latin typeface="Courier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1553" y="3890433"/>
              <a:ext cx="2877277" cy="341634"/>
            </a:xfrm>
            <a:prstGeom prst="rect">
              <a:avLst/>
            </a:prstGeom>
            <a:noFill/>
          </p:spPr>
          <p:txBody>
            <a:bodyPr wrap="none" lIns="64008" tIns="32005" rIns="64008" bIns="32005" rtlCol="0">
              <a:spAutoFit/>
            </a:bodyPr>
            <a:lstStyle/>
            <a:p>
              <a:r>
                <a:rPr lang="en-US" dirty="0" err="1" smtClean="0"/>
                <a:t>Match+Action</a:t>
              </a:r>
              <a:r>
                <a:rPr lang="en-US" dirty="0" smtClean="0"/>
                <a:t> Table: VLAN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91730" y="3890433"/>
            <a:ext cx="4055472" cy="2422845"/>
            <a:chOff x="4791730" y="3890433"/>
            <a:chExt cx="4055472" cy="2422845"/>
          </a:xfrm>
        </p:grpSpPr>
        <p:sp>
          <p:nvSpPr>
            <p:cNvPr id="5" name="TextBox 4"/>
            <p:cNvSpPr txBox="1"/>
            <p:nvPr/>
          </p:nvSpPr>
          <p:spPr>
            <a:xfrm>
              <a:off x="4860887" y="4220401"/>
              <a:ext cx="3986315" cy="2092877"/>
            </a:xfrm>
            <a:prstGeom prst="rect">
              <a:avLst/>
            </a:prstGeom>
            <a:solidFill>
              <a:srgbClr val="FFEC74"/>
            </a:solidFill>
            <a:ln>
              <a:solidFill>
                <a:srgbClr val="7F7F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1435" tIns="45718" rIns="91435" bIns="45718" rtlCol="0">
              <a:spAutoFit/>
            </a:bodyPr>
            <a:lstStyle/>
            <a:p>
              <a:r>
                <a:rPr lang="en-US" sz="1300" b="1" dirty="0">
                  <a:latin typeface="Courier"/>
                </a:rPr>
                <a:t>table</a:t>
              </a:r>
              <a:r>
                <a:rPr lang="en-US" sz="1300" dirty="0">
                  <a:latin typeface="Courier"/>
                </a:rPr>
                <a:t> </a:t>
              </a:r>
              <a:r>
                <a:rPr lang="en-US" sz="1300" dirty="0" err="1">
                  <a:latin typeface="Courier"/>
                </a:rPr>
                <a:t>urpf_check</a:t>
              </a:r>
              <a:r>
                <a:rPr lang="en-US" sz="1300" dirty="0">
                  <a:latin typeface="Courier"/>
                </a:rPr>
                <a:t> {</a:t>
              </a:r>
            </a:p>
            <a:p>
              <a:r>
                <a:rPr lang="en-US" sz="1300" dirty="0">
                  <a:latin typeface="Courier"/>
                </a:rPr>
                <a:t>    </a:t>
              </a:r>
              <a:r>
                <a:rPr lang="en-US" sz="1300" b="1" dirty="0">
                  <a:latin typeface="Courier"/>
                </a:rPr>
                <a:t>reads</a:t>
              </a:r>
              <a:r>
                <a:rPr lang="en-US" sz="1300" dirty="0">
                  <a:latin typeface="Courier"/>
                </a:rPr>
                <a:t> {</a:t>
              </a:r>
            </a:p>
            <a:p>
              <a:r>
                <a:rPr lang="en-US" sz="1300" dirty="0">
                  <a:latin typeface="Courier"/>
                </a:rPr>
                <a:t>        </a:t>
              </a:r>
              <a:r>
                <a:rPr lang="en-US" sz="1300" dirty="0" err="1">
                  <a:latin typeface="Courier"/>
                </a:rPr>
                <a:t>routing_metadata.bd</a:t>
              </a:r>
              <a:r>
                <a:rPr lang="en-US" sz="1300" dirty="0">
                  <a:latin typeface="Courier"/>
                </a:rPr>
                <a:t> : </a:t>
              </a:r>
              <a:r>
                <a:rPr lang="en-US" sz="1300" b="1" dirty="0">
                  <a:latin typeface="Courier"/>
                </a:rPr>
                <a:t>ternary</a:t>
              </a:r>
              <a:r>
                <a:rPr lang="en-US" sz="1300" dirty="0">
                  <a:latin typeface="Courier"/>
                </a:rPr>
                <a:t>;</a:t>
              </a:r>
            </a:p>
            <a:p>
              <a:r>
                <a:rPr lang="en-US" sz="1300" dirty="0">
                  <a:latin typeface="Courier"/>
                </a:rPr>
                <a:t>        ipv4.dstAddr : </a:t>
              </a:r>
              <a:r>
                <a:rPr lang="en-US" sz="1300" b="1" dirty="0">
                  <a:latin typeface="Courier"/>
                </a:rPr>
                <a:t>ternary</a:t>
              </a:r>
              <a:r>
                <a:rPr lang="en-US" sz="1300" dirty="0">
                  <a:latin typeface="Courier"/>
                </a:rPr>
                <a:t>;</a:t>
              </a:r>
            </a:p>
            <a:p>
              <a:r>
                <a:rPr lang="en-US" sz="1300" dirty="0">
                  <a:latin typeface="Courier"/>
                </a:rPr>
                <a:t>    }</a:t>
              </a:r>
            </a:p>
            <a:p>
              <a:r>
                <a:rPr lang="en-US" sz="1300" dirty="0">
                  <a:latin typeface="Courier"/>
                </a:rPr>
                <a:t>    </a:t>
              </a:r>
              <a:r>
                <a:rPr lang="en-US" sz="1300" b="1" dirty="0">
                  <a:latin typeface="Courier"/>
                </a:rPr>
                <a:t>actions</a:t>
              </a:r>
              <a:r>
                <a:rPr lang="en-US" sz="1300" dirty="0">
                  <a:latin typeface="Courier"/>
                </a:rPr>
                <a:t> {</a:t>
              </a:r>
            </a:p>
            <a:p>
              <a:r>
                <a:rPr lang="en-US" sz="1300" dirty="0">
                  <a:latin typeface="Courier"/>
                </a:rPr>
                <a:t>        </a:t>
              </a:r>
              <a:r>
                <a:rPr lang="en-US" sz="1300" dirty="0" err="1">
                  <a:latin typeface="Courier"/>
                </a:rPr>
                <a:t>urpf_clear</a:t>
              </a:r>
              <a:r>
                <a:rPr lang="en-US" sz="1300" dirty="0">
                  <a:latin typeface="Courier"/>
                </a:rPr>
                <a:t>, </a:t>
              </a:r>
              <a:r>
                <a:rPr lang="en-US" sz="1300" dirty="0" err="1">
                  <a:latin typeface="Courier"/>
                </a:rPr>
                <a:t>urpf_set</a:t>
              </a:r>
              <a:r>
                <a:rPr lang="en-US" sz="1300" dirty="0">
                  <a:latin typeface="Courier"/>
                </a:rPr>
                <a:t>;</a:t>
              </a:r>
            </a:p>
            <a:p>
              <a:r>
                <a:rPr lang="en-US" sz="1300" dirty="0">
                  <a:latin typeface="Courier"/>
                </a:rPr>
                <a:t>    }</a:t>
              </a:r>
            </a:p>
            <a:p>
              <a:r>
                <a:rPr lang="en-US" sz="1300" dirty="0" smtClean="0">
                  <a:latin typeface="Courier"/>
                </a:rPr>
                <a:t>}</a:t>
              </a:r>
            </a:p>
            <a:p>
              <a:endParaRPr lang="en-US" sz="1300" dirty="0">
                <a:latin typeface="Courier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91730" y="3890433"/>
              <a:ext cx="3569774" cy="341634"/>
            </a:xfrm>
            <a:prstGeom prst="rect">
              <a:avLst/>
            </a:prstGeom>
            <a:noFill/>
          </p:spPr>
          <p:txBody>
            <a:bodyPr wrap="none" lIns="64008" tIns="32005" rIns="64008" bIns="32005" rtlCol="0">
              <a:spAutoFit/>
            </a:bodyPr>
            <a:lstStyle/>
            <a:p>
              <a:r>
                <a:rPr lang="en-US" dirty="0" err="1" smtClean="0"/>
                <a:t>Match+Action</a:t>
              </a:r>
              <a:r>
                <a:rPr lang="en-US" dirty="0" smtClean="0"/>
                <a:t> Table: Unicast RPF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116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256"/>
            <a:ext cx="8229600" cy="25369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Built </a:t>
            </a:r>
            <a:r>
              <a:rPr lang="en-US" sz="2800" dirty="0"/>
              <a:t>from </a:t>
            </a:r>
            <a:r>
              <a:rPr lang="en-US" sz="2800" dirty="0" smtClean="0"/>
              <a:t>primitives</a:t>
            </a:r>
            <a:endParaRPr lang="en-US" sz="2800" dirty="0"/>
          </a:p>
          <a:p>
            <a:pPr lvl="1"/>
            <a:r>
              <a:rPr lang="en-US" sz="2500" dirty="0"/>
              <a:t>modify field (packet header or metadata)</a:t>
            </a:r>
          </a:p>
          <a:p>
            <a:pPr lvl="1"/>
            <a:r>
              <a:rPr lang="en-US" sz="2500" dirty="0"/>
              <a:t>add/remove header</a:t>
            </a:r>
          </a:p>
          <a:p>
            <a:pPr lvl="1"/>
            <a:r>
              <a:rPr lang="en-US" sz="2500" dirty="0"/>
              <a:t>clone/recirculate</a:t>
            </a:r>
          </a:p>
          <a:p>
            <a:pPr lvl="1"/>
            <a:r>
              <a:rPr lang="en-US" sz="2500" dirty="0"/>
              <a:t>counter/meter/</a:t>
            </a:r>
            <a:r>
              <a:rPr lang="en-US" sz="2500" dirty="0" err="1"/>
              <a:t>stateful</a:t>
            </a:r>
            <a:r>
              <a:rPr lang="en-US" sz="2500" dirty="0"/>
              <a:t> memory </a:t>
            </a:r>
            <a:r>
              <a:rPr lang="en-US" sz="2500" dirty="0" smtClean="0"/>
              <a:t>operations</a:t>
            </a:r>
          </a:p>
          <a:p>
            <a:pPr marL="0" indent="0">
              <a:buNone/>
            </a:pPr>
            <a:r>
              <a:rPr lang="en-US" sz="3000" b="1" dirty="0" smtClean="0">
                <a:latin typeface="Arial"/>
                <a:cs typeface="Arial"/>
              </a:rPr>
              <a:t>Parallel semantics</a:t>
            </a:r>
            <a:endParaRPr lang="en-US" sz="3000" b="1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8533" y="4463528"/>
            <a:ext cx="7349780" cy="1892822"/>
          </a:xfrm>
          <a:prstGeom prst="rect">
            <a:avLst/>
          </a:prstGeom>
          <a:solidFill>
            <a:srgbClr val="FFEC74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300" dirty="0" smtClean="0">
                <a:latin typeface="Courier"/>
                <a:cs typeface="Courier"/>
              </a:rPr>
              <a:t>/</a:t>
            </a:r>
            <a:r>
              <a:rPr lang="en-US" sz="1300" dirty="0">
                <a:latin typeface="Courier"/>
                <a:cs typeface="Courier"/>
              </a:rPr>
              <a:t>* Ingress logical interface setup */</a:t>
            </a:r>
          </a:p>
          <a:p>
            <a:r>
              <a:rPr lang="en-US" sz="1300" b="1" dirty="0">
                <a:latin typeface="Courier"/>
              </a:rPr>
              <a:t>action</a:t>
            </a:r>
            <a:r>
              <a:rPr lang="en-US" sz="1300" dirty="0">
                <a:latin typeface="Courier"/>
              </a:rPr>
              <a:t> </a:t>
            </a:r>
            <a:r>
              <a:rPr lang="en-US" sz="1300" dirty="0" err="1" smtClean="0">
                <a:latin typeface="Courier"/>
              </a:rPr>
              <a:t>ingress_lif_extract</a:t>
            </a:r>
            <a:r>
              <a:rPr lang="en-US" sz="1300" dirty="0">
                <a:latin typeface="Courier"/>
              </a:rPr>
              <a:t>(</a:t>
            </a:r>
            <a:r>
              <a:rPr lang="en-US" sz="1300" dirty="0" err="1">
                <a:latin typeface="Courier"/>
              </a:rPr>
              <a:t>i_lif</a:t>
            </a:r>
            <a:r>
              <a:rPr lang="en-US" sz="1300" dirty="0">
                <a:latin typeface="Courier"/>
              </a:rPr>
              <a:t>, </a:t>
            </a:r>
            <a:r>
              <a:rPr lang="en-US" sz="1300" dirty="0" err="1">
                <a:latin typeface="Courier"/>
              </a:rPr>
              <a:t>bd</a:t>
            </a:r>
            <a:r>
              <a:rPr lang="en-US" sz="1300" dirty="0">
                <a:latin typeface="Courier"/>
              </a:rPr>
              <a:t>, </a:t>
            </a:r>
            <a:r>
              <a:rPr lang="en-US" sz="1300" dirty="0" err="1">
                <a:latin typeface="Courier"/>
              </a:rPr>
              <a:t>vrf</a:t>
            </a:r>
            <a:r>
              <a:rPr lang="en-US" sz="1300" dirty="0">
                <a:latin typeface="Courier"/>
              </a:rPr>
              <a:t>, </a:t>
            </a:r>
            <a:r>
              <a:rPr lang="en-US" sz="1300" dirty="0" smtClean="0">
                <a:latin typeface="Courier"/>
              </a:rPr>
              <a:t>v4term</a:t>
            </a:r>
            <a:r>
              <a:rPr lang="en-US" sz="1300" dirty="0">
                <a:latin typeface="Courier"/>
              </a:rPr>
              <a:t>, v6term, </a:t>
            </a:r>
            <a:r>
              <a:rPr lang="en-US" sz="1300" dirty="0" err="1">
                <a:latin typeface="Courier"/>
              </a:rPr>
              <a:t>igmp_snoop</a:t>
            </a:r>
            <a:r>
              <a:rPr lang="en-US" sz="1300" dirty="0">
                <a:latin typeface="Courier"/>
              </a:rPr>
              <a:t>) {</a:t>
            </a:r>
          </a:p>
          <a:p>
            <a:r>
              <a:rPr lang="en-US" sz="1300" dirty="0">
                <a:latin typeface="Courier"/>
              </a:rPr>
              <a:t>  </a:t>
            </a:r>
            <a:r>
              <a:rPr lang="en-US" sz="1300" b="1" dirty="0" err="1">
                <a:latin typeface="Courier"/>
              </a:rPr>
              <a:t>modify_field</a:t>
            </a:r>
            <a:r>
              <a:rPr lang="en-US" sz="1300" dirty="0">
                <a:latin typeface="Courier"/>
              </a:rPr>
              <a:t>(</a:t>
            </a:r>
            <a:r>
              <a:rPr lang="en-US" sz="1300" dirty="0" err="1">
                <a:latin typeface="Courier"/>
              </a:rPr>
              <a:t>route_md.i_lif</a:t>
            </a:r>
            <a:r>
              <a:rPr lang="en-US" sz="1300" dirty="0">
                <a:latin typeface="Courier"/>
              </a:rPr>
              <a:t>, </a:t>
            </a:r>
            <a:r>
              <a:rPr lang="en-US" sz="1300" dirty="0" err="1">
                <a:latin typeface="Courier"/>
              </a:rPr>
              <a:t>i_lif</a:t>
            </a:r>
            <a:r>
              <a:rPr lang="en-US" sz="1300" dirty="0">
                <a:latin typeface="Courier"/>
              </a:rPr>
              <a:t>);</a:t>
            </a:r>
          </a:p>
          <a:p>
            <a:r>
              <a:rPr lang="en-US" sz="1300" dirty="0">
                <a:latin typeface="Courier"/>
              </a:rPr>
              <a:t>  </a:t>
            </a:r>
            <a:r>
              <a:rPr lang="en-US" sz="1300" b="1" dirty="0" err="1">
                <a:latin typeface="Courier"/>
              </a:rPr>
              <a:t>modify_field</a:t>
            </a:r>
            <a:r>
              <a:rPr lang="en-US" sz="1300" dirty="0">
                <a:latin typeface="Courier"/>
              </a:rPr>
              <a:t>(</a:t>
            </a:r>
            <a:r>
              <a:rPr lang="en-US" sz="1300" dirty="0" err="1">
                <a:latin typeface="Courier"/>
              </a:rPr>
              <a:t>route_md.bd</a:t>
            </a:r>
            <a:r>
              <a:rPr lang="en-US" sz="1300" dirty="0">
                <a:latin typeface="Courier"/>
              </a:rPr>
              <a:t>, </a:t>
            </a:r>
            <a:r>
              <a:rPr lang="en-US" sz="1300" dirty="0" err="1">
                <a:latin typeface="Courier"/>
              </a:rPr>
              <a:t>bd</a:t>
            </a:r>
            <a:r>
              <a:rPr lang="en-US" sz="1300" dirty="0">
                <a:latin typeface="Courier"/>
              </a:rPr>
              <a:t>);</a:t>
            </a:r>
          </a:p>
          <a:p>
            <a:r>
              <a:rPr lang="en-US" sz="1300" dirty="0">
                <a:latin typeface="Courier"/>
              </a:rPr>
              <a:t>  </a:t>
            </a:r>
            <a:r>
              <a:rPr lang="en-US" sz="1300" b="1" dirty="0" err="1">
                <a:latin typeface="Courier"/>
              </a:rPr>
              <a:t>modify_field</a:t>
            </a:r>
            <a:r>
              <a:rPr lang="en-US" sz="1300" dirty="0">
                <a:latin typeface="Courier"/>
              </a:rPr>
              <a:t>(</a:t>
            </a:r>
            <a:r>
              <a:rPr lang="en-US" sz="1300" dirty="0" err="1">
                <a:latin typeface="Courier"/>
              </a:rPr>
              <a:t>route_md.vrf</a:t>
            </a:r>
            <a:r>
              <a:rPr lang="en-US" sz="1300" dirty="0">
                <a:latin typeface="Courier"/>
              </a:rPr>
              <a:t>, </a:t>
            </a:r>
            <a:r>
              <a:rPr lang="en-US" sz="1300" dirty="0" err="1">
                <a:latin typeface="Courier"/>
              </a:rPr>
              <a:t>vrf</a:t>
            </a:r>
            <a:r>
              <a:rPr lang="en-US" sz="1300" dirty="0">
                <a:latin typeface="Courier"/>
              </a:rPr>
              <a:t>);</a:t>
            </a:r>
          </a:p>
          <a:p>
            <a:r>
              <a:rPr lang="en-US" sz="1300" dirty="0">
                <a:latin typeface="Courier"/>
              </a:rPr>
              <a:t>  </a:t>
            </a:r>
            <a:r>
              <a:rPr lang="en-US" sz="1300" b="1" dirty="0" err="1">
                <a:latin typeface="Courier"/>
              </a:rPr>
              <a:t>modify_field</a:t>
            </a:r>
            <a:r>
              <a:rPr lang="en-US" sz="1300" dirty="0">
                <a:latin typeface="Courier"/>
              </a:rPr>
              <a:t>(route_md.ipv4_term, </a:t>
            </a:r>
            <a:r>
              <a:rPr lang="en-US" sz="1300" dirty="0" smtClean="0">
                <a:latin typeface="Courier"/>
              </a:rPr>
              <a:t>v4term</a:t>
            </a:r>
            <a:r>
              <a:rPr lang="en-US" sz="1300" dirty="0">
                <a:latin typeface="Courier"/>
              </a:rPr>
              <a:t>, 0x1);</a:t>
            </a:r>
          </a:p>
          <a:p>
            <a:r>
              <a:rPr lang="en-US" sz="1300" dirty="0">
                <a:latin typeface="Courier"/>
              </a:rPr>
              <a:t>  </a:t>
            </a:r>
            <a:r>
              <a:rPr lang="en-US" sz="1300" b="1" dirty="0" err="1">
                <a:latin typeface="Courier"/>
              </a:rPr>
              <a:t>modify_field</a:t>
            </a:r>
            <a:r>
              <a:rPr lang="en-US" sz="1300" dirty="0">
                <a:latin typeface="Courier"/>
              </a:rPr>
              <a:t>(route_md.ipv6_term, </a:t>
            </a:r>
            <a:r>
              <a:rPr lang="en-US" sz="1300" dirty="0" smtClean="0">
                <a:latin typeface="Courier"/>
              </a:rPr>
              <a:t>v6term</a:t>
            </a:r>
            <a:r>
              <a:rPr lang="en-US" sz="1300" dirty="0">
                <a:latin typeface="Courier"/>
              </a:rPr>
              <a:t>, 0x1);</a:t>
            </a:r>
          </a:p>
          <a:p>
            <a:r>
              <a:rPr lang="en-US" sz="1300" dirty="0">
                <a:latin typeface="Courier"/>
              </a:rPr>
              <a:t>  </a:t>
            </a:r>
            <a:r>
              <a:rPr lang="en-US" sz="1300" b="1" dirty="0" err="1">
                <a:latin typeface="Courier"/>
              </a:rPr>
              <a:t>modify_field</a:t>
            </a:r>
            <a:r>
              <a:rPr lang="en-US" sz="1300" dirty="0">
                <a:latin typeface="Courier"/>
              </a:rPr>
              <a:t>(</a:t>
            </a:r>
            <a:r>
              <a:rPr lang="en-US" sz="1300" dirty="0" err="1">
                <a:latin typeface="Courier"/>
              </a:rPr>
              <a:t>route_md.igmp_snoop</a:t>
            </a:r>
            <a:r>
              <a:rPr lang="en-US" sz="1300" dirty="0">
                <a:latin typeface="Courier"/>
              </a:rPr>
              <a:t>, </a:t>
            </a:r>
            <a:r>
              <a:rPr lang="en-US" sz="1300" dirty="0" err="1" smtClean="0">
                <a:latin typeface="Courier"/>
              </a:rPr>
              <a:t>igmp_snoop</a:t>
            </a:r>
            <a:r>
              <a:rPr lang="en-US" sz="1300" dirty="0">
                <a:latin typeface="Courier"/>
              </a:rPr>
              <a:t>, 0x1);</a:t>
            </a:r>
          </a:p>
          <a:p>
            <a:r>
              <a:rPr lang="en-US" sz="1300" dirty="0">
                <a:latin typeface="Courier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4524" y="4139277"/>
            <a:ext cx="2143277" cy="341634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r>
              <a:rPr lang="en-US" dirty="0" smtClean="0"/>
              <a:t>Actions: LIF Extract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0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With thanks to many others…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1701"/>
            <a:ext cx="8229600" cy="47997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ONF PIF</a:t>
            </a:r>
            <a:r>
              <a:rPr lang="en-US" dirty="0"/>
              <a:t>: </a:t>
            </a:r>
            <a:r>
              <a:rPr lang="en-US" sz="2800" dirty="0">
                <a:latin typeface="Arial"/>
                <a:cs typeface="Arial"/>
              </a:rPr>
              <a:t>Curt Beckmann (Brocade), Justin </a:t>
            </a:r>
            <a:r>
              <a:rPr lang="en-US" sz="2800" dirty="0" err="1">
                <a:latin typeface="Arial"/>
                <a:cs typeface="Arial"/>
              </a:rPr>
              <a:t>Dustzadeh</a:t>
            </a:r>
            <a:r>
              <a:rPr lang="en-US" sz="2800" dirty="0">
                <a:latin typeface="Arial"/>
                <a:cs typeface="Arial"/>
              </a:rPr>
              <a:t> (Huawei), </a:t>
            </a:r>
            <a:r>
              <a:rPr lang="en-US" sz="2800" dirty="0" err="1">
                <a:latin typeface="Arial"/>
                <a:cs typeface="Arial"/>
              </a:rPr>
              <a:t>Yatish</a:t>
            </a:r>
            <a:r>
              <a:rPr lang="en-US" sz="2800" dirty="0">
                <a:latin typeface="Arial"/>
                <a:cs typeface="Arial"/>
              </a:rPr>
              <a:t> Kumar (</a:t>
            </a:r>
            <a:r>
              <a:rPr lang="en-US" sz="2800" dirty="0" err="1">
                <a:latin typeface="Arial"/>
                <a:cs typeface="Arial"/>
              </a:rPr>
              <a:t>Corsa</a:t>
            </a:r>
            <a:r>
              <a:rPr lang="en-US" sz="2800" dirty="0">
                <a:latin typeface="Arial"/>
                <a:cs typeface="Arial"/>
              </a:rPr>
              <a:t>), Ben Mack-Crane (Huawei), NM, Ben Pfaff (VMware), Jennifer Rexford (Princeton), </a:t>
            </a:r>
            <a:r>
              <a:rPr lang="en-US" sz="2800" dirty="0" err="1">
                <a:latin typeface="Arial"/>
                <a:cs typeface="Arial"/>
              </a:rPr>
              <a:t>Haoyu</a:t>
            </a:r>
            <a:r>
              <a:rPr lang="en-US" sz="2800" dirty="0">
                <a:latin typeface="Arial"/>
                <a:cs typeface="Arial"/>
              </a:rPr>
              <a:t> Song (Huawei), Dan </a:t>
            </a:r>
            <a:r>
              <a:rPr lang="en-US" sz="2800" dirty="0" err="1">
                <a:latin typeface="Arial"/>
                <a:cs typeface="Arial"/>
              </a:rPr>
              <a:t>Talayco</a:t>
            </a:r>
            <a:r>
              <a:rPr lang="en-US" sz="2800" dirty="0">
                <a:latin typeface="Arial"/>
                <a:cs typeface="Arial"/>
              </a:rPr>
              <a:t> (BFN).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P4</a:t>
            </a:r>
            <a:r>
              <a:rPr lang="en-US" dirty="0"/>
              <a:t>: </a:t>
            </a:r>
            <a:r>
              <a:rPr lang="en-US" sz="2500" dirty="0">
                <a:latin typeface="Arial"/>
                <a:cs typeface="Arial"/>
              </a:rPr>
              <a:t>Pat </a:t>
            </a:r>
            <a:r>
              <a:rPr lang="en-US" sz="2500" dirty="0" err="1">
                <a:latin typeface="Arial"/>
                <a:cs typeface="Arial"/>
              </a:rPr>
              <a:t>Bosshart</a:t>
            </a:r>
            <a:r>
              <a:rPr lang="en-US" sz="2500" dirty="0">
                <a:latin typeface="Arial"/>
                <a:cs typeface="Arial"/>
              </a:rPr>
              <a:t> (BFN), Dan Daly (Intel), Glen Gibb (BFN), Martin Izzard (BFN), NM, Jennifer Rexford (Princeton), Cole Schlesinger (Princeton), Dan </a:t>
            </a:r>
            <a:r>
              <a:rPr lang="en-US" sz="2500" dirty="0" err="1">
                <a:latin typeface="Arial"/>
                <a:cs typeface="Arial"/>
              </a:rPr>
              <a:t>Talayco</a:t>
            </a:r>
            <a:r>
              <a:rPr lang="en-US" sz="2500" dirty="0">
                <a:latin typeface="Arial"/>
                <a:cs typeface="Arial"/>
              </a:rPr>
              <a:t> (BFN), Amin </a:t>
            </a:r>
            <a:r>
              <a:rPr lang="en-US" sz="2500" dirty="0" err="1">
                <a:latin typeface="Arial"/>
                <a:cs typeface="Arial"/>
              </a:rPr>
              <a:t>Vahdat</a:t>
            </a:r>
            <a:r>
              <a:rPr lang="en-US" sz="2500" dirty="0">
                <a:latin typeface="Arial"/>
                <a:cs typeface="Arial"/>
              </a:rPr>
              <a:t> (Google), George Varghese (MSFT), David Walker (Princeton)</a:t>
            </a:r>
            <a:r>
              <a:rPr lang="en-US" sz="25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25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500" dirty="0" smtClean="0">
                <a:latin typeface="Arial"/>
                <a:cs typeface="Arial"/>
              </a:rPr>
              <a:t>Special shout out to </a:t>
            </a:r>
            <a:r>
              <a:rPr lang="en-US" sz="2500" dirty="0" err="1" smtClean="0">
                <a:latin typeface="Arial"/>
                <a:cs typeface="Arial"/>
              </a:rPr>
              <a:t>Navindra</a:t>
            </a:r>
            <a:r>
              <a:rPr lang="en-US" sz="2500" dirty="0" smtClean="0">
                <a:latin typeface="Arial"/>
                <a:cs typeface="Arial"/>
              </a:rPr>
              <a:t> </a:t>
            </a:r>
            <a:r>
              <a:rPr lang="en-US" sz="2500" dirty="0" err="1" smtClean="0">
                <a:latin typeface="Arial"/>
                <a:cs typeface="Arial"/>
              </a:rPr>
              <a:t>Yadav</a:t>
            </a:r>
            <a:endParaRPr lang="en-US" sz="25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9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8861" y="2021230"/>
            <a:ext cx="6418145" cy="4247310"/>
          </a:xfrm>
          <a:prstGeom prst="rect">
            <a:avLst/>
          </a:prstGeom>
          <a:solidFill>
            <a:srgbClr val="FFEC74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500" b="1" dirty="0">
                <a:latin typeface="Courier"/>
                <a:cs typeface="Courier"/>
              </a:rPr>
              <a:t>control </a:t>
            </a:r>
            <a:r>
              <a:rPr lang="en-US" sz="1500" dirty="0">
                <a:latin typeface="Courier"/>
                <a:cs typeface="Courier"/>
              </a:rPr>
              <a:t>ingress {</a:t>
            </a:r>
          </a:p>
          <a:p>
            <a:r>
              <a:rPr lang="en-US" sz="1500" dirty="0">
                <a:latin typeface="Courier"/>
                <a:cs typeface="Courier"/>
              </a:rPr>
              <a:t>    </a:t>
            </a:r>
            <a:r>
              <a:rPr lang="en-US" sz="1500" b="1" dirty="0" err="1">
                <a:latin typeface="Courier"/>
                <a:cs typeface="Courier"/>
              </a:rPr>
              <a:t>apply_table</a:t>
            </a:r>
            <a:r>
              <a:rPr lang="en-US" sz="1500" dirty="0">
                <a:latin typeface="Courier"/>
                <a:cs typeface="Courier"/>
              </a:rPr>
              <a:t>(port);</a:t>
            </a:r>
          </a:p>
          <a:p>
            <a:r>
              <a:rPr lang="en-US" sz="1500" dirty="0">
                <a:latin typeface="Courier"/>
                <a:cs typeface="Courier"/>
              </a:rPr>
              <a:t>    </a:t>
            </a:r>
            <a:r>
              <a:rPr lang="en-US" sz="1500" b="1" dirty="0" err="1">
                <a:latin typeface="Courier"/>
                <a:cs typeface="Courier"/>
              </a:rPr>
              <a:t>apply_table</a:t>
            </a:r>
            <a:r>
              <a:rPr lang="en-US" sz="1500" dirty="0">
                <a:latin typeface="Courier"/>
                <a:cs typeface="Courier"/>
              </a:rPr>
              <a:t>(</a:t>
            </a:r>
            <a:r>
              <a:rPr lang="en-US" sz="1500" dirty="0" err="1">
                <a:latin typeface="Courier"/>
                <a:cs typeface="Courier"/>
              </a:rPr>
              <a:t>bcast_storm</a:t>
            </a:r>
            <a:r>
              <a:rPr lang="en-US" sz="1500" dirty="0">
                <a:latin typeface="Courier"/>
                <a:cs typeface="Courier"/>
              </a:rPr>
              <a:t>);</a:t>
            </a:r>
          </a:p>
          <a:p>
            <a:r>
              <a:rPr lang="en-US" sz="1500" dirty="0">
                <a:latin typeface="Courier"/>
                <a:cs typeface="Courier"/>
              </a:rPr>
              <a:t>    </a:t>
            </a:r>
            <a:r>
              <a:rPr lang="en-US" sz="1500" b="1" dirty="0" err="1">
                <a:latin typeface="Courier"/>
                <a:cs typeface="Courier"/>
              </a:rPr>
              <a:t>apply_table</a:t>
            </a:r>
            <a:r>
              <a:rPr lang="en-US" sz="1500" dirty="0">
                <a:latin typeface="Courier"/>
                <a:cs typeface="Courier"/>
              </a:rPr>
              <a:t>(</a:t>
            </a:r>
            <a:r>
              <a:rPr lang="en-US" sz="1500" dirty="0" err="1">
                <a:latin typeface="Courier"/>
                <a:cs typeface="Courier"/>
              </a:rPr>
              <a:t>ip_sourceguard</a:t>
            </a:r>
            <a:r>
              <a:rPr lang="en-US" sz="1500" dirty="0">
                <a:latin typeface="Courier"/>
                <a:cs typeface="Courier"/>
              </a:rPr>
              <a:t>);</a:t>
            </a:r>
          </a:p>
          <a:p>
            <a:r>
              <a:rPr lang="en-US" sz="1500" dirty="0">
                <a:latin typeface="Courier"/>
                <a:cs typeface="Courier"/>
              </a:rPr>
              <a:t>    if (</a:t>
            </a:r>
            <a:r>
              <a:rPr lang="en-US" sz="1500" b="1" dirty="0">
                <a:latin typeface="Courier"/>
                <a:cs typeface="Courier"/>
              </a:rPr>
              <a:t>valid</a:t>
            </a:r>
            <a:r>
              <a:rPr lang="en-US" sz="1500" dirty="0">
                <a:latin typeface="Courier"/>
                <a:cs typeface="Courier"/>
              </a:rPr>
              <a:t>(</a:t>
            </a:r>
            <a:r>
              <a:rPr lang="en-US" sz="1500" dirty="0" err="1">
                <a:latin typeface="Courier"/>
                <a:cs typeface="Courier"/>
              </a:rPr>
              <a:t>vlan_tag</a:t>
            </a:r>
            <a:r>
              <a:rPr lang="en-US" sz="1500" dirty="0">
                <a:latin typeface="Courier"/>
                <a:cs typeface="Courier"/>
              </a:rPr>
              <a:t>[0])) {</a:t>
            </a:r>
          </a:p>
          <a:p>
            <a:r>
              <a:rPr lang="en-US" sz="1500" dirty="0">
                <a:latin typeface="Courier"/>
                <a:cs typeface="Courier"/>
              </a:rPr>
              <a:t>        </a:t>
            </a:r>
            <a:r>
              <a:rPr lang="en-US" sz="1500" b="1" dirty="0" err="1">
                <a:latin typeface="Courier"/>
                <a:cs typeface="Courier"/>
              </a:rPr>
              <a:t>apply_table</a:t>
            </a:r>
            <a:r>
              <a:rPr lang="en-US" sz="1500" dirty="0">
                <a:latin typeface="Courier"/>
                <a:cs typeface="Courier"/>
              </a:rPr>
              <a:t>(</a:t>
            </a:r>
            <a:r>
              <a:rPr lang="en-US" sz="1500" dirty="0" err="1">
                <a:latin typeface="Courier"/>
                <a:cs typeface="Courier"/>
              </a:rPr>
              <a:t>port_vlan</a:t>
            </a:r>
            <a:r>
              <a:rPr lang="en-US" sz="1500" dirty="0">
                <a:latin typeface="Courier"/>
                <a:cs typeface="Courier"/>
              </a:rPr>
              <a:t>);</a:t>
            </a:r>
          </a:p>
          <a:p>
            <a:r>
              <a:rPr lang="en-US" sz="1500" dirty="0">
                <a:latin typeface="Courier"/>
                <a:cs typeface="Courier"/>
              </a:rPr>
              <a:t>    }</a:t>
            </a:r>
          </a:p>
          <a:p>
            <a:r>
              <a:rPr lang="en-US" sz="1500" dirty="0">
                <a:latin typeface="Courier"/>
                <a:cs typeface="Courier"/>
              </a:rPr>
              <a:t>    </a:t>
            </a:r>
            <a:r>
              <a:rPr lang="en-US" sz="1500" b="1" dirty="0" err="1">
                <a:latin typeface="Courier"/>
                <a:cs typeface="Courier"/>
              </a:rPr>
              <a:t>apply_table</a:t>
            </a:r>
            <a:r>
              <a:rPr lang="en-US" sz="1500" dirty="0">
                <a:latin typeface="Courier"/>
                <a:cs typeface="Courier"/>
              </a:rPr>
              <a:t>(</a:t>
            </a:r>
            <a:r>
              <a:rPr lang="en-US" sz="1500" dirty="0" err="1">
                <a:latin typeface="Courier"/>
                <a:cs typeface="Courier"/>
              </a:rPr>
              <a:t>bridge_domain</a:t>
            </a:r>
            <a:r>
              <a:rPr lang="en-US" sz="1500" dirty="0">
                <a:latin typeface="Courier"/>
                <a:cs typeface="Courier"/>
              </a:rPr>
              <a:t>);</a:t>
            </a:r>
          </a:p>
          <a:p>
            <a:r>
              <a:rPr lang="en-US" sz="1500" dirty="0">
                <a:latin typeface="Courier"/>
                <a:cs typeface="Courier"/>
              </a:rPr>
              <a:t>    if (</a:t>
            </a:r>
            <a:r>
              <a:rPr lang="en-US" sz="1500" b="1" dirty="0">
                <a:latin typeface="Courier"/>
                <a:cs typeface="Courier"/>
              </a:rPr>
              <a:t>valid</a:t>
            </a:r>
            <a:r>
              <a:rPr lang="en-US" sz="1500" dirty="0">
                <a:latin typeface="Courier"/>
                <a:cs typeface="Courier"/>
              </a:rPr>
              <a:t>(</a:t>
            </a:r>
            <a:r>
              <a:rPr lang="en-US" sz="1500" dirty="0" err="1">
                <a:latin typeface="Courier"/>
                <a:cs typeface="Courier"/>
              </a:rPr>
              <a:t>mpls_bos</a:t>
            </a:r>
            <a:r>
              <a:rPr lang="en-US" sz="1500" dirty="0">
                <a:latin typeface="Courier"/>
                <a:cs typeface="Courier"/>
              </a:rPr>
              <a:t>)) {</a:t>
            </a:r>
          </a:p>
          <a:p>
            <a:r>
              <a:rPr lang="en-US" sz="1500" dirty="0">
                <a:latin typeface="Courier"/>
                <a:cs typeface="Courier"/>
              </a:rPr>
              <a:t>        </a:t>
            </a:r>
            <a:r>
              <a:rPr lang="en-US" sz="1500" b="1" dirty="0" err="1">
                <a:latin typeface="Courier"/>
                <a:cs typeface="Courier"/>
              </a:rPr>
              <a:t>apply_table</a:t>
            </a:r>
            <a:r>
              <a:rPr lang="en-US" sz="1500" dirty="0">
                <a:latin typeface="Courier"/>
                <a:cs typeface="Courier"/>
              </a:rPr>
              <a:t>(</a:t>
            </a:r>
            <a:r>
              <a:rPr lang="en-US" sz="1500" dirty="0" err="1">
                <a:latin typeface="Courier"/>
                <a:cs typeface="Courier"/>
              </a:rPr>
              <a:t>mpls_label</a:t>
            </a:r>
            <a:r>
              <a:rPr lang="en-US" sz="1500" dirty="0">
                <a:latin typeface="Courier"/>
                <a:cs typeface="Courier"/>
              </a:rPr>
              <a:t>);</a:t>
            </a:r>
          </a:p>
          <a:p>
            <a:r>
              <a:rPr lang="en-US" sz="1500" dirty="0">
                <a:latin typeface="Courier"/>
                <a:cs typeface="Courier"/>
              </a:rPr>
              <a:t>    }</a:t>
            </a:r>
          </a:p>
          <a:p>
            <a:r>
              <a:rPr lang="en-US" sz="1500" dirty="0">
                <a:latin typeface="Courier"/>
                <a:cs typeface="Courier"/>
              </a:rPr>
              <a:t>    </a:t>
            </a:r>
            <a:r>
              <a:rPr lang="en-US" sz="1500" dirty="0" err="1">
                <a:latin typeface="Courier"/>
                <a:cs typeface="Courier"/>
              </a:rPr>
              <a:t>retrieve_tunnel_vni</a:t>
            </a:r>
            <a:r>
              <a:rPr lang="en-US" sz="1500" dirty="0">
                <a:latin typeface="Courier"/>
                <a:cs typeface="Courier"/>
              </a:rPr>
              <a:t>();</a:t>
            </a:r>
          </a:p>
          <a:p>
            <a:r>
              <a:rPr lang="en-US" sz="1500" dirty="0">
                <a:latin typeface="Courier"/>
                <a:cs typeface="Courier"/>
              </a:rPr>
              <a:t>    if (</a:t>
            </a:r>
            <a:r>
              <a:rPr lang="en-US" sz="1500" b="1" dirty="0">
                <a:latin typeface="Courier"/>
                <a:cs typeface="Courier"/>
              </a:rPr>
              <a:t>valid</a:t>
            </a:r>
            <a:r>
              <a:rPr lang="en-US" sz="1500" dirty="0">
                <a:latin typeface="Courier"/>
                <a:cs typeface="Courier"/>
              </a:rPr>
              <a:t>(</a:t>
            </a:r>
            <a:r>
              <a:rPr lang="en-US" sz="1500" dirty="0" err="1">
                <a:latin typeface="Courier"/>
                <a:cs typeface="Courier"/>
              </a:rPr>
              <a:t>vxlan</a:t>
            </a:r>
            <a:r>
              <a:rPr lang="en-US" sz="1500" dirty="0">
                <a:latin typeface="Courier"/>
                <a:cs typeface="Courier"/>
              </a:rPr>
              <a:t>) or </a:t>
            </a:r>
            <a:r>
              <a:rPr lang="en-US" sz="1500" b="1" dirty="0">
                <a:latin typeface="Courier"/>
                <a:cs typeface="Courier"/>
              </a:rPr>
              <a:t>valid</a:t>
            </a:r>
            <a:r>
              <a:rPr lang="en-US" sz="1500" dirty="0">
                <a:latin typeface="Courier"/>
                <a:cs typeface="Courier"/>
              </a:rPr>
              <a:t>(</a:t>
            </a:r>
            <a:r>
              <a:rPr lang="en-US" sz="1500" dirty="0" err="1">
                <a:latin typeface="Courier"/>
                <a:cs typeface="Courier"/>
              </a:rPr>
              <a:t>genv</a:t>
            </a:r>
            <a:r>
              <a:rPr lang="en-US" sz="1500" dirty="0">
                <a:latin typeface="Courier"/>
                <a:cs typeface="Courier"/>
              </a:rPr>
              <a:t>) or </a:t>
            </a:r>
            <a:r>
              <a:rPr lang="en-US" sz="1500" b="1" dirty="0">
                <a:latin typeface="Courier"/>
                <a:cs typeface="Courier"/>
              </a:rPr>
              <a:t>valid</a:t>
            </a:r>
            <a:r>
              <a:rPr lang="en-US" sz="1500" dirty="0">
                <a:latin typeface="Courier"/>
                <a:cs typeface="Courier"/>
              </a:rPr>
              <a:t>(</a:t>
            </a:r>
            <a:r>
              <a:rPr lang="en-US" sz="1500" dirty="0" err="1">
                <a:latin typeface="Courier"/>
                <a:cs typeface="Courier"/>
              </a:rPr>
              <a:t>nvgre</a:t>
            </a:r>
            <a:r>
              <a:rPr lang="en-US" sz="1500" dirty="0">
                <a:latin typeface="Courier"/>
                <a:cs typeface="Courier"/>
              </a:rPr>
              <a:t>)) {</a:t>
            </a:r>
          </a:p>
          <a:p>
            <a:r>
              <a:rPr lang="en-US" sz="1500" dirty="0">
                <a:latin typeface="Courier"/>
                <a:cs typeface="Courier"/>
              </a:rPr>
              <a:t>        </a:t>
            </a:r>
            <a:r>
              <a:rPr lang="en-US" sz="1500" b="1" dirty="0" err="1">
                <a:latin typeface="Courier"/>
                <a:cs typeface="Courier"/>
              </a:rPr>
              <a:t>apply_table</a:t>
            </a:r>
            <a:r>
              <a:rPr lang="en-US" sz="1500" dirty="0">
                <a:latin typeface="Courier"/>
                <a:cs typeface="Courier"/>
              </a:rPr>
              <a:t>(</a:t>
            </a:r>
            <a:r>
              <a:rPr lang="en-US" sz="1500" dirty="0" err="1">
                <a:latin typeface="Courier"/>
                <a:cs typeface="Courier"/>
              </a:rPr>
              <a:t>dest_vtep</a:t>
            </a:r>
            <a:r>
              <a:rPr lang="en-US" sz="1500" dirty="0">
                <a:latin typeface="Courier"/>
                <a:cs typeface="Courier"/>
              </a:rPr>
              <a:t>);</a:t>
            </a:r>
          </a:p>
          <a:p>
            <a:r>
              <a:rPr lang="en-US" sz="1500" dirty="0">
                <a:latin typeface="Courier"/>
                <a:cs typeface="Courier"/>
              </a:rPr>
              <a:t>        </a:t>
            </a:r>
            <a:r>
              <a:rPr lang="en-US" sz="1500" b="1" dirty="0" err="1">
                <a:latin typeface="Courier"/>
                <a:cs typeface="Courier"/>
              </a:rPr>
              <a:t>apply_table</a:t>
            </a:r>
            <a:r>
              <a:rPr lang="en-US" sz="1500" dirty="0">
                <a:latin typeface="Courier"/>
                <a:cs typeface="Courier"/>
              </a:rPr>
              <a:t>(</a:t>
            </a:r>
            <a:r>
              <a:rPr lang="en-US" sz="1500" dirty="0" err="1">
                <a:latin typeface="Courier"/>
                <a:cs typeface="Courier"/>
              </a:rPr>
              <a:t>src_vtep</a:t>
            </a:r>
            <a:r>
              <a:rPr lang="en-US" sz="1500" dirty="0">
                <a:latin typeface="Courier"/>
                <a:cs typeface="Courier"/>
              </a:rPr>
              <a:t>);</a:t>
            </a:r>
          </a:p>
          <a:p>
            <a:r>
              <a:rPr lang="en-US" sz="1500" dirty="0">
                <a:latin typeface="Courier"/>
                <a:cs typeface="Courier"/>
              </a:rPr>
              <a:t>    }</a:t>
            </a:r>
          </a:p>
          <a:p>
            <a:r>
              <a:rPr lang="en-US" sz="1500" dirty="0">
                <a:latin typeface="Courier"/>
                <a:cs typeface="Courier"/>
              </a:rPr>
              <a:t>    . . . .</a:t>
            </a:r>
          </a:p>
          <a:p>
            <a:r>
              <a:rPr lang="en-US" sz="1500" dirty="0">
                <a:latin typeface="Courier"/>
                <a:cs typeface="Courier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ED068-DC47-524B-920C-6942DB272C65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88861" y="1688040"/>
            <a:ext cx="2310114" cy="341634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r>
              <a:rPr lang="en-US" dirty="0" smtClean="0"/>
              <a:t>Control Flow: Ingress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8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 can be used to describe switches, routers, firewalls, gateways, load-balancers, etc. </a:t>
            </a:r>
          </a:p>
          <a:p>
            <a:r>
              <a:rPr lang="en-US" dirty="0" smtClean="0"/>
              <a:t>Mostly-stateless applications</a:t>
            </a:r>
          </a:p>
          <a:p>
            <a:r>
              <a:rPr lang="en-US" dirty="0" smtClean="0"/>
              <a:t>“P4 is for plumbers”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3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402" y="183038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P4: Programming Protocol-Independent Packet </a:t>
            </a:r>
            <a:r>
              <a:rPr lang="en-US" dirty="0" smtClean="0"/>
              <a:t>Processors</a:t>
            </a:r>
          </a:p>
          <a:p>
            <a:pPr marL="0" indent="0">
              <a:buNone/>
            </a:pPr>
            <a:r>
              <a:rPr lang="en-US" sz="2000" dirty="0"/>
              <a:t>ACM CCR. Volume 44, Issue #3 (July 2014)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Pat </a:t>
            </a:r>
            <a:r>
              <a:rPr lang="en-US" sz="2000" dirty="0" err="1"/>
              <a:t>Bosshart</a:t>
            </a:r>
            <a:r>
              <a:rPr lang="en-US" sz="2000" dirty="0"/>
              <a:t>, Glen Gibb, Martin Izzard, and Dan </a:t>
            </a:r>
            <a:r>
              <a:rPr lang="en-US" sz="2000" dirty="0" err="1"/>
              <a:t>Talayco</a:t>
            </a:r>
            <a:r>
              <a:rPr lang="en-US" sz="2000" dirty="0"/>
              <a:t> (Barefoot Networks), Dan Daly (Intel), Nick McKeown (Stanford), Cole Schlesinger and David Walker (Princeton), Amin </a:t>
            </a:r>
            <a:r>
              <a:rPr lang="en-US" sz="2000" dirty="0" err="1"/>
              <a:t>Vahdat</a:t>
            </a:r>
            <a:r>
              <a:rPr lang="en-US" sz="2000" dirty="0"/>
              <a:t> (Google), and George Varghese (Microsoft)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9037" y="5580095"/>
            <a:ext cx="23415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  <a:hlinkClick r:id="rId2"/>
              </a:rPr>
              <a:t>www.p4.org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714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contribute to P4.org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Contribute to the P4 language spec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Contribute a compiler to your target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Contribute new tools (e.g. debugger)</a:t>
            </a:r>
          </a:p>
          <a:p>
            <a:pPr marL="857230" lvl="1" indent="-4572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4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184355" y="2317342"/>
            <a:ext cx="2761898" cy="4440793"/>
            <a:chOff x="2879555" y="2012542"/>
            <a:chExt cx="2761898" cy="4440793"/>
          </a:xfrm>
        </p:grpSpPr>
        <p:grpSp>
          <p:nvGrpSpPr>
            <p:cNvPr id="37" name="Group 36"/>
            <p:cNvGrpSpPr/>
            <p:nvPr/>
          </p:nvGrpSpPr>
          <p:grpSpPr>
            <a:xfrm>
              <a:off x="3445208" y="5340195"/>
              <a:ext cx="2196245" cy="1113140"/>
              <a:chOff x="5940152" y="5340196"/>
              <a:chExt cx="2196244" cy="111314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940152" y="5340196"/>
                <a:ext cx="2196244" cy="1113140"/>
              </a:xfrm>
              <a:prstGeom prst="rect">
                <a:avLst/>
              </a:prstGeom>
              <a:solidFill>
                <a:srgbClr val="E46C0A"/>
              </a:solidFill>
              <a:ln>
                <a:solidFill>
                  <a:srgbClr val="E46C0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Switch</a:t>
                </a:r>
                <a:endParaRPr lang="en-US" sz="33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048335" y="5776932"/>
                <a:ext cx="1932964" cy="618531"/>
              </a:xfrm>
              <a:prstGeom prst="rect">
                <a:avLst/>
              </a:prstGeom>
              <a:solidFill>
                <a:srgbClr val="C3D6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srgbClr val="000000"/>
                    </a:solidFill>
                  </a:rPr>
                  <a:t>Packet Forwarding Engine</a:t>
                </a:r>
              </a:p>
            </p:txBody>
          </p:sp>
        </p:grpSp>
        <p:sp>
          <p:nvSpPr>
            <p:cNvPr id="39" name="Trapezoid 38"/>
            <p:cNvSpPr/>
            <p:nvPr/>
          </p:nvSpPr>
          <p:spPr>
            <a:xfrm rot="10800000">
              <a:off x="3492427" y="2012542"/>
              <a:ext cx="2104315" cy="621885"/>
            </a:xfrm>
            <a:prstGeom prst="trapezoid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4008" tIns="32005" rIns="64008" bIns="32005" spcCol="0"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22788" y="2136240"/>
              <a:ext cx="1052821" cy="341634"/>
            </a:xfrm>
            <a:prstGeom prst="rect">
              <a:avLst/>
            </a:prstGeom>
            <a:noFill/>
          </p:spPr>
          <p:txBody>
            <a:bodyPr wrap="none" lIns="64008" tIns="32005" rIns="64008" bIns="32005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ompiler</a:t>
              </a:r>
              <a:endParaRPr lang="en-US" dirty="0"/>
            </a:p>
          </p:txBody>
        </p:sp>
        <p:pic>
          <p:nvPicPr>
            <p:cNvPr id="42" name="Picture 41" descr="Spur ge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555" y="2073495"/>
              <a:ext cx="546792" cy="534027"/>
            </a:xfrm>
            <a:prstGeom prst="rect">
              <a:avLst/>
            </a:prstGeom>
          </p:spPr>
        </p:pic>
        <p:cxnSp>
          <p:nvCxnSpPr>
            <p:cNvPr id="45" name="Straight Arrow Connector 44"/>
            <p:cNvCxnSpPr>
              <a:stCxn id="39" idx="0"/>
              <a:endCxn id="46" idx="0"/>
            </p:cNvCxnSpPr>
            <p:nvPr/>
          </p:nvCxnSpPr>
          <p:spPr>
            <a:xfrm flipH="1">
              <a:off x="4543331" y="2634427"/>
              <a:ext cx="1253" cy="270576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031955" y="2164942"/>
            <a:ext cx="2761898" cy="4440793"/>
            <a:chOff x="2879555" y="2012542"/>
            <a:chExt cx="2761898" cy="4440793"/>
          </a:xfrm>
        </p:grpSpPr>
        <p:grpSp>
          <p:nvGrpSpPr>
            <p:cNvPr id="28" name="Group 27"/>
            <p:cNvGrpSpPr/>
            <p:nvPr/>
          </p:nvGrpSpPr>
          <p:grpSpPr>
            <a:xfrm>
              <a:off x="3445208" y="5340195"/>
              <a:ext cx="2196245" cy="1113140"/>
              <a:chOff x="5940152" y="5340196"/>
              <a:chExt cx="2196244" cy="111314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940152" y="5340196"/>
                <a:ext cx="2196244" cy="1113140"/>
              </a:xfrm>
              <a:prstGeom prst="rect">
                <a:avLst/>
              </a:prstGeom>
              <a:solidFill>
                <a:srgbClr val="604A7B"/>
              </a:solidFill>
              <a:ln>
                <a:solidFill>
                  <a:srgbClr val="604A7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Switch</a:t>
                </a:r>
                <a:endParaRPr lang="en-US" sz="33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48335" y="5776932"/>
                <a:ext cx="1932964" cy="618531"/>
              </a:xfrm>
              <a:prstGeom prst="rect">
                <a:avLst/>
              </a:prstGeom>
              <a:solidFill>
                <a:srgbClr val="C3D6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srgbClr val="000000"/>
                    </a:solidFill>
                  </a:rPr>
                  <a:t>Packet Forwarding Engine</a:t>
                </a:r>
              </a:p>
            </p:txBody>
          </p:sp>
        </p:grpSp>
        <p:sp>
          <p:nvSpPr>
            <p:cNvPr id="30" name="Trapezoid 29"/>
            <p:cNvSpPr/>
            <p:nvPr/>
          </p:nvSpPr>
          <p:spPr>
            <a:xfrm rot="10800000">
              <a:off x="3492427" y="2012542"/>
              <a:ext cx="2104315" cy="621885"/>
            </a:xfrm>
            <a:prstGeom prst="trapezoid">
              <a:avLst/>
            </a:prstGeom>
            <a:solidFill>
              <a:schemeClr val="accent4">
                <a:lumMod val="75000"/>
              </a:schemeClr>
            </a:solidFill>
            <a:ln w="38100" cmpd="sng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4008" tIns="32005" rIns="64008" bIns="32005" spcCol="0"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22788" y="2136240"/>
              <a:ext cx="1052821" cy="341634"/>
            </a:xfrm>
            <a:prstGeom prst="rect">
              <a:avLst/>
            </a:prstGeom>
            <a:noFill/>
          </p:spPr>
          <p:txBody>
            <a:bodyPr wrap="none" lIns="64008" tIns="32005" rIns="64008" bIns="32005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ompiler</a:t>
              </a:r>
              <a:endParaRPr lang="en-US" dirty="0"/>
            </a:p>
          </p:txBody>
        </p:sp>
        <p:pic>
          <p:nvPicPr>
            <p:cNvPr id="32" name="Picture 31" descr="Spur ge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555" y="2073495"/>
              <a:ext cx="546792" cy="534027"/>
            </a:xfrm>
            <a:prstGeom prst="rect">
              <a:avLst/>
            </a:prstGeom>
          </p:spPr>
        </p:pic>
        <p:cxnSp>
          <p:nvCxnSpPr>
            <p:cNvPr id="33" name="Straight Arrow Connector 32"/>
            <p:cNvCxnSpPr>
              <a:stCxn id="30" idx="0"/>
              <a:endCxn id="34" idx="0"/>
            </p:cNvCxnSpPr>
            <p:nvPr/>
          </p:nvCxnSpPr>
          <p:spPr>
            <a:xfrm flipH="1">
              <a:off x="4543331" y="2634427"/>
              <a:ext cx="1253" cy="270576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 bwMode="auto">
          <a:xfrm>
            <a:off x="3076714" y="1054828"/>
            <a:ext cx="2927332" cy="6321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P4 Program/Library</a:t>
            </a:r>
            <a:endParaRPr lang="en-US" sz="2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8719" y="21036"/>
            <a:ext cx="6562028" cy="76943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4400" dirty="0" smtClean="0"/>
              <a:t>The P4 View of the World</a:t>
            </a:r>
            <a:endParaRPr lang="en-US" sz="4400" dirty="0"/>
          </a:p>
        </p:txBody>
      </p:sp>
      <p:cxnSp>
        <p:nvCxnSpPr>
          <p:cNvPr id="44" name="Straight Arrow Connector 43"/>
          <p:cNvCxnSpPr>
            <a:stCxn id="14" idx="2"/>
            <a:endCxn id="3" idx="2"/>
          </p:cNvCxnSpPr>
          <p:nvPr/>
        </p:nvCxnSpPr>
        <p:spPr>
          <a:xfrm>
            <a:off x="4540380" y="1686968"/>
            <a:ext cx="4204" cy="32557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080350" y="2012542"/>
            <a:ext cx="3561103" cy="4440793"/>
            <a:chOff x="2080350" y="2012542"/>
            <a:chExt cx="3561103" cy="4440793"/>
          </a:xfrm>
        </p:grpSpPr>
        <p:grpSp>
          <p:nvGrpSpPr>
            <p:cNvPr id="90" name="Group 89"/>
            <p:cNvGrpSpPr/>
            <p:nvPr/>
          </p:nvGrpSpPr>
          <p:grpSpPr>
            <a:xfrm>
              <a:off x="3445208" y="5340195"/>
              <a:ext cx="2196245" cy="1113140"/>
              <a:chOff x="5940152" y="5340196"/>
              <a:chExt cx="2196244" cy="1113140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940152" y="5340196"/>
                <a:ext cx="2196244" cy="1113140"/>
              </a:xfrm>
              <a:prstGeom prst="rect">
                <a:avLst/>
              </a:prstGeom>
              <a:solidFill>
                <a:srgbClr val="77933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Switch</a:t>
                </a:r>
                <a:endParaRPr lang="en-US" sz="33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048335" y="5776932"/>
                <a:ext cx="1932964" cy="618531"/>
              </a:xfrm>
              <a:prstGeom prst="rect">
                <a:avLst/>
              </a:prstGeom>
              <a:solidFill>
                <a:srgbClr val="C3D6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srgbClr val="000000"/>
                    </a:solidFill>
                  </a:rPr>
                  <a:t>Packet Forwarding Engine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080350" y="4667043"/>
              <a:ext cx="2460030" cy="369328"/>
            </a:xfrm>
            <a:prstGeom prst="rect">
              <a:avLst/>
            </a:prstGeom>
            <a:noFill/>
          </p:spPr>
          <p:txBody>
            <a:bodyPr wrap="square" lIns="0" tIns="45718" rIns="0" bIns="45718" rtlCol="0">
              <a:spAutoFit/>
            </a:bodyPr>
            <a:lstStyle/>
            <a:p>
              <a:pPr algn="ctr"/>
              <a:r>
                <a:rPr lang="en-US" dirty="0" smtClean="0"/>
                <a:t>Switch configuration</a:t>
              </a:r>
              <a:endParaRPr lang="en-US" dirty="0"/>
            </a:p>
          </p:txBody>
        </p:sp>
        <p:sp>
          <p:nvSpPr>
            <p:cNvPr id="3" name="Trapezoid 2"/>
            <p:cNvSpPr/>
            <p:nvPr/>
          </p:nvSpPr>
          <p:spPr>
            <a:xfrm rot="10800000">
              <a:off x="3492427" y="2012542"/>
              <a:ext cx="2104315" cy="621885"/>
            </a:xfrm>
            <a:prstGeom prst="trapezoid">
              <a:avLst/>
            </a:prstGeom>
            <a:solidFill>
              <a:schemeClr val="accent3">
                <a:lumMod val="75000"/>
              </a:schemeClr>
            </a:solidFill>
            <a:ln w="38100" cmpd="sng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4008" tIns="32005" rIns="64008" bIns="32005" spcCol="0"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22788" y="2136240"/>
              <a:ext cx="1052821" cy="341634"/>
            </a:xfrm>
            <a:prstGeom prst="rect">
              <a:avLst/>
            </a:prstGeom>
            <a:noFill/>
          </p:spPr>
          <p:txBody>
            <a:bodyPr wrap="none" lIns="64008" tIns="32005" rIns="64008" bIns="32005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ompiler</a:t>
              </a:r>
              <a:endParaRPr lang="en-US" dirty="0"/>
            </a:p>
          </p:txBody>
        </p:sp>
        <p:pic>
          <p:nvPicPr>
            <p:cNvPr id="43" name="Picture 42" descr="Spur ge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555" y="2073495"/>
              <a:ext cx="546792" cy="534027"/>
            </a:xfrm>
            <a:prstGeom prst="rect">
              <a:avLst/>
            </a:prstGeom>
          </p:spPr>
        </p:pic>
        <p:cxnSp>
          <p:nvCxnSpPr>
            <p:cNvPr id="55" name="Straight Arrow Connector 54"/>
            <p:cNvCxnSpPr>
              <a:stCxn id="3" idx="0"/>
              <a:endCxn id="91" idx="0"/>
            </p:cNvCxnSpPr>
            <p:nvPr/>
          </p:nvCxnSpPr>
          <p:spPr>
            <a:xfrm flipH="1">
              <a:off x="4543331" y="2634427"/>
              <a:ext cx="1253" cy="270576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098620" y="2136240"/>
            <a:ext cx="232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compiler per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3076714" y="1054828"/>
            <a:ext cx="2927332" cy="6321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P4 Program/Library</a:t>
            </a:r>
            <a:endParaRPr lang="en-US" sz="2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8719" y="21036"/>
            <a:ext cx="6562028" cy="76943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4400" dirty="0" smtClean="0"/>
              <a:t>The P4 View of the World</a:t>
            </a:r>
            <a:endParaRPr lang="en-US" sz="4400" dirty="0"/>
          </a:p>
        </p:txBody>
      </p:sp>
      <p:cxnSp>
        <p:nvCxnSpPr>
          <p:cNvPr id="44" name="Straight Arrow Connector 43"/>
          <p:cNvCxnSpPr>
            <a:stCxn id="14" idx="2"/>
            <a:endCxn id="3" idx="2"/>
          </p:cNvCxnSpPr>
          <p:nvPr/>
        </p:nvCxnSpPr>
        <p:spPr>
          <a:xfrm>
            <a:off x="4540380" y="1686968"/>
            <a:ext cx="4204" cy="32557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080350" y="2012542"/>
            <a:ext cx="6345550" cy="4440793"/>
            <a:chOff x="2080350" y="2012542"/>
            <a:chExt cx="6345550" cy="4440793"/>
          </a:xfrm>
        </p:grpSpPr>
        <p:grpSp>
          <p:nvGrpSpPr>
            <p:cNvPr id="7" name="Group 6"/>
            <p:cNvGrpSpPr/>
            <p:nvPr/>
          </p:nvGrpSpPr>
          <p:grpSpPr>
            <a:xfrm>
              <a:off x="2080350" y="2012542"/>
              <a:ext cx="3561103" cy="4440793"/>
              <a:chOff x="2080350" y="2012542"/>
              <a:chExt cx="3561103" cy="4440793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3445208" y="5340195"/>
                <a:ext cx="2196245" cy="1113140"/>
                <a:chOff x="5940152" y="5340196"/>
                <a:chExt cx="2196244" cy="1113140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5940152" y="5340196"/>
                  <a:ext cx="2196244" cy="1113140"/>
                </a:xfrm>
                <a:prstGeom prst="rect">
                  <a:avLst/>
                </a:prstGeom>
                <a:solidFill>
                  <a:srgbClr val="77933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Switch</a:t>
                  </a:r>
                  <a:endParaRPr lang="en-US" sz="33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6048335" y="5776932"/>
                  <a:ext cx="1932964" cy="618531"/>
                </a:xfrm>
                <a:prstGeom prst="rect">
                  <a:avLst/>
                </a:prstGeom>
                <a:solidFill>
                  <a:srgbClr val="C3D69B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500" dirty="0">
                      <a:solidFill>
                        <a:srgbClr val="000000"/>
                      </a:solidFill>
                    </a:rPr>
                    <a:t>Packet Forwarding Engine</a:t>
                  </a: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2080350" y="4667043"/>
                <a:ext cx="2460030" cy="369328"/>
              </a:xfrm>
              <a:prstGeom prst="rect">
                <a:avLst/>
              </a:prstGeom>
              <a:noFill/>
            </p:spPr>
            <p:txBody>
              <a:bodyPr wrap="square" lIns="0" tIns="45718" rIns="0" bIns="45718" rtlCol="0">
                <a:spAutoFit/>
              </a:bodyPr>
              <a:lstStyle/>
              <a:p>
                <a:pPr algn="ctr"/>
                <a:r>
                  <a:rPr lang="en-US" dirty="0" smtClean="0"/>
                  <a:t>Switch configuration</a:t>
                </a:r>
                <a:endParaRPr lang="en-US" dirty="0"/>
              </a:p>
            </p:txBody>
          </p:sp>
          <p:sp>
            <p:nvSpPr>
              <p:cNvPr id="3" name="Trapezoid 2"/>
              <p:cNvSpPr/>
              <p:nvPr/>
            </p:nvSpPr>
            <p:spPr>
              <a:xfrm rot="10800000">
                <a:off x="3492427" y="2012542"/>
                <a:ext cx="2104315" cy="621885"/>
              </a:xfrm>
              <a:prstGeom prst="trapezoid">
                <a:avLst/>
              </a:prstGeom>
              <a:solidFill>
                <a:schemeClr val="accent3">
                  <a:lumMod val="75000"/>
                </a:schemeClr>
              </a:solidFill>
              <a:ln w="38100" cmpd="sng">
                <a:solidFill>
                  <a:schemeClr val="accent3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64008" tIns="32005" rIns="64008" bIns="32005" spcCol="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022788" y="2136240"/>
                <a:ext cx="1052821" cy="341634"/>
              </a:xfrm>
              <a:prstGeom prst="rect">
                <a:avLst/>
              </a:prstGeom>
              <a:noFill/>
            </p:spPr>
            <p:txBody>
              <a:bodyPr wrap="none" lIns="64008" tIns="32005" rIns="64008" bIns="32005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dirty="0" smtClean="0"/>
                  <a:t>ompiler</a:t>
                </a:r>
                <a:endParaRPr lang="en-US" dirty="0"/>
              </a:p>
            </p:txBody>
          </p:sp>
          <p:pic>
            <p:nvPicPr>
              <p:cNvPr id="43" name="Picture 42" descr="Spur gear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555" y="2073495"/>
                <a:ext cx="546792" cy="534027"/>
              </a:xfrm>
              <a:prstGeom prst="rect">
                <a:avLst/>
              </a:prstGeom>
            </p:spPr>
          </p:pic>
          <p:cxnSp>
            <p:nvCxnSpPr>
              <p:cNvPr id="55" name="Straight Arrow Connector 54"/>
              <p:cNvCxnSpPr>
                <a:stCxn id="3" idx="0"/>
                <a:endCxn id="91" idx="0"/>
              </p:cNvCxnSpPr>
              <p:nvPr/>
            </p:nvCxnSpPr>
            <p:spPr>
              <a:xfrm flipH="1">
                <a:off x="4543331" y="2634427"/>
                <a:ext cx="1253" cy="27057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6098620" y="2136240"/>
              <a:ext cx="2327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compiler per target</a:t>
              </a: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81033" y="1684526"/>
            <a:ext cx="3853240" cy="4766367"/>
            <a:chOff x="2080350" y="1686968"/>
            <a:chExt cx="3853240" cy="4766367"/>
          </a:xfrm>
        </p:grpSpPr>
        <p:sp>
          <p:nvSpPr>
            <p:cNvPr id="38" name="Rounded Rectangle 37"/>
            <p:cNvSpPr/>
            <p:nvPr/>
          </p:nvSpPr>
          <p:spPr>
            <a:xfrm>
              <a:off x="3155580" y="2651269"/>
              <a:ext cx="2778010" cy="1092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Intermediate Representation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99035" y="2511990"/>
              <a:ext cx="184655" cy="400105"/>
            </a:xfrm>
            <a:prstGeom prst="rect">
              <a:avLst/>
            </a:prstGeom>
            <a:noFill/>
          </p:spPr>
          <p:txBody>
            <a:bodyPr wrap="none" lIns="91435" tIns="45718" rIns="91435" bIns="45718" rtlCol="0">
              <a:spAutoFit/>
            </a:bodyPr>
            <a:lstStyle/>
            <a:p>
              <a:pPr algn="r"/>
              <a:endParaRPr lang="en-US" sz="2000" b="1" dirty="0"/>
            </a:p>
          </p:txBody>
        </p:sp>
        <p:cxnSp>
          <p:nvCxnSpPr>
            <p:cNvPr id="49" name="Straight Arrow Connector 48"/>
            <p:cNvCxnSpPr>
              <a:stCxn id="51" idx="0"/>
              <a:endCxn id="38" idx="0"/>
            </p:cNvCxnSpPr>
            <p:nvPr/>
          </p:nvCxnSpPr>
          <p:spPr>
            <a:xfrm>
              <a:off x="4544585" y="2328133"/>
              <a:ext cx="0" cy="32313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51" idx="2"/>
            </p:cNvCxnSpPr>
            <p:nvPr/>
          </p:nvCxnSpPr>
          <p:spPr>
            <a:xfrm>
              <a:off x="4540380" y="1686968"/>
              <a:ext cx="4205" cy="3255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rapezoid 50"/>
            <p:cNvSpPr/>
            <p:nvPr/>
          </p:nvSpPr>
          <p:spPr>
            <a:xfrm rot="10800000">
              <a:off x="3492428" y="2012543"/>
              <a:ext cx="2104315" cy="315590"/>
            </a:xfrm>
            <a:prstGeom prst="trapezoid">
              <a:avLst/>
            </a:prstGeom>
            <a:solidFill>
              <a:srgbClr val="558ED5"/>
            </a:solidFill>
            <a:ln w="38100" cmpd="sng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4008" tIns="32005" rIns="64008" bIns="32005" spcCol="0"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80420" y="2003895"/>
              <a:ext cx="1528331" cy="264690"/>
            </a:xfrm>
            <a:prstGeom prst="rect">
              <a:avLst/>
            </a:prstGeom>
            <a:noFill/>
          </p:spPr>
          <p:txBody>
            <a:bodyPr wrap="none" lIns="64008" tIns="32005" rIns="64008" bIns="32005" rtlCol="0">
              <a:spAutoFit/>
            </a:bodyPr>
            <a:lstStyle/>
            <a:p>
              <a:r>
                <a:rPr lang="en-US" sz="1300" dirty="0">
                  <a:solidFill>
                    <a:schemeClr val="bg1"/>
                  </a:solidFill>
                </a:rPr>
                <a:t>Front-end compiler</a:t>
              </a:r>
            </a:p>
          </p:txBody>
        </p:sp>
        <p:pic>
          <p:nvPicPr>
            <p:cNvPr id="53" name="Picture 52" descr="Spur ge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759" y="1942605"/>
              <a:ext cx="452668" cy="442100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>
              <a:stCxn id="38" idx="2"/>
              <a:endCxn id="60" idx="2"/>
            </p:cNvCxnSpPr>
            <p:nvPr/>
          </p:nvCxnSpPr>
          <p:spPr>
            <a:xfrm flipH="1">
              <a:off x="4540380" y="3743469"/>
              <a:ext cx="4205" cy="3940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2080350" y="4067628"/>
              <a:ext cx="3561103" cy="2385707"/>
              <a:chOff x="2080350" y="4067628"/>
              <a:chExt cx="3561103" cy="2385707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3445208" y="5340195"/>
                <a:ext cx="2196245" cy="1113140"/>
                <a:chOff x="5940152" y="5340196"/>
                <a:chExt cx="2196244" cy="1113140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940152" y="5340196"/>
                  <a:ext cx="2196244" cy="1113140"/>
                </a:xfrm>
                <a:prstGeom prst="rect">
                  <a:avLst/>
                </a:prstGeom>
                <a:solidFill>
                  <a:srgbClr val="77933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Switch</a:t>
                  </a:r>
                  <a:endParaRPr lang="en-US" sz="33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048335" y="5776932"/>
                  <a:ext cx="1932964" cy="618531"/>
                </a:xfrm>
                <a:prstGeom prst="rect">
                  <a:avLst/>
                </a:prstGeom>
                <a:solidFill>
                  <a:srgbClr val="C3D69B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500" dirty="0">
                      <a:solidFill>
                        <a:srgbClr val="000000"/>
                      </a:solidFill>
                    </a:rPr>
                    <a:t>Packet Forwarding Engine</a:t>
                  </a:r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2080350" y="4667043"/>
                <a:ext cx="2460030" cy="369328"/>
              </a:xfrm>
              <a:prstGeom prst="rect">
                <a:avLst/>
              </a:prstGeom>
              <a:noFill/>
            </p:spPr>
            <p:txBody>
              <a:bodyPr wrap="square" lIns="0" tIns="45718" rIns="0" bIns="45718" rtlCol="0">
                <a:spAutoFit/>
              </a:bodyPr>
              <a:lstStyle/>
              <a:p>
                <a:pPr algn="ctr"/>
                <a:r>
                  <a:rPr lang="en-US" dirty="0" smtClean="0"/>
                  <a:t>Switch configuration</a:t>
                </a:r>
                <a:endParaRPr lang="en-US" dirty="0"/>
              </a:p>
            </p:txBody>
          </p:sp>
          <p:cxnSp>
            <p:nvCxnSpPr>
              <p:cNvPr id="59" name="Straight Arrow Connector 58"/>
              <p:cNvCxnSpPr>
                <a:stCxn id="60" idx="0"/>
                <a:endCxn id="63" idx="0"/>
              </p:cNvCxnSpPr>
              <p:nvPr/>
            </p:nvCxnSpPr>
            <p:spPr>
              <a:xfrm>
                <a:off x="4540380" y="4453155"/>
                <a:ext cx="2951" cy="887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rapezoid 59"/>
              <p:cNvSpPr/>
              <p:nvPr/>
            </p:nvSpPr>
            <p:spPr>
              <a:xfrm rot="10800000">
                <a:off x="3488223" y="4137565"/>
                <a:ext cx="2104315" cy="315590"/>
              </a:xfrm>
              <a:prstGeom prst="trapezoid">
                <a:avLst/>
              </a:prstGeom>
              <a:solidFill>
                <a:srgbClr val="558ED5"/>
              </a:solidFill>
              <a:ln w="38100" cmpd="sng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64008" tIns="32005" rIns="64008" bIns="32005" spcCol="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785454" y="4128918"/>
                <a:ext cx="1509852" cy="264690"/>
              </a:xfrm>
              <a:prstGeom prst="rect">
                <a:avLst/>
              </a:prstGeom>
              <a:noFill/>
            </p:spPr>
            <p:txBody>
              <a:bodyPr wrap="none" lIns="64008" tIns="32005" rIns="64008" bIns="32005" rtlCol="0">
                <a:spAutoFit/>
              </a:bodyPr>
              <a:lstStyle/>
              <a:p>
                <a:r>
                  <a:rPr lang="en-US" sz="1300" dirty="0">
                    <a:solidFill>
                      <a:schemeClr val="bg1"/>
                    </a:solidFill>
                  </a:rPr>
                  <a:t>Back-end compiler</a:t>
                </a:r>
              </a:p>
            </p:txBody>
          </p:sp>
          <p:pic>
            <p:nvPicPr>
              <p:cNvPr id="62" name="Picture 61" descr="Spur gear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759" y="4067628"/>
                <a:ext cx="448464" cy="442100"/>
              </a:xfrm>
              <a:prstGeom prst="rect">
                <a:avLst/>
              </a:prstGeom>
            </p:spPr>
          </p:pic>
        </p:grpSp>
      </p:grpSp>
      <p:sp>
        <p:nvSpPr>
          <p:cNvPr id="65" name="TextBox 64"/>
          <p:cNvSpPr txBox="1"/>
          <p:nvPr/>
        </p:nvSpPr>
        <p:spPr>
          <a:xfrm>
            <a:off x="450082" y="2809438"/>
            <a:ext cx="2224840" cy="64632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New ONF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open</a:t>
            </a:r>
            <a:r>
              <a:rPr lang="en-US" dirty="0">
                <a:latin typeface="Arial"/>
                <a:cs typeface="Arial"/>
              </a:rPr>
              <a:t>-source project</a:t>
            </a:r>
          </a:p>
        </p:txBody>
      </p:sp>
    </p:spTree>
    <p:extLst>
      <p:ext uri="{BB962C8B-B14F-4D97-AF65-F5344CB8AC3E}">
        <p14:creationId xmlns:p14="http://schemas.microsoft.com/office/powerpoint/2010/main" val="27172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344559" y="4372428"/>
            <a:ext cx="2601694" cy="2385707"/>
            <a:chOff x="3039759" y="4067628"/>
            <a:chExt cx="2601694" cy="2385707"/>
          </a:xfrm>
        </p:grpSpPr>
        <p:grpSp>
          <p:nvGrpSpPr>
            <p:cNvPr id="35" name="Group 34"/>
            <p:cNvGrpSpPr/>
            <p:nvPr/>
          </p:nvGrpSpPr>
          <p:grpSpPr>
            <a:xfrm>
              <a:off x="3445208" y="5340195"/>
              <a:ext cx="2196245" cy="1113140"/>
              <a:chOff x="5940152" y="5340196"/>
              <a:chExt cx="2196244" cy="111314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940152" y="5340196"/>
                <a:ext cx="2196244" cy="1113140"/>
              </a:xfrm>
              <a:prstGeom prst="rect">
                <a:avLst/>
              </a:prstGeom>
              <a:solidFill>
                <a:srgbClr val="E46C0A"/>
              </a:solidFill>
              <a:ln>
                <a:solidFill>
                  <a:srgbClr val="E46C0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Switch</a:t>
                </a:r>
                <a:endParaRPr lang="en-US" sz="33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048335" y="5776932"/>
                <a:ext cx="1932964" cy="618531"/>
              </a:xfrm>
              <a:prstGeom prst="rect">
                <a:avLst/>
              </a:prstGeom>
              <a:solidFill>
                <a:srgbClr val="C3D6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srgbClr val="000000"/>
                    </a:solidFill>
                  </a:rPr>
                  <a:t>Packet Forwarding Engine</a:t>
                </a:r>
              </a:p>
            </p:txBody>
          </p:sp>
        </p:grpSp>
        <p:cxnSp>
          <p:nvCxnSpPr>
            <p:cNvPr id="37" name="Straight Arrow Connector 36"/>
            <p:cNvCxnSpPr>
              <a:stCxn id="38" idx="0"/>
              <a:endCxn id="42" idx="0"/>
            </p:cNvCxnSpPr>
            <p:nvPr/>
          </p:nvCxnSpPr>
          <p:spPr>
            <a:xfrm>
              <a:off x="4540380" y="4453155"/>
              <a:ext cx="2951" cy="8870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rapezoid 37"/>
            <p:cNvSpPr/>
            <p:nvPr/>
          </p:nvSpPr>
          <p:spPr>
            <a:xfrm rot="10800000">
              <a:off x="3488223" y="4137565"/>
              <a:ext cx="2104315" cy="315590"/>
            </a:xfrm>
            <a:prstGeom prst="trapezoid">
              <a:avLst/>
            </a:prstGeom>
            <a:solidFill>
              <a:schemeClr val="accent6">
                <a:lumMod val="75000"/>
              </a:schemeClr>
            </a:solidFill>
            <a:ln w="38100" cmpd="sng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4008" tIns="32005" rIns="64008" bIns="32005" spcCol="0"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85454" y="4128918"/>
              <a:ext cx="1509852" cy="264690"/>
            </a:xfrm>
            <a:prstGeom prst="rect">
              <a:avLst/>
            </a:prstGeom>
            <a:noFill/>
          </p:spPr>
          <p:txBody>
            <a:bodyPr wrap="none" lIns="64008" tIns="32005" rIns="64008" bIns="32005" rtlCol="0">
              <a:spAutoFit/>
            </a:bodyPr>
            <a:lstStyle/>
            <a:p>
              <a:r>
                <a:rPr lang="en-US" sz="1300" dirty="0">
                  <a:solidFill>
                    <a:schemeClr val="bg1"/>
                  </a:solidFill>
                </a:rPr>
                <a:t>Back-end compiler</a:t>
              </a:r>
            </a:p>
          </p:txBody>
        </p:sp>
        <p:pic>
          <p:nvPicPr>
            <p:cNvPr id="40" name="Picture 39" descr="Spur ge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759" y="4067628"/>
              <a:ext cx="448464" cy="4421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192159" y="4220028"/>
            <a:ext cx="2601694" cy="2385707"/>
            <a:chOff x="3039759" y="4067628"/>
            <a:chExt cx="2601694" cy="2385707"/>
          </a:xfrm>
        </p:grpSpPr>
        <p:grpSp>
          <p:nvGrpSpPr>
            <p:cNvPr id="24" name="Group 23"/>
            <p:cNvGrpSpPr/>
            <p:nvPr/>
          </p:nvGrpSpPr>
          <p:grpSpPr>
            <a:xfrm>
              <a:off x="3445208" y="5340195"/>
              <a:ext cx="2196245" cy="1113140"/>
              <a:chOff x="5940152" y="5340196"/>
              <a:chExt cx="2196244" cy="111314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940152" y="5340196"/>
                <a:ext cx="2196244" cy="1113140"/>
              </a:xfrm>
              <a:prstGeom prst="rect">
                <a:avLst/>
              </a:prstGeom>
              <a:solidFill>
                <a:srgbClr val="604A7B"/>
              </a:solidFill>
              <a:ln>
                <a:solidFill>
                  <a:srgbClr val="604A7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Switch</a:t>
                </a:r>
                <a:endParaRPr lang="en-US" sz="33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048335" y="5776932"/>
                <a:ext cx="1932964" cy="618531"/>
              </a:xfrm>
              <a:prstGeom prst="rect">
                <a:avLst/>
              </a:prstGeom>
              <a:solidFill>
                <a:srgbClr val="C3D6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srgbClr val="000000"/>
                    </a:solidFill>
                  </a:rPr>
                  <a:t>Packet Forwarding Engine</a:t>
                </a:r>
              </a:p>
            </p:txBody>
          </p:sp>
        </p:grpSp>
        <p:cxnSp>
          <p:nvCxnSpPr>
            <p:cNvPr id="28" name="Straight Arrow Connector 27"/>
            <p:cNvCxnSpPr>
              <a:stCxn id="29" idx="0"/>
              <a:endCxn id="32" idx="0"/>
            </p:cNvCxnSpPr>
            <p:nvPr/>
          </p:nvCxnSpPr>
          <p:spPr>
            <a:xfrm>
              <a:off x="4540380" y="4453155"/>
              <a:ext cx="2951" cy="8870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rapezoid 28"/>
            <p:cNvSpPr/>
            <p:nvPr/>
          </p:nvSpPr>
          <p:spPr>
            <a:xfrm rot="10800000">
              <a:off x="3488223" y="4137565"/>
              <a:ext cx="2104315" cy="315590"/>
            </a:xfrm>
            <a:prstGeom prst="trapezoid">
              <a:avLst/>
            </a:prstGeom>
            <a:solidFill>
              <a:schemeClr val="accent4">
                <a:lumMod val="75000"/>
              </a:schemeClr>
            </a:solidFill>
            <a:ln w="38100" cmpd="sng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4008" tIns="32005" rIns="64008" bIns="32005" spcCol="0"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85454" y="4128918"/>
              <a:ext cx="1509852" cy="264690"/>
            </a:xfrm>
            <a:prstGeom prst="rect">
              <a:avLst/>
            </a:prstGeom>
            <a:noFill/>
          </p:spPr>
          <p:txBody>
            <a:bodyPr wrap="none" lIns="64008" tIns="32005" rIns="64008" bIns="32005" rtlCol="0">
              <a:spAutoFit/>
            </a:bodyPr>
            <a:lstStyle/>
            <a:p>
              <a:r>
                <a:rPr lang="en-US" sz="1300" dirty="0">
                  <a:solidFill>
                    <a:schemeClr val="bg1"/>
                  </a:solidFill>
                </a:rPr>
                <a:t>Back-end compiler</a:t>
              </a:r>
            </a:p>
          </p:txBody>
        </p:sp>
        <p:pic>
          <p:nvPicPr>
            <p:cNvPr id="31" name="Picture 30" descr="Spur ge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759" y="4067628"/>
              <a:ext cx="448464" cy="442100"/>
            </a:xfrm>
            <a:prstGeom prst="rect">
              <a:avLst/>
            </a:prstGeom>
          </p:spPr>
        </p:pic>
      </p:grpSp>
      <p:sp>
        <p:nvSpPr>
          <p:cNvPr id="27" name="Rounded Rectangle 26"/>
          <p:cNvSpPr/>
          <p:nvPr/>
        </p:nvSpPr>
        <p:spPr>
          <a:xfrm>
            <a:off x="3155580" y="2651269"/>
            <a:ext cx="2778010" cy="1092200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Intermediate Representation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9035" y="2511990"/>
            <a:ext cx="184655" cy="40010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endParaRPr lang="en-US" sz="2000" b="1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3076714" y="1054828"/>
            <a:ext cx="2927332" cy="6321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High Level Language</a:t>
            </a:r>
          </a:p>
        </p:txBody>
      </p:sp>
      <p:cxnSp>
        <p:nvCxnSpPr>
          <p:cNvPr id="25" name="Straight Arrow Connector 24"/>
          <p:cNvCxnSpPr>
            <a:stCxn id="3" idx="0"/>
            <a:endCxn id="27" idx="0"/>
          </p:cNvCxnSpPr>
          <p:nvPr/>
        </p:nvCxnSpPr>
        <p:spPr>
          <a:xfrm>
            <a:off x="4544585" y="2328133"/>
            <a:ext cx="0" cy="32313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7217" y="88839"/>
            <a:ext cx="7900485" cy="76943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Many languages, many targets</a:t>
            </a:r>
            <a:endParaRPr lang="en-US" sz="4400" dirty="0">
              <a:latin typeface="Arial"/>
              <a:cs typeface="Arial"/>
            </a:endParaRPr>
          </a:p>
        </p:txBody>
      </p:sp>
      <p:cxnSp>
        <p:nvCxnSpPr>
          <p:cNvPr id="44" name="Straight Arrow Connector 43"/>
          <p:cNvCxnSpPr>
            <a:stCxn id="14" idx="2"/>
            <a:endCxn id="3" idx="2"/>
          </p:cNvCxnSpPr>
          <p:nvPr/>
        </p:nvCxnSpPr>
        <p:spPr>
          <a:xfrm>
            <a:off x="4540380" y="1686968"/>
            <a:ext cx="4205" cy="32557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50082" y="2809438"/>
            <a:ext cx="2224840" cy="64632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New ONF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open</a:t>
            </a:r>
            <a:r>
              <a:rPr lang="en-US" dirty="0">
                <a:latin typeface="Arial"/>
                <a:cs typeface="Arial"/>
              </a:rPr>
              <a:t>-source project</a:t>
            </a:r>
          </a:p>
        </p:txBody>
      </p:sp>
      <p:sp>
        <p:nvSpPr>
          <p:cNvPr id="3" name="Trapezoid 2"/>
          <p:cNvSpPr/>
          <p:nvPr/>
        </p:nvSpPr>
        <p:spPr>
          <a:xfrm rot="10800000">
            <a:off x="3492428" y="2012543"/>
            <a:ext cx="2104315" cy="315590"/>
          </a:xfrm>
          <a:prstGeom prst="trapezoid">
            <a:avLst/>
          </a:prstGeom>
          <a:solidFill>
            <a:srgbClr val="558ED5"/>
          </a:solidFill>
          <a:ln w="381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80420" y="2003895"/>
            <a:ext cx="1528331" cy="264690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Front-end compiler</a:t>
            </a:r>
          </a:p>
        </p:txBody>
      </p:sp>
      <p:pic>
        <p:nvPicPr>
          <p:cNvPr id="43" name="Picture 42" descr="Spur g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59" y="1942605"/>
            <a:ext cx="452668" cy="442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380" y="1159433"/>
            <a:ext cx="2656701" cy="341634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e.g. P4 program/libraries</a:t>
            </a:r>
          </a:p>
        </p:txBody>
      </p:sp>
      <p:cxnSp>
        <p:nvCxnSpPr>
          <p:cNvPr id="56" name="Straight Arrow Connector 55"/>
          <p:cNvCxnSpPr>
            <a:stCxn id="27" idx="2"/>
            <a:endCxn id="57" idx="2"/>
          </p:cNvCxnSpPr>
          <p:nvPr/>
        </p:nvCxnSpPr>
        <p:spPr>
          <a:xfrm flipH="1">
            <a:off x="4540380" y="3743469"/>
            <a:ext cx="4205" cy="3940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080350" y="4067628"/>
            <a:ext cx="3561103" cy="2385707"/>
            <a:chOff x="2080350" y="4067628"/>
            <a:chExt cx="3561103" cy="2385707"/>
          </a:xfrm>
        </p:grpSpPr>
        <p:grpSp>
          <p:nvGrpSpPr>
            <p:cNvPr id="90" name="Group 89"/>
            <p:cNvGrpSpPr/>
            <p:nvPr/>
          </p:nvGrpSpPr>
          <p:grpSpPr>
            <a:xfrm>
              <a:off x="3445208" y="5340195"/>
              <a:ext cx="2196245" cy="1113140"/>
              <a:chOff x="5940152" y="5340196"/>
              <a:chExt cx="2196244" cy="1113140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5940152" y="5340196"/>
                <a:ext cx="2196244" cy="1113140"/>
              </a:xfrm>
              <a:prstGeom prst="rect">
                <a:avLst/>
              </a:prstGeom>
              <a:solidFill>
                <a:srgbClr val="77933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Switch</a:t>
                </a:r>
                <a:endParaRPr lang="en-US" sz="33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048335" y="5776932"/>
                <a:ext cx="1932964" cy="618531"/>
              </a:xfrm>
              <a:prstGeom prst="rect">
                <a:avLst/>
              </a:prstGeom>
              <a:solidFill>
                <a:srgbClr val="C3D6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srgbClr val="000000"/>
                    </a:solidFill>
                  </a:rPr>
                  <a:t>Packet Forwarding Engine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080350" y="4667043"/>
              <a:ext cx="2460030" cy="369328"/>
            </a:xfrm>
            <a:prstGeom prst="rect">
              <a:avLst/>
            </a:prstGeom>
            <a:noFill/>
          </p:spPr>
          <p:txBody>
            <a:bodyPr wrap="square" lIns="0" tIns="45718" rIns="0" bIns="45718" rtlCol="0">
              <a:spAutoFit/>
            </a:bodyPr>
            <a:lstStyle/>
            <a:p>
              <a:pPr algn="ctr"/>
              <a:r>
                <a:rPr lang="en-US" dirty="0" smtClean="0"/>
                <a:t>Switch configuration</a:t>
              </a:r>
              <a:endParaRPr lang="en-US" dirty="0"/>
            </a:p>
          </p:txBody>
        </p:sp>
        <p:cxnSp>
          <p:nvCxnSpPr>
            <p:cNvPr id="55" name="Straight Arrow Connector 54"/>
            <p:cNvCxnSpPr>
              <a:stCxn id="57" idx="0"/>
              <a:endCxn id="91" idx="0"/>
            </p:cNvCxnSpPr>
            <p:nvPr/>
          </p:nvCxnSpPr>
          <p:spPr>
            <a:xfrm>
              <a:off x="4540380" y="4453155"/>
              <a:ext cx="2951" cy="8870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rapezoid 56"/>
            <p:cNvSpPr/>
            <p:nvPr/>
          </p:nvSpPr>
          <p:spPr>
            <a:xfrm rot="10800000">
              <a:off x="3488223" y="4137565"/>
              <a:ext cx="2104315" cy="315590"/>
            </a:xfrm>
            <a:prstGeom prst="trapezoid">
              <a:avLst/>
            </a:prstGeom>
            <a:solidFill>
              <a:srgbClr val="558ED5"/>
            </a:solidFill>
            <a:ln w="38100" cmpd="sng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64008" tIns="32005" rIns="64008" bIns="32005" spcCol="0"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85454" y="4128918"/>
              <a:ext cx="1509852" cy="264690"/>
            </a:xfrm>
            <a:prstGeom prst="rect">
              <a:avLst/>
            </a:prstGeom>
            <a:noFill/>
          </p:spPr>
          <p:txBody>
            <a:bodyPr wrap="none" lIns="64008" tIns="32005" rIns="64008" bIns="32005" rtlCol="0">
              <a:spAutoFit/>
            </a:bodyPr>
            <a:lstStyle/>
            <a:p>
              <a:r>
                <a:rPr lang="en-US" sz="1300" dirty="0">
                  <a:solidFill>
                    <a:schemeClr val="bg1"/>
                  </a:solidFill>
                </a:rPr>
                <a:t>Back-end compiler</a:t>
              </a:r>
            </a:p>
          </p:txBody>
        </p:sp>
        <p:pic>
          <p:nvPicPr>
            <p:cNvPr id="62" name="Picture 61" descr="Spur ge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759" y="4067628"/>
              <a:ext cx="448464" cy="442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13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01415" y="2205988"/>
            <a:ext cx="184655" cy="40010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endParaRPr lang="en-US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2744640" y="0"/>
            <a:ext cx="462244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 bwMode="auto">
          <a:xfrm>
            <a:off x="3699651" y="1236655"/>
            <a:ext cx="648643" cy="6321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P4</a:t>
            </a:r>
            <a:endParaRPr lang="en-US" sz="15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4822551" y="1236655"/>
            <a:ext cx="648643" cy="6321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…</a:t>
            </a:r>
            <a:endParaRPr lang="en-US" sz="15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3476018" y="4737750"/>
            <a:ext cx="734680" cy="6321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cs typeface="Arial"/>
              </a:rPr>
              <a:t>CPU/OVS</a:t>
            </a:r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5214856" y="4737750"/>
            <a:ext cx="645093" cy="6321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cs typeface="Arial"/>
              </a:rPr>
              <a:t>NPU</a:t>
            </a:r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4316468" y="5463453"/>
            <a:ext cx="745085" cy="6321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cs typeface="Arial"/>
              </a:rPr>
              <a:t>FPGA</a:t>
            </a:r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5140341" y="5463453"/>
            <a:ext cx="1021218" cy="6321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1300" b="1" dirty="0" err="1">
                <a:solidFill>
                  <a:srgbClr val="000000"/>
                </a:solidFill>
                <a:latin typeface="Arial"/>
                <a:cs typeface="Arial"/>
              </a:rPr>
              <a:t>FlexPipe</a:t>
            </a:r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6300998" y="5453700"/>
            <a:ext cx="661390" cy="6321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cs typeface="Arial"/>
              </a:rPr>
              <a:t>RMT</a:t>
            </a:r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4348429" y="4737750"/>
            <a:ext cx="750943" cy="6321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cs typeface="Arial"/>
              </a:rPr>
              <a:t>CPU/Click</a:t>
            </a:r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Rounded Rectangle 72"/>
          <p:cNvSpPr/>
          <p:nvPr/>
        </p:nvSpPr>
        <p:spPr bwMode="auto">
          <a:xfrm>
            <a:off x="5976563" y="4737753"/>
            <a:ext cx="650450" cy="6321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cs typeface="Arial"/>
              </a:rPr>
              <a:t>GPU</a:t>
            </a:r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45459" y="2014740"/>
            <a:ext cx="2066433" cy="341634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r>
              <a:rPr lang="en-US" dirty="0" smtClean="0"/>
              <a:t>Front-end compiler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5459" y="4248513"/>
            <a:ext cx="2040847" cy="341634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r>
              <a:rPr lang="en-US" dirty="0" smtClean="0"/>
              <a:t>Back-end compiler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673319" y="3170713"/>
            <a:ext cx="765088" cy="384100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IR</a:t>
            </a:r>
          </a:p>
        </p:txBody>
      </p:sp>
      <p:sp>
        <p:nvSpPr>
          <p:cNvPr id="18" name="Left Brace 17"/>
          <p:cNvSpPr/>
          <p:nvPr/>
        </p:nvSpPr>
        <p:spPr>
          <a:xfrm>
            <a:off x="2438600" y="1089459"/>
            <a:ext cx="219850" cy="925283"/>
          </a:xfrm>
          <a:prstGeom prst="leftBrace">
            <a:avLst>
              <a:gd name="adj1" fmla="val 2693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74" name="Left Brace 73"/>
          <p:cNvSpPr/>
          <p:nvPr/>
        </p:nvSpPr>
        <p:spPr>
          <a:xfrm>
            <a:off x="2438488" y="4737754"/>
            <a:ext cx="219850" cy="1411768"/>
          </a:xfrm>
          <a:prstGeom prst="leftBrace">
            <a:avLst>
              <a:gd name="adj1" fmla="val 2693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26587" y="1114958"/>
            <a:ext cx="1194612" cy="618633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pPr algn="r"/>
            <a:r>
              <a:rPr lang="en-US" dirty="0" smtClean="0"/>
              <a:t>high level </a:t>
            </a:r>
          </a:p>
          <a:p>
            <a:pPr algn="r"/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386248" y="5119760"/>
            <a:ext cx="834951" cy="341634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pPr algn="r"/>
            <a:r>
              <a:rPr lang="en-US" dirty="0" smtClean="0"/>
              <a:t>targets</a:t>
            </a:r>
            <a:endParaRPr lang="en-US" dirty="0"/>
          </a:p>
        </p:txBody>
      </p:sp>
      <p:sp>
        <p:nvSpPr>
          <p:cNvPr id="76" name="Rounded Rectangle 75"/>
          <p:cNvSpPr/>
          <p:nvPr/>
        </p:nvSpPr>
        <p:spPr bwMode="auto">
          <a:xfrm>
            <a:off x="3259169" y="5476203"/>
            <a:ext cx="936473" cy="6321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cs typeface="Arial"/>
              </a:rPr>
              <a:t>Doppler</a:t>
            </a:r>
            <a:endParaRPr lang="en-US" sz="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324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Fourth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Protocol independence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Target independence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Reconfigurability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Language</a:t>
            </a:r>
            <a:r>
              <a:rPr lang="en-US" dirty="0" smtClean="0"/>
              <a:t> 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1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an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Allow new languages above</a:t>
            </a:r>
          </a:p>
          <a:p>
            <a:r>
              <a:rPr lang="en-US" dirty="0" smtClean="0"/>
              <a:t>Compile to many devices below</a:t>
            </a:r>
          </a:p>
          <a:p>
            <a:r>
              <a:rPr lang="en-US" dirty="0" smtClean="0"/>
              <a:t>Uniquely define how packets are to be processed</a:t>
            </a:r>
          </a:p>
          <a:p>
            <a:r>
              <a:rPr lang="en-US" dirty="0" smtClean="0"/>
              <a:t>Keep it simple</a:t>
            </a:r>
          </a:p>
          <a:p>
            <a:r>
              <a:rPr lang="en-US" dirty="0" smtClean="0"/>
              <a:t>Action primitives: minimal “Plumbing Instruction Set (IS)” </a:t>
            </a:r>
          </a:p>
          <a:p>
            <a:r>
              <a:rPr lang="en-US" dirty="0" smtClean="0"/>
              <a:t>Later: Could add DPI IS, Security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is a balancing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62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/>
                <a:cs typeface="Arial"/>
              </a:rPr>
              <a:t>A vendor-agnostic forwarding abstraction, balancing…</a:t>
            </a:r>
          </a:p>
          <a:p>
            <a:pPr marL="914378" lvl="1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General </a:t>
            </a:r>
            <a:r>
              <a:rPr lang="en-US" sz="2400" dirty="0" err="1">
                <a:latin typeface="Arial"/>
                <a:cs typeface="Arial"/>
              </a:rPr>
              <a:t>m</a:t>
            </a:r>
            <a:r>
              <a:rPr lang="en-US" sz="2400" dirty="0" err="1" smtClean="0">
                <a:latin typeface="Arial"/>
                <a:cs typeface="Arial"/>
              </a:rPr>
              <a:t>atch+action</a:t>
            </a:r>
            <a:r>
              <a:rPr lang="en-US" sz="2400" dirty="0" smtClean="0">
                <a:latin typeface="Arial"/>
                <a:cs typeface="Arial"/>
              </a:rPr>
              <a:t> (hence TCAM model)</a:t>
            </a:r>
          </a:p>
          <a:p>
            <a:pPr marL="914378" lvl="1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Fixed-function switch ASICs (hence 12 fixed fields)</a:t>
            </a:r>
          </a:p>
          <a:p>
            <a:pPr marL="914378" lvl="1" indent="-457200">
              <a:buFont typeface="+mj-lt"/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pPr marL="57148" indent="0">
              <a:buNone/>
            </a:pPr>
            <a:r>
              <a:rPr lang="en-US" sz="3200" dirty="0" smtClean="0">
                <a:latin typeface="Arial"/>
                <a:cs typeface="Arial"/>
              </a:rPr>
              <a:t>Balance was necessary because</a:t>
            </a:r>
          </a:p>
          <a:p>
            <a:pPr marL="914378" lvl="1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Big investments in ASICs and long development cycles requires clear, static guidelines</a:t>
            </a:r>
          </a:p>
          <a:p>
            <a:pPr marL="914378" lvl="1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Fixed-function ASICs are faster and lower power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(ASIC:NPU:CPU = 100:10:1)</a:t>
            </a:r>
          </a:p>
          <a:p>
            <a:pPr marL="514348" indent="-457200">
              <a:buFont typeface="+mj-lt"/>
              <a:buAutoNum type="arabicPeriod"/>
            </a:pPr>
            <a:endParaRPr lang="en-US" sz="2900" dirty="0" smtClean="0">
              <a:latin typeface="Arial"/>
              <a:cs typeface="Arial"/>
            </a:endParaRPr>
          </a:p>
          <a:p>
            <a:pPr lvl="1"/>
            <a:endParaRPr lang="en-US" sz="19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3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Plumbing Instruction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Parse graph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Table graph, edges annotated with actions.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Optional</a:t>
            </a:r>
            <a:r>
              <a:rPr lang="en-US" dirty="0" smtClean="0"/>
              <a:t>: Table graph, annotated with dependencies to allow back-end compiler to exploit concurrency.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8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summary…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6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3155580" y="2651269"/>
            <a:ext cx="2778010" cy="1092200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Intermediate Representation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9035" y="2511990"/>
            <a:ext cx="184655" cy="40010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endParaRPr lang="en-US" sz="2000" b="1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3076714" y="1054828"/>
            <a:ext cx="2927332" cy="6321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High Level Language</a:t>
            </a:r>
          </a:p>
        </p:txBody>
      </p:sp>
      <p:cxnSp>
        <p:nvCxnSpPr>
          <p:cNvPr id="25" name="Straight Arrow Connector 24"/>
          <p:cNvCxnSpPr>
            <a:stCxn id="3" idx="0"/>
            <a:endCxn id="27" idx="0"/>
          </p:cNvCxnSpPr>
          <p:nvPr/>
        </p:nvCxnSpPr>
        <p:spPr>
          <a:xfrm>
            <a:off x="4544585" y="2328133"/>
            <a:ext cx="0" cy="32313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65468" y="80958"/>
            <a:ext cx="3558151" cy="52321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800" dirty="0"/>
              <a:t>Step 1. Configuration</a:t>
            </a:r>
          </a:p>
        </p:txBody>
      </p:sp>
      <p:cxnSp>
        <p:nvCxnSpPr>
          <p:cNvPr id="44" name="Straight Arrow Connector 43"/>
          <p:cNvCxnSpPr>
            <a:stCxn id="14" idx="2"/>
            <a:endCxn id="3" idx="2"/>
          </p:cNvCxnSpPr>
          <p:nvPr/>
        </p:nvCxnSpPr>
        <p:spPr>
          <a:xfrm>
            <a:off x="4540380" y="1686968"/>
            <a:ext cx="4205" cy="32557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3445208" y="5340195"/>
            <a:ext cx="2196245" cy="1113140"/>
            <a:chOff x="5940152" y="5340196"/>
            <a:chExt cx="2196244" cy="1113140"/>
          </a:xfrm>
        </p:grpSpPr>
        <p:sp>
          <p:nvSpPr>
            <p:cNvPr id="91" name="Rectangle 90"/>
            <p:cNvSpPr/>
            <p:nvPr/>
          </p:nvSpPr>
          <p:spPr>
            <a:xfrm>
              <a:off x="5940152" y="5340196"/>
              <a:ext cx="2196244" cy="111314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Switch</a:t>
              </a:r>
              <a:endParaRPr lang="en-US" sz="3300" dirty="0">
                <a:solidFill>
                  <a:schemeClr val="tx1"/>
                </a:solidFill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048335" y="5776932"/>
              <a:ext cx="1932964" cy="618531"/>
            </a:xfrm>
            <a:prstGeom prst="rect">
              <a:avLst/>
            </a:prstGeom>
            <a:solidFill>
              <a:srgbClr val="C3D6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</a:rPr>
                <a:t>Packet Forwarding Engine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080350" y="4667043"/>
            <a:ext cx="2460030" cy="369328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pPr algn="ctr"/>
            <a:r>
              <a:rPr lang="en-US" dirty="0" smtClean="0"/>
              <a:t>Switch configuration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50082" y="2809438"/>
            <a:ext cx="2224840" cy="64632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New ONF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open</a:t>
            </a:r>
            <a:r>
              <a:rPr lang="en-US" dirty="0">
                <a:latin typeface="Arial"/>
                <a:cs typeface="Arial"/>
              </a:rPr>
              <a:t>-source project</a:t>
            </a:r>
          </a:p>
        </p:txBody>
      </p:sp>
      <p:sp>
        <p:nvSpPr>
          <p:cNvPr id="3" name="Trapezoid 2"/>
          <p:cNvSpPr/>
          <p:nvPr/>
        </p:nvSpPr>
        <p:spPr>
          <a:xfrm rot="10800000">
            <a:off x="3492428" y="2012543"/>
            <a:ext cx="2104315" cy="315590"/>
          </a:xfrm>
          <a:prstGeom prst="trapezoid">
            <a:avLst/>
          </a:prstGeom>
          <a:solidFill>
            <a:srgbClr val="558ED5"/>
          </a:solidFill>
          <a:ln w="381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80420" y="2003895"/>
            <a:ext cx="1528331" cy="264690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Front-end compiler</a:t>
            </a:r>
          </a:p>
        </p:txBody>
      </p:sp>
      <p:pic>
        <p:nvPicPr>
          <p:cNvPr id="43" name="Picture 42" descr="Spur g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59" y="1942605"/>
            <a:ext cx="452668" cy="442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380" y="1159433"/>
            <a:ext cx="2656701" cy="341634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e.g. P4 program/libraries</a:t>
            </a:r>
          </a:p>
        </p:txBody>
      </p:sp>
      <p:cxnSp>
        <p:nvCxnSpPr>
          <p:cNvPr id="55" name="Straight Arrow Connector 54"/>
          <p:cNvCxnSpPr>
            <a:stCxn id="57" idx="0"/>
            <a:endCxn id="91" idx="0"/>
          </p:cNvCxnSpPr>
          <p:nvPr/>
        </p:nvCxnSpPr>
        <p:spPr>
          <a:xfrm>
            <a:off x="4540380" y="4453155"/>
            <a:ext cx="2951" cy="88704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7" idx="2"/>
            <a:endCxn id="57" idx="2"/>
          </p:cNvCxnSpPr>
          <p:nvPr/>
        </p:nvCxnSpPr>
        <p:spPr>
          <a:xfrm flipH="1">
            <a:off x="4540380" y="3743469"/>
            <a:ext cx="4205" cy="3940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rapezoid 56"/>
          <p:cNvSpPr/>
          <p:nvPr/>
        </p:nvSpPr>
        <p:spPr>
          <a:xfrm rot="10800000">
            <a:off x="3488223" y="4137565"/>
            <a:ext cx="2104315" cy="315590"/>
          </a:xfrm>
          <a:prstGeom prst="trapezoid">
            <a:avLst/>
          </a:prstGeom>
          <a:solidFill>
            <a:srgbClr val="558ED5"/>
          </a:solidFill>
          <a:ln w="381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4008" tIns="32005" rIns="64008" bIns="32005" spcCol="0"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785454" y="4128918"/>
            <a:ext cx="1509852" cy="264690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Back-end compiler</a:t>
            </a:r>
          </a:p>
        </p:txBody>
      </p:sp>
      <p:pic>
        <p:nvPicPr>
          <p:cNvPr id="62" name="Picture 61" descr="Spur g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59" y="4067628"/>
            <a:ext cx="448464" cy="4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2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3209043" y="134885"/>
            <a:ext cx="3078627" cy="52321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800" dirty="0"/>
              <a:t>Stage 2. Run-time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92745" y="2265270"/>
            <a:ext cx="184655" cy="40010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endParaRPr lang="en-US" sz="2000" b="1" dirty="0"/>
          </a:p>
        </p:txBody>
      </p:sp>
      <p:sp>
        <p:nvSpPr>
          <p:cNvPr id="48" name="Rounded Rectangle 47"/>
          <p:cNvSpPr/>
          <p:nvPr/>
        </p:nvSpPr>
        <p:spPr bwMode="auto">
          <a:xfrm>
            <a:off x="3521898" y="1358694"/>
            <a:ext cx="2196245" cy="1908213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t"/>
          <a:lstStyle/>
          <a:p>
            <a:pPr algn="ctr">
              <a:defRPr/>
            </a:pPr>
            <a:r>
              <a:rPr lang="en-US" sz="3300">
                <a:solidFill>
                  <a:srgbClr val="000000"/>
                </a:solidFill>
              </a:rPr>
              <a:t> Control Plane</a:t>
            </a:r>
            <a:endParaRPr lang="en-US" sz="3300" dirty="0">
              <a:solidFill>
                <a:srgbClr val="000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3521899" y="4911624"/>
            <a:ext cx="2196243" cy="523078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2500">
                <a:solidFill>
                  <a:schemeClr val="bg1"/>
                </a:solidFill>
              </a:rPr>
              <a:t>OpenFlow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45189" y="3815971"/>
            <a:ext cx="2160219" cy="64632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dirty="0" smtClean="0"/>
              <a:t>Add, modify, delete</a:t>
            </a:r>
          </a:p>
          <a:p>
            <a:pPr algn="r"/>
            <a:r>
              <a:rPr lang="en-US"/>
              <a:t>f</a:t>
            </a:r>
            <a:r>
              <a:rPr lang="en-US" smtClean="0"/>
              <a:t>low entries, etc.</a:t>
            </a:r>
            <a:endParaRPr lang="en-US" dirty="0"/>
          </a:p>
        </p:txBody>
      </p:sp>
      <p:cxnSp>
        <p:nvCxnSpPr>
          <p:cNvPr id="71" name="Straight Arrow Connector 70"/>
          <p:cNvCxnSpPr>
            <a:stCxn id="48" idx="2"/>
            <a:endCxn id="67" idx="0"/>
          </p:cNvCxnSpPr>
          <p:nvPr/>
        </p:nvCxnSpPr>
        <p:spPr>
          <a:xfrm>
            <a:off x="4620020" y="3266906"/>
            <a:ext cx="0" cy="164471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an 77"/>
          <p:cNvSpPr/>
          <p:nvPr/>
        </p:nvSpPr>
        <p:spPr>
          <a:xfrm>
            <a:off x="4506496" y="3572361"/>
            <a:ext cx="220578" cy="91868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79" name="Right Brace 78"/>
          <p:cNvSpPr/>
          <p:nvPr/>
        </p:nvSpPr>
        <p:spPr>
          <a:xfrm>
            <a:off x="4808351" y="3591361"/>
            <a:ext cx="181413" cy="899683"/>
          </a:xfrm>
          <a:prstGeom prst="rightBrace">
            <a:avLst>
              <a:gd name="adj1" fmla="val 38021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4989764" y="3702669"/>
            <a:ext cx="1005869" cy="64632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ire </a:t>
            </a:r>
          </a:p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 bwMode="auto">
          <a:xfrm>
            <a:off x="3521898" y="2726846"/>
            <a:ext cx="2196245" cy="52307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2500">
                <a:solidFill>
                  <a:schemeClr val="bg1"/>
                </a:solidFill>
              </a:rPr>
              <a:t>OpenFlow</a:t>
            </a:r>
            <a:endParaRPr lang="en-US" sz="2500" dirty="0">
              <a:solidFill>
                <a:schemeClr val="bg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665914" y="2726845"/>
            <a:ext cx="1908213" cy="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3521898" y="5394125"/>
            <a:ext cx="2196245" cy="1113140"/>
            <a:chOff x="5940152" y="5340196"/>
            <a:chExt cx="2196244" cy="1113140"/>
          </a:xfrm>
        </p:grpSpPr>
        <p:sp>
          <p:nvSpPr>
            <p:cNvPr id="49" name="Rectangle 48"/>
            <p:cNvSpPr/>
            <p:nvPr/>
          </p:nvSpPr>
          <p:spPr>
            <a:xfrm>
              <a:off x="5940152" y="5340196"/>
              <a:ext cx="2196244" cy="1113140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Switch</a:t>
              </a:r>
              <a:endParaRPr lang="en-US" sz="3300" dirty="0">
                <a:solidFill>
                  <a:schemeClr val="tx1"/>
                </a:solidFill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48335" y="5826678"/>
              <a:ext cx="1932964" cy="568785"/>
            </a:xfrm>
            <a:prstGeom prst="rect">
              <a:avLst/>
            </a:prstGeom>
            <a:solidFill>
              <a:srgbClr val="C3D6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</a:rPr>
                <a:t>Packet Forwarding Engine</a:t>
              </a: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3521898" y="5391140"/>
            <a:ext cx="2160240" cy="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2326122" y="2474821"/>
            <a:ext cx="1166736" cy="646331"/>
            <a:chOff x="4744366" y="5085184"/>
            <a:chExt cx="1166733" cy="646331"/>
          </a:xfrm>
        </p:grpSpPr>
        <p:sp>
          <p:nvSpPr>
            <p:cNvPr id="102" name="TextBox 101"/>
            <p:cNvSpPr txBox="1"/>
            <p:nvPr/>
          </p:nvSpPr>
          <p:spPr>
            <a:xfrm>
              <a:off x="4744366" y="5085184"/>
              <a:ext cx="936402" cy="646331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dirty="0" smtClean="0"/>
                <a:t>Run-time</a:t>
              </a:r>
              <a:br>
                <a:rPr lang="en-US" dirty="0" smtClean="0"/>
              </a:br>
              <a:r>
                <a:rPr lang="en-US" dirty="0" smtClean="0"/>
                <a:t>API</a:t>
              </a:r>
              <a:endParaRPr lang="en-US" dirty="0"/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5670641" y="5337209"/>
              <a:ext cx="240458" cy="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300844" y="5136816"/>
            <a:ext cx="1166736" cy="646331"/>
            <a:chOff x="4744366" y="5085184"/>
            <a:chExt cx="1166733" cy="646331"/>
          </a:xfrm>
        </p:grpSpPr>
        <p:sp>
          <p:nvSpPr>
            <p:cNvPr id="43" name="TextBox 42"/>
            <p:cNvSpPr txBox="1"/>
            <p:nvPr/>
          </p:nvSpPr>
          <p:spPr>
            <a:xfrm>
              <a:off x="4744366" y="5085184"/>
              <a:ext cx="936402" cy="646331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dirty="0" smtClean="0"/>
                <a:t>Run-time</a:t>
              </a:r>
              <a:br>
                <a:rPr lang="en-US" dirty="0" smtClean="0"/>
              </a:br>
              <a:r>
                <a:rPr lang="en-US" dirty="0" smtClean="0"/>
                <a:t>API</a:t>
              </a:r>
              <a:endParaRPr lang="en-US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5670641" y="5337209"/>
              <a:ext cx="240458" cy="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653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ONF PIF Open-Source Project</a:t>
            </a:r>
          </a:p>
          <a:p>
            <a:pPr marL="857230" lvl="1" indent="-457200"/>
            <a:r>
              <a:rPr lang="en-US" dirty="0" smtClean="0"/>
              <a:t>Approved by ONF Board</a:t>
            </a:r>
          </a:p>
          <a:p>
            <a:pPr marL="857230" lvl="1" indent="-457200"/>
            <a:r>
              <a:rPr lang="en-US" dirty="0" smtClean="0"/>
              <a:t>Apache 2.0, open to all</a:t>
            </a:r>
          </a:p>
          <a:p>
            <a:pPr marL="857230" lvl="1" indent="-457200"/>
            <a:r>
              <a:rPr lang="en-US" dirty="0" smtClean="0"/>
              <a:t>ONF needs to put open-source governance/license in place (will take a few weeks)</a:t>
            </a:r>
          </a:p>
          <a:p>
            <a:pPr marL="0" indent="0">
              <a:buNone/>
            </a:pPr>
            <a:r>
              <a:rPr lang="en-US" dirty="0" smtClean="0"/>
              <a:t>Contribute code to IR</a:t>
            </a:r>
          </a:p>
          <a:p>
            <a:pPr marL="0" indent="0">
              <a:buNone/>
            </a:pPr>
            <a:r>
              <a:rPr lang="en-US" dirty="0" smtClean="0"/>
              <a:t>Contribute back-end compiler: </a:t>
            </a:r>
            <a:br>
              <a:rPr lang="en-US" dirty="0" smtClean="0"/>
            </a:br>
            <a:r>
              <a:rPr lang="en-US" sz="2800" dirty="0" smtClean="0"/>
              <a:t>(e.g. to OVS, FPGA, NPU, ASIC, …)</a:t>
            </a:r>
          </a:p>
          <a:p>
            <a:pPr marL="0" indent="0">
              <a:buNone/>
            </a:pPr>
            <a:endParaRPr lang="en-US" dirty="0" smtClean="0"/>
          </a:p>
          <a:p>
            <a:pPr marL="857230" lvl="1" indent="-4572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1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978504" y="6067129"/>
            <a:ext cx="773330" cy="578442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gon61_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3" y="270360"/>
            <a:ext cx="6958204" cy="5881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40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62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/>
                <a:cs typeface="Arial"/>
              </a:rPr>
              <a:t>We learned the importance of</a:t>
            </a:r>
          </a:p>
          <a:p>
            <a:pPr marL="804863" lvl="1" indent="-406400"/>
            <a:r>
              <a:rPr lang="en-US" sz="2700" dirty="0" smtClean="0">
                <a:latin typeface="Arial"/>
                <a:cs typeface="Arial"/>
              </a:rPr>
              <a:t>Multiple stages of </a:t>
            </a:r>
            <a:r>
              <a:rPr lang="en-US" sz="2700" dirty="0" err="1" smtClean="0">
                <a:latin typeface="Arial"/>
                <a:cs typeface="Arial"/>
              </a:rPr>
              <a:t>match+action</a:t>
            </a:r>
            <a:endParaRPr lang="en-US" sz="2700" dirty="0" smtClean="0">
              <a:latin typeface="Arial"/>
              <a:cs typeface="Arial"/>
            </a:endParaRPr>
          </a:p>
          <a:p>
            <a:pPr marL="804863" lvl="1" indent="-406400"/>
            <a:r>
              <a:rPr lang="en-US" sz="2700" dirty="0" smtClean="0">
                <a:latin typeface="Arial"/>
                <a:cs typeface="Arial"/>
              </a:rPr>
              <a:t>Not changing the specs too fast</a:t>
            </a:r>
          </a:p>
          <a:p>
            <a:pPr marL="804863" lvl="1" indent="-406400"/>
            <a:r>
              <a:rPr lang="en-US" sz="2700" dirty="0">
                <a:latin typeface="Arial"/>
                <a:cs typeface="Arial"/>
              </a:rPr>
              <a:t>E</a:t>
            </a:r>
            <a:r>
              <a:rPr lang="en-US" sz="2700" dirty="0" smtClean="0">
                <a:latin typeface="Arial"/>
                <a:cs typeface="Arial"/>
              </a:rPr>
              <a:t>xtensibility</a:t>
            </a:r>
          </a:p>
          <a:p>
            <a:pPr marL="1314410" lvl="2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So </a:t>
            </a:r>
            <a:r>
              <a:rPr lang="en-US" sz="2400" dirty="0" err="1" smtClean="0">
                <a:latin typeface="Arial"/>
                <a:cs typeface="Arial"/>
              </a:rPr>
              <a:t>OpenFlow</a:t>
            </a:r>
            <a:r>
              <a:rPr lang="en-US" sz="2400" dirty="0" smtClean="0">
                <a:latin typeface="Arial"/>
                <a:cs typeface="Arial"/>
              </a:rPr>
              <a:t> can be used in many networks</a:t>
            </a:r>
          </a:p>
          <a:p>
            <a:pPr marL="1314410" lvl="2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So switch vendors can differentiate</a:t>
            </a:r>
          </a:p>
          <a:p>
            <a:pPr marL="914378" lvl="1" indent="-457200">
              <a:buFont typeface="+mj-lt"/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pPr marL="57148" indent="0">
              <a:buNone/>
            </a:pPr>
            <a:r>
              <a:rPr lang="en-US" sz="3200" dirty="0" smtClean="0">
                <a:latin typeface="Arial"/>
                <a:cs typeface="Arial"/>
              </a:rPr>
              <a:t>Hence, the importance of TTPs.</a:t>
            </a:r>
            <a:endParaRPr lang="en-US" sz="2400" dirty="0" smtClean="0">
              <a:latin typeface="Arial"/>
              <a:cs typeface="Arial"/>
            </a:endParaRPr>
          </a:p>
          <a:p>
            <a:pPr marL="514348" indent="-457200">
              <a:buFont typeface="+mj-lt"/>
              <a:buAutoNum type="arabicPeriod"/>
            </a:pPr>
            <a:endParaRPr lang="en-US" sz="2900" dirty="0" smtClean="0">
              <a:latin typeface="Arial"/>
              <a:cs typeface="Arial"/>
            </a:endParaRPr>
          </a:p>
          <a:p>
            <a:pPr lvl="1"/>
            <a:endParaRPr lang="en-US" sz="19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097588" y="274003"/>
            <a:ext cx="2629345" cy="1186213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Switch OS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097588" y="2050709"/>
            <a:ext cx="2629345" cy="481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/>
            <a:r>
              <a:rPr lang="en-US" sz="2000" dirty="0">
                <a:solidFill>
                  <a:srgbClr val="2B69B7"/>
                </a:solidFill>
              </a:rPr>
              <a:t>Run-time API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945265" y="2542363"/>
            <a:ext cx="933990" cy="33695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/>
            <a:r>
              <a:rPr lang="en-US" dirty="0">
                <a:solidFill>
                  <a:srgbClr val="2B69B7"/>
                </a:solidFill>
              </a:rPr>
              <a:t>Driver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5277115" y="1460219"/>
            <a:ext cx="289285" cy="590493"/>
          </a:xfrm>
          <a:prstGeom prst="downArrow">
            <a:avLst>
              <a:gd name="adj1" fmla="val 50000"/>
              <a:gd name="adj2" fmla="val 437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9214" y="3551097"/>
            <a:ext cx="3655873" cy="987965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pPr algn="ctr"/>
            <a:r>
              <a:rPr lang="en-US" sz="2000" dirty="0"/>
              <a:t>“This is how I process packets”</a:t>
            </a:r>
          </a:p>
          <a:p>
            <a:pPr algn="ctr"/>
            <a:r>
              <a:rPr lang="en-US" sz="2000" dirty="0"/>
              <a:t>(TTP)</a:t>
            </a:r>
          </a:p>
          <a:p>
            <a:pPr algn="ctr"/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423195" y="5603913"/>
            <a:ext cx="2169225" cy="341634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r>
              <a:rPr lang="en-US" dirty="0" smtClean="0"/>
              <a:t>Fixed-function ASIC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217" y="4322066"/>
            <a:ext cx="1879600" cy="1193800"/>
          </a:xfrm>
          <a:prstGeom prst="rect">
            <a:avLst/>
          </a:prstGeom>
        </p:spPr>
      </p:pic>
      <p:sp>
        <p:nvSpPr>
          <p:cNvPr id="40" name="Down Arrow 39"/>
          <p:cNvSpPr/>
          <p:nvPr/>
        </p:nvSpPr>
        <p:spPr>
          <a:xfrm>
            <a:off x="5277115" y="2879319"/>
            <a:ext cx="289285" cy="1446383"/>
          </a:xfrm>
          <a:prstGeom prst="downArrow">
            <a:avLst>
              <a:gd name="adj1" fmla="val 50000"/>
              <a:gd name="adj2" fmla="val 437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61841" y="1236768"/>
            <a:ext cx="19128" cy="3302295"/>
          </a:xfrm>
          <a:prstGeom prst="straightConnector1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95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Programmable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Some switches are more programmable than fixed-function ASICs</a:t>
            </a:r>
          </a:p>
          <a:p>
            <a:pPr marL="857230" lvl="1" indent="-457200"/>
            <a:r>
              <a:rPr lang="en-US" dirty="0" smtClean="0"/>
              <a:t>CPU</a:t>
            </a:r>
            <a:r>
              <a:rPr lang="en-US" dirty="0"/>
              <a:t> </a:t>
            </a:r>
            <a:r>
              <a:rPr lang="en-US" dirty="0" smtClean="0"/>
              <a:t>(OVS,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857230" lvl="1" indent="-457200"/>
            <a:r>
              <a:rPr lang="en-US" dirty="0" smtClean="0"/>
              <a:t>NPU (</a:t>
            </a:r>
            <a:r>
              <a:rPr lang="en-US" dirty="0" err="1" smtClean="0"/>
              <a:t>Ezchip</a:t>
            </a:r>
            <a:r>
              <a:rPr lang="en-US" dirty="0" smtClean="0"/>
              <a:t>, </a:t>
            </a:r>
            <a:r>
              <a:rPr lang="en-US" dirty="0" err="1" smtClean="0"/>
              <a:t>Netronome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</a:p>
          <a:p>
            <a:pPr marL="857230" lvl="1" indent="-457200"/>
            <a:r>
              <a:rPr lang="en-US" dirty="0" smtClean="0"/>
              <a:t>FPGA (Xilinx, Altera, </a:t>
            </a:r>
            <a:r>
              <a:rPr lang="en-US" dirty="0" err="1" smtClean="0"/>
              <a:t>Corsa</a:t>
            </a:r>
            <a:r>
              <a:rPr lang="en-US" dirty="0" smtClean="0"/>
              <a:t>)</a:t>
            </a:r>
          </a:p>
          <a:p>
            <a:pPr marL="857230" lvl="1" indent="-457200"/>
            <a:r>
              <a:rPr lang="en-US" dirty="0" smtClean="0"/>
              <a:t>Flexible </a:t>
            </a:r>
            <a:r>
              <a:rPr lang="en-US" dirty="0" err="1" smtClean="0"/>
              <a:t>Match+Action</a:t>
            </a:r>
            <a:r>
              <a:rPr lang="en-US" dirty="0" smtClean="0"/>
              <a:t> ASICs</a:t>
            </a:r>
            <a:br>
              <a:rPr lang="en-US" dirty="0" smtClean="0"/>
            </a:br>
            <a:r>
              <a:rPr lang="en-US" dirty="0" smtClean="0"/>
              <a:t>(Intel </a:t>
            </a:r>
            <a:r>
              <a:rPr lang="en-US" dirty="0" err="1" smtClean="0"/>
              <a:t>Flexpipe</a:t>
            </a:r>
            <a:r>
              <a:rPr lang="en-US" dirty="0" smtClean="0"/>
              <a:t>, Cisco Doppler, </a:t>
            </a:r>
            <a:r>
              <a:rPr lang="en-US" dirty="0" err="1" smtClean="0"/>
              <a:t>Xpliant</a:t>
            </a:r>
            <a:r>
              <a:rPr lang="en-US" dirty="0" smtClean="0"/>
              <a:t>, …)</a:t>
            </a:r>
          </a:p>
          <a:p>
            <a:pPr marL="40003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“Top-down”</a:t>
            </a:r>
            <a:r>
              <a:rPr lang="en-US" dirty="0" smtClean="0"/>
              <a:t> These switches let us tell them how to process packets.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4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797" y="4419770"/>
            <a:ext cx="1879600" cy="11938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097588" y="274003"/>
            <a:ext cx="2629345" cy="1186213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Switch OS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097588" y="2050709"/>
            <a:ext cx="2629345" cy="481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/>
            <a:r>
              <a:rPr lang="en-US" sz="2000" dirty="0">
                <a:solidFill>
                  <a:srgbClr val="2B69B7"/>
                </a:solidFill>
              </a:rPr>
              <a:t>Run-time API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945265" y="2542363"/>
            <a:ext cx="933990" cy="33695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/>
            <a:r>
              <a:rPr lang="en-US" dirty="0">
                <a:solidFill>
                  <a:srgbClr val="2B69B7"/>
                </a:solidFill>
              </a:rPr>
              <a:t>Driver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5277115" y="1460219"/>
            <a:ext cx="289285" cy="590493"/>
          </a:xfrm>
          <a:prstGeom prst="downArrow">
            <a:avLst>
              <a:gd name="adj1" fmla="val 50000"/>
              <a:gd name="adj2" fmla="val 437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5277115" y="2879319"/>
            <a:ext cx="289285" cy="1446383"/>
          </a:xfrm>
          <a:prstGeom prst="downArrow">
            <a:avLst>
              <a:gd name="adj1" fmla="val 50000"/>
              <a:gd name="adj2" fmla="val 437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61841" y="1236768"/>
            <a:ext cx="19128" cy="3302295"/>
          </a:xfrm>
          <a:prstGeom prst="straightConnector1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9928" y="588896"/>
            <a:ext cx="3367330" cy="1295743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pPr algn="ctr"/>
            <a:r>
              <a:rPr lang="en-US" sz="2000" dirty="0"/>
              <a:t>“This is how the switch must</a:t>
            </a:r>
            <a:br>
              <a:rPr lang="en-US" sz="2000" dirty="0"/>
            </a:br>
            <a:r>
              <a:rPr lang="en-US" sz="2000" dirty="0"/>
              <a:t>process packets”</a:t>
            </a:r>
          </a:p>
          <a:p>
            <a:pPr algn="ctr"/>
            <a:r>
              <a:rPr lang="en-US" sz="2000" dirty="0"/>
              <a:t>(PIF)</a:t>
            </a:r>
          </a:p>
          <a:p>
            <a:pPr algn="ctr"/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423195" y="5603913"/>
            <a:ext cx="2387096" cy="341634"/>
          </a:xfrm>
          <a:prstGeom prst="rect">
            <a:avLst/>
          </a:prstGeom>
          <a:noFill/>
        </p:spPr>
        <p:txBody>
          <a:bodyPr wrap="none" lIns="64008" tIns="32005" rIns="64008" bIns="32005" rtlCol="0">
            <a:spAutoFit/>
          </a:bodyPr>
          <a:lstStyle/>
          <a:p>
            <a:r>
              <a:rPr lang="en-US" dirty="0" smtClean="0"/>
              <a:t>Programmable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3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4654" y="2130425"/>
            <a:ext cx="822214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we call it </a:t>
            </a:r>
            <a:br>
              <a:rPr lang="en-US" dirty="0" smtClean="0"/>
            </a:br>
            <a:r>
              <a:rPr lang="en-US" dirty="0" smtClean="0"/>
              <a:t>Protocol Independent Forwarding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9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Phase </a:t>
            </a:r>
            <a:r>
              <a:rPr lang="en-US" b="1" dirty="0" smtClean="0"/>
              <a:t>0.</a:t>
            </a:r>
            <a:r>
              <a:rPr lang="en-US" dirty="0" smtClean="0"/>
              <a:t> </a:t>
            </a:r>
            <a:r>
              <a:rPr lang="en-US" dirty="0"/>
              <a:t>Initially, the switch </a:t>
            </a:r>
            <a:r>
              <a:rPr lang="en-US" dirty="0" smtClean="0"/>
              <a:t>does not </a:t>
            </a:r>
            <a:r>
              <a:rPr lang="en-US" dirty="0"/>
              <a:t>know what a protocol is, or how to process </a:t>
            </a:r>
            <a:r>
              <a:rPr lang="en-US" dirty="0" smtClean="0"/>
              <a:t>packets (</a:t>
            </a:r>
            <a:r>
              <a:rPr lang="en-US" dirty="0"/>
              <a:t>Protocol Independence</a:t>
            </a:r>
            <a:r>
              <a:rPr lang="en-US" dirty="0" smtClean="0"/>
              <a:t>).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Phase 1.</a:t>
            </a:r>
            <a:r>
              <a:rPr lang="en-US" dirty="0" smtClean="0"/>
              <a:t> </a:t>
            </a:r>
            <a:r>
              <a:rPr lang="en-US" dirty="0"/>
              <a:t>We tell the switch how we want it to process </a:t>
            </a:r>
            <a:r>
              <a:rPr lang="en-US" dirty="0" smtClean="0"/>
              <a:t>packets (</a:t>
            </a:r>
            <a:r>
              <a:rPr lang="en-US" dirty="0"/>
              <a:t>Configuration).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Phase 2.</a:t>
            </a:r>
            <a:r>
              <a:rPr lang="en-US" dirty="0" smtClean="0"/>
              <a:t> The switch runs (Run-time)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3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35127</TotalTime>
  <Words>1566</Words>
  <Application>Microsoft Macintosh PowerPoint</Application>
  <PresentationFormat>On-screen Show (4:3)</PresentationFormat>
  <Paragraphs>399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How to tell your  plumbing what to do  Protocol Independent Forwarding</vt:lpstr>
      <vt:lpstr> With thanks to many others…</vt:lpstr>
      <vt:lpstr>OpenFlow is a balancing act</vt:lpstr>
      <vt:lpstr>We have learned</vt:lpstr>
      <vt:lpstr>PowerPoint Presentation</vt:lpstr>
      <vt:lpstr>Programmable switches</vt:lpstr>
      <vt:lpstr>PowerPoint Presentation</vt:lpstr>
      <vt:lpstr>Why we call it  Protocol Independent Forwarding</vt:lpstr>
      <vt:lpstr>Three phases</vt:lpstr>
      <vt:lpstr>Three Goals</vt:lpstr>
      <vt:lpstr>PowerPoint Presentation</vt:lpstr>
      <vt:lpstr>PowerPoint Presentation</vt:lpstr>
      <vt:lpstr>PowerPoint Presentation</vt:lpstr>
      <vt:lpstr>PowerPoint Presentation</vt:lpstr>
      <vt:lpstr>P4 Code Examples</vt:lpstr>
      <vt:lpstr>Headers and Fields</vt:lpstr>
      <vt:lpstr>The Parser</vt:lpstr>
      <vt:lpstr>Match+Action Tables</vt:lpstr>
      <vt:lpstr>Actions</vt:lpstr>
      <vt:lpstr>Control Flow</vt:lpstr>
      <vt:lpstr>Use Cases</vt:lpstr>
      <vt:lpstr>P4</vt:lpstr>
      <vt:lpstr>How to contribute to P4.org</vt:lpstr>
      <vt:lpstr>PowerPoint Presentation</vt:lpstr>
      <vt:lpstr>PowerPoint Presentation</vt:lpstr>
      <vt:lpstr>PowerPoint Presentation</vt:lpstr>
      <vt:lpstr>PowerPoint Presentation</vt:lpstr>
      <vt:lpstr>A Fourth Goal</vt:lpstr>
      <vt:lpstr>Goals of an IR</vt:lpstr>
      <vt:lpstr>Components of IR</vt:lpstr>
      <vt:lpstr>In summary…</vt:lpstr>
      <vt:lpstr>PowerPoint Presentation</vt:lpstr>
      <vt:lpstr>PowerPoint Presentation</vt:lpstr>
      <vt:lpstr>Contribute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Nick McKeown</cp:lastModifiedBy>
  <cp:revision>1142</cp:revision>
  <cp:lastPrinted>2012-10-23T16:46:37Z</cp:lastPrinted>
  <dcterms:created xsi:type="dcterms:W3CDTF">2011-07-06T20:32:25Z</dcterms:created>
  <dcterms:modified xsi:type="dcterms:W3CDTF">2014-09-17T05:13:02Z</dcterms:modified>
</cp:coreProperties>
</file>