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546" r:id="rId2"/>
    <p:sldId id="551" r:id="rId3"/>
    <p:sldId id="552" r:id="rId4"/>
    <p:sldId id="548" r:id="rId5"/>
    <p:sldId id="549" r:id="rId6"/>
    <p:sldId id="510" r:id="rId7"/>
    <p:sldId id="553" r:id="rId8"/>
    <p:sldId id="490" r:id="rId9"/>
    <p:sldId id="491" r:id="rId10"/>
    <p:sldId id="497" r:id="rId11"/>
    <p:sldId id="436" r:id="rId12"/>
    <p:sldId id="492" r:id="rId13"/>
    <p:sldId id="554" r:id="rId14"/>
    <p:sldId id="555" r:id="rId15"/>
    <p:sldId id="556" r:id="rId16"/>
    <p:sldId id="329" r:id="rId17"/>
    <p:sldId id="481" r:id="rId18"/>
    <p:sldId id="482" r:id="rId19"/>
    <p:sldId id="332" r:id="rId20"/>
    <p:sldId id="339" r:id="rId21"/>
    <p:sldId id="424" r:id="rId22"/>
    <p:sldId id="515" r:id="rId23"/>
    <p:sldId id="516" r:id="rId24"/>
    <p:sldId id="517" r:id="rId25"/>
    <p:sldId id="547" r:id="rId26"/>
    <p:sldId id="495" r:id="rId27"/>
    <p:sldId id="550" r:id="rId28"/>
    <p:sldId id="545" r:id="rId29"/>
    <p:sldId id="540" r:id="rId30"/>
  </p:sldIdLst>
  <p:sldSz cx="14630400" cy="8229600"/>
  <p:notesSz cx="6858000" cy="9144000"/>
  <p:defaultTextStyle>
    <a:defPPr>
      <a:defRPr lang="en-US"/>
    </a:defPPr>
    <a:lvl1pPr marL="0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49" autoAdjust="0"/>
    <p:restoredTop sz="67692" autoAdjust="0"/>
  </p:normalViewPr>
  <p:slideViewPr>
    <p:cSldViewPr snapToGrid="0" snapToObjects="1">
      <p:cViewPr varScale="1">
        <p:scale>
          <a:sx n="33" d="100"/>
          <a:sy n="33" d="100"/>
        </p:scale>
        <p:origin x="-1648" y="-9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m:Desktop:rfcs_month-3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'rfcs_month-3.csv'!$B$1:$B$495</c:f>
              <c:numCache>
                <c:formatCode>m/d/yy</c:formatCode>
                <c:ptCount val="495"/>
                <c:pt idx="0">
                  <c:v>23436.0</c:v>
                </c:pt>
                <c:pt idx="1">
                  <c:v>23832.0</c:v>
                </c:pt>
                <c:pt idx="2">
                  <c:v>23862.0</c:v>
                </c:pt>
                <c:pt idx="3">
                  <c:v>23893.0</c:v>
                </c:pt>
                <c:pt idx="4">
                  <c:v>23923.0</c:v>
                </c:pt>
                <c:pt idx="5">
                  <c:v>23954.0</c:v>
                </c:pt>
                <c:pt idx="6">
                  <c:v>23985.0</c:v>
                </c:pt>
                <c:pt idx="7">
                  <c:v>24015.0</c:v>
                </c:pt>
                <c:pt idx="8">
                  <c:v>24046.0</c:v>
                </c:pt>
                <c:pt idx="9">
                  <c:v>24076.0</c:v>
                </c:pt>
                <c:pt idx="10">
                  <c:v>24107.0</c:v>
                </c:pt>
                <c:pt idx="11">
                  <c:v>24138.0</c:v>
                </c:pt>
                <c:pt idx="12">
                  <c:v>24166.0</c:v>
                </c:pt>
                <c:pt idx="13">
                  <c:v>24197.0</c:v>
                </c:pt>
                <c:pt idx="14">
                  <c:v>24227.0</c:v>
                </c:pt>
                <c:pt idx="15">
                  <c:v>24258.0</c:v>
                </c:pt>
                <c:pt idx="16">
                  <c:v>24288.0</c:v>
                </c:pt>
                <c:pt idx="17">
                  <c:v>24319.0</c:v>
                </c:pt>
                <c:pt idx="18">
                  <c:v>24350.0</c:v>
                </c:pt>
                <c:pt idx="19">
                  <c:v>24380.0</c:v>
                </c:pt>
                <c:pt idx="20">
                  <c:v>24411.0</c:v>
                </c:pt>
                <c:pt idx="21">
                  <c:v>24441.0</c:v>
                </c:pt>
                <c:pt idx="22">
                  <c:v>24472.0</c:v>
                </c:pt>
                <c:pt idx="23">
                  <c:v>24503.0</c:v>
                </c:pt>
                <c:pt idx="24">
                  <c:v>24531.0</c:v>
                </c:pt>
                <c:pt idx="25">
                  <c:v>24562.0</c:v>
                </c:pt>
                <c:pt idx="26">
                  <c:v>24592.0</c:v>
                </c:pt>
                <c:pt idx="27">
                  <c:v>24623.0</c:v>
                </c:pt>
                <c:pt idx="28">
                  <c:v>24653.0</c:v>
                </c:pt>
                <c:pt idx="29">
                  <c:v>24684.0</c:v>
                </c:pt>
                <c:pt idx="30">
                  <c:v>24715.0</c:v>
                </c:pt>
                <c:pt idx="31">
                  <c:v>24745.0</c:v>
                </c:pt>
                <c:pt idx="32">
                  <c:v>24776.0</c:v>
                </c:pt>
                <c:pt idx="33">
                  <c:v>24806.0</c:v>
                </c:pt>
                <c:pt idx="34">
                  <c:v>24837.0</c:v>
                </c:pt>
                <c:pt idx="35">
                  <c:v>24868.0</c:v>
                </c:pt>
                <c:pt idx="36">
                  <c:v>24897.0</c:v>
                </c:pt>
                <c:pt idx="37">
                  <c:v>24928.0</c:v>
                </c:pt>
                <c:pt idx="38">
                  <c:v>24958.0</c:v>
                </c:pt>
                <c:pt idx="39">
                  <c:v>24989.0</c:v>
                </c:pt>
                <c:pt idx="40">
                  <c:v>25019.0</c:v>
                </c:pt>
                <c:pt idx="41">
                  <c:v>25050.0</c:v>
                </c:pt>
                <c:pt idx="42">
                  <c:v>25081.0</c:v>
                </c:pt>
                <c:pt idx="43">
                  <c:v>25111.0</c:v>
                </c:pt>
                <c:pt idx="44">
                  <c:v>25142.0</c:v>
                </c:pt>
                <c:pt idx="45">
                  <c:v>25172.0</c:v>
                </c:pt>
                <c:pt idx="46">
                  <c:v>25203.0</c:v>
                </c:pt>
                <c:pt idx="47">
                  <c:v>25234.0</c:v>
                </c:pt>
                <c:pt idx="48">
                  <c:v>25262.0</c:v>
                </c:pt>
                <c:pt idx="49">
                  <c:v>25293.0</c:v>
                </c:pt>
                <c:pt idx="50">
                  <c:v>25323.0</c:v>
                </c:pt>
                <c:pt idx="51">
                  <c:v>25354.0</c:v>
                </c:pt>
                <c:pt idx="52">
                  <c:v>25384.0</c:v>
                </c:pt>
                <c:pt idx="53">
                  <c:v>25415.0</c:v>
                </c:pt>
                <c:pt idx="54">
                  <c:v>25446.0</c:v>
                </c:pt>
                <c:pt idx="55">
                  <c:v>25476.0</c:v>
                </c:pt>
                <c:pt idx="56">
                  <c:v>25507.0</c:v>
                </c:pt>
                <c:pt idx="57">
                  <c:v>25537.0</c:v>
                </c:pt>
                <c:pt idx="58">
                  <c:v>25568.0</c:v>
                </c:pt>
                <c:pt idx="59">
                  <c:v>25599.0</c:v>
                </c:pt>
                <c:pt idx="60">
                  <c:v>25627.0</c:v>
                </c:pt>
                <c:pt idx="61">
                  <c:v>25658.0</c:v>
                </c:pt>
                <c:pt idx="62">
                  <c:v>25688.0</c:v>
                </c:pt>
                <c:pt idx="63">
                  <c:v>25719.0</c:v>
                </c:pt>
                <c:pt idx="64">
                  <c:v>25749.0</c:v>
                </c:pt>
                <c:pt idx="65">
                  <c:v>25780.0</c:v>
                </c:pt>
                <c:pt idx="66">
                  <c:v>25811.0</c:v>
                </c:pt>
                <c:pt idx="67">
                  <c:v>25841.0</c:v>
                </c:pt>
                <c:pt idx="68">
                  <c:v>25872.0</c:v>
                </c:pt>
                <c:pt idx="69">
                  <c:v>25902.0</c:v>
                </c:pt>
                <c:pt idx="70">
                  <c:v>25933.0</c:v>
                </c:pt>
                <c:pt idx="71">
                  <c:v>25964.0</c:v>
                </c:pt>
                <c:pt idx="72">
                  <c:v>25992.0</c:v>
                </c:pt>
                <c:pt idx="73">
                  <c:v>26023.0</c:v>
                </c:pt>
                <c:pt idx="74">
                  <c:v>26053.0</c:v>
                </c:pt>
                <c:pt idx="75">
                  <c:v>26084.0</c:v>
                </c:pt>
                <c:pt idx="76">
                  <c:v>26114.0</c:v>
                </c:pt>
                <c:pt idx="77">
                  <c:v>26145.0</c:v>
                </c:pt>
                <c:pt idx="78">
                  <c:v>26206.0</c:v>
                </c:pt>
                <c:pt idx="79">
                  <c:v>26267.0</c:v>
                </c:pt>
                <c:pt idx="80">
                  <c:v>26298.0</c:v>
                </c:pt>
                <c:pt idx="81">
                  <c:v>26329.0</c:v>
                </c:pt>
                <c:pt idx="82">
                  <c:v>26358.0</c:v>
                </c:pt>
                <c:pt idx="83">
                  <c:v>26419.0</c:v>
                </c:pt>
                <c:pt idx="84">
                  <c:v>26450.0</c:v>
                </c:pt>
                <c:pt idx="85">
                  <c:v>26480.0</c:v>
                </c:pt>
                <c:pt idx="86">
                  <c:v>26511.0</c:v>
                </c:pt>
                <c:pt idx="87">
                  <c:v>26542.0</c:v>
                </c:pt>
                <c:pt idx="88">
                  <c:v>26572.0</c:v>
                </c:pt>
                <c:pt idx="89">
                  <c:v>26754.0</c:v>
                </c:pt>
                <c:pt idx="90">
                  <c:v>26784.0</c:v>
                </c:pt>
                <c:pt idx="91">
                  <c:v>26815.0</c:v>
                </c:pt>
                <c:pt idx="92">
                  <c:v>26845.0</c:v>
                </c:pt>
                <c:pt idx="93">
                  <c:v>26937.0</c:v>
                </c:pt>
                <c:pt idx="94">
                  <c:v>26968.0</c:v>
                </c:pt>
                <c:pt idx="95">
                  <c:v>26998.0</c:v>
                </c:pt>
                <c:pt idx="96">
                  <c:v>27029.0</c:v>
                </c:pt>
                <c:pt idx="97">
                  <c:v>27060.0</c:v>
                </c:pt>
                <c:pt idx="98">
                  <c:v>27119.0</c:v>
                </c:pt>
                <c:pt idx="99">
                  <c:v>27149.0</c:v>
                </c:pt>
                <c:pt idx="100">
                  <c:v>27302.0</c:v>
                </c:pt>
                <c:pt idx="101">
                  <c:v>27394.0</c:v>
                </c:pt>
                <c:pt idx="102">
                  <c:v>27425.0</c:v>
                </c:pt>
                <c:pt idx="103">
                  <c:v>27484.0</c:v>
                </c:pt>
                <c:pt idx="104">
                  <c:v>27514.0</c:v>
                </c:pt>
                <c:pt idx="105">
                  <c:v>27545.0</c:v>
                </c:pt>
                <c:pt idx="106">
                  <c:v>27606.0</c:v>
                </c:pt>
                <c:pt idx="107">
                  <c:v>27637.0</c:v>
                </c:pt>
                <c:pt idx="108">
                  <c:v>27667.0</c:v>
                </c:pt>
                <c:pt idx="109">
                  <c:v>27790.0</c:v>
                </c:pt>
                <c:pt idx="110">
                  <c:v>27911.0</c:v>
                </c:pt>
                <c:pt idx="111">
                  <c:v>27941.0</c:v>
                </c:pt>
                <c:pt idx="112">
                  <c:v>27972.0</c:v>
                </c:pt>
                <c:pt idx="113">
                  <c:v>28003.0</c:v>
                </c:pt>
                <c:pt idx="114">
                  <c:v>28033.0</c:v>
                </c:pt>
                <c:pt idx="115">
                  <c:v>28064.0</c:v>
                </c:pt>
                <c:pt idx="116">
                  <c:v>28125.0</c:v>
                </c:pt>
                <c:pt idx="117">
                  <c:v>28156.0</c:v>
                </c:pt>
                <c:pt idx="118">
                  <c:v>28245.0</c:v>
                </c:pt>
                <c:pt idx="119">
                  <c:v>28276.0</c:v>
                </c:pt>
                <c:pt idx="120">
                  <c:v>28306.0</c:v>
                </c:pt>
                <c:pt idx="121">
                  <c:v>28337.0</c:v>
                </c:pt>
                <c:pt idx="122">
                  <c:v>28398.0</c:v>
                </c:pt>
                <c:pt idx="123">
                  <c:v>28459.0</c:v>
                </c:pt>
                <c:pt idx="124">
                  <c:v>28549.0</c:v>
                </c:pt>
                <c:pt idx="125">
                  <c:v>28580.0</c:v>
                </c:pt>
                <c:pt idx="126">
                  <c:v>28702.0</c:v>
                </c:pt>
                <c:pt idx="127">
                  <c:v>28733.0</c:v>
                </c:pt>
                <c:pt idx="128">
                  <c:v>28763.0</c:v>
                </c:pt>
                <c:pt idx="129">
                  <c:v>28794.0</c:v>
                </c:pt>
                <c:pt idx="130">
                  <c:v>28824.0</c:v>
                </c:pt>
                <c:pt idx="131">
                  <c:v>28855.0</c:v>
                </c:pt>
                <c:pt idx="132">
                  <c:v>28886.0</c:v>
                </c:pt>
                <c:pt idx="133">
                  <c:v>28914.0</c:v>
                </c:pt>
                <c:pt idx="134">
                  <c:v>28945.0</c:v>
                </c:pt>
                <c:pt idx="135">
                  <c:v>28975.0</c:v>
                </c:pt>
                <c:pt idx="136">
                  <c:v>29006.0</c:v>
                </c:pt>
                <c:pt idx="137">
                  <c:v>29036.0</c:v>
                </c:pt>
                <c:pt idx="138">
                  <c:v>29128.0</c:v>
                </c:pt>
                <c:pt idx="139">
                  <c:v>29159.0</c:v>
                </c:pt>
                <c:pt idx="140">
                  <c:v>29189.0</c:v>
                </c:pt>
                <c:pt idx="141">
                  <c:v>29220.0</c:v>
                </c:pt>
                <c:pt idx="142">
                  <c:v>29251.0</c:v>
                </c:pt>
                <c:pt idx="143">
                  <c:v>29280.0</c:v>
                </c:pt>
                <c:pt idx="144">
                  <c:v>29341.0</c:v>
                </c:pt>
                <c:pt idx="145">
                  <c:v>29372.0</c:v>
                </c:pt>
                <c:pt idx="146">
                  <c:v>29402.0</c:v>
                </c:pt>
                <c:pt idx="147">
                  <c:v>29433.0</c:v>
                </c:pt>
                <c:pt idx="148">
                  <c:v>29464.0</c:v>
                </c:pt>
                <c:pt idx="149">
                  <c:v>29494.0</c:v>
                </c:pt>
                <c:pt idx="150">
                  <c:v>29525.0</c:v>
                </c:pt>
                <c:pt idx="151">
                  <c:v>29586.0</c:v>
                </c:pt>
                <c:pt idx="152">
                  <c:v>29617.0</c:v>
                </c:pt>
                <c:pt idx="153">
                  <c:v>29645.0</c:v>
                </c:pt>
                <c:pt idx="154">
                  <c:v>29706.0</c:v>
                </c:pt>
                <c:pt idx="155">
                  <c:v>29737.0</c:v>
                </c:pt>
                <c:pt idx="156">
                  <c:v>29767.0</c:v>
                </c:pt>
                <c:pt idx="157">
                  <c:v>29798.0</c:v>
                </c:pt>
                <c:pt idx="158">
                  <c:v>29829.0</c:v>
                </c:pt>
                <c:pt idx="159">
                  <c:v>29859.0</c:v>
                </c:pt>
                <c:pt idx="160">
                  <c:v>29890.0</c:v>
                </c:pt>
                <c:pt idx="161">
                  <c:v>29920.0</c:v>
                </c:pt>
                <c:pt idx="162">
                  <c:v>29951.0</c:v>
                </c:pt>
                <c:pt idx="163">
                  <c:v>29982.0</c:v>
                </c:pt>
                <c:pt idx="164">
                  <c:v>30010.0</c:v>
                </c:pt>
                <c:pt idx="165">
                  <c:v>30041.0</c:v>
                </c:pt>
                <c:pt idx="166">
                  <c:v>30071.0</c:v>
                </c:pt>
                <c:pt idx="167">
                  <c:v>30102.0</c:v>
                </c:pt>
                <c:pt idx="168">
                  <c:v>30132.0</c:v>
                </c:pt>
                <c:pt idx="169">
                  <c:v>30163.0</c:v>
                </c:pt>
                <c:pt idx="170">
                  <c:v>30285.0</c:v>
                </c:pt>
                <c:pt idx="171">
                  <c:v>30316.0</c:v>
                </c:pt>
                <c:pt idx="172">
                  <c:v>30375.0</c:v>
                </c:pt>
                <c:pt idx="173">
                  <c:v>30406.0</c:v>
                </c:pt>
                <c:pt idx="174">
                  <c:v>30436.0</c:v>
                </c:pt>
                <c:pt idx="175">
                  <c:v>30467.0</c:v>
                </c:pt>
                <c:pt idx="176">
                  <c:v>30497.0</c:v>
                </c:pt>
                <c:pt idx="177">
                  <c:v>30528.0</c:v>
                </c:pt>
                <c:pt idx="178">
                  <c:v>30559.0</c:v>
                </c:pt>
                <c:pt idx="179">
                  <c:v>30589.0</c:v>
                </c:pt>
                <c:pt idx="180">
                  <c:v>30620.0</c:v>
                </c:pt>
                <c:pt idx="181">
                  <c:v>30650.0</c:v>
                </c:pt>
                <c:pt idx="182">
                  <c:v>30681.0</c:v>
                </c:pt>
                <c:pt idx="183">
                  <c:v>30712.0</c:v>
                </c:pt>
                <c:pt idx="184">
                  <c:v>30741.0</c:v>
                </c:pt>
                <c:pt idx="185">
                  <c:v>30772.0</c:v>
                </c:pt>
                <c:pt idx="186">
                  <c:v>30802.0</c:v>
                </c:pt>
                <c:pt idx="187">
                  <c:v>30833.0</c:v>
                </c:pt>
                <c:pt idx="188">
                  <c:v>30863.0</c:v>
                </c:pt>
                <c:pt idx="189">
                  <c:v>30894.0</c:v>
                </c:pt>
                <c:pt idx="190">
                  <c:v>30925.0</c:v>
                </c:pt>
                <c:pt idx="191">
                  <c:v>30955.0</c:v>
                </c:pt>
                <c:pt idx="192">
                  <c:v>30986.0</c:v>
                </c:pt>
                <c:pt idx="193">
                  <c:v>31016.0</c:v>
                </c:pt>
                <c:pt idx="194">
                  <c:v>31047.0</c:v>
                </c:pt>
                <c:pt idx="195">
                  <c:v>31078.0</c:v>
                </c:pt>
                <c:pt idx="196">
                  <c:v>31106.0</c:v>
                </c:pt>
                <c:pt idx="197">
                  <c:v>31137.0</c:v>
                </c:pt>
                <c:pt idx="198">
                  <c:v>31167.0</c:v>
                </c:pt>
                <c:pt idx="199">
                  <c:v>31198.0</c:v>
                </c:pt>
                <c:pt idx="200">
                  <c:v>31228.0</c:v>
                </c:pt>
                <c:pt idx="201">
                  <c:v>31259.0</c:v>
                </c:pt>
                <c:pt idx="202">
                  <c:v>31290.0</c:v>
                </c:pt>
                <c:pt idx="203">
                  <c:v>31320.0</c:v>
                </c:pt>
                <c:pt idx="204">
                  <c:v>31351.0</c:v>
                </c:pt>
                <c:pt idx="205">
                  <c:v>31381.0</c:v>
                </c:pt>
                <c:pt idx="206">
                  <c:v>31412.0</c:v>
                </c:pt>
                <c:pt idx="207">
                  <c:v>31443.0</c:v>
                </c:pt>
                <c:pt idx="208">
                  <c:v>31471.0</c:v>
                </c:pt>
                <c:pt idx="209">
                  <c:v>31502.0</c:v>
                </c:pt>
                <c:pt idx="210">
                  <c:v>31532.0</c:v>
                </c:pt>
                <c:pt idx="211">
                  <c:v>31563.0</c:v>
                </c:pt>
                <c:pt idx="212">
                  <c:v>31593.0</c:v>
                </c:pt>
                <c:pt idx="213">
                  <c:v>31624.0</c:v>
                </c:pt>
                <c:pt idx="214">
                  <c:v>31655.0</c:v>
                </c:pt>
                <c:pt idx="215">
                  <c:v>31685.0</c:v>
                </c:pt>
                <c:pt idx="216">
                  <c:v>31716.0</c:v>
                </c:pt>
                <c:pt idx="217">
                  <c:v>31746.0</c:v>
                </c:pt>
                <c:pt idx="218">
                  <c:v>31777.0</c:v>
                </c:pt>
                <c:pt idx="219">
                  <c:v>31808.0</c:v>
                </c:pt>
                <c:pt idx="220">
                  <c:v>31836.0</c:v>
                </c:pt>
                <c:pt idx="221">
                  <c:v>31867.0</c:v>
                </c:pt>
                <c:pt idx="222">
                  <c:v>31897.0</c:v>
                </c:pt>
                <c:pt idx="223">
                  <c:v>31928.0</c:v>
                </c:pt>
                <c:pt idx="224">
                  <c:v>31958.0</c:v>
                </c:pt>
                <c:pt idx="225">
                  <c:v>31989.0</c:v>
                </c:pt>
                <c:pt idx="226">
                  <c:v>32020.0</c:v>
                </c:pt>
                <c:pt idx="227">
                  <c:v>32050.0</c:v>
                </c:pt>
                <c:pt idx="228">
                  <c:v>32081.0</c:v>
                </c:pt>
                <c:pt idx="229">
                  <c:v>32111.0</c:v>
                </c:pt>
                <c:pt idx="230">
                  <c:v>32142.0</c:v>
                </c:pt>
                <c:pt idx="231">
                  <c:v>32173.0</c:v>
                </c:pt>
                <c:pt idx="232">
                  <c:v>32202.0</c:v>
                </c:pt>
                <c:pt idx="233">
                  <c:v>32233.0</c:v>
                </c:pt>
                <c:pt idx="234">
                  <c:v>32263.0</c:v>
                </c:pt>
                <c:pt idx="235">
                  <c:v>32294.0</c:v>
                </c:pt>
                <c:pt idx="236">
                  <c:v>32324.0</c:v>
                </c:pt>
                <c:pt idx="237">
                  <c:v>32355.0</c:v>
                </c:pt>
                <c:pt idx="238">
                  <c:v>32386.0</c:v>
                </c:pt>
                <c:pt idx="239">
                  <c:v>32416.0</c:v>
                </c:pt>
                <c:pt idx="240">
                  <c:v>32447.0</c:v>
                </c:pt>
                <c:pt idx="241">
                  <c:v>32477.0</c:v>
                </c:pt>
                <c:pt idx="242">
                  <c:v>32508.0</c:v>
                </c:pt>
                <c:pt idx="243">
                  <c:v>32539.0</c:v>
                </c:pt>
                <c:pt idx="244">
                  <c:v>32567.0</c:v>
                </c:pt>
                <c:pt idx="245">
                  <c:v>32598.0</c:v>
                </c:pt>
                <c:pt idx="246">
                  <c:v>32628.0</c:v>
                </c:pt>
                <c:pt idx="247">
                  <c:v>32659.0</c:v>
                </c:pt>
                <c:pt idx="248">
                  <c:v>32689.0</c:v>
                </c:pt>
                <c:pt idx="249">
                  <c:v>32720.0</c:v>
                </c:pt>
                <c:pt idx="250">
                  <c:v>32751.0</c:v>
                </c:pt>
                <c:pt idx="251">
                  <c:v>32781.0</c:v>
                </c:pt>
                <c:pt idx="252">
                  <c:v>32812.0</c:v>
                </c:pt>
                <c:pt idx="253">
                  <c:v>32842.0</c:v>
                </c:pt>
                <c:pt idx="254">
                  <c:v>32873.0</c:v>
                </c:pt>
                <c:pt idx="255">
                  <c:v>32904.0</c:v>
                </c:pt>
                <c:pt idx="256">
                  <c:v>32932.0</c:v>
                </c:pt>
                <c:pt idx="257">
                  <c:v>32963.0</c:v>
                </c:pt>
                <c:pt idx="258">
                  <c:v>32993.0</c:v>
                </c:pt>
                <c:pt idx="259">
                  <c:v>33024.0</c:v>
                </c:pt>
                <c:pt idx="260">
                  <c:v>33054.0</c:v>
                </c:pt>
                <c:pt idx="261">
                  <c:v>33085.0</c:v>
                </c:pt>
                <c:pt idx="262">
                  <c:v>33116.0</c:v>
                </c:pt>
                <c:pt idx="263">
                  <c:v>33177.0</c:v>
                </c:pt>
                <c:pt idx="264">
                  <c:v>33207.0</c:v>
                </c:pt>
                <c:pt idx="265">
                  <c:v>33238.0</c:v>
                </c:pt>
                <c:pt idx="266">
                  <c:v>33269.0</c:v>
                </c:pt>
                <c:pt idx="267">
                  <c:v>33297.0</c:v>
                </c:pt>
                <c:pt idx="268">
                  <c:v>33328.0</c:v>
                </c:pt>
                <c:pt idx="269">
                  <c:v>33358.0</c:v>
                </c:pt>
                <c:pt idx="270">
                  <c:v>33419.0</c:v>
                </c:pt>
                <c:pt idx="271">
                  <c:v>33450.0</c:v>
                </c:pt>
                <c:pt idx="272">
                  <c:v>33481.0</c:v>
                </c:pt>
                <c:pt idx="273">
                  <c:v>33511.0</c:v>
                </c:pt>
                <c:pt idx="274">
                  <c:v>33542.0</c:v>
                </c:pt>
                <c:pt idx="275">
                  <c:v>33572.0</c:v>
                </c:pt>
                <c:pt idx="276">
                  <c:v>33603.0</c:v>
                </c:pt>
                <c:pt idx="277">
                  <c:v>33634.0</c:v>
                </c:pt>
                <c:pt idx="278">
                  <c:v>33663.0</c:v>
                </c:pt>
                <c:pt idx="279">
                  <c:v>33694.0</c:v>
                </c:pt>
                <c:pt idx="280">
                  <c:v>33724.0</c:v>
                </c:pt>
                <c:pt idx="281">
                  <c:v>33755.0</c:v>
                </c:pt>
                <c:pt idx="282">
                  <c:v>33785.0</c:v>
                </c:pt>
                <c:pt idx="283">
                  <c:v>33847.0</c:v>
                </c:pt>
                <c:pt idx="284">
                  <c:v>33908.0</c:v>
                </c:pt>
                <c:pt idx="285">
                  <c:v>33938.0</c:v>
                </c:pt>
                <c:pt idx="286">
                  <c:v>33969.0</c:v>
                </c:pt>
                <c:pt idx="287">
                  <c:v>34000.0</c:v>
                </c:pt>
                <c:pt idx="288">
                  <c:v>34028.0</c:v>
                </c:pt>
                <c:pt idx="289">
                  <c:v>34059.0</c:v>
                </c:pt>
                <c:pt idx="290">
                  <c:v>34089.0</c:v>
                </c:pt>
                <c:pt idx="291">
                  <c:v>34120.0</c:v>
                </c:pt>
                <c:pt idx="292">
                  <c:v>34150.0</c:v>
                </c:pt>
                <c:pt idx="293">
                  <c:v>34181.0</c:v>
                </c:pt>
                <c:pt idx="294">
                  <c:v>34212.0</c:v>
                </c:pt>
                <c:pt idx="295">
                  <c:v>34242.0</c:v>
                </c:pt>
                <c:pt idx="296">
                  <c:v>34273.0</c:v>
                </c:pt>
                <c:pt idx="297">
                  <c:v>34303.0</c:v>
                </c:pt>
                <c:pt idx="298">
                  <c:v>34334.0</c:v>
                </c:pt>
                <c:pt idx="299">
                  <c:v>34365.0</c:v>
                </c:pt>
                <c:pt idx="300">
                  <c:v>34393.0</c:v>
                </c:pt>
                <c:pt idx="301">
                  <c:v>34424.0</c:v>
                </c:pt>
                <c:pt idx="302">
                  <c:v>34454.0</c:v>
                </c:pt>
                <c:pt idx="303">
                  <c:v>34485.0</c:v>
                </c:pt>
                <c:pt idx="304">
                  <c:v>34515.0</c:v>
                </c:pt>
                <c:pt idx="305">
                  <c:v>34546.0</c:v>
                </c:pt>
                <c:pt idx="306">
                  <c:v>34577.0</c:v>
                </c:pt>
                <c:pt idx="307">
                  <c:v>34607.0</c:v>
                </c:pt>
                <c:pt idx="308">
                  <c:v>34638.0</c:v>
                </c:pt>
                <c:pt idx="309">
                  <c:v>34668.0</c:v>
                </c:pt>
                <c:pt idx="310">
                  <c:v>34699.0</c:v>
                </c:pt>
                <c:pt idx="311">
                  <c:v>34730.0</c:v>
                </c:pt>
                <c:pt idx="312">
                  <c:v>34758.0</c:v>
                </c:pt>
                <c:pt idx="313">
                  <c:v>34789.0</c:v>
                </c:pt>
                <c:pt idx="314">
                  <c:v>34819.0</c:v>
                </c:pt>
                <c:pt idx="315">
                  <c:v>34850.0</c:v>
                </c:pt>
                <c:pt idx="316">
                  <c:v>34880.0</c:v>
                </c:pt>
                <c:pt idx="317">
                  <c:v>34911.0</c:v>
                </c:pt>
                <c:pt idx="318">
                  <c:v>34942.0</c:v>
                </c:pt>
                <c:pt idx="319">
                  <c:v>34972.0</c:v>
                </c:pt>
                <c:pt idx="320">
                  <c:v>35003.0</c:v>
                </c:pt>
                <c:pt idx="321">
                  <c:v>35033.0</c:v>
                </c:pt>
                <c:pt idx="322">
                  <c:v>35064.0</c:v>
                </c:pt>
                <c:pt idx="323">
                  <c:v>35095.0</c:v>
                </c:pt>
                <c:pt idx="324">
                  <c:v>35124.0</c:v>
                </c:pt>
                <c:pt idx="325">
                  <c:v>35155.0</c:v>
                </c:pt>
                <c:pt idx="326">
                  <c:v>35185.0</c:v>
                </c:pt>
                <c:pt idx="327">
                  <c:v>35216.0</c:v>
                </c:pt>
                <c:pt idx="328">
                  <c:v>35246.0</c:v>
                </c:pt>
                <c:pt idx="329">
                  <c:v>35277.0</c:v>
                </c:pt>
                <c:pt idx="330">
                  <c:v>35308.0</c:v>
                </c:pt>
                <c:pt idx="331">
                  <c:v>35338.0</c:v>
                </c:pt>
                <c:pt idx="332">
                  <c:v>35369.0</c:v>
                </c:pt>
                <c:pt idx="333">
                  <c:v>35399.0</c:v>
                </c:pt>
                <c:pt idx="334">
                  <c:v>35430.0</c:v>
                </c:pt>
                <c:pt idx="335">
                  <c:v>35461.0</c:v>
                </c:pt>
                <c:pt idx="336">
                  <c:v>35489.0</c:v>
                </c:pt>
                <c:pt idx="337">
                  <c:v>35520.0</c:v>
                </c:pt>
                <c:pt idx="338">
                  <c:v>35550.0</c:v>
                </c:pt>
                <c:pt idx="339">
                  <c:v>35581.0</c:v>
                </c:pt>
                <c:pt idx="340">
                  <c:v>35611.0</c:v>
                </c:pt>
                <c:pt idx="341">
                  <c:v>35642.0</c:v>
                </c:pt>
                <c:pt idx="342">
                  <c:v>35673.0</c:v>
                </c:pt>
                <c:pt idx="343">
                  <c:v>35703.0</c:v>
                </c:pt>
                <c:pt idx="344">
                  <c:v>35734.0</c:v>
                </c:pt>
                <c:pt idx="345">
                  <c:v>35764.0</c:v>
                </c:pt>
                <c:pt idx="346">
                  <c:v>35795.0</c:v>
                </c:pt>
                <c:pt idx="347">
                  <c:v>35826.0</c:v>
                </c:pt>
                <c:pt idx="348">
                  <c:v>35854.0</c:v>
                </c:pt>
                <c:pt idx="349">
                  <c:v>35885.0</c:v>
                </c:pt>
                <c:pt idx="350">
                  <c:v>35915.0</c:v>
                </c:pt>
                <c:pt idx="351">
                  <c:v>35946.0</c:v>
                </c:pt>
                <c:pt idx="352">
                  <c:v>35976.0</c:v>
                </c:pt>
                <c:pt idx="353">
                  <c:v>36007.0</c:v>
                </c:pt>
                <c:pt idx="354">
                  <c:v>36038.0</c:v>
                </c:pt>
                <c:pt idx="355">
                  <c:v>36068.0</c:v>
                </c:pt>
                <c:pt idx="356">
                  <c:v>36099.0</c:v>
                </c:pt>
                <c:pt idx="357">
                  <c:v>36129.0</c:v>
                </c:pt>
                <c:pt idx="358">
                  <c:v>36160.0</c:v>
                </c:pt>
                <c:pt idx="359">
                  <c:v>36191.0</c:v>
                </c:pt>
                <c:pt idx="360">
                  <c:v>36219.0</c:v>
                </c:pt>
                <c:pt idx="361">
                  <c:v>36250.0</c:v>
                </c:pt>
                <c:pt idx="362">
                  <c:v>36280.0</c:v>
                </c:pt>
                <c:pt idx="363">
                  <c:v>36311.0</c:v>
                </c:pt>
                <c:pt idx="364">
                  <c:v>36341.0</c:v>
                </c:pt>
                <c:pt idx="365">
                  <c:v>36372.0</c:v>
                </c:pt>
                <c:pt idx="366">
                  <c:v>36403.0</c:v>
                </c:pt>
                <c:pt idx="367">
                  <c:v>36433.0</c:v>
                </c:pt>
                <c:pt idx="368">
                  <c:v>36464.0</c:v>
                </c:pt>
                <c:pt idx="369">
                  <c:v>36494.0</c:v>
                </c:pt>
                <c:pt idx="370">
                  <c:v>36525.0</c:v>
                </c:pt>
                <c:pt idx="371">
                  <c:v>36556.0</c:v>
                </c:pt>
                <c:pt idx="372">
                  <c:v>36585.0</c:v>
                </c:pt>
                <c:pt idx="373">
                  <c:v>36616.0</c:v>
                </c:pt>
                <c:pt idx="374">
                  <c:v>36646.0</c:v>
                </c:pt>
                <c:pt idx="375">
                  <c:v>36677.0</c:v>
                </c:pt>
                <c:pt idx="376">
                  <c:v>36707.0</c:v>
                </c:pt>
                <c:pt idx="377">
                  <c:v>36738.0</c:v>
                </c:pt>
                <c:pt idx="378">
                  <c:v>36769.0</c:v>
                </c:pt>
                <c:pt idx="379">
                  <c:v>36799.0</c:v>
                </c:pt>
                <c:pt idx="380">
                  <c:v>36830.0</c:v>
                </c:pt>
                <c:pt idx="381">
                  <c:v>36860.0</c:v>
                </c:pt>
                <c:pt idx="382">
                  <c:v>36891.0</c:v>
                </c:pt>
                <c:pt idx="383">
                  <c:v>36922.0</c:v>
                </c:pt>
                <c:pt idx="384">
                  <c:v>36950.0</c:v>
                </c:pt>
                <c:pt idx="385">
                  <c:v>36981.0</c:v>
                </c:pt>
                <c:pt idx="386">
                  <c:v>37011.0</c:v>
                </c:pt>
                <c:pt idx="387">
                  <c:v>37042.0</c:v>
                </c:pt>
                <c:pt idx="388">
                  <c:v>37072.0</c:v>
                </c:pt>
                <c:pt idx="389">
                  <c:v>37103.0</c:v>
                </c:pt>
                <c:pt idx="390">
                  <c:v>37134.0</c:v>
                </c:pt>
                <c:pt idx="391">
                  <c:v>37164.0</c:v>
                </c:pt>
                <c:pt idx="392">
                  <c:v>37195.0</c:v>
                </c:pt>
                <c:pt idx="393">
                  <c:v>37225.0</c:v>
                </c:pt>
                <c:pt idx="394">
                  <c:v>37256.0</c:v>
                </c:pt>
                <c:pt idx="395">
                  <c:v>37287.0</c:v>
                </c:pt>
                <c:pt idx="396">
                  <c:v>37315.0</c:v>
                </c:pt>
                <c:pt idx="397">
                  <c:v>37346.0</c:v>
                </c:pt>
                <c:pt idx="398">
                  <c:v>37376.0</c:v>
                </c:pt>
                <c:pt idx="399">
                  <c:v>37407.0</c:v>
                </c:pt>
                <c:pt idx="400">
                  <c:v>37437.0</c:v>
                </c:pt>
                <c:pt idx="401">
                  <c:v>37468.0</c:v>
                </c:pt>
                <c:pt idx="402">
                  <c:v>37499.0</c:v>
                </c:pt>
                <c:pt idx="403">
                  <c:v>37529.0</c:v>
                </c:pt>
                <c:pt idx="404">
                  <c:v>37560.0</c:v>
                </c:pt>
                <c:pt idx="405">
                  <c:v>37590.0</c:v>
                </c:pt>
                <c:pt idx="406">
                  <c:v>37621.0</c:v>
                </c:pt>
                <c:pt idx="407">
                  <c:v>37652.0</c:v>
                </c:pt>
                <c:pt idx="408">
                  <c:v>37680.0</c:v>
                </c:pt>
                <c:pt idx="409">
                  <c:v>37711.0</c:v>
                </c:pt>
                <c:pt idx="410">
                  <c:v>37741.0</c:v>
                </c:pt>
                <c:pt idx="411">
                  <c:v>37772.0</c:v>
                </c:pt>
                <c:pt idx="412">
                  <c:v>37802.0</c:v>
                </c:pt>
                <c:pt idx="413">
                  <c:v>37833.0</c:v>
                </c:pt>
                <c:pt idx="414">
                  <c:v>37864.0</c:v>
                </c:pt>
                <c:pt idx="415">
                  <c:v>37894.0</c:v>
                </c:pt>
                <c:pt idx="416">
                  <c:v>37925.0</c:v>
                </c:pt>
                <c:pt idx="417">
                  <c:v>37955.0</c:v>
                </c:pt>
                <c:pt idx="418">
                  <c:v>37986.0</c:v>
                </c:pt>
                <c:pt idx="419">
                  <c:v>38017.0</c:v>
                </c:pt>
                <c:pt idx="420">
                  <c:v>38046.0</c:v>
                </c:pt>
                <c:pt idx="421">
                  <c:v>38077.0</c:v>
                </c:pt>
                <c:pt idx="422">
                  <c:v>38107.0</c:v>
                </c:pt>
                <c:pt idx="423">
                  <c:v>38138.0</c:v>
                </c:pt>
                <c:pt idx="424">
                  <c:v>38168.0</c:v>
                </c:pt>
                <c:pt idx="425">
                  <c:v>38199.0</c:v>
                </c:pt>
                <c:pt idx="426">
                  <c:v>38230.0</c:v>
                </c:pt>
                <c:pt idx="427">
                  <c:v>38260.0</c:v>
                </c:pt>
                <c:pt idx="428">
                  <c:v>38291.0</c:v>
                </c:pt>
                <c:pt idx="429">
                  <c:v>38321.0</c:v>
                </c:pt>
                <c:pt idx="430">
                  <c:v>38352.0</c:v>
                </c:pt>
                <c:pt idx="431">
                  <c:v>38383.0</c:v>
                </c:pt>
                <c:pt idx="432">
                  <c:v>38411.0</c:v>
                </c:pt>
                <c:pt idx="433">
                  <c:v>38442.0</c:v>
                </c:pt>
                <c:pt idx="434">
                  <c:v>38472.0</c:v>
                </c:pt>
                <c:pt idx="435">
                  <c:v>38503.0</c:v>
                </c:pt>
                <c:pt idx="436">
                  <c:v>38533.0</c:v>
                </c:pt>
                <c:pt idx="437">
                  <c:v>38564.0</c:v>
                </c:pt>
                <c:pt idx="438">
                  <c:v>38595.0</c:v>
                </c:pt>
                <c:pt idx="439">
                  <c:v>38625.0</c:v>
                </c:pt>
                <c:pt idx="440">
                  <c:v>38656.0</c:v>
                </c:pt>
                <c:pt idx="441">
                  <c:v>38686.0</c:v>
                </c:pt>
                <c:pt idx="442">
                  <c:v>38717.0</c:v>
                </c:pt>
                <c:pt idx="443">
                  <c:v>38748.0</c:v>
                </c:pt>
                <c:pt idx="444">
                  <c:v>38776.0</c:v>
                </c:pt>
                <c:pt idx="445">
                  <c:v>38807.0</c:v>
                </c:pt>
                <c:pt idx="446">
                  <c:v>38837.0</c:v>
                </c:pt>
                <c:pt idx="447">
                  <c:v>38868.0</c:v>
                </c:pt>
                <c:pt idx="448">
                  <c:v>38898.0</c:v>
                </c:pt>
                <c:pt idx="449">
                  <c:v>38929.0</c:v>
                </c:pt>
                <c:pt idx="450">
                  <c:v>38960.0</c:v>
                </c:pt>
                <c:pt idx="451">
                  <c:v>38990.0</c:v>
                </c:pt>
                <c:pt idx="452">
                  <c:v>39021.0</c:v>
                </c:pt>
                <c:pt idx="453">
                  <c:v>39051.0</c:v>
                </c:pt>
                <c:pt idx="454">
                  <c:v>39082.0</c:v>
                </c:pt>
                <c:pt idx="455">
                  <c:v>39113.0</c:v>
                </c:pt>
                <c:pt idx="456">
                  <c:v>39141.0</c:v>
                </c:pt>
                <c:pt idx="457">
                  <c:v>39172.0</c:v>
                </c:pt>
                <c:pt idx="458">
                  <c:v>39202.0</c:v>
                </c:pt>
                <c:pt idx="459">
                  <c:v>39233.0</c:v>
                </c:pt>
                <c:pt idx="460">
                  <c:v>39263.0</c:v>
                </c:pt>
                <c:pt idx="461">
                  <c:v>39294.0</c:v>
                </c:pt>
                <c:pt idx="462">
                  <c:v>39325.0</c:v>
                </c:pt>
                <c:pt idx="463">
                  <c:v>39355.0</c:v>
                </c:pt>
                <c:pt idx="464">
                  <c:v>39386.0</c:v>
                </c:pt>
                <c:pt idx="465">
                  <c:v>39416.0</c:v>
                </c:pt>
                <c:pt idx="466">
                  <c:v>39447.0</c:v>
                </c:pt>
                <c:pt idx="467">
                  <c:v>39478.0</c:v>
                </c:pt>
                <c:pt idx="468">
                  <c:v>39507.0</c:v>
                </c:pt>
                <c:pt idx="469">
                  <c:v>39538.0</c:v>
                </c:pt>
                <c:pt idx="470">
                  <c:v>39568.0</c:v>
                </c:pt>
                <c:pt idx="471">
                  <c:v>39599.0</c:v>
                </c:pt>
                <c:pt idx="472">
                  <c:v>39629.0</c:v>
                </c:pt>
                <c:pt idx="473">
                  <c:v>39660.0</c:v>
                </c:pt>
                <c:pt idx="474">
                  <c:v>39691.0</c:v>
                </c:pt>
                <c:pt idx="475">
                  <c:v>39721.0</c:v>
                </c:pt>
                <c:pt idx="476">
                  <c:v>39752.0</c:v>
                </c:pt>
                <c:pt idx="477">
                  <c:v>39782.0</c:v>
                </c:pt>
                <c:pt idx="478">
                  <c:v>39813.0</c:v>
                </c:pt>
                <c:pt idx="479">
                  <c:v>39844.0</c:v>
                </c:pt>
                <c:pt idx="480">
                  <c:v>39872.0</c:v>
                </c:pt>
                <c:pt idx="481">
                  <c:v>39903.0</c:v>
                </c:pt>
                <c:pt idx="482">
                  <c:v>39933.0</c:v>
                </c:pt>
                <c:pt idx="483">
                  <c:v>39964.0</c:v>
                </c:pt>
                <c:pt idx="484">
                  <c:v>39994.0</c:v>
                </c:pt>
                <c:pt idx="485">
                  <c:v>40025.0</c:v>
                </c:pt>
                <c:pt idx="486">
                  <c:v>40056.0</c:v>
                </c:pt>
                <c:pt idx="487">
                  <c:v>40086.0</c:v>
                </c:pt>
                <c:pt idx="488">
                  <c:v>40117.0</c:v>
                </c:pt>
                <c:pt idx="489">
                  <c:v>40147.0</c:v>
                </c:pt>
                <c:pt idx="490">
                  <c:v>40178.0</c:v>
                </c:pt>
                <c:pt idx="491">
                  <c:v>40209.0</c:v>
                </c:pt>
                <c:pt idx="492">
                  <c:v>40237.0</c:v>
                </c:pt>
                <c:pt idx="493">
                  <c:v>40268.0</c:v>
                </c:pt>
              </c:numCache>
            </c:numRef>
          </c:cat>
          <c:val>
            <c:numRef>
              <c:f>'rfcs_month-3.csv'!$D$1:$D$495</c:f>
              <c:numCache>
                <c:formatCode>General</c:formatCode>
                <c:ptCount val="495"/>
                <c:pt idx="0">
                  <c:v>1.0</c:v>
                </c:pt>
                <c:pt idx="1">
                  <c:v>2.0</c:v>
                </c:pt>
                <c:pt idx="2">
                  <c:v>6.0</c:v>
                </c:pt>
                <c:pt idx="3">
                  <c:v>9.0</c:v>
                </c:pt>
                <c:pt idx="4">
                  <c:v>10.0</c:v>
                </c:pt>
                <c:pt idx="5">
                  <c:v>11.0</c:v>
                </c:pt>
                <c:pt idx="6">
                  <c:v>16.0</c:v>
                </c:pt>
                <c:pt idx="7">
                  <c:v>18.0</c:v>
                </c:pt>
                <c:pt idx="8">
                  <c:v>24.0</c:v>
                </c:pt>
                <c:pt idx="9">
                  <c:v>25.0</c:v>
                </c:pt>
                <c:pt idx="10">
                  <c:v>26.0</c:v>
                </c:pt>
                <c:pt idx="11">
                  <c:v>29.0</c:v>
                </c:pt>
                <c:pt idx="12">
                  <c:v>33.0</c:v>
                </c:pt>
                <c:pt idx="13">
                  <c:v>41.0</c:v>
                </c:pt>
                <c:pt idx="14">
                  <c:v>49.0</c:v>
                </c:pt>
                <c:pt idx="15">
                  <c:v>50.0</c:v>
                </c:pt>
                <c:pt idx="16">
                  <c:v>57.0</c:v>
                </c:pt>
                <c:pt idx="17">
                  <c:v>62.0</c:v>
                </c:pt>
                <c:pt idx="18">
                  <c:v>66.0</c:v>
                </c:pt>
                <c:pt idx="19">
                  <c:v>70.0</c:v>
                </c:pt>
                <c:pt idx="20">
                  <c:v>75.0</c:v>
                </c:pt>
                <c:pt idx="21">
                  <c:v>77.0</c:v>
                </c:pt>
                <c:pt idx="22">
                  <c:v>84.0</c:v>
                </c:pt>
                <c:pt idx="23">
                  <c:v>91.0</c:v>
                </c:pt>
                <c:pt idx="24">
                  <c:v>102.0</c:v>
                </c:pt>
                <c:pt idx="25">
                  <c:v>109.0</c:v>
                </c:pt>
                <c:pt idx="26">
                  <c:v>139.0</c:v>
                </c:pt>
                <c:pt idx="27">
                  <c:v>166.0</c:v>
                </c:pt>
                <c:pt idx="28">
                  <c:v>178.0</c:v>
                </c:pt>
                <c:pt idx="29">
                  <c:v>197.0</c:v>
                </c:pt>
                <c:pt idx="30">
                  <c:v>212.0</c:v>
                </c:pt>
                <c:pt idx="31">
                  <c:v>234.0</c:v>
                </c:pt>
                <c:pt idx="32">
                  <c:v>248.0</c:v>
                </c:pt>
                <c:pt idx="33">
                  <c:v>257.0</c:v>
                </c:pt>
                <c:pt idx="34">
                  <c:v>266.0</c:v>
                </c:pt>
                <c:pt idx="35">
                  <c:v>279.0</c:v>
                </c:pt>
                <c:pt idx="36">
                  <c:v>289.0</c:v>
                </c:pt>
                <c:pt idx="37">
                  <c:v>302.0</c:v>
                </c:pt>
                <c:pt idx="38">
                  <c:v>312.0</c:v>
                </c:pt>
                <c:pt idx="39">
                  <c:v>329.0</c:v>
                </c:pt>
                <c:pt idx="40">
                  <c:v>338.0</c:v>
                </c:pt>
                <c:pt idx="41">
                  <c:v>352.0</c:v>
                </c:pt>
                <c:pt idx="42">
                  <c:v>364.0</c:v>
                </c:pt>
                <c:pt idx="43">
                  <c:v>370.0</c:v>
                </c:pt>
                <c:pt idx="44">
                  <c:v>380.0</c:v>
                </c:pt>
                <c:pt idx="45">
                  <c:v>389.0</c:v>
                </c:pt>
                <c:pt idx="46">
                  <c:v>400.0</c:v>
                </c:pt>
                <c:pt idx="47">
                  <c:v>416.0</c:v>
                </c:pt>
                <c:pt idx="48">
                  <c:v>437.0</c:v>
                </c:pt>
                <c:pt idx="49">
                  <c:v>455.0</c:v>
                </c:pt>
                <c:pt idx="50">
                  <c:v>468.0</c:v>
                </c:pt>
                <c:pt idx="51">
                  <c:v>479.0</c:v>
                </c:pt>
                <c:pt idx="52">
                  <c:v>497.0</c:v>
                </c:pt>
                <c:pt idx="53">
                  <c:v>510.0</c:v>
                </c:pt>
                <c:pt idx="54">
                  <c:v>523.0</c:v>
                </c:pt>
                <c:pt idx="55">
                  <c:v>530.0</c:v>
                </c:pt>
                <c:pt idx="56">
                  <c:v>536.0</c:v>
                </c:pt>
                <c:pt idx="57">
                  <c:v>550.0</c:v>
                </c:pt>
                <c:pt idx="58">
                  <c:v>562.0</c:v>
                </c:pt>
                <c:pt idx="59">
                  <c:v>568.0</c:v>
                </c:pt>
                <c:pt idx="60">
                  <c:v>573.0</c:v>
                </c:pt>
                <c:pt idx="61">
                  <c:v>584.0</c:v>
                </c:pt>
                <c:pt idx="62">
                  <c:v>590.0</c:v>
                </c:pt>
                <c:pt idx="63">
                  <c:v>591.0</c:v>
                </c:pt>
                <c:pt idx="64">
                  <c:v>594.0</c:v>
                </c:pt>
                <c:pt idx="65">
                  <c:v>597.0</c:v>
                </c:pt>
                <c:pt idx="66">
                  <c:v>599.0</c:v>
                </c:pt>
                <c:pt idx="67">
                  <c:v>600.0</c:v>
                </c:pt>
                <c:pt idx="68">
                  <c:v>610.0</c:v>
                </c:pt>
                <c:pt idx="69">
                  <c:v>615.0</c:v>
                </c:pt>
                <c:pt idx="70">
                  <c:v>622.0</c:v>
                </c:pt>
                <c:pt idx="71">
                  <c:v>623.0</c:v>
                </c:pt>
                <c:pt idx="72">
                  <c:v>624.0</c:v>
                </c:pt>
                <c:pt idx="73">
                  <c:v>625.0</c:v>
                </c:pt>
                <c:pt idx="74">
                  <c:v>629.0</c:v>
                </c:pt>
                <c:pt idx="75">
                  <c:v>631.0</c:v>
                </c:pt>
                <c:pt idx="76">
                  <c:v>637.0</c:v>
                </c:pt>
                <c:pt idx="77">
                  <c:v>642.0</c:v>
                </c:pt>
                <c:pt idx="78">
                  <c:v>643.0</c:v>
                </c:pt>
                <c:pt idx="79">
                  <c:v>645.0</c:v>
                </c:pt>
                <c:pt idx="80">
                  <c:v>646.0</c:v>
                </c:pt>
                <c:pt idx="81">
                  <c:v>647.0</c:v>
                </c:pt>
                <c:pt idx="82">
                  <c:v>648.0</c:v>
                </c:pt>
                <c:pt idx="83">
                  <c:v>650.0</c:v>
                </c:pt>
                <c:pt idx="84">
                  <c:v>651.0</c:v>
                </c:pt>
                <c:pt idx="85">
                  <c:v>652.0</c:v>
                </c:pt>
                <c:pt idx="86">
                  <c:v>654.0</c:v>
                </c:pt>
                <c:pt idx="87">
                  <c:v>655.0</c:v>
                </c:pt>
                <c:pt idx="88">
                  <c:v>657.0</c:v>
                </c:pt>
                <c:pt idx="89">
                  <c:v>659.0</c:v>
                </c:pt>
                <c:pt idx="90">
                  <c:v>661.0</c:v>
                </c:pt>
                <c:pt idx="91">
                  <c:v>664.0</c:v>
                </c:pt>
                <c:pt idx="92">
                  <c:v>665.0</c:v>
                </c:pt>
                <c:pt idx="93">
                  <c:v>666.0</c:v>
                </c:pt>
                <c:pt idx="94">
                  <c:v>670.0</c:v>
                </c:pt>
                <c:pt idx="95">
                  <c:v>675.0</c:v>
                </c:pt>
                <c:pt idx="96">
                  <c:v>677.0</c:v>
                </c:pt>
                <c:pt idx="97">
                  <c:v>678.0</c:v>
                </c:pt>
                <c:pt idx="98">
                  <c:v>681.0</c:v>
                </c:pt>
                <c:pt idx="99">
                  <c:v>682.0</c:v>
                </c:pt>
                <c:pt idx="100">
                  <c:v>684.0</c:v>
                </c:pt>
                <c:pt idx="101">
                  <c:v>685.0</c:v>
                </c:pt>
                <c:pt idx="102">
                  <c:v>686.0</c:v>
                </c:pt>
                <c:pt idx="103">
                  <c:v>687.0</c:v>
                </c:pt>
                <c:pt idx="104">
                  <c:v>688.0</c:v>
                </c:pt>
                <c:pt idx="105">
                  <c:v>689.0</c:v>
                </c:pt>
                <c:pt idx="106">
                  <c:v>690.0</c:v>
                </c:pt>
                <c:pt idx="107">
                  <c:v>691.0</c:v>
                </c:pt>
                <c:pt idx="108">
                  <c:v>692.0</c:v>
                </c:pt>
                <c:pt idx="109">
                  <c:v>695.0</c:v>
                </c:pt>
                <c:pt idx="110">
                  <c:v>696.0</c:v>
                </c:pt>
                <c:pt idx="111">
                  <c:v>698.0</c:v>
                </c:pt>
                <c:pt idx="112">
                  <c:v>699.0</c:v>
                </c:pt>
                <c:pt idx="113">
                  <c:v>702.0</c:v>
                </c:pt>
                <c:pt idx="114">
                  <c:v>706.0</c:v>
                </c:pt>
                <c:pt idx="115">
                  <c:v>708.0</c:v>
                </c:pt>
                <c:pt idx="116">
                  <c:v>709.0</c:v>
                </c:pt>
                <c:pt idx="117">
                  <c:v>712.0</c:v>
                </c:pt>
                <c:pt idx="118">
                  <c:v>715.0</c:v>
                </c:pt>
                <c:pt idx="119">
                  <c:v>717.0</c:v>
                </c:pt>
                <c:pt idx="120">
                  <c:v>718.0</c:v>
                </c:pt>
                <c:pt idx="121">
                  <c:v>723.0</c:v>
                </c:pt>
                <c:pt idx="122">
                  <c:v>734.0</c:v>
                </c:pt>
                <c:pt idx="123">
                  <c:v>738.0</c:v>
                </c:pt>
                <c:pt idx="124">
                  <c:v>741.0</c:v>
                </c:pt>
                <c:pt idx="125">
                  <c:v>745.0</c:v>
                </c:pt>
                <c:pt idx="126">
                  <c:v>750.0</c:v>
                </c:pt>
                <c:pt idx="127">
                  <c:v>756.0</c:v>
                </c:pt>
                <c:pt idx="128">
                  <c:v>762.0</c:v>
                </c:pt>
                <c:pt idx="129">
                  <c:v>764.0</c:v>
                </c:pt>
                <c:pt idx="130">
                  <c:v>770.0</c:v>
                </c:pt>
                <c:pt idx="131">
                  <c:v>775.0</c:v>
                </c:pt>
                <c:pt idx="132">
                  <c:v>780.0</c:v>
                </c:pt>
                <c:pt idx="133">
                  <c:v>786.0</c:v>
                </c:pt>
                <c:pt idx="134">
                  <c:v>787.0</c:v>
                </c:pt>
                <c:pt idx="135">
                  <c:v>790.0</c:v>
                </c:pt>
                <c:pt idx="136">
                  <c:v>806.0</c:v>
                </c:pt>
                <c:pt idx="137">
                  <c:v>807.0</c:v>
                </c:pt>
                <c:pt idx="138">
                  <c:v>809.0</c:v>
                </c:pt>
                <c:pt idx="139">
                  <c:v>811.0</c:v>
                </c:pt>
                <c:pt idx="140">
                  <c:v>815.0</c:v>
                </c:pt>
                <c:pt idx="141">
                  <c:v>824.0</c:v>
                </c:pt>
                <c:pt idx="142">
                  <c:v>826.0</c:v>
                </c:pt>
                <c:pt idx="143">
                  <c:v>828.0</c:v>
                </c:pt>
                <c:pt idx="144">
                  <c:v>834.0</c:v>
                </c:pt>
                <c:pt idx="145">
                  <c:v>835.0</c:v>
                </c:pt>
                <c:pt idx="146">
                  <c:v>839.0</c:v>
                </c:pt>
                <c:pt idx="147">
                  <c:v>843.0</c:v>
                </c:pt>
                <c:pt idx="148">
                  <c:v>845.0</c:v>
                </c:pt>
                <c:pt idx="149">
                  <c:v>848.0</c:v>
                </c:pt>
                <c:pt idx="150">
                  <c:v>858.0</c:v>
                </c:pt>
                <c:pt idx="151">
                  <c:v>863.0</c:v>
                </c:pt>
                <c:pt idx="152">
                  <c:v>869.0</c:v>
                </c:pt>
                <c:pt idx="153">
                  <c:v>874.0</c:v>
                </c:pt>
                <c:pt idx="154">
                  <c:v>878.0</c:v>
                </c:pt>
                <c:pt idx="155">
                  <c:v>880.0</c:v>
                </c:pt>
                <c:pt idx="156">
                  <c:v>882.0</c:v>
                </c:pt>
                <c:pt idx="157">
                  <c:v>883.0</c:v>
                </c:pt>
                <c:pt idx="158">
                  <c:v>884.0</c:v>
                </c:pt>
                <c:pt idx="159">
                  <c:v>889.0</c:v>
                </c:pt>
                <c:pt idx="160">
                  <c:v>893.0</c:v>
                </c:pt>
                <c:pt idx="161">
                  <c:v>896.0</c:v>
                </c:pt>
                <c:pt idx="162">
                  <c:v>904.0</c:v>
                </c:pt>
                <c:pt idx="163">
                  <c:v>908.0</c:v>
                </c:pt>
                <c:pt idx="164">
                  <c:v>912.0</c:v>
                </c:pt>
                <c:pt idx="165">
                  <c:v>916.0</c:v>
                </c:pt>
                <c:pt idx="166">
                  <c:v>919.0</c:v>
                </c:pt>
                <c:pt idx="167">
                  <c:v>921.0</c:v>
                </c:pt>
                <c:pt idx="168">
                  <c:v>923.0</c:v>
                </c:pt>
                <c:pt idx="169">
                  <c:v>924.0</c:v>
                </c:pt>
                <c:pt idx="170">
                  <c:v>927.0</c:v>
                </c:pt>
                <c:pt idx="171">
                  <c:v>928.0</c:v>
                </c:pt>
                <c:pt idx="172">
                  <c:v>930.0</c:v>
                </c:pt>
                <c:pt idx="173">
                  <c:v>935.0</c:v>
                </c:pt>
                <c:pt idx="174">
                  <c:v>937.0</c:v>
                </c:pt>
                <c:pt idx="175">
                  <c:v>941.0</c:v>
                </c:pt>
                <c:pt idx="176">
                  <c:v>947.0</c:v>
                </c:pt>
                <c:pt idx="177">
                  <c:v>949.0</c:v>
                </c:pt>
                <c:pt idx="178">
                  <c:v>952.0</c:v>
                </c:pt>
                <c:pt idx="179">
                  <c:v>955.0</c:v>
                </c:pt>
                <c:pt idx="180">
                  <c:v>960.0</c:v>
                </c:pt>
                <c:pt idx="181">
                  <c:v>968.0</c:v>
                </c:pt>
                <c:pt idx="182">
                  <c:v>970.0</c:v>
                </c:pt>
                <c:pt idx="183">
                  <c:v>974.0</c:v>
                </c:pt>
                <c:pt idx="184">
                  <c:v>981.0</c:v>
                </c:pt>
                <c:pt idx="185">
                  <c:v>983.0</c:v>
                </c:pt>
                <c:pt idx="186">
                  <c:v>986.0</c:v>
                </c:pt>
                <c:pt idx="187">
                  <c:v>988.0</c:v>
                </c:pt>
                <c:pt idx="188">
                  <c:v>992.0</c:v>
                </c:pt>
                <c:pt idx="189">
                  <c:v>995.0</c:v>
                </c:pt>
                <c:pt idx="190">
                  <c:v>1000.0</c:v>
                </c:pt>
                <c:pt idx="191">
                  <c:v>1001.0</c:v>
                </c:pt>
                <c:pt idx="192">
                  <c:v>1004.0</c:v>
                </c:pt>
                <c:pt idx="193">
                  <c:v>1011.0</c:v>
                </c:pt>
                <c:pt idx="194">
                  <c:v>1016.0</c:v>
                </c:pt>
                <c:pt idx="195">
                  <c:v>1017.0</c:v>
                </c:pt>
                <c:pt idx="196">
                  <c:v>1025.0</c:v>
                </c:pt>
                <c:pt idx="197">
                  <c:v>1027.0</c:v>
                </c:pt>
                <c:pt idx="198">
                  <c:v>1032.0</c:v>
                </c:pt>
                <c:pt idx="199">
                  <c:v>1033.0</c:v>
                </c:pt>
                <c:pt idx="200">
                  <c:v>1037.0</c:v>
                </c:pt>
                <c:pt idx="201">
                  <c:v>1038.0</c:v>
                </c:pt>
                <c:pt idx="202">
                  <c:v>1047.0</c:v>
                </c:pt>
                <c:pt idx="203">
                  <c:v>1052.0</c:v>
                </c:pt>
                <c:pt idx="204">
                  <c:v>1060.0</c:v>
                </c:pt>
                <c:pt idx="205">
                  <c:v>1064.0</c:v>
                </c:pt>
                <c:pt idx="206">
                  <c:v>1068.0</c:v>
                </c:pt>
                <c:pt idx="207">
                  <c:v>1070.0</c:v>
                </c:pt>
                <c:pt idx="208">
                  <c:v>1074.0</c:v>
                </c:pt>
                <c:pt idx="209">
                  <c:v>1078.0</c:v>
                </c:pt>
                <c:pt idx="210">
                  <c:v>1084.0</c:v>
                </c:pt>
                <c:pt idx="211">
                  <c:v>1090.0</c:v>
                </c:pt>
                <c:pt idx="212">
                  <c:v>1096.0</c:v>
                </c:pt>
                <c:pt idx="213">
                  <c:v>1101.0</c:v>
                </c:pt>
                <c:pt idx="214">
                  <c:v>1109.0</c:v>
                </c:pt>
                <c:pt idx="215">
                  <c:v>1110.0</c:v>
                </c:pt>
                <c:pt idx="216">
                  <c:v>1118.0</c:v>
                </c:pt>
                <c:pt idx="217">
                  <c:v>1122.0</c:v>
                </c:pt>
                <c:pt idx="218">
                  <c:v>1125.0</c:v>
                </c:pt>
                <c:pt idx="219">
                  <c:v>1128.0</c:v>
                </c:pt>
                <c:pt idx="220">
                  <c:v>1135.0</c:v>
                </c:pt>
                <c:pt idx="221">
                  <c:v>1142.0</c:v>
                </c:pt>
                <c:pt idx="222">
                  <c:v>1150.0</c:v>
                </c:pt>
                <c:pt idx="223">
                  <c:v>1162.0</c:v>
                </c:pt>
                <c:pt idx="224">
                  <c:v>1168.0</c:v>
                </c:pt>
                <c:pt idx="225">
                  <c:v>1177.0</c:v>
                </c:pt>
                <c:pt idx="226">
                  <c:v>1183.0</c:v>
                </c:pt>
                <c:pt idx="227">
                  <c:v>1189.0</c:v>
                </c:pt>
                <c:pt idx="228">
                  <c:v>1198.0</c:v>
                </c:pt>
                <c:pt idx="229">
                  <c:v>1209.0</c:v>
                </c:pt>
                <c:pt idx="230">
                  <c:v>1220.0</c:v>
                </c:pt>
                <c:pt idx="231">
                  <c:v>1227.0</c:v>
                </c:pt>
                <c:pt idx="232">
                  <c:v>1233.0</c:v>
                </c:pt>
                <c:pt idx="233">
                  <c:v>1241.0</c:v>
                </c:pt>
                <c:pt idx="234">
                  <c:v>1251.0</c:v>
                </c:pt>
                <c:pt idx="235">
                  <c:v>1266.0</c:v>
                </c:pt>
                <c:pt idx="236">
                  <c:v>1275.0</c:v>
                </c:pt>
                <c:pt idx="237">
                  <c:v>1284.0</c:v>
                </c:pt>
                <c:pt idx="238">
                  <c:v>1289.0</c:v>
                </c:pt>
                <c:pt idx="239">
                  <c:v>1294.0</c:v>
                </c:pt>
                <c:pt idx="240">
                  <c:v>1305.0</c:v>
                </c:pt>
                <c:pt idx="241">
                  <c:v>1313.0</c:v>
                </c:pt>
                <c:pt idx="242">
                  <c:v>1315.0</c:v>
                </c:pt>
                <c:pt idx="243">
                  <c:v>1340.0</c:v>
                </c:pt>
                <c:pt idx="244">
                  <c:v>1355.0</c:v>
                </c:pt>
                <c:pt idx="245">
                  <c:v>1366.0</c:v>
                </c:pt>
                <c:pt idx="246">
                  <c:v>1381.0</c:v>
                </c:pt>
                <c:pt idx="247">
                  <c:v>1393.0</c:v>
                </c:pt>
                <c:pt idx="248">
                  <c:v>1406.0</c:v>
                </c:pt>
                <c:pt idx="249">
                  <c:v>1421.0</c:v>
                </c:pt>
                <c:pt idx="250">
                  <c:v>1434.0</c:v>
                </c:pt>
                <c:pt idx="251">
                  <c:v>1455.0</c:v>
                </c:pt>
                <c:pt idx="252">
                  <c:v>1471.0</c:v>
                </c:pt>
                <c:pt idx="253">
                  <c:v>1474.0</c:v>
                </c:pt>
                <c:pt idx="254">
                  <c:v>1490.0</c:v>
                </c:pt>
                <c:pt idx="255">
                  <c:v>1503.0</c:v>
                </c:pt>
                <c:pt idx="256">
                  <c:v>1510.0</c:v>
                </c:pt>
                <c:pt idx="257">
                  <c:v>1533.0</c:v>
                </c:pt>
                <c:pt idx="258">
                  <c:v>1536.0</c:v>
                </c:pt>
                <c:pt idx="259">
                  <c:v>1557.0</c:v>
                </c:pt>
                <c:pt idx="260">
                  <c:v>1565.0</c:v>
                </c:pt>
                <c:pt idx="261">
                  <c:v>1590.0</c:v>
                </c:pt>
                <c:pt idx="262">
                  <c:v>1623.0</c:v>
                </c:pt>
                <c:pt idx="263">
                  <c:v>1635.0</c:v>
                </c:pt>
                <c:pt idx="264">
                  <c:v>1650.0</c:v>
                </c:pt>
                <c:pt idx="265">
                  <c:v>1675.0</c:v>
                </c:pt>
                <c:pt idx="266">
                  <c:v>1680.0</c:v>
                </c:pt>
                <c:pt idx="267">
                  <c:v>1686.0</c:v>
                </c:pt>
                <c:pt idx="268">
                  <c:v>1711.0</c:v>
                </c:pt>
                <c:pt idx="269">
                  <c:v>1723.0</c:v>
                </c:pt>
                <c:pt idx="270">
                  <c:v>1738.0</c:v>
                </c:pt>
                <c:pt idx="271">
                  <c:v>1740.0</c:v>
                </c:pt>
                <c:pt idx="272">
                  <c:v>1766.0</c:v>
                </c:pt>
                <c:pt idx="273">
                  <c:v>1772.0</c:v>
                </c:pt>
                <c:pt idx="274">
                  <c:v>1784.0</c:v>
                </c:pt>
                <c:pt idx="275">
                  <c:v>1793.0</c:v>
                </c:pt>
                <c:pt idx="276">
                  <c:v>1806.0</c:v>
                </c:pt>
                <c:pt idx="277">
                  <c:v>1824.0</c:v>
                </c:pt>
                <c:pt idx="278">
                  <c:v>1838.0</c:v>
                </c:pt>
                <c:pt idx="279">
                  <c:v>1846.0</c:v>
                </c:pt>
                <c:pt idx="280">
                  <c:v>1856.0</c:v>
                </c:pt>
                <c:pt idx="281">
                  <c:v>1874.0</c:v>
                </c:pt>
                <c:pt idx="282">
                  <c:v>1888.0</c:v>
                </c:pt>
                <c:pt idx="283">
                  <c:v>1919.0</c:v>
                </c:pt>
                <c:pt idx="284">
                  <c:v>1959.0</c:v>
                </c:pt>
                <c:pt idx="285">
                  <c:v>1973.0</c:v>
                </c:pt>
                <c:pt idx="286">
                  <c:v>1976.0</c:v>
                </c:pt>
                <c:pt idx="287">
                  <c:v>2018.0</c:v>
                </c:pt>
                <c:pt idx="288">
                  <c:v>2034.0</c:v>
                </c:pt>
                <c:pt idx="289">
                  <c:v>2052.0</c:v>
                </c:pt>
                <c:pt idx="290">
                  <c:v>2064.0</c:v>
                </c:pt>
                <c:pt idx="291">
                  <c:v>2074.0</c:v>
                </c:pt>
                <c:pt idx="292">
                  <c:v>2091.0</c:v>
                </c:pt>
                <c:pt idx="293">
                  <c:v>2099.0</c:v>
                </c:pt>
                <c:pt idx="294">
                  <c:v>2101.0</c:v>
                </c:pt>
                <c:pt idx="295">
                  <c:v>2133.0</c:v>
                </c:pt>
                <c:pt idx="296">
                  <c:v>2146.0</c:v>
                </c:pt>
                <c:pt idx="297">
                  <c:v>2162.0</c:v>
                </c:pt>
                <c:pt idx="298">
                  <c:v>2168.0</c:v>
                </c:pt>
                <c:pt idx="299">
                  <c:v>2205.0</c:v>
                </c:pt>
                <c:pt idx="300">
                  <c:v>2215.0</c:v>
                </c:pt>
                <c:pt idx="301">
                  <c:v>2239.0</c:v>
                </c:pt>
                <c:pt idx="302">
                  <c:v>2261.0</c:v>
                </c:pt>
                <c:pt idx="303">
                  <c:v>2277.0</c:v>
                </c:pt>
                <c:pt idx="304">
                  <c:v>2287.0</c:v>
                </c:pt>
                <c:pt idx="305">
                  <c:v>2302.0</c:v>
                </c:pt>
                <c:pt idx="306">
                  <c:v>2318.0</c:v>
                </c:pt>
                <c:pt idx="307">
                  <c:v>2338.0</c:v>
                </c:pt>
                <c:pt idx="308">
                  <c:v>2350.0</c:v>
                </c:pt>
                <c:pt idx="309">
                  <c:v>2378.0</c:v>
                </c:pt>
                <c:pt idx="310">
                  <c:v>2402.0</c:v>
                </c:pt>
                <c:pt idx="311">
                  <c:v>2427.0</c:v>
                </c:pt>
                <c:pt idx="312">
                  <c:v>2444.0</c:v>
                </c:pt>
                <c:pt idx="313">
                  <c:v>2479.0</c:v>
                </c:pt>
                <c:pt idx="314">
                  <c:v>2503.0</c:v>
                </c:pt>
                <c:pt idx="315">
                  <c:v>2518.0</c:v>
                </c:pt>
                <c:pt idx="316">
                  <c:v>2559.0</c:v>
                </c:pt>
                <c:pt idx="317">
                  <c:v>2565.0</c:v>
                </c:pt>
                <c:pt idx="318">
                  <c:v>2602.0</c:v>
                </c:pt>
                <c:pt idx="319">
                  <c:v>2627.0</c:v>
                </c:pt>
                <c:pt idx="320">
                  <c:v>2643.0</c:v>
                </c:pt>
                <c:pt idx="321">
                  <c:v>2648.0</c:v>
                </c:pt>
                <c:pt idx="322">
                  <c:v>2661.0</c:v>
                </c:pt>
                <c:pt idx="323">
                  <c:v>2680.0</c:v>
                </c:pt>
                <c:pt idx="324">
                  <c:v>2704.0</c:v>
                </c:pt>
                <c:pt idx="325">
                  <c:v>2718.0</c:v>
                </c:pt>
                <c:pt idx="326">
                  <c:v>2733.0</c:v>
                </c:pt>
                <c:pt idx="327">
                  <c:v>2766.0</c:v>
                </c:pt>
                <c:pt idx="328">
                  <c:v>2793.0</c:v>
                </c:pt>
                <c:pt idx="329">
                  <c:v>2804.0</c:v>
                </c:pt>
                <c:pt idx="330">
                  <c:v>2825.0</c:v>
                </c:pt>
                <c:pt idx="331">
                  <c:v>2870.0</c:v>
                </c:pt>
                <c:pt idx="332">
                  <c:v>2904.0</c:v>
                </c:pt>
                <c:pt idx="333">
                  <c:v>2933.0</c:v>
                </c:pt>
                <c:pt idx="334">
                  <c:v>2940.0</c:v>
                </c:pt>
                <c:pt idx="335">
                  <c:v>2972.0</c:v>
                </c:pt>
                <c:pt idx="336">
                  <c:v>2990.0</c:v>
                </c:pt>
                <c:pt idx="337">
                  <c:v>3005.0</c:v>
                </c:pt>
                <c:pt idx="338">
                  <c:v>3020.0</c:v>
                </c:pt>
                <c:pt idx="339">
                  <c:v>3028.0</c:v>
                </c:pt>
                <c:pt idx="340">
                  <c:v>3055.0</c:v>
                </c:pt>
                <c:pt idx="341">
                  <c:v>3061.0</c:v>
                </c:pt>
                <c:pt idx="342">
                  <c:v>3082.0</c:v>
                </c:pt>
                <c:pt idx="343">
                  <c:v>3095.0</c:v>
                </c:pt>
                <c:pt idx="344">
                  <c:v>3111.0</c:v>
                </c:pt>
                <c:pt idx="345">
                  <c:v>3120.0</c:v>
                </c:pt>
                <c:pt idx="346">
                  <c:v>3133.0</c:v>
                </c:pt>
                <c:pt idx="347">
                  <c:v>3153.0</c:v>
                </c:pt>
                <c:pt idx="348">
                  <c:v>3163.0</c:v>
                </c:pt>
                <c:pt idx="349">
                  <c:v>3169.0</c:v>
                </c:pt>
                <c:pt idx="350">
                  <c:v>3188.0</c:v>
                </c:pt>
                <c:pt idx="351">
                  <c:v>3198.0</c:v>
                </c:pt>
                <c:pt idx="352">
                  <c:v>3215.0</c:v>
                </c:pt>
                <c:pt idx="353">
                  <c:v>3226.0</c:v>
                </c:pt>
                <c:pt idx="354">
                  <c:v>3255.0</c:v>
                </c:pt>
                <c:pt idx="355">
                  <c:v>3281.0</c:v>
                </c:pt>
                <c:pt idx="356">
                  <c:v>3295.0</c:v>
                </c:pt>
                <c:pt idx="357">
                  <c:v>3314.0</c:v>
                </c:pt>
                <c:pt idx="358">
                  <c:v>3352.0</c:v>
                </c:pt>
                <c:pt idx="359">
                  <c:v>3379.0</c:v>
                </c:pt>
                <c:pt idx="360">
                  <c:v>3397.0</c:v>
                </c:pt>
                <c:pt idx="361">
                  <c:v>3419.0</c:v>
                </c:pt>
                <c:pt idx="362">
                  <c:v>3444.0</c:v>
                </c:pt>
                <c:pt idx="363">
                  <c:v>3453.0</c:v>
                </c:pt>
                <c:pt idx="364">
                  <c:v>3460.0</c:v>
                </c:pt>
                <c:pt idx="365">
                  <c:v>3489.0</c:v>
                </c:pt>
                <c:pt idx="366">
                  <c:v>3500.0</c:v>
                </c:pt>
                <c:pt idx="367">
                  <c:v>3530.0</c:v>
                </c:pt>
                <c:pt idx="368">
                  <c:v>3545.0</c:v>
                </c:pt>
                <c:pt idx="369">
                  <c:v>3561.0</c:v>
                </c:pt>
                <c:pt idx="370">
                  <c:v>3586.0</c:v>
                </c:pt>
                <c:pt idx="371">
                  <c:v>3595.0</c:v>
                </c:pt>
                <c:pt idx="372">
                  <c:v>3626.0</c:v>
                </c:pt>
                <c:pt idx="373">
                  <c:v>3648.0</c:v>
                </c:pt>
                <c:pt idx="374">
                  <c:v>3678.0</c:v>
                </c:pt>
                <c:pt idx="375">
                  <c:v>3694.0</c:v>
                </c:pt>
                <c:pt idx="376">
                  <c:v>3739.0</c:v>
                </c:pt>
                <c:pt idx="377">
                  <c:v>3759.0</c:v>
                </c:pt>
                <c:pt idx="378">
                  <c:v>3780.0</c:v>
                </c:pt>
                <c:pt idx="379">
                  <c:v>3813.0</c:v>
                </c:pt>
                <c:pt idx="380">
                  <c:v>3848.0</c:v>
                </c:pt>
                <c:pt idx="381">
                  <c:v>3855.0</c:v>
                </c:pt>
                <c:pt idx="382">
                  <c:v>3867.0</c:v>
                </c:pt>
                <c:pt idx="383">
                  <c:v>3884.0</c:v>
                </c:pt>
                <c:pt idx="384">
                  <c:v>3903.0</c:v>
                </c:pt>
                <c:pt idx="385">
                  <c:v>3935.0</c:v>
                </c:pt>
                <c:pt idx="386">
                  <c:v>3957.0</c:v>
                </c:pt>
                <c:pt idx="387">
                  <c:v>3981.0</c:v>
                </c:pt>
                <c:pt idx="388">
                  <c:v>4012.0</c:v>
                </c:pt>
                <c:pt idx="389">
                  <c:v>4031.0</c:v>
                </c:pt>
                <c:pt idx="390">
                  <c:v>4056.0</c:v>
                </c:pt>
                <c:pt idx="391">
                  <c:v>4078.0</c:v>
                </c:pt>
                <c:pt idx="392">
                  <c:v>4115.0</c:v>
                </c:pt>
                <c:pt idx="393">
                  <c:v>4146.0</c:v>
                </c:pt>
                <c:pt idx="394">
                  <c:v>4194.0</c:v>
                </c:pt>
                <c:pt idx="395">
                  <c:v>4247.0</c:v>
                </c:pt>
                <c:pt idx="396">
                  <c:v>4296.0</c:v>
                </c:pt>
                <c:pt idx="397">
                  <c:v>4321.0</c:v>
                </c:pt>
                <c:pt idx="398">
                  <c:v>4363.0</c:v>
                </c:pt>
                <c:pt idx="399">
                  <c:v>4400.0</c:v>
                </c:pt>
                <c:pt idx="400">
                  <c:v>4454.0</c:v>
                </c:pt>
                <c:pt idx="401">
                  <c:v>4483.0</c:v>
                </c:pt>
                <c:pt idx="402">
                  <c:v>4521.0</c:v>
                </c:pt>
                <c:pt idx="403">
                  <c:v>4556.0</c:v>
                </c:pt>
                <c:pt idx="404">
                  <c:v>4597.0</c:v>
                </c:pt>
                <c:pt idx="405">
                  <c:v>4631.0</c:v>
                </c:pt>
                <c:pt idx="406">
                  <c:v>4653.0</c:v>
                </c:pt>
                <c:pt idx="407">
                  <c:v>4675.0</c:v>
                </c:pt>
                <c:pt idx="408">
                  <c:v>4692.0</c:v>
                </c:pt>
                <c:pt idx="409">
                  <c:v>4711.0</c:v>
                </c:pt>
                <c:pt idx="410">
                  <c:v>4742.0</c:v>
                </c:pt>
                <c:pt idx="411">
                  <c:v>4772.0</c:v>
                </c:pt>
                <c:pt idx="412">
                  <c:v>4796.0</c:v>
                </c:pt>
                <c:pt idx="413">
                  <c:v>4839.0</c:v>
                </c:pt>
                <c:pt idx="414">
                  <c:v>4873.0</c:v>
                </c:pt>
                <c:pt idx="415">
                  <c:v>4908.0</c:v>
                </c:pt>
                <c:pt idx="416">
                  <c:v>4934.0</c:v>
                </c:pt>
                <c:pt idx="417">
                  <c:v>4950.0</c:v>
                </c:pt>
                <c:pt idx="418">
                  <c:v>4973.0</c:v>
                </c:pt>
                <c:pt idx="419">
                  <c:v>5007.0</c:v>
                </c:pt>
                <c:pt idx="420">
                  <c:v>5037.0</c:v>
                </c:pt>
                <c:pt idx="421">
                  <c:v>5064.0</c:v>
                </c:pt>
                <c:pt idx="422">
                  <c:v>5083.0</c:v>
                </c:pt>
                <c:pt idx="423">
                  <c:v>5101.0</c:v>
                </c:pt>
                <c:pt idx="424">
                  <c:v>5127.0</c:v>
                </c:pt>
                <c:pt idx="425">
                  <c:v>5149.0</c:v>
                </c:pt>
                <c:pt idx="426">
                  <c:v>5171.0</c:v>
                </c:pt>
                <c:pt idx="427">
                  <c:v>5201.0</c:v>
                </c:pt>
                <c:pt idx="428">
                  <c:v>5240.0</c:v>
                </c:pt>
                <c:pt idx="429">
                  <c:v>5253.0</c:v>
                </c:pt>
                <c:pt idx="430">
                  <c:v>5264.0</c:v>
                </c:pt>
                <c:pt idx="431">
                  <c:v>5275.0</c:v>
                </c:pt>
                <c:pt idx="432">
                  <c:v>5299.0</c:v>
                </c:pt>
                <c:pt idx="433">
                  <c:v>5351.0</c:v>
                </c:pt>
                <c:pt idx="434">
                  <c:v>5380.0</c:v>
                </c:pt>
                <c:pt idx="435">
                  <c:v>5399.0</c:v>
                </c:pt>
                <c:pt idx="436">
                  <c:v>5420.0</c:v>
                </c:pt>
                <c:pt idx="437">
                  <c:v>5439.0</c:v>
                </c:pt>
                <c:pt idx="438">
                  <c:v>5475.0</c:v>
                </c:pt>
                <c:pt idx="439">
                  <c:v>5495.0</c:v>
                </c:pt>
                <c:pt idx="440">
                  <c:v>5524.0</c:v>
                </c:pt>
                <c:pt idx="441">
                  <c:v>5537.0</c:v>
                </c:pt>
                <c:pt idx="442">
                  <c:v>5550.0</c:v>
                </c:pt>
                <c:pt idx="443">
                  <c:v>5583.0</c:v>
                </c:pt>
                <c:pt idx="444">
                  <c:v>5623.0</c:v>
                </c:pt>
                <c:pt idx="445">
                  <c:v>5660.0</c:v>
                </c:pt>
                <c:pt idx="446">
                  <c:v>5693.0</c:v>
                </c:pt>
                <c:pt idx="447">
                  <c:v>5726.0</c:v>
                </c:pt>
                <c:pt idx="448">
                  <c:v>5764.0</c:v>
                </c:pt>
                <c:pt idx="449">
                  <c:v>5780.0</c:v>
                </c:pt>
                <c:pt idx="450">
                  <c:v>5816.0</c:v>
                </c:pt>
                <c:pt idx="451">
                  <c:v>5842.0</c:v>
                </c:pt>
                <c:pt idx="452">
                  <c:v>5888.0</c:v>
                </c:pt>
                <c:pt idx="453">
                  <c:v>5903.0</c:v>
                </c:pt>
                <c:pt idx="454">
                  <c:v>5913.0</c:v>
                </c:pt>
                <c:pt idx="455">
                  <c:v>5936.0</c:v>
                </c:pt>
                <c:pt idx="456">
                  <c:v>5962.0</c:v>
                </c:pt>
                <c:pt idx="457">
                  <c:v>6011.0</c:v>
                </c:pt>
                <c:pt idx="458">
                  <c:v>6060.0</c:v>
                </c:pt>
                <c:pt idx="459">
                  <c:v>6097.0</c:v>
                </c:pt>
                <c:pt idx="460">
                  <c:v>6134.0</c:v>
                </c:pt>
                <c:pt idx="461">
                  <c:v>6169.0</c:v>
                </c:pt>
                <c:pt idx="462">
                  <c:v>6201.0</c:v>
                </c:pt>
                <c:pt idx="463">
                  <c:v>6219.0</c:v>
                </c:pt>
                <c:pt idx="464">
                  <c:v>6242.0</c:v>
                </c:pt>
                <c:pt idx="465">
                  <c:v>6282.0</c:v>
                </c:pt>
                <c:pt idx="466">
                  <c:v>6303.0</c:v>
                </c:pt>
                <c:pt idx="467">
                  <c:v>6317.0</c:v>
                </c:pt>
                <c:pt idx="468">
                  <c:v>6366.0</c:v>
                </c:pt>
                <c:pt idx="469">
                  <c:v>6397.0</c:v>
                </c:pt>
                <c:pt idx="470">
                  <c:v>6434.0</c:v>
                </c:pt>
                <c:pt idx="471">
                  <c:v>6459.0</c:v>
                </c:pt>
                <c:pt idx="472">
                  <c:v>6485.0</c:v>
                </c:pt>
                <c:pt idx="473">
                  <c:v>6520.0</c:v>
                </c:pt>
                <c:pt idx="474">
                  <c:v>6549.0</c:v>
                </c:pt>
                <c:pt idx="475">
                  <c:v>6564.0</c:v>
                </c:pt>
                <c:pt idx="476">
                  <c:v>6588.0</c:v>
                </c:pt>
                <c:pt idx="477">
                  <c:v>6626.0</c:v>
                </c:pt>
                <c:pt idx="478">
                  <c:v>6641.0</c:v>
                </c:pt>
                <c:pt idx="479">
                  <c:v>6679.0</c:v>
                </c:pt>
                <c:pt idx="480">
                  <c:v>6704.0</c:v>
                </c:pt>
                <c:pt idx="481">
                  <c:v>6730.0</c:v>
                </c:pt>
                <c:pt idx="482">
                  <c:v>6765.0</c:v>
                </c:pt>
                <c:pt idx="483">
                  <c:v>6786.0</c:v>
                </c:pt>
                <c:pt idx="484">
                  <c:v>6794.0</c:v>
                </c:pt>
                <c:pt idx="485">
                  <c:v>6814.0</c:v>
                </c:pt>
                <c:pt idx="486">
                  <c:v>6829.0</c:v>
                </c:pt>
                <c:pt idx="487">
                  <c:v>6852.0</c:v>
                </c:pt>
                <c:pt idx="488">
                  <c:v>6869.0</c:v>
                </c:pt>
                <c:pt idx="489">
                  <c:v>6899.0</c:v>
                </c:pt>
                <c:pt idx="490">
                  <c:v>6916.0</c:v>
                </c:pt>
                <c:pt idx="491">
                  <c:v>6940.0</c:v>
                </c:pt>
                <c:pt idx="492">
                  <c:v>6960.0</c:v>
                </c:pt>
                <c:pt idx="493">
                  <c:v>6976.0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4445464"/>
        <c:axId val="-2104452424"/>
      </c:lineChart>
      <c:dateAx>
        <c:axId val="-2104445464"/>
        <c:scaling>
          <c:orientation val="minMax"/>
          <c:max val="40969.0"/>
          <c:min val="25263.0"/>
        </c:scaling>
        <c:delete val="0"/>
        <c:axPos val="b"/>
        <c:numFmt formatCode="yyyy" sourceLinked="0"/>
        <c:majorTickMark val="out"/>
        <c:minorTickMark val="none"/>
        <c:tickLblPos val="nextTo"/>
        <c:spPr>
          <a:ln w="38100" cap="rnd"/>
          <a:effectLst/>
        </c:spPr>
        <c:txPr>
          <a:bodyPr/>
          <a:lstStyle/>
          <a:p>
            <a:pPr>
              <a:defRPr sz="2400"/>
            </a:pPr>
            <a:endParaRPr lang="en-US"/>
          </a:p>
        </c:txPr>
        <c:crossAx val="-2104452424"/>
        <c:crosses val="autoZero"/>
        <c:auto val="0"/>
        <c:lblOffset val="100"/>
        <c:baseTimeUnit val="months"/>
        <c:majorUnit val="10.0"/>
        <c:majorTimeUnit val="years"/>
      </c:dateAx>
      <c:valAx>
        <c:axId val="-2104452424"/>
        <c:scaling>
          <c:orientation val="minMax"/>
          <c:max val="7000.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spPr>
          <a:ln w="38100"/>
        </c:spPr>
        <c:txPr>
          <a:bodyPr/>
          <a:lstStyle/>
          <a:p>
            <a:pPr>
              <a:defRPr sz="2400"/>
            </a:pPr>
            <a:endParaRPr lang="en-US"/>
          </a:p>
        </c:txPr>
        <c:crossAx val="-2104445464"/>
        <c:crossesAt val="25263.0"/>
        <c:crossBetween val="between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F4FFD-8266-A144-83BB-8BEA17BF5A55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12121-2346-5346-AE76-6F6678950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1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531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47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19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5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2.5Billion transistors</a:t>
            </a:r>
            <a:r>
              <a:rPr lang="en-US" baseline="0" dirty="0" smtClean="0"/>
              <a:t> --- 100,000 times bigger.  4GHz --- 10,000 times faster</a:t>
            </a:r>
          </a:p>
          <a:p>
            <a:r>
              <a:rPr lang="en-US" dirty="0" smtClean="0"/>
              <a:t>Taiwan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5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75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1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2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5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53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12121-2346-5346-AE76-6F66789501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1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0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50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7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7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4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2"/>
            <a:ext cx="12435840" cy="16344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62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3"/>
            <a:ext cx="6461760" cy="543115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3"/>
            <a:ext cx="6461760" cy="5431156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3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2" y="1842137"/>
            <a:ext cx="6464301" cy="767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2" y="2609849"/>
            <a:ext cx="6464301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2" y="1842137"/>
            <a:ext cx="6466840" cy="767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2" y="2609849"/>
            <a:ext cx="6466840" cy="47415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3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8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9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4" y="327661"/>
            <a:ext cx="4813301" cy="13944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3"/>
            <a:ext cx="8178800" cy="7023736"/>
          </a:xfrm>
        </p:spPr>
        <p:txBody>
          <a:bodyPr/>
          <a:lstStyle>
            <a:lvl1pPr>
              <a:defRPr sz="31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4" y="1722124"/>
            <a:ext cx="4813301" cy="5629276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1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3100"/>
            </a:lvl1pPr>
            <a:lvl2pPr marL="457177" indent="0">
              <a:buNone/>
              <a:defRPr sz="29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6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100"/>
            </a:lvl2pPr>
            <a:lvl3pPr marL="914354" indent="0">
              <a:buNone/>
              <a:defRPr sz="1000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CA69-9F74-B64F-A8F6-CCCAD3925096}" type="datetimeFigureOut">
              <a:rPr lang="en-US" smtClean="0"/>
              <a:t>12/9/14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4F1C-5325-8241-8797-7ABB8B914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3"/>
            <a:ext cx="13167360" cy="5431156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2"/>
            <a:ext cx="3413760" cy="43815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2"/>
            <a:ext cx="4632960" cy="43815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2"/>
            <a:ext cx="3413760" cy="438150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845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457177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457177" rtl="0" eaLnBrk="1" latinLnBrk="0" hangingPunct="1">
        <a:spcBef>
          <a:spcPct val="20000"/>
        </a:spcBef>
        <a:buFont typeface="Arial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1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4571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jpe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jpe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jpe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816347"/>
            <a:ext cx="12435840" cy="4127082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US" sz="4900" dirty="0" smtClean="0"/>
              <a:t>SDN, open-source and ONOS</a:t>
            </a:r>
            <a:endParaRPr lang="en-US" sz="49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94560" y="6126480"/>
            <a:ext cx="10241280" cy="210312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Nick McKeown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Stanford University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happening fast!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4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OCP: Wedge switch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97" y="1568287"/>
            <a:ext cx="8663314" cy="64974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28688" y="3960644"/>
            <a:ext cx="3306143" cy="578168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30615" tIns="65308" rIns="130615" bIns="65308" rtlCol="0">
            <a:spAutoFit/>
          </a:bodyPr>
          <a:lstStyle/>
          <a:p>
            <a:r>
              <a:rPr lang="en-US" sz="2900" dirty="0"/>
              <a:t>BCM  </a:t>
            </a:r>
            <a:r>
              <a:rPr lang="en-US" sz="2900" dirty="0" err="1"/>
              <a:t>xChip</a:t>
            </a:r>
            <a:r>
              <a:rPr lang="en-US" sz="2900" dirty="0"/>
              <a:t>: 1.2Tb/s</a:t>
            </a:r>
          </a:p>
        </p:txBody>
      </p:sp>
    </p:spTree>
    <p:extLst>
      <p:ext uri="{BB962C8B-B14F-4D97-AF65-F5344CB8AC3E}">
        <p14:creationId xmlns:p14="http://schemas.microsoft.com/office/powerpoint/2010/main" val="25611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225420" y="5965449"/>
            <a:ext cx="8121745" cy="1915118"/>
            <a:chOff x="3225420" y="5965449"/>
            <a:chExt cx="8121745" cy="1915118"/>
          </a:xfrm>
        </p:grpSpPr>
        <p:sp>
          <p:nvSpPr>
            <p:cNvPr id="17" name="Rounded Rectangle 16"/>
            <p:cNvSpPr/>
            <p:nvPr/>
          </p:nvSpPr>
          <p:spPr>
            <a:xfrm>
              <a:off x="3225420" y="5965449"/>
              <a:ext cx="8121745" cy="1915118"/>
            </a:xfrm>
            <a:prstGeom prst="roundRect">
              <a:avLst/>
            </a:prstGeom>
            <a:solidFill>
              <a:schemeClr val="tx1"/>
            </a:solidFill>
            <a:ln w="76200" cmpd="sng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11435" y="6409551"/>
              <a:ext cx="1863199" cy="1246079"/>
              <a:chOff x="2401384" y="5235805"/>
              <a:chExt cx="1630467" cy="110460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1384" y="5235805"/>
                <a:ext cx="1630467" cy="1104605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80829" y="5482348"/>
                <a:ext cx="657874" cy="35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DRAM</a:t>
                </a:r>
                <a:endParaRPr lang="en-US" sz="20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89393" y="6409551"/>
              <a:ext cx="1863199" cy="1246079"/>
              <a:chOff x="2401384" y="5235805"/>
              <a:chExt cx="1630467" cy="110460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1384" y="5235805"/>
                <a:ext cx="1630467" cy="110460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983763" y="5482348"/>
                <a:ext cx="479016" cy="35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CPU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397052" y="5965449"/>
              <a:ext cx="2735108" cy="1761945"/>
              <a:chOff x="7574771" y="5582396"/>
              <a:chExt cx="3061156" cy="23700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73358" y="5582396"/>
                <a:ext cx="2962569" cy="237005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74771" y="7489838"/>
                <a:ext cx="26873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Power supply + fans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" name="Rounded Rectangle 28"/>
          <p:cNvSpPr/>
          <p:nvPr/>
        </p:nvSpPr>
        <p:spPr>
          <a:xfrm>
            <a:off x="3225420" y="5965449"/>
            <a:ext cx="8121745" cy="190884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07404" y="4469937"/>
            <a:ext cx="8121745" cy="760008"/>
            <a:chOff x="3287388" y="3816274"/>
            <a:chExt cx="8121745" cy="933914"/>
          </a:xfrm>
        </p:grpSpPr>
        <p:sp>
          <p:nvSpPr>
            <p:cNvPr id="31" name="Rounded Rectangle 30"/>
            <p:cNvSpPr/>
            <p:nvPr/>
          </p:nvSpPr>
          <p:spPr>
            <a:xfrm>
              <a:off x="3287388" y="3816274"/>
              <a:ext cx="8121745" cy="93391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Linux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50839"/>
            <a:stretch/>
          </p:blipFill>
          <p:spPr>
            <a:xfrm>
              <a:off x="4364449" y="3856434"/>
              <a:ext cx="694561" cy="8535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7" b="90000" l="6709" r="89936">
                        <a14:foregroundMark x1="20767" y1="57455" x2="20767" y2="57455"/>
                        <a14:foregroundMark x1="24281" y1="63636" x2="24281" y2="63636"/>
                        <a14:foregroundMark x1="27157" y1="59273" x2="27157" y2="59273"/>
                        <a14:foregroundMark x1="32588" y1="64000" x2="32588" y2="64000"/>
                        <a14:foregroundMark x1="36102" y1="64364" x2="36102" y2="64364"/>
                        <a14:foregroundMark x1="39617" y1="63636" x2="39617" y2="63636"/>
                        <a14:foregroundMark x1="44409" y1="64364" x2="44409" y2="64364"/>
                        <a14:foregroundMark x1="49201" y1="64000" x2="49201" y2="64000"/>
                        <a14:foregroundMark x1="52077" y1="64364" x2="52077" y2="64364"/>
                        <a14:foregroundMark x1="56230" y1="64000" x2="56230" y2="64000"/>
                        <a14:foregroundMark x1="60064" y1="65091" x2="60064" y2="65091"/>
                        <a14:foregroundMark x1="64856" y1="63636" x2="64856" y2="63636"/>
                        <a14:foregroundMark x1="36422" y1="71636" x2="36422" y2="71636"/>
                        <a14:foregroundMark x1="48243" y1="72727" x2="48243" y2="72727"/>
                        <a14:foregroundMark x1="28115" y1="36000" x2="28115" y2="36000"/>
                        <a14:foregroundMark x1="22045" y1="35273" x2="22045" y2="35273"/>
                        <a14:foregroundMark x1="35463" y1="37818" x2="35463" y2="37818"/>
                        <a14:foregroundMark x1="39297" y1="37818" x2="39297" y2="37818"/>
                        <a14:foregroundMark x1="44089" y1="38909" x2="44089" y2="38909"/>
                        <a14:foregroundMark x1="49201" y1="39636" x2="49201" y2="39636"/>
                        <a14:foregroundMark x1="55591" y1="40000" x2="55591" y2="40000"/>
                        <a14:foregroundMark x1="59425" y1="39636" x2="59425" y2="39636"/>
                        <a14:foregroundMark x1="62300" y1="39636" x2="62300" y2="39636"/>
                        <a14:foregroundMark x1="56550" y1="37455" x2="56550" y2="37455"/>
                        <a14:foregroundMark x1="35144" y1="33818" x2="35144" y2="33818"/>
                        <a14:foregroundMark x1="32907" y1="36364" x2="32907" y2="3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404" y="6089491"/>
            <a:ext cx="2157718" cy="14218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64445" y="7284738"/>
            <a:ext cx="955226" cy="501223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xChip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92770" y="2902254"/>
            <a:ext cx="11911858" cy="513851"/>
            <a:chOff x="1592770" y="2902254"/>
            <a:chExt cx="11911858" cy="513851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592770" y="3416105"/>
              <a:ext cx="1191185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92770" y="2902254"/>
              <a:ext cx="11911858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187004" y="2917286"/>
              <a:ext cx="6247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Optional Remote  API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576237" y="4451657"/>
            <a:ext cx="1559007" cy="716667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algn="r"/>
            <a:r>
              <a:rPr lang="en-US" b="1" dirty="0" smtClean="0"/>
              <a:t>Open-source</a:t>
            </a:r>
          </a:p>
          <a:p>
            <a:pPr algn="r"/>
            <a:r>
              <a:rPr lang="en-US" dirty="0" smtClean="0"/>
              <a:t>ONL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10200" y="5176622"/>
            <a:ext cx="3323090" cy="716667"/>
            <a:chOff x="1610200" y="5176622"/>
            <a:chExt cx="3323090" cy="716667"/>
          </a:xfrm>
        </p:grpSpPr>
        <p:sp>
          <p:nvSpPr>
            <p:cNvPr id="36" name="Rounded Rectangle 35"/>
            <p:cNvSpPr/>
            <p:nvPr/>
          </p:nvSpPr>
          <p:spPr>
            <a:xfrm>
              <a:off x="3225420" y="5342598"/>
              <a:ext cx="1707870" cy="444463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30615" tIns="65308" rIns="130615" bIns="65308"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API/Driver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10200" y="5176622"/>
              <a:ext cx="1557492" cy="716667"/>
            </a:xfrm>
            <a:prstGeom prst="rect">
              <a:avLst/>
            </a:prstGeom>
            <a:noFill/>
          </p:spPr>
          <p:txBody>
            <a:bodyPr wrap="none" lIns="130615" tIns="65308" rIns="130615" bIns="65308" rtlCol="0">
              <a:spAutoFit/>
            </a:bodyPr>
            <a:lstStyle/>
            <a:p>
              <a:pPr algn="r"/>
              <a:r>
                <a:rPr lang="en-US" b="1" dirty="0" smtClean="0"/>
                <a:t>Open-source</a:t>
              </a:r>
            </a:p>
            <a:p>
              <a:pPr algn="r"/>
              <a:r>
                <a:rPr lang="en-US" dirty="0" smtClean="0"/>
                <a:t>OF-DPA</a:t>
              </a:r>
              <a:endParaRPr lang="en-US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350731" y="5860532"/>
            <a:ext cx="1559007" cy="716667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algn="r"/>
            <a:r>
              <a:rPr lang="en-US" b="1" dirty="0" smtClean="0"/>
              <a:t>Open-source</a:t>
            </a:r>
          </a:p>
          <a:p>
            <a:pPr algn="r"/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3635454"/>
            <a:ext cx="11312571" cy="716667"/>
            <a:chOff x="0" y="3635454"/>
            <a:chExt cx="11312571" cy="716667"/>
          </a:xfrm>
        </p:grpSpPr>
        <p:sp>
          <p:nvSpPr>
            <p:cNvPr id="37" name="Rounded Rectangle 36"/>
            <p:cNvSpPr/>
            <p:nvPr/>
          </p:nvSpPr>
          <p:spPr>
            <a:xfrm>
              <a:off x="3225420" y="3781070"/>
              <a:ext cx="8087151" cy="50510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130615" tIns="65308" rIns="130615" bIns="65308"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Forwarding Agent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0" y="3635454"/>
              <a:ext cx="3149676" cy="716667"/>
            </a:xfrm>
            <a:prstGeom prst="rect">
              <a:avLst/>
            </a:prstGeom>
            <a:noFill/>
          </p:spPr>
          <p:txBody>
            <a:bodyPr wrap="square" lIns="130615" tIns="65308" rIns="130615" bIns="65308" rtlCol="0">
              <a:spAutoFit/>
            </a:bodyPr>
            <a:lstStyle/>
            <a:p>
              <a:pPr algn="r"/>
              <a:r>
                <a:rPr lang="en-US" b="1" dirty="0" smtClean="0"/>
                <a:t>Open-source</a:t>
              </a:r>
            </a:p>
            <a:p>
              <a:pPr algn="r"/>
              <a:r>
                <a:rPr lang="en-US" dirty="0" smtClean="0"/>
                <a:t>FBOSS, OVS, Indigo, </a:t>
              </a:r>
              <a:r>
                <a:rPr lang="en-US" dirty="0" err="1" smtClean="0"/>
                <a:t>SwLight</a:t>
              </a:r>
              <a:r>
                <a:rPr lang="en-US" dirty="0"/>
                <a:t>.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2228" y="1324549"/>
            <a:ext cx="10256921" cy="1301442"/>
            <a:chOff x="1072228" y="1324549"/>
            <a:chExt cx="10256921" cy="1301442"/>
          </a:xfrm>
        </p:grpSpPr>
        <p:sp>
          <p:nvSpPr>
            <p:cNvPr id="43" name="Rounded Rectangle 42"/>
            <p:cNvSpPr/>
            <p:nvPr/>
          </p:nvSpPr>
          <p:spPr>
            <a:xfrm>
              <a:off x="3225420" y="1433225"/>
              <a:ext cx="8103729" cy="113503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rgbClr val="000000"/>
                  </a:solidFill>
                </a:rPr>
                <a:t>Network Control Plane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72228" y="1324549"/>
              <a:ext cx="2103365" cy="1301442"/>
            </a:xfrm>
            <a:prstGeom prst="rect">
              <a:avLst/>
            </a:prstGeom>
            <a:noFill/>
          </p:spPr>
          <p:txBody>
            <a:bodyPr wrap="none" lIns="130615" tIns="65308" rIns="130615" bIns="65308" rtlCol="0">
              <a:spAutoFit/>
            </a:bodyPr>
            <a:lstStyle/>
            <a:p>
              <a:pPr algn="r"/>
              <a:r>
                <a:rPr lang="en-US" b="1" dirty="0" smtClean="0"/>
                <a:t>Open-source</a:t>
              </a:r>
            </a:p>
            <a:p>
              <a:pPr algn="r"/>
              <a:r>
                <a:rPr lang="en-US" dirty="0" smtClean="0"/>
                <a:t>ONOS, ODL</a:t>
              </a:r>
            </a:p>
            <a:p>
              <a:pPr algn="r"/>
              <a:r>
                <a:rPr lang="en-US" dirty="0" smtClean="0"/>
                <a:t>NOX, POX, </a:t>
              </a:r>
              <a:r>
                <a:rPr lang="en-US" dirty="0" err="1" smtClean="0"/>
                <a:t>Ryu</a:t>
              </a:r>
              <a:endParaRPr lang="en-US" dirty="0" smtClean="0"/>
            </a:p>
            <a:p>
              <a:pPr algn="r"/>
              <a:r>
                <a:rPr lang="en-US" dirty="0" smtClean="0"/>
                <a:t>Floodlight, Beacon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189393" y="5200577"/>
            <a:ext cx="3585241" cy="716667"/>
            <a:chOff x="5189393" y="5200577"/>
            <a:chExt cx="3585241" cy="716667"/>
          </a:xfrm>
        </p:grpSpPr>
        <p:sp>
          <p:nvSpPr>
            <p:cNvPr id="45" name="TextBox 44"/>
            <p:cNvSpPr txBox="1"/>
            <p:nvPr/>
          </p:nvSpPr>
          <p:spPr>
            <a:xfrm>
              <a:off x="7216791" y="5200577"/>
              <a:ext cx="1557843" cy="716667"/>
            </a:xfrm>
            <a:prstGeom prst="rect">
              <a:avLst/>
            </a:prstGeom>
            <a:noFill/>
          </p:spPr>
          <p:txBody>
            <a:bodyPr wrap="none" lIns="130615" tIns="65308" rIns="130615" bIns="65308" rtlCol="0">
              <a:spAutoFit/>
            </a:bodyPr>
            <a:lstStyle/>
            <a:p>
              <a:r>
                <a:rPr lang="en-US" b="1" dirty="0" smtClean="0"/>
                <a:t>Open-source</a:t>
              </a:r>
            </a:p>
            <a:p>
              <a:r>
                <a:rPr lang="en-US" dirty="0" smtClean="0"/>
                <a:t>ONIE</a:t>
              </a:r>
              <a:endParaRPr lang="en-US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5189393" y="5342598"/>
              <a:ext cx="1981989" cy="444463"/>
            </a:xfrm>
            <a:prstGeom prst="roundRect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000000"/>
                  </a:solidFill>
                </a:rPr>
                <a:t>Boot Loader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36299" y="135337"/>
            <a:ext cx="10276272" cy="1127275"/>
            <a:chOff x="1070893" y="3221957"/>
            <a:chExt cx="10276272" cy="1127275"/>
          </a:xfrm>
        </p:grpSpPr>
        <p:sp>
          <p:nvSpPr>
            <p:cNvPr id="44" name="Rounded Rectangle 43"/>
            <p:cNvSpPr/>
            <p:nvPr/>
          </p:nvSpPr>
          <p:spPr>
            <a:xfrm>
              <a:off x="3225419" y="3241307"/>
              <a:ext cx="2355434" cy="1107925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900" dirty="0"/>
                <a:t>App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067317" y="3231632"/>
              <a:ext cx="2355434" cy="1107925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900" dirty="0"/>
                <a:t>App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8991731" y="3221957"/>
              <a:ext cx="2355434" cy="1107925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900" dirty="0"/>
                <a:t>App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070893" y="3460671"/>
              <a:ext cx="143342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Proprietary</a:t>
              </a:r>
            </a:p>
            <a:p>
              <a:pPr algn="ctr"/>
              <a:r>
                <a:rPr lang="en-US" dirty="0" smtClean="0"/>
                <a:t>Software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280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rise of open-source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rise of merchant switching chips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need for operators to reduce cost and differentiate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Calibri" charset="0"/>
                <a:ea typeface="ＭＳ Ｐゴシック" charset="0"/>
                <a:cs typeface="ＭＳ Ｐゴシック" charset="0"/>
              </a:rPr>
              <a:t>The Problem</a:t>
            </a:r>
            <a:endParaRPr lang="en-US" sz="4900" dirty="0">
              <a:solidFill>
                <a:srgbClr val="1F497D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Content Placeholder 9"/>
          <p:cNvSpPr>
            <a:spLocks noGrp="1"/>
          </p:cNvSpPr>
          <p:nvPr>
            <p:ph idx="1"/>
          </p:nvPr>
        </p:nvSpPr>
        <p:spPr>
          <a:xfrm>
            <a:off x="931098" y="1701167"/>
            <a:ext cx="13512800" cy="298936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Global IP traffic growing 40-50% per year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End-customer monthly bill remains unchanged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Therefore,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cost of ownership needs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reduce 40-50% per Gb/s per year</a:t>
            </a:r>
          </a:p>
          <a:p>
            <a:pPr marL="0" indent="0"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But in practice, reduces by </a:t>
            </a:r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&lt;20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% per year</a:t>
            </a:r>
          </a:p>
          <a:p>
            <a:pPr>
              <a:buFont typeface="Arial" charset="0"/>
              <a:buNone/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4281848" y="4608031"/>
            <a:ext cx="5969184" cy="3011549"/>
          </a:xfrm>
          <a:custGeom>
            <a:avLst/>
            <a:gdLst>
              <a:gd name="connsiteX0" fmla="*/ 0 w 5406739"/>
              <a:gd name="connsiteY0" fmla="*/ 0 h 2830130"/>
              <a:gd name="connsiteX1" fmla="*/ 36287 w 5406739"/>
              <a:gd name="connsiteY1" fmla="*/ 2830130 h 2830130"/>
              <a:gd name="connsiteX2" fmla="*/ 5406739 w 5406739"/>
              <a:gd name="connsiteY2" fmla="*/ 2830130 h 28301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06739" h="2830130">
                <a:moveTo>
                  <a:pt x="0" y="0"/>
                </a:moveTo>
                <a:lnTo>
                  <a:pt x="36287" y="2830130"/>
                </a:lnTo>
                <a:lnTo>
                  <a:pt x="5406739" y="2830130"/>
                </a:lnTo>
              </a:path>
            </a:pathLst>
          </a:custGeom>
          <a:ln w="38100" cmpd="sng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299982" y="5152287"/>
            <a:ext cx="5932906" cy="15163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1082" y="4934585"/>
            <a:ext cx="1310020" cy="38471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$30/month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20371" y="7583295"/>
            <a:ext cx="636277" cy="38471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281848" y="4753168"/>
            <a:ext cx="3701258" cy="2347566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689276">
            <a:off x="4601621" y="5888412"/>
            <a:ext cx="1813307" cy="384717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dirty="0" smtClean="0"/>
              <a:t>Growth in traffic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299983" y="4934585"/>
            <a:ext cx="6640501" cy="2166148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677268" y="4746672"/>
            <a:ext cx="1273596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/>
              <a:t>Revenue</a:t>
            </a:r>
          </a:p>
        </p:txBody>
      </p:sp>
      <p:sp>
        <p:nvSpPr>
          <p:cNvPr id="22" name="TextBox 21"/>
          <p:cNvSpPr txBox="1"/>
          <p:nvPr/>
        </p:nvSpPr>
        <p:spPr>
          <a:xfrm rot="20448706">
            <a:off x="6548375" y="5685585"/>
            <a:ext cx="1403589" cy="46166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400" dirty="0"/>
              <a:t>Total cost</a:t>
            </a:r>
          </a:p>
        </p:txBody>
      </p:sp>
      <p:sp>
        <p:nvSpPr>
          <p:cNvPr id="20" name="Oval 19"/>
          <p:cNvSpPr/>
          <p:nvPr/>
        </p:nvSpPr>
        <p:spPr>
          <a:xfrm>
            <a:off x="9711087" y="5153910"/>
            <a:ext cx="235864" cy="272128"/>
          </a:xfrm>
          <a:prstGeom prst="ellipse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6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3" grpId="0" animBg="1"/>
      <p:bldP spid="7" grpId="0"/>
      <p:bldP spid="9" grpId="0"/>
      <p:bldP spid="14" grpId="0"/>
      <p:bldP spid="19" grpId="0"/>
      <p:bldP spid="22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Simpler hardware + open-source +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53203"/>
            <a:ext cx="13167360" cy="5431156"/>
          </a:xfrm>
        </p:spPr>
        <p:txBody>
          <a:bodyPr>
            <a:normAutofit/>
          </a:bodyPr>
          <a:lstStyle/>
          <a:p>
            <a:pPr marL="577850" indent="-577850">
              <a:lnSpc>
                <a:spcPct val="80000"/>
              </a:lnSpc>
              <a:buFont typeface="+mj-lt"/>
              <a:buAutoNum type="arabicPeriod"/>
            </a:pPr>
            <a:r>
              <a:rPr lang="en-US" sz="4800" dirty="0" smtClean="0"/>
              <a:t>Reduce capital cost</a:t>
            </a:r>
          </a:p>
          <a:p>
            <a:pPr marL="577850" lvl="1" indent="0">
              <a:lnSpc>
                <a:spcPct val="80000"/>
              </a:lnSpc>
              <a:buNone/>
            </a:pPr>
            <a:r>
              <a:rPr lang="en-US" sz="4000" dirty="0" smtClean="0"/>
              <a:t>Move to simpler hardware + open-source control plane</a:t>
            </a:r>
          </a:p>
          <a:p>
            <a:pPr marL="577850" lvl="1" indent="0">
              <a:lnSpc>
                <a:spcPct val="80000"/>
              </a:lnSpc>
              <a:buNone/>
            </a:pPr>
            <a:endParaRPr lang="en-US" sz="4000" dirty="0" smtClean="0"/>
          </a:p>
          <a:p>
            <a:pPr marL="577850" indent="-577850">
              <a:lnSpc>
                <a:spcPct val="80000"/>
              </a:lnSpc>
              <a:buFont typeface="+mj-lt"/>
              <a:buAutoNum type="arabicPeriod"/>
            </a:pPr>
            <a:r>
              <a:rPr lang="en-US" sz="4800" dirty="0" smtClean="0"/>
              <a:t>Reduce operational cost</a:t>
            </a:r>
          </a:p>
          <a:p>
            <a:pPr marL="635000" lvl="1" indent="-57150">
              <a:lnSpc>
                <a:spcPct val="80000"/>
              </a:lnSpc>
              <a:buNone/>
            </a:pPr>
            <a:r>
              <a:rPr lang="en-US" sz="4200" dirty="0" smtClean="0"/>
              <a:t>Streamline protocols, features and software</a:t>
            </a:r>
          </a:p>
          <a:p>
            <a:pPr marL="635000" lvl="1" indent="-57150">
              <a:lnSpc>
                <a:spcPct val="80000"/>
              </a:lnSpc>
              <a:buNone/>
            </a:pPr>
            <a:endParaRPr lang="en-US" sz="4200" dirty="0" smtClean="0"/>
          </a:p>
          <a:p>
            <a:pPr marL="577850" indent="-577850">
              <a:lnSpc>
                <a:spcPct val="80000"/>
              </a:lnSpc>
              <a:buFont typeface="+mj-lt"/>
              <a:buAutoNum type="arabicPeriod"/>
            </a:pPr>
            <a:r>
              <a:rPr lang="en-US" sz="4800" dirty="0" smtClean="0"/>
              <a:t>Increase price</a:t>
            </a:r>
          </a:p>
          <a:p>
            <a:pPr marL="577850" lvl="1" indent="0">
              <a:lnSpc>
                <a:spcPct val="80000"/>
              </a:lnSpc>
              <a:buNone/>
            </a:pPr>
            <a:r>
              <a:rPr lang="en-US" sz="4200" dirty="0" smtClean="0"/>
              <a:t>Differentiate with new proprietary software services</a:t>
            </a:r>
          </a:p>
          <a:p>
            <a:pPr marL="514350" indent="-514350">
              <a:buFont typeface="+mj-lt"/>
              <a:buAutoNum type="arabicPeriod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4050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was deliberately designed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To be simple and streamlined. </a:t>
            </a:r>
          </a:p>
          <a:p>
            <a:pPr marL="0" indent="0">
              <a:buNone/>
            </a:pPr>
            <a:r>
              <a:rPr lang="en-US" dirty="0" smtClean="0"/>
              <a:t>To have decentralized control: Lots of individually controlled pieces.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000" dirty="0"/>
              <a:t>Which led to …</a:t>
            </a:r>
          </a:p>
          <a:p>
            <a:r>
              <a:rPr lang="en-US" dirty="0" smtClean="0"/>
              <a:t>Explosive organic growth of the Internet.</a:t>
            </a:r>
          </a:p>
          <a:p>
            <a:r>
              <a:rPr lang="en-US" dirty="0" smtClean="0"/>
              <a:t>A great business for companies selling routers.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47854" y="1843742"/>
            <a:ext cx="4830746" cy="742374"/>
          </a:xfrm>
          <a:prstGeom prst="rect">
            <a:avLst/>
          </a:prstGeom>
          <a:solidFill>
            <a:schemeClr val="bg1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simple and streamlined</a:t>
            </a:r>
          </a:p>
        </p:txBody>
      </p:sp>
      <p:sp>
        <p:nvSpPr>
          <p:cNvPr id="5" name="Rectangle 4"/>
          <p:cNvSpPr/>
          <p:nvPr/>
        </p:nvSpPr>
        <p:spPr>
          <a:xfrm>
            <a:off x="1051228" y="4923049"/>
            <a:ext cx="3635074" cy="742374"/>
          </a:xfrm>
          <a:prstGeom prst="rect">
            <a:avLst/>
          </a:prstGeom>
          <a:solidFill>
            <a:srgbClr val="000000"/>
          </a:solidFill>
          <a:ln w="76200" cmpd="sng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great business</a:t>
            </a:r>
          </a:p>
        </p:txBody>
      </p:sp>
    </p:spTree>
    <p:extLst>
      <p:ext uri="{BB962C8B-B14F-4D97-AF65-F5344CB8AC3E}">
        <p14:creationId xmlns:p14="http://schemas.microsoft.com/office/powerpoint/2010/main" val="2684893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1: Vertical integration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003" y="2402206"/>
            <a:ext cx="9100202" cy="54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5147734" y="4655211"/>
            <a:ext cx="4792133" cy="100584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Proprietary</a:t>
            </a:r>
            <a:endParaRPr lang="en-US" dirty="0"/>
          </a:p>
          <a:p>
            <a:pPr algn="ctr" eaLnBrk="1" hangingPunct="1">
              <a:defRPr/>
            </a:pPr>
            <a:r>
              <a:rPr lang="en-US" dirty="0"/>
              <a:t>Operating System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5147734" y="5818608"/>
            <a:ext cx="4792133" cy="100584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Proprietary</a:t>
            </a:r>
            <a:endParaRPr lang="en-US" dirty="0"/>
          </a:p>
          <a:p>
            <a:pPr algn="ctr" eaLnBrk="1" hangingPunct="1">
              <a:defRPr/>
            </a:pPr>
            <a:r>
              <a:rPr lang="en-US" dirty="0"/>
              <a:t>Hardware</a:t>
            </a:r>
            <a:endParaRPr lang="en-US" sz="2000" dirty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5147734" y="3492393"/>
            <a:ext cx="4792133" cy="100584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Proprietary</a:t>
            </a:r>
            <a:endParaRPr lang="en-US" dirty="0"/>
          </a:p>
          <a:p>
            <a:pPr algn="ctr" eaLnBrk="1" hangingPunct="1">
              <a:defRPr/>
            </a:pPr>
            <a:r>
              <a:rPr lang="en-US" dirty="0"/>
              <a:t>Features</a:t>
            </a:r>
            <a:endParaRPr 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5205613" y="3492393"/>
            <a:ext cx="10228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“CLI”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78946" y="1577056"/>
            <a:ext cx="13816178" cy="645499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200" dirty="0" smtClean="0"/>
              <a:t>Network Management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045092" y="2203141"/>
            <a:ext cx="10254672" cy="1308666"/>
            <a:chOff x="2045092" y="2203141"/>
            <a:chExt cx="10254672" cy="130866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5704425" y="2232803"/>
              <a:ext cx="0" cy="1279004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45092" y="2232803"/>
              <a:ext cx="0" cy="1279004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2299764" y="2203141"/>
              <a:ext cx="0" cy="1279004"/>
            </a:xfrm>
            <a:prstGeom prst="line">
              <a:avLst/>
            </a:prstGeom>
            <a:ln w="19050" cmpd="sng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000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4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 2: High barrier to entry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1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of published Internet Standards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355934"/>
              </p:ext>
            </p:extLst>
          </p:nvPr>
        </p:nvGraphicFramePr>
        <p:xfrm>
          <a:off x="1585693" y="1507505"/>
          <a:ext cx="11129997" cy="652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241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956" y="2627829"/>
            <a:ext cx="6678574" cy="2376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What is happening?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3200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266" y="2447322"/>
            <a:ext cx="3853141" cy="5386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r"/>
            <a:r>
              <a:rPr lang="en-US" sz="2900" dirty="0"/>
              <a:t>50+ million lines of code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10359" y="4172977"/>
            <a:ext cx="3729296" cy="538605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2900" dirty="0"/>
              <a:t>Tens of billions of </a:t>
            </a:r>
            <a:r>
              <a:rPr lang="en-US" sz="2900" dirty="0" smtClean="0"/>
              <a:t>gates</a:t>
            </a:r>
            <a:endParaRPr lang="en-US" sz="2900" dirty="0"/>
          </a:p>
        </p:txBody>
      </p:sp>
      <p:sp>
        <p:nvSpPr>
          <p:cNvPr id="20" name="TextBox 19"/>
          <p:cNvSpPr txBox="1"/>
          <p:nvPr/>
        </p:nvSpPr>
        <p:spPr>
          <a:xfrm>
            <a:off x="878241" y="5692387"/>
            <a:ext cx="12621705" cy="707882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sz="4000" dirty="0" smtClean="0"/>
              <a:t>“</a:t>
            </a:r>
            <a:r>
              <a:rPr lang="en-US" sz="4000" dirty="0"/>
              <a:t>Great business” triumphed over “simple and streamlined”.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66" y="322002"/>
            <a:ext cx="9100202" cy="54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 bwMode="auto">
          <a:xfrm>
            <a:off x="3861874" y="2693416"/>
            <a:ext cx="4792133" cy="115824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Proprietary</a:t>
            </a:r>
            <a:endParaRPr lang="en-US" dirty="0"/>
          </a:p>
          <a:p>
            <a:pPr algn="ctr" eaLnBrk="1" hangingPunct="1">
              <a:defRPr/>
            </a:pPr>
            <a:r>
              <a:rPr lang="en-US" dirty="0"/>
              <a:t>Operating System</a:t>
            </a: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 bwMode="auto">
          <a:xfrm>
            <a:off x="3861874" y="3963580"/>
            <a:ext cx="4792133" cy="100584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Proprietary</a:t>
            </a:r>
            <a:endParaRPr lang="en-US" dirty="0"/>
          </a:p>
          <a:p>
            <a:pPr algn="ctr" eaLnBrk="1" hangingPunct="1">
              <a:defRPr/>
            </a:pPr>
            <a:r>
              <a:rPr lang="en-US" dirty="0"/>
              <a:t>Hardware</a:t>
            </a:r>
            <a:endParaRPr lang="en-US" sz="2000" dirty="0"/>
          </a:p>
        </p:txBody>
      </p:sp>
      <p:sp>
        <p:nvSpPr>
          <p:cNvPr id="30" name="Rounded Rectangle 29"/>
          <p:cNvSpPr/>
          <p:nvPr/>
        </p:nvSpPr>
        <p:spPr bwMode="auto">
          <a:xfrm>
            <a:off x="3861874" y="1708060"/>
            <a:ext cx="4792133" cy="8839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5" tIns="45718" rIns="91435" bIns="45718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dirty="0" smtClean="0"/>
              <a:t>Proprietary</a:t>
            </a:r>
            <a:endParaRPr lang="en-US" dirty="0"/>
          </a:p>
          <a:p>
            <a:pPr algn="ctr" eaLnBrk="1" hangingPunct="1">
              <a:defRPr/>
            </a:pPr>
            <a:r>
              <a:rPr lang="en-US" dirty="0"/>
              <a:t>Features</a:t>
            </a:r>
            <a:endParaRPr lang="en-US" sz="2000" dirty="0"/>
          </a:p>
        </p:txBody>
      </p:sp>
      <p:sp>
        <p:nvSpPr>
          <p:cNvPr id="3" name="Right Brace 2"/>
          <p:cNvSpPr/>
          <p:nvPr/>
        </p:nvSpPr>
        <p:spPr>
          <a:xfrm>
            <a:off x="8910359" y="1708060"/>
            <a:ext cx="327737" cy="2164080"/>
          </a:xfrm>
          <a:prstGeom prst="rightBrace">
            <a:avLst>
              <a:gd name="adj1" fmla="val 33824"/>
              <a:gd name="adj2" fmla="val 50000"/>
            </a:avLst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2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SDN and NFV inevitable because…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767966"/>
            <a:ext cx="13572653" cy="3732037"/>
          </a:xfrm>
        </p:spPr>
        <p:txBody>
          <a:bodyPr>
            <a:normAutofit/>
          </a:bodyPr>
          <a:lstStyle/>
          <a:p>
            <a:pPr marL="734712" indent="-734712">
              <a:buFont typeface="+mj-lt"/>
              <a:buAutoNum type="arabicPeriod"/>
            </a:pPr>
            <a:r>
              <a:rPr lang="en-US" sz="5100" dirty="0"/>
              <a:t>Rise of Linux</a:t>
            </a:r>
            <a:r>
              <a:rPr lang="en-US" sz="5100" dirty="0" smtClean="0"/>
              <a:t>.</a:t>
            </a:r>
          </a:p>
          <a:p>
            <a:pPr marL="734712" indent="-734712">
              <a:buFont typeface="+mj-lt"/>
              <a:buAutoNum type="arabicPeriod"/>
            </a:pPr>
            <a:r>
              <a:rPr lang="en-US" sz="5100" dirty="0" smtClean="0"/>
              <a:t>Rise of simpler servers and switches.</a:t>
            </a:r>
          </a:p>
          <a:p>
            <a:pPr marL="734712" indent="-734712">
              <a:buFont typeface="+mj-lt"/>
              <a:buAutoNum type="arabicPeriod"/>
            </a:pPr>
            <a:r>
              <a:rPr lang="en-US" sz="5100" dirty="0" smtClean="0"/>
              <a:t>NFV: Rise of virtualization.</a:t>
            </a:r>
            <a:endParaRPr lang="en-US" sz="5100" dirty="0"/>
          </a:p>
          <a:p>
            <a:pPr marL="734712" indent="-734712">
              <a:buFont typeface="+mj-lt"/>
              <a:buAutoNum type="arabicPeriod"/>
            </a:pPr>
            <a:r>
              <a:rPr lang="en-US" sz="5100" dirty="0" smtClean="0"/>
              <a:t>SDN: Rise </a:t>
            </a:r>
            <a:r>
              <a:rPr lang="en-US" sz="5100" dirty="0"/>
              <a:t>of merchant switching silicon.</a:t>
            </a:r>
          </a:p>
          <a:p>
            <a:pPr marL="0" indent="0">
              <a:buNone/>
            </a:pPr>
            <a:endParaRPr lang="en-US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60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1"/>
          <p:cNvSpPr>
            <a:spLocks noGrp="1"/>
          </p:cNvSpPr>
          <p:nvPr>
            <p:ph type="title"/>
          </p:nvPr>
        </p:nvSpPr>
        <p:spPr>
          <a:xfrm>
            <a:off x="731520" y="-184785"/>
            <a:ext cx="13167360" cy="1371601"/>
          </a:xfrm>
        </p:spPr>
        <p:txBody>
          <a:bodyPr/>
          <a:lstStyle/>
          <a:p>
            <a:pPr eaLnBrk="1" hangingPunct="1"/>
            <a:r>
              <a:rPr lang="en-US" sz="5700">
                <a:latin typeface="Calibri" charset="0"/>
              </a:rPr>
              <a:t>Software Defined Network (SDN)</a:t>
            </a:r>
          </a:p>
        </p:txBody>
      </p:sp>
      <p:cxnSp>
        <p:nvCxnSpPr>
          <p:cNvPr id="44" name="Straight Connector 43"/>
          <p:cNvCxnSpPr>
            <a:stCxn id="34" idx="0"/>
            <a:endCxn id="51" idx="3"/>
          </p:cNvCxnSpPr>
          <p:nvPr/>
        </p:nvCxnSpPr>
        <p:spPr bwMode="auto">
          <a:xfrm flipV="1">
            <a:off x="2993391" y="5324049"/>
            <a:ext cx="2721650" cy="174767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6423662" y="5465657"/>
            <a:ext cx="1770379" cy="8858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6563361" y="6951557"/>
            <a:ext cx="2057400" cy="89154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2800126" y="7204153"/>
            <a:ext cx="2505936" cy="63894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9215121" y="6058113"/>
            <a:ext cx="1917701" cy="59626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075181" y="6721053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003801" y="7324937"/>
            <a:ext cx="1836421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798061" y="5002743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7703821" y="6319097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355581" y="5404697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073951" y="4520139"/>
            <a:ext cx="10116819" cy="3126104"/>
            <a:chOff x="2073951" y="4520139"/>
            <a:chExt cx="10116819" cy="3126104"/>
          </a:xfrm>
        </p:grpSpPr>
        <p:sp>
          <p:nvSpPr>
            <p:cNvPr id="45" name="AutoShape 7"/>
            <p:cNvSpPr>
              <a:spLocks noChangeArrowheads="1"/>
            </p:cNvSpPr>
            <p:nvPr/>
          </p:nvSpPr>
          <p:spPr bwMode="auto">
            <a:xfrm>
              <a:off x="2073951" y="6238449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r>
                <a:rPr lang="en-US" sz="2400" dirty="0" smtClean="0"/>
                <a:t>Control</a:t>
              </a:r>
              <a:endParaRPr lang="en-US" sz="2400" dirty="0"/>
            </a:p>
          </p:txBody>
        </p:sp>
        <p:sp>
          <p:nvSpPr>
            <p:cNvPr id="49" name="AutoShape 7"/>
            <p:cNvSpPr>
              <a:spLocks noChangeArrowheads="1"/>
            </p:cNvSpPr>
            <p:nvPr/>
          </p:nvSpPr>
          <p:spPr bwMode="auto">
            <a:xfrm>
              <a:off x="5002571" y="6842333"/>
              <a:ext cx="1836421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2400" dirty="0" smtClean="0">
                  <a:ea typeface="+mn-ea"/>
                  <a:cs typeface="+mn-cs"/>
                </a:rPr>
                <a:t>Control</a:t>
              </a: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</p:txBody>
        </p:sp>
        <p:sp>
          <p:nvSpPr>
            <p:cNvPr id="51" name="AutoShape 7"/>
            <p:cNvSpPr>
              <a:spLocks noChangeArrowheads="1"/>
            </p:cNvSpPr>
            <p:nvPr/>
          </p:nvSpPr>
          <p:spPr bwMode="auto">
            <a:xfrm>
              <a:off x="4796831" y="4520139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2400" dirty="0" smtClean="0">
                  <a:ea typeface="+mn-ea"/>
                  <a:cs typeface="+mn-cs"/>
                </a:rPr>
                <a:t>Control</a:t>
              </a: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</p:txBody>
        </p:sp>
        <p:sp>
          <p:nvSpPr>
            <p:cNvPr id="53" name="AutoShape 7"/>
            <p:cNvSpPr>
              <a:spLocks noChangeArrowheads="1"/>
            </p:cNvSpPr>
            <p:nvPr/>
          </p:nvSpPr>
          <p:spPr bwMode="auto">
            <a:xfrm>
              <a:off x="7702591" y="5836493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2400" dirty="0" smtClean="0">
                  <a:ea typeface="+mn-ea"/>
                  <a:cs typeface="+mn-cs"/>
                </a:rPr>
                <a:t>Control</a:t>
              </a: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</p:txBody>
        </p:sp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10354351" y="4922093"/>
              <a:ext cx="1836419" cy="803910"/>
            </a:xfrm>
            <a:prstGeom prst="can">
              <a:avLst>
                <a:gd name="adj" fmla="val 43620"/>
              </a:avLst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30622" tIns="65311" rIns="130622" bIns="65311" anchor="ctr"/>
            <a:lstStyle/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r>
                <a:rPr lang="en-US" sz="2400" dirty="0" smtClean="0">
                  <a:ea typeface="+mn-ea"/>
                  <a:cs typeface="+mn-cs"/>
                </a:rPr>
                <a:t>Control</a:t>
              </a:r>
              <a:endParaRPr lang="en-US" sz="2400" dirty="0">
                <a:ea typeface="+mn-ea"/>
                <a:cs typeface="+mn-cs"/>
              </a:endParaRPr>
            </a:p>
            <a:p>
              <a:pPr algn="ctr">
                <a:defRPr/>
              </a:pPr>
              <a:endParaRPr lang="en-US" sz="2400" dirty="0">
                <a:ea typeface="+mn-ea"/>
                <a:cs typeface="+mn-cs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706880" y="891071"/>
            <a:ext cx="10661226" cy="34004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2" name="TextBox 44"/>
          <p:cNvSpPr txBox="1">
            <a:spLocks noChangeArrowheads="1"/>
          </p:cNvSpPr>
          <p:nvPr/>
        </p:nvSpPr>
        <p:spPr bwMode="auto">
          <a:xfrm>
            <a:off x="5402581" y="3016141"/>
            <a:ext cx="3284316" cy="53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622" tIns="65311" rIns="130622" bIns="6531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Arial" charset="0"/>
              </a:rPr>
              <a:t>Global Network Map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1706880" y="3551445"/>
            <a:ext cx="10661226" cy="52506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r>
              <a:rPr lang="en-US" sz="3400" dirty="0" smtClean="0">
                <a:solidFill>
                  <a:srgbClr val="FFFFFF"/>
                </a:solidFill>
                <a:latin typeface="+mj-lt"/>
              </a:rPr>
              <a:t>Remote Control </a:t>
            </a:r>
            <a:r>
              <a:rPr lang="en-US" sz="3400" dirty="0">
                <a:solidFill>
                  <a:srgbClr val="FFFFFF"/>
                </a:solidFill>
                <a:latin typeface="+mj-lt"/>
              </a:rPr>
              <a:t>Plane</a:t>
            </a:r>
          </a:p>
        </p:txBody>
      </p:sp>
      <p:grpSp>
        <p:nvGrpSpPr>
          <p:cNvPr id="10" name="Group 1"/>
          <p:cNvGrpSpPr/>
          <p:nvPr/>
        </p:nvGrpSpPr>
        <p:grpSpPr>
          <a:xfrm>
            <a:off x="9265920" y="2911365"/>
            <a:ext cx="1853184" cy="656706"/>
            <a:chOff x="5257800" y="3124200"/>
            <a:chExt cx="1158240" cy="547255"/>
          </a:xfrm>
          <a:effectLst>
            <a:outerShdw blurRad="50800" dist="50800" dir="10260000" algn="tl" rotWithShape="0">
              <a:srgbClr val="000000">
                <a:alpha val="54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2578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562600" y="3124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9436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48400" y="32004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638800" y="3505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flipV="1">
              <a:off x="5400890" y="3266108"/>
              <a:ext cx="1862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2"/>
              <a:endCxn id="33" idx="5"/>
            </p:cNvCxnSpPr>
            <p:nvPr/>
          </p:nvCxnSpPr>
          <p:spPr>
            <a:xfrm flipH="1" flipV="1">
              <a:off x="5400890" y="3494708"/>
              <a:ext cx="2379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1"/>
              <a:endCxn id="40" idx="5"/>
            </p:cNvCxnSpPr>
            <p:nvPr/>
          </p:nvCxnSpPr>
          <p:spPr>
            <a:xfrm flipH="1" flipV="1">
              <a:off x="5705690" y="3266108"/>
              <a:ext cx="2624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6"/>
              <a:endCxn id="41" idx="3"/>
            </p:cNvCxnSpPr>
            <p:nvPr/>
          </p:nvCxnSpPr>
          <p:spPr>
            <a:xfrm flipV="1">
              <a:off x="5806440" y="34947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6111240" y="33423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950720" y="1927080"/>
            <a:ext cx="9847286" cy="906266"/>
            <a:chOff x="1950720" y="1927080"/>
            <a:chExt cx="9847286" cy="906266"/>
          </a:xfrm>
        </p:grpSpPr>
        <p:sp>
          <p:nvSpPr>
            <p:cNvPr id="81" name="Rounded Rectangle 80"/>
            <p:cNvSpPr/>
            <p:nvPr/>
          </p:nvSpPr>
          <p:spPr bwMode="auto">
            <a:xfrm>
              <a:off x="1950720" y="2002936"/>
              <a:ext cx="2804160" cy="773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21552" name="TextBox 23"/>
            <p:cNvSpPr txBox="1">
              <a:spLocks noChangeArrowheads="1"/>
            </p:cNvSpPr>
            <p:nvPr/>
          </p:nvSpPr>
          <p:spPr bwMode="auto">
            <a:xfrm>
              <a:off x="2621216" y="1927080"/>
              <a:ext cx="14631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600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  <a:p>
              <a:pPr algn="ctr" eaLnBrk="1" hangingPunct="1"/>
              <a:r>
                <a:rPr lang="en-US" sz="2600" dirty="0">
                  <a:solidFill>
                    <a:schemeClr val="bg1"/>
                  </a:solidFill>
                  <a:latin typeface="Arial" charset="0"/>
                </a:rPr>
                <a:t>Program</a:t>
              </a:r>
            </a:p>
          </p:txBody>
        </p:sp>
        <p:sp>
          <p:nvSpPr>
            <p:cNvPr id="73" name="Rounded Rectangle 72"/>
            <p:cNvSpPr/>
            <p:nvPr/>
          </p:nvSpPr>
          <p:spPr bwMode="auto">
            <a:xfrm>
              <a:off x="5472283" y="2009793"/>
              <a:ext cx="2804160" cy="773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5" name="TextBox 23"/>
            <p:cNvSpPr txBox="1">
              <a:spLocks noChangeArrowheads="1"/>
            </p:cNvSpPr>
            <p:nvPr/>
          </p:nvSpPr>
          <p:spPr bwMode="auto">
            <a:xfrm>
              <a:off x="6142779" y="1933937"/>
              <a:ext cx="14631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600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  <a:p>
              <a:pPr algn="ctr" eaLnBrk="1" hangingPunct="1"/>
              <a:r>
                <a:rPr lang="en-US" sz="2600" dirty="0">
                  <a:solidFill>
                    <a:schemeClr val="bg1"/>
                  </a:solidFill>
                  <a:latin typeface="Arial" charset="0"/>
                </a:rPr>
                <a:t>Program</a:t>
              </a:r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8993846" y="2016650"/>
              <a:ext cx="2804160" cy="77316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000" dirty="0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87" name="TextBox 23"/>
            <p:cNvSpPr txBox="1">
              <a:spLocks noChangeArrowheads="1"/>
            </p:cNvSpPr>
            <p:nvPr/>
          </p:nvSpPr>
          <p:spPr bwMode="auto">
            <a:xfrm>
              <a:off x="9664342" y="1940794"/>
              <a:ext cx="1463173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2600" dirty="0">
                  <a:solidFill>
                    <a:schemeClr val="bg1"/>
                  </a:solidFill>
                  <a:latin typeface="Arial" charset="0"/>
                </a:rPr>
                <a:t>Control</a:t>
              </a:r>
            </a:p>
            <a:p>
              <a:pPr algn="ctr" eaLnBrk="1" hangingPunct="1"/>
              <a:r>
                <a:rPr lang="en-US" sz="2600" dirty="0">
                  <a:solidFill>
                    <a:schemeClr val="bg1"/>
                  </a:solidFill>
                  <a:latin typeface="Arial" charset="0"/>
                </a:rPr>
                <a:t>Program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926080" y="4076510"/>
            <a:ext cx="8412480" cy="2765823"/>
            <a:chOff x="2926080" y="4076510"/>
            <a:chExt cx="8412480" cy="2765823"/>
          </a:xfrm>
        </p:grpSpPr>
        <p:cxnSp>
          <p:nvCxnSpPr>
            <p:cNvPr id="70" name="Straight Connector 69"/>
            <p:cNvCxnSpPr/>
            <p:nvPr/>
          </p:nvCxnSpPr>
          <p:spPr bwMode="auto">
            <a:xfrm>
              <a:off x="2926080" y="4076510"/>
              <a:ext cx="0" cy="276582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 bwMode="auto">
            <a:xfrm flipH="1">
              <a:off x="5715041" y="4076510"/>
              <a:ext cx="15199" cy="110603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 bwMode="auto">
            <a:xfrm>
              <a:off x="8620761" y="4076510"/>
              <a:ext cx="35559" cy="22749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 bwMode="auto">
            <a:xfrm>
              <a:off x="11338560" y="4076510"/>
              <a:ext cx="0" cy="1474757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821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178E-7 -3.73434E-6 L -6.12178E-7 -0.42664 " pathEditMode="relative" ptsTypes="AA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1"/>
          <p:cNvSpPr>
            <a:spLocks noGrp="1"/>
          </p:cNvSpPr>
          <p:nvPr>
            <p:ph type="title"/>
          </p:nvPr>
        </p:nvSpPr>
        <p:spPr>
          <a:xfrm>
            <a:off x="731520" y="-184785"/>
            <a:ext cx="13167360" cy="1371601"/>
          </a:xfrm>
        </p:spPr>
        <p:txBody>
          <a:bodyPr/>
          <a:lstStyle/>
          <a:p>
            <a:pPr eaLnBrk="1" hangingPunct="1"/>
            <a:r>
              <a:rPr lang="en-US" sz="5700" dirty="0" smtClean="0">
                <a:latin typeface="Calibri" charset="0"/>
              </a:rPr>
              <a:t>Network Function Virtualization (NFV)</a:t>
            </a:r>
            <a:endParaRPr lang="en-US" sz="5700" dirty="0">
              <a:latin typeface="Calibri" charset="0"/>
            </a:endParaRPr>
          </a:p>
        </p:txBody>
      </p:sp>
      <p:cxnSp>
        <p:nvCxnSpPr>
          <p:cNvPr id="44" name="Straight Connector 43"/>
          <p:cNvCxnSpPr>
            <a:stCxn id="34" idx="0"/>
            <a:endCxn id="51" idx="3"/>
          </p:cNvCxnSpPr>
          <p:nvPr/>
        </p:nvCxnSpPr>
        <p:spPr bwMode="auto">
          <a:xfrm flipV="1">
            <a:off x="2993391" y="5324049"/>
            <a:ext cx="2721650" cy="174767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6423662" y="5465657"/>
            <a:ext cx="1770379" cy="8858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6563361" y="6951557"/>
            <a:ext cx="2057400" cy="89154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2800126" y="7204153"/>
            <a:ext cx="2505936" cy="63894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9215121" y="6058113"/>
            <a:ext cx="1917701" cy="59626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075181" y="6721053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003801" y="7324937"/>
            <a:ext cx="1836421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7703821" y="6319097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cxnSp>
        <p:nvCxnSpPr>
          <p:cNvPr id="66" name="Straight Connector 65"/>
          <p:cNvCxnSpPr>
            <a:endCxn id="62" idx="3"/>
          </p:cNvCxnSpPr>
          <p:nvPr/>
        </p:nvCxnSpPr>
        <p:spPr bwMode="auto">
          <a:xfrm flipH="1" flipV="1">
            <a:off x="4463403" y="4261828"/>
            <a:ext cx="918209" cy="106222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3" idx="3"/>
          </p:cNvCxnSpPr>
          <p:nvPr/>
        </p:nvCxnSpPr>
        <p:spPr bwMode="auto">
          <a:xfrm flipV="1">
            <a:off x="6162360" y="4261828"/>
            <a:ext cx="1173597" cy="88102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 bwMode="auto">
          <a:xfrm flipH="1" flipV="1">
            <a:off x="10128339" y="4080965"/>
            <a:ext cx="1145452" cy="1509541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798061" y="5002743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355581" y="5404697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cxnSp>
        <p:nvCxnSpPr>
          <p:cNvPr id="71" name="Straight Connector 70"/>
          <p:cNvCxnSpPr>
            <a:endCxn id="62" idx="0"/>
          </p:cNvCxnSpPr>
          <p:nvPr/>
        </p:nvCxnSpPr>
        <p:spPr bwMode="auto">
          <a:xfrm flipH="1">
            <a:off x="4463403" y="2592246"/>
            <a:ext cx="3478964" cy="121633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endCxn id="63" idx="0"/>
          </p:cNvCxnSpPr>
          <p:nvPr/>
        </p:nvCxnSpPr>
        <p:spPr bwMode="auto">
          <a:xfrm flipH="1">
            <a:off x="7335957" y="2592246"/>
            <a:ext cx="1001966" cy="1216338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>
            <a:off x="8847983" y="2717173"/>
            <a:ext cx="1360528" cy="978599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AutoShape 7"/>
          <p:cNvSpPr>
            <a:spLocks noChangeArrowheads="1"/>
          </p:cNvSpPr>
          <p:nvPr/>
        </p:nvSpPr>
        <p:spPr bwMode="auto">
          <a:xfrm>
            <a:off x="3545193" y="3457918"/>
            <a:ext cx="1836419" cy="803910"/>
          </a:xfrm>
          <a:prstGeom prst="can">
            <a:avLst>
              <a:gd name="adj" fmla="val 4362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2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a typeface="+mn-ea"/>
                <a:cs typeface="+mn-cs"/>
              </a:rPr>
              <a:t>Middle</a:t>
            </a:r>
            <a:r>
              <a:rPr lang="en-US" sz="2400" dirty="0" err="1" smtClean="0">
                <a:solidFill>
                  <a:schemeClr val="bg1"/>
                </a:solidFill>
              </a:rPr>
              <a:t>box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3" name="AutoShape 7"/>
          <p:cNvSpPr>
            <a:spLocks noChangeArrowheads="1"/>
          </p:cNvSpPr>
          <p:nvPr/>
        </p:nvSpPr>
        <p:spPr bwMode="auto">
          <a:xfrm>
            <a:off x="6417747" y="3457918"/>
            <a:ext cx="1836419" cy="803910"/>
          </a:xfrm>
          <a:prstGeom prst="can">
            <a:avLst>
              <a:gd name="adj" fmla="val 4362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2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a typeface="+mn-ea"/>
                <a:cs typeface="+mn-cs"/>
              </a:rPr>
              <a:t>Middle</a:t>
            </a:r>
            <a:r>
              <a:rPr lang="en-US" sz="2400" dirty="0" err="1" smtClean="0">
                <a:solidFill>
                  <a:schemeClr val="bg1"/>
                </a:solidFill>
              </a:rPr>
              <a:t>box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5" name="AutoShape 7"/>
          <p:cNvSpPr>
            <a:spLocks noChangeArrowheads="1"/>
          </p:cNvSpPr>
          <p:nvPr/>
        </p:nvSpPr>
        <p:spPr bwMode="auto">
          <a:xfrm>
            <a:off x="9290301" y="3457918"/>
            <a:ext cx="1836419" cy="803910"/>
          </a:xfrm>
          <a:prstGeom prst="can">
            <a:avLst>
              <a:gd name="adj" fmla="val 4362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2400" dirty="0" smtClean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a typeface="+mn-ea"/>
                <a:cs typeface="+mn-cs"/>
              </a:rPr>
              <a:t>Middle</a:t>
            </a:r>
            <a:r>
              <a:rPr lang="en-US" sz="2400" dirty="0" err="1" smtClean="0">
                <a:solidFill>
                  <a:schemeClr val="bg1"/>
                </a:solidFill>
              </a:rPr>
              <a:t>box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7552809" y="2073598"/>
            <a:ext cx="1836419" cy="803910"/>
          </a:xfrm>
          <a:prstGeom prst="can">
            <a:avLst>
              <a:gd name="adj" fmla="val 4362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a typeface="+mn-ea"/>
                <a:cs typeface="+mn-cs"/>
              </a:rPr>
              <a:t>Middlebox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215121" y="1665700"/>
            <a:ext cx="1475324" cy="499710"/>
          </a:xfrm>
          <a:prstGeom prst="straightConnector1">
            <a:avLst/>
          </a:prstGeom>
          <a:ln w="38100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48809" y="1405016"/>
            <a:ext cx="2028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 Internet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92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1"/>
          <p:cNvSpPr>
            <a:spLocks noGrp="1"/>
          </p:cNvSpPr>
          <p:nvPr>
            <p:ph type="title"/>
          </p:nvPr>
        </p:nvSpPr>
        <p:spPr>
          <a:xfrm>
            <a:off x="731520" y="-184785"/>
            <a:ext cx="13167360" cy="1371601"/>
          </a:xfrm>
        </p:spPr>
        <p:txBody>
          <a:bodyPr/>
          <a:lstStyle/>
          <a:p>
            <a:pPr eaLnBrk="1" hangingPunct="1"/>
            <a:r>
              <a:rPr lang="en-US" sz="5700" dirty="0" smtClean="0">
                <a:latin typeface="Calibri" charset="0"/>
              </a:rPr>
              <a:t>Network Function Virtualization (NFV)</a:t>
            </a:r>
            <a:endParaRPr lang="en-US" sz="5700" dirty="0">
              <a:latin typeface="Calibri" charset="0"/>
            </a:endParaRPr>
          </a:p>
        </p:txBody>
      </p:sp>
      <p:cxnSp>
        <p:nvCxnSpPr>
          <p:cNvPr id="44" name="Straight Connector 43"/>
          <p:cNvCxnSpPr>
            <a:stCxn id="34" idx="0"/>
          </p:cNvCxnSpPr>
          <p:nvPr/>
        </p:nvCxnSpPr>
        <p:spPr bwMode="auto">
          <a:xfrm flipV="1">
            <a:off x="2993391" y="5324049"/>
            <a:ext cx="2721650" cy="174767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6423662" y="5465657"/>
            <a:ext cx="1770379" cy="8858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6563361" y="6951557"/>
            <a:ext cx="2057400" cy="89154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2800126" y="7204153"/>
            <a:ext cx="2505936" cy="63894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9215121" y="6058113"/>
            <a:ext cx="1917701" cy="596264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2075181" y="6721053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 dirty="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5003801" y="7324937"/>
            <a:ext cx="1836421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7703821" y="6319097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10355581" y="5404697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cxnSp>
        <p:nvCxnSpPr>
          <p:cNvPr id="71" name="Straight Connector 70"/>
          <p:cNvCxnSpPr/>
          <p:nvPr/>
        </p:nvCxnSpPr>
        <p:spPr bwMode="auto">
          <a:xfrm flipH="1" flipV="1">
            <a:off x="3450551" y="2546251"/>
            <a:ext cx="4491816" cy="45995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H="1">
            <a:off x="5902125" y="2592246"/>
            <a:ext cx="2435798" cy="2550603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AutoShape 7"/>
          <p:cNvSpPr>
            <a:spLocks noChangeArrowheads="1"/>
          </p:cNvSpPr>
          <p:nvPr/>
        </p:nvSpPr>
        <p:spPr bwMode="auto">
          <a:xfrm>
            <a:off x="7552809" y="2073598"/>
            <a:ext cx="1836419" cy="803910"/>
          </a:xfrm>
          <a:prstGeom prst="can">
            <a:avLst>
              <a:gd name="adj" fmla="val 43620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n-US" sz="2400" dirty="0" err="1" smtClean="0">
                <a:solidFill>
                  <a:schemeClr val="bg1"/>
                </a:solidFill>
                <a:ea typeface="+mn-ea"/>
                <a:cs typeface="+mn-cs"/>
              </a:rPr>
              <a:t>Middlebox</a:t>
            </a: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  <a:p>
            <a:pPr algn="ctr">
              <a:defRPr/>
            </a:pPr>
            <a:endParaRPr lang="en-US" sz="2400" dirty="0">
              <a:solidFill>
                <a:schemeClr val="bg1"/>
              </a:solidFill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215121" y="1665700"/>
            <a:ext cx="1475324" cy="499710"/>
          </a:xfrm>
          <a:prstGeom prst="straightConnector1">
            <a:avLst/>
          </a:prstGeom>
          <a:ln w="38100" cmpd="sng">
            <a:solidFill>
              <a:srgbClr val="FF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648809" y="1405016"/>
            <a:ext cx="2028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Public Internet</a:t>
            </a:r>
          </a:p>
          <a:p>
            <a:endParaRPr lang="en-US" sz="2400" dirty="0"/>
          </a:p>
        </p:txBody>
      </p:sp>
      <p:pic>
        <p:nvPicPr>
          <p:cNvPr id="26" name="Picture 20"/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60465" y="1829999"/>
            <a:ext cx="182880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0"/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1751" y="1829999"/>
            <a:ext cx="182880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0"/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3037" y="1829999"/>
            <a:ext cx="182880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0"/>
          <p:cNvPicPr>
            <a:picLocks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323" y="1829999"/>
            <a:ext cx="1828800" cy="135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9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039084" y="2070384"/>
            <a:ext cx="2514079" cy="812417"/>
            <a:chOff x="1039084" y="2070384"/>
            <a:chExt cx="2514079" cy="812417"/>
          </a:xfrm>
        </p:grpSpPr>
        <p:sp>
          <p:nvSpPr>
            <p:cNvPr id="2" name="Rounded Rectangle 1"/>
            <p:cNvSpPr/>
            <p:nvPr/>
          </p:nvSpPr>
          <p:spPr>
            <a:xfrm>
              <a:off x="1039084" y="2073598"/>
              <a:ext cx="690732" cy="3312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039084" y="2546251"/>
              <a:ext cx="690732" cy="3312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996748" y="2070384"/>
              <a:ext cx="690732" cy="3312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1996748" y="2551544"/>
              <a:ext cx="690732" cy="3312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862431" y="2074305"/>
              <a:ext cx="690732" cy="3312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VM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2854461" y="2551544"/>
              <a:ext cx="690732" cy="331257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VM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AutoShape 7"/>
          <p:cNvSpPr>
            <a:spLocks noChangeArrowheads="1"/>
          </p:cNvSpPr>
          <p:nvPr/>
        </p:nvSpPr>
        <p:spPr bwMode="auto">
          <a:xfrm>
            <a:off x="7552809" y="2078891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4798061" y="5002743"/>
            <a:ext cx="1836419" cy="803910"/>
          </a:xfrm>
          <a:prstGeom prst="can">
            <a:avLst>
              <a:gd name="adj" fmla="val 43620"/>
            </a:avLst>
          </a:prstGeom>
          <a:solidFill>
            <a:schemeClr val="bg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lIns="130622" tIns="65311" rIns="130622" bIns="65311" anchor="ctr"/>
          <a:lstStyle/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Packet</a:t>
            </a:r>
          </a:p>
          <a:p>
            <a:pPr algn="ctr">
              <a:defRPr/>
            </a:pPr>
            <a:r>
              <a:rPr lang="en-US" sz="2400">
                <a:solidFill>
                  <a:schemeClr val="bg1"/>
                </a:solidFill>
                <a:ea typeface="+mn-ea"/>
                <a:cs typeface="+mn-cs"/>
              </a:rPr>
              <a:t>Forwarding </a:t>
            </a:r>
          </a:p>
          <a:p>
            <a:pPr algn="ctr">
              <a:defRPr/>
            </a:pPr>
            <a:endParaRPr lang="en-US" sz="2400">
              <a:solidFill>
                <a:schemeClr val="bg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61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240194"/>
            <a:ext cx="14625347" cy="19894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spcCol="0"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>
                <a:solidFill>
                  <a:schemeClr val="tx1"/>
                </a:solidFill>
              </a:r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184616" y="6362415"/>
            <a:ext cx="2105171" cy="1246079"/>
            <a:chOff x="2401384" y="5235805"/>
            <a:chExt cx="1630467" cy="110460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01384" y="5235805"/>
              <a:ext cx="1630467" cy="110460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889324" y="5482348"/>
              <a:ext cx="634343" cy="3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828248" y="6335023"/>
            <a:ext cx="2105171" cy="1246079"/>
            <a:chOff x="5303654" y="5212978"/>
            <a:chExt cx="1630467" cy="110460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03654" y="5212978"/>
              <a:ext cx="1630467" cy="11046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821801" y="5465044"/>
              <a:ext cx="650100" cy="3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Switch</a:t>
              </a:r>
              <a:endParaRPr lang="en-US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296997" y="6319642"/>
            <a:ext cx="2105171" cy="1246079"/>
            <a:chOff x="6846623" y="5200161"/>
            <a:chExt cx="1630467" cy="11046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46623" y="5200161"/>
              <a:ext cx="1630467" cy="110460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00888" y="5460476"/>
              <a:ext cx="577858" cy="3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Radio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459384" y="6335023"/>
            <a:ext cx="2105171" cy="1246079"/>
            <a:chOff x="3823115" y="5212978"/>
            <a:chExt cx="1630467" cy="110460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23115" y="5212978"/>
              <a:ext cx="1630467" cy="11046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460588" y="5516028"/>
              <a:ext cx="411444" cy="3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VM</a:t>
              </a:r>
              <a:endParaRPr lang="en-US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3587168" y="5417009"/>
            <a:ext cx="1298096" cy="64393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Linux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019854" y="5417009"/>
            <a:ext cx="1298096" cy="64393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Linux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58811" y="5417009"/>
            <a:ext cx="1298096" cy="64393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Linux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96160" y="5417009"/>
            <a:ext cx="1298096" cy="64393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Linux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2" name="Straight Arrow Connector 21"/>
          <p:cNvCxnSpPr>
            <a:endCxn id="15" idx="0"/>
          </p:cNvCxnSpPr>
          <p:nvPr/>
        </p:nvCxnSpPr>
        <p:spPr>
          <a:xfrm flipH="1">
            <a:off x="4236216" y="3799155"/>
            <a:ext cx="1543370" cy="1617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6" idx="0"/>
          </p:cNvCxnSpPr>
          <p:nvPr/>
        </p:nvCxnSpPr>
        <p:spPr>
          <a:xfrm flipH="1">
            <a:off x="6668903" y="3837633"/>
            <a:ext cx="437294" cy="15793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9" idx="2"/>
            <a:endCxn id="17" idx="0"/>
          </p:cNvCxnSpPr>
          <p:nvPr/>
        </p:nvCxnSpPr>
        <p:spPr>
          <a:xfrm>
            <a:off x="8792361" y="4246753"/>
            <a:ext cx="215499" cy="11702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8" idx="0"/>
          </p:cNvCxnSpPr>
          <p:nvPr/>
        </p:nvCxnSpPr>
        <p:spPr>
          <a:xfrm>
            <a:off x="9933420" y="3799155"/>
            <a:ext cx="1311790" cy="16178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9589" y="6488779"/>
            <a:ext cx="1763434" cy="716667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Programmable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Hardware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9514" y="3863027"/>
            <a:ext cx="1555945" cy="716667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algn="ctr"/>
            <a:r>
              <a:rPr lang="en-US" b="1" dirty="0" smtClean="0"/>
              <a:t>Open Source</a:t>
            </a:r>
          </a:p>
          <a:p>
            <a:pPr algn="ctr"/>
            <a:r>
              <a:rPr lang="en-US" b="1" dirty="0" smtClean="0"/>
              <a:t>Software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2520176" y="6319642"/>
            <a:ext cx="2105171" cy="1246079"/>
            <a:chOff x="8236110" y="5200161"/>
            <a:chExt cx="1630467" cy="110460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36110" y="5200161"/>
              <a:ext cx="1630467" cy="1104605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8884965" y="5460476"/>
              <a:ext cx="388684" cy="3410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PIC</a:t>
              </a:r>
              <a:endParaRPr lang="en-US" dirty="0"/>
            </a:p>
          </p:txBody>
        </p:sp>
      </p:grpSp>
      <p:sp>
        <p:nvSpPr>
          <p:cNvPr id="44" name="Rounded Rectangle 43"/>
          <p:cNvSpPr/>
          <p:nvPr/>
        </p:nvSpPr>
        <p:spPr>
          <a:xfrm>
            <a:off x="12749576" y="5417009"/>
            <a:ext cx="1298096" cy="643930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Linux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>
            <a:off x="11603377" y="3755936"/>
            <a:ext cx="1795250" cy="16610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021376" y="3111914"/>
            <a:ext cx="9541968" cy="113483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130615" tIns="65308" rIns="130615" bIns="65308" rtlCol="0" anchor="ctr"/>
          <a:lstStyle/>
          <a:p>
            <a:pPr algn="ctr"/>
            <a:r>
              <a:rPr lang="en-US" sz="3400" dirty="0" smtClean="0">
                <a:solidFill>
                  <a:srgbClr val="FFFFFF"/>
                </a:solidFill>
              </a:rPr>
              <a:t>(Remote) Open Source Control Plane</a:t>
            </a:r>
            <a:endParaRPr lang="en-US" sz="3400" dirty="0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6707" y="218758"/>
            <a:ext cx="13670717" cy="2623988"/>
            <a:chOff x="606707" y="218758"/>
            <a:chExt cx="13670717" cy="2623988"/>
          </a:xfrm>
        </p:grpSpPr>
        <p:sp>
          <p:nvSpPr>
            <p:cNvPr id="20" name="Rounded Rectangle 19"/>
            <p:cNvSpPr/>
            <p:nvPr/>
          </p:nvSpPr>
          <p:spPr>
            <a:xfrm>
              <a:off x="4021377" y="1409056"/>
              <a:ext cx="4770984" cy="1193819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30615" tIns="65308" rIns="130615" bIns="65308" rtlCol="0" anchor="ctr"/>
            <a:lstStyle/>
            <a:p>
              <a:pPr algn="ctr"/>
              <a:r>
                <a:rPr lang="en-US" sz="2900" dirty="0">
                  <a:solidFill>
                    <a:srgbClr val="FFFFFF"/>
                  </a:solidFill>
                </a:rPr>
                <a:t>Routing, Traffic Engineering,</a:t>
              </a:r>
            </a:p>
            <a:p>
              <a:pPr algn="ctr"/>
              <a:r>
                <a:rPr lang="en-US" sz="2900" dirty="0">
                  <a:solidFill>
                    <a:srgbClr val="FFFFFF"/>
                  </a:solidFill>
                </a:rPr>
                <a:t>Mobility, VPN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06707" y="2842746"/>
              <a:ext cx="13670717" cy="0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854623" y="1617037"/>
              <a:ext cx="1417943" cy="716667"/>
            </a:xfrm>
            <a:prstGeom prst="rect">
              <a:avLst/>
            </a:prstGeom>
            <a:noFill/>
          </p:spPr>
          <p:txBody>
            <a:bodyPr wrap="none" lIns="130615" tIns="65308" rIns="130615" bIns="65308" rtlCol="0">
              <a:spAutoFit/>
            </a:bodyPr>
            <a:lstStyle/>
            <a:p>
              <a:pPr algn="ctr"/>
              <a:r>
                <a:rPr lang="en-US" b="1" dirty="0" smtClean="0"/>
                <a:t>Proprietary</a:t>
              </a:r>
            </a:p>
            <a:p>
              <a:pPr algn="ctr"/>
              <a:r>
                <a:rPr lang="en-US" b="1" dirty="0" smtClean="0"/>
                <a:t>Software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8962630" y="1409056"/>
              <a:ext cx="2784184" cy="1193819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30615" tIns="65308" rIns="130615" bIns="65308" rtlCol="0" anchor="ctr"/>
            <a:lstStyle/>
            <a:p>
              <a:pPr algn="ctr"/>
              <a:r>
                <a:rPr lang="en-US" sz="2900" dirty="0">
                  <a:solidFill>
                    <a:srgbClr val="FFFFFF"/>
                  </a:solidFill>
                </a:rPr>
                <a:t>DPI, Load </a:t>
              </a:r>
              <a:r>
                <a:rPr lang="en-US" sz="2900" dirty="0" smtClean="0">
                  <a:solidFill>
                    <a:srgbClr val="FFFFFF"/>
                  </a:solidFill>
                </a:rPr>
                <a:t>Balance</a:t>
              </a:r>
              <a:r>
                <a:rPr lang="en-US" sz="2900" dirty="0">
                  <a:solidFill>
                    <a:srgbClr val="FFFFFF"/>
                  </a:solidFill>
                </a:rPr>
                <a:t>, SPAM</a:t>
              </a: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1894256" y="1409056"/>
              <a:ext cx="1669088" cy="1193819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30615" tIns="65308" rIns="130615" bIns="65308" rtlCol="0" anchor="ctr"/>
            <a:lstStyle/>
            <a:p>
              <a:pPr algn="ctr"/>
              <a:r>
                <a:rPr lang="en-US" sz="2900" dirty="0">
                  <a:solidFill>
                    <a:srgbClr val="FFFFFF"/>
                  </a:solidFill>
                </a:rPr>
                <a:t>New Services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4021376" y="218758"/>
              <a:ext cx="9541968" cy="977712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130615" tIns="65308" rIns="130615" bIns="65308" rtlCol="0" anchor="ctr"/>
            <a:lstStyle/>
            <a:p>
              <a:pPr algn="ctr"/>
              <a:r>
                <a:rPr lang="en-US" sz="4000" dirty="0" smtClean="0">
                  <a:solidFill>
                    <a:srgbClr val="FFFFFF"/>
                  </a:solidFill>
                </a:rPr>
                <a:t>Overall System </a:t>
              </a:r>
              <a:r>
                <a:rPr lang="en-US" sz="4000" dirty="0">
                  <a:solidFill>
                    <a:srgbClr val="FFFFFF"/>
                  </a:solidFill>
                </a:rPr>
                <a:t>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267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353203"/>
            <a:ext cx="13167360" cy="543115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Network operators need an open-source control plane (it is non-differentiating)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…with HA and scalability built-in from the ground-up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400" dirty="0" smtClean="0"/>
              <a:t>Which is why we are here today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22650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224409"/>
            <a:ext cx="13167360" cy="5431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600" dirty="0"/>
              <a:t>“Because there is no army that can hold back an economic principle whose time has come.” </a:t>
            </a:r>
          </a:p>
          <a:p>
            <a:pPr marL="0" indent="0" algn="r">
              <a:buNone/>
            </a:pPr>
            <a:r>
              <a:rPr lang="en-GB" sz="4900" dirty="0"/>
              <a:t>								</a:t>
            </a:r>
            <a:r>
              <a:rPr lang="en-GB" sz="3600" dirty="0">
                <a:solidFill>
                  <a:srgbClr val="7F7F7F"/>
                </a:solidFill>
              </a:rPr>
              <a:t>John Donovan, AT&amp;</a:t>
            </a:r>
            <a:r>
              <a:rPr lang="en-GB" sz="3600" dirty="0" smtClean="0">
                <a:solidFill>
                  <a:srgbClr val="7F7F7F"/>
                </a:solidFill>
              </a:rPr>
              <a:t>T (2014)</a:t>
            </a:r>
            <a:endParaRPr lang="en-US" sz="36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5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we look back in 20 years…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1520" y="1920242"/>
            <a:ext cx="13167360" cy="61455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“Software will eat the world”</a:t>
            </a:r>
          </a:p>
          <a:p>
            <a:pPr marL="912813" lvl="1" indent="-403225"/>
            <a:r>
              <a:rPr lang="en-US" sz="3200" dirty="0"/>
              <a:t>SDN and NFV are a natural consequence of a bigger trend.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Network infrastructure will be: </a:t>
            </a:r>
          </a:p>
          <a:p>
            <a:pPr marL="912813" lvl="1" indent="-403225"/>
            <a:r>
              <a:rPr lang="en-US" sz="3200" dirty="0" smtClean="0"/>
              <a:t>Simpler hardware </a:t>
            </a:r>
            <a:r>
              <a:rPr lang="en-US" sz="3200" dirty="0"/>
              <a:t>+ open-source infrastructure + proprietary apps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Network </a:t>
            </a:r>
            <a:r>
              <a:rPr lang="en-US" sz="3600" dirty="0"/>
              <a:t>operators will have developed and will own proprietary </a:t>
            </a:r>
            <a:r>
              <a:rPr lang="en-US" sz="3600" dirty="0" smtClean="0"/>
              <a:t>software</a:t>
            </a:r>
            <a:endParaRPr lang="en-US" sz="3600" dirty="0"/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Standards will </a:t>
            </a:r>
            <a:r>
              <a:rPr lang="en-US" sz="3600" dirty="0" smtClean="0"/>
              <a:t>still matter, but with diminished </a:t>
            </a:r>
            <a:r>
              <a:rPr lang="en-US" sz="3600" dirty="0"/>
              <a:t>value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97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&lt;The End&gt;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48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rise of open-source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rise of merchant switching chips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need for operators to reduce cost and differentiate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5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920241"/>
            <a:ext cx="13167360" cy="61455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Smartphone</a:t>
            </a:r>
            <a:r>
              <a:rPr lang="en-US" dirty="0"/>
              <a:t>: Open 75%, Closed 25</a:t>
            </a:r>
            <a:r>
              <a:rPr lang="en-US" dirty="0" smtClean="0"/>
              <a:t>%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/>
              <a:t>Browser</a:t>
            </a:r>
            <a:r>
              <a:rPr lang="en-US" dirty="0"/>
              <a:t>: Open 63%, Closed 37%</a:t>
            </a:r>
          </a:p>
          <a:p>
            <a:pPr marL="0" indent="0">
              <a:buNone/>
            </a:pPr>
            <a:r>
              <a:rPr lang="en-US" b="1" dirty="0"/>
              <a:t>Websites</a:t>
            </a:r>
            <a:r>
              <a:rPr lang="en-US" dirty="0"/>
              <a:t>: Open 67%, Closed 33</a:t>
            </a:r>
            <a:r>
              <a:rPr lang="en-US" dirty="0" smtClean="0"/>
              <a:t>%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DC servers</a:t>
            </a:r>
            <a:r>
              <a:rPr lang="en-US" dirty="0" smtClean="0"/>
              <a:t>: Open 70%, Closed 30%</a:t>
            </a:r>
          </a:p>
          <a:p>
            <a:pPr marL="0" indent="0">
              <a:buNone/>
            </a:pPr>
            <a:r>
              <a:rPr lang="en-US" b="1" dirty="0" smtClean="0"/>
              <a:t>Tablet</a:t>
            </a:r>
            <a:r>
              <a:rPr lang="en-US" dirty="0" smtClean="0"/>
              <a:t>: Open 62%, Closed 38%</a:t>
            </a:r>
          </a:p>
          <a:p>
            <a:pPr marL="0" indent="0">
              <a:buNone/>
            </a:pPr>
            <a:r>
              <a:rPr lang="en-US" b="1" dirty="0" smtClean="0"/>
              <a:t>Mainframes</a:t>
            </a:r>
            <a:r>
              <a:rPr lang="en-US" dirty="0" smtClean="0"/>
              <a:t>: Open 60%, Closed 40%</a:t>
            </a:r>
          </a:p>
          <a:p>
            <a:pPr marL="0" indent="0">
              <a:buNone/>
            </a:pPr>
            <a:r>
              <a:rPr lang="en-US" b="1" dirty="0" smtClean="0"/>
              <a:t>Supercomputers</a:t>
            </a:r>
            <a:r>
              <a:rPr lang="en-US" dirty="0" smtClean="0"/>
              <a:t>: Open 99%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Open-source still growing fast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0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open-source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236220"/>
            <a:ext cx="13167360" cy="543115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Many more developers and QA</a:t>
            </a:r>
          </a:p>
          <a:p>
            <a:r>
              <a:rPr lang="en-US" sz="3600" dirty="0" smtClean="0"/>
              <a:t>More agile, reliable and secure</a:t>
            </a:r>
          </a:p>
          <a:p>
            <a:r>
              <a:rPr lang="en-US" sz="3600" dirty="0" smtClean="0"/>
              <a:t>Used where essential but “non-differentiating”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5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“Software will eat the world”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13306" y="4245053"/>
            <a:ext cx="10241280" cy="2103120"/>
          </a:xfrm>
        </p:spPr>
        <p:txBody>
          <a:bodyPr/>
          <a:lstStyle/>
          <a:p>
            <a:pPr algn="r"/>
            <a:r>
              <a:rPr lang="en-US" dirty="0" smtClean="0"/>
              <a:t>Marc Andreessen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9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rise of open-source software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rise of merchant switching chips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need for operators to reduce cost and differentiate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803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2012: The </a:t>
            </a:r>
            <a:r>
              <a:rPr lang="en-US" dirty="0" err="1" smtClean="0"/>
              <a:t>baremetal</a:t>
            </a:r>
            <a:r>
              <a:rPr lang="en-US" dirty="0" smtClean="0"/>
              <a:t> switch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6308" y="5339441"/>
            <a:ext cx="2187608" cy="58477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Sheet metal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25420" y="5965449"/>
            <a:ext cx="8121745" cy="1915118"/>
            <a:chOff x="3225420" y="5965449"/>
            <a:chExt cx="8121745" cy="1915118"/>
          </a:xfrm>
        </p:grpSpPr>
        <p:sp>
          <p:nvSpPr>
            <p:cNvPr id="17" name="Rounded Rectangle 16"/>
            <p:cNvSpPr/>
            <p:nvPr/>
          </p:nvSpPr>
          <p:spPr>
            <a:xfrm>
              <a:off x="3225420" y="5965449"/>
              <a:ext cx="8121745" cy="1915118"/>
            </a:xfrm>
            <a:prstGeom prst="roundRect">
              <a:avLst/>
            </a:prstGeom>
            <a:solidFill>
              <a:schemeClr val="tx1"/>
            </a:solidFill>
            <a:ln w="76200" cmpd="sng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11435" y="6409551"/>
              <a:ext cx="1863199" cy="1246079"/>
              <a:chOff x="2401384" y="5235805"/>
              <a:chExt cx="1630467" cy="110460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1384" y="5235805"/>
                <a:ext cx="1630467" cy="1104605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80829" y="5482348"/>
                <a:ext cx="657874" cy="35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DRAM</a:t>
                </a:r>
                <a:endParaRPr lang="en-US" sz="20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89393" y="6409551"/>
              <a:ext cx="1863199" cy="1246079"/>
              <a:chOff x="2401384" y="5235805"/>
              <a:chExt cx="1630467" cy="110460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1384" y="5235805"/>
                <a:ext cx="1630467" cy="110460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983763" y="5482348"/>
                <a:ext cx="479016" cy="35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CPU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397052" y="5965449"/>
              <a:ext cx="2735108" cy="1761945"/>
              <a:chOff x="7574771" y="5582396"/>
              <a:chExt cx="3061156" cy="23700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73358" y="5582396"/>
                <a:ext cx="2962569" cy="237005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74771" y="7489838"/>
                <a:ext cx="26873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Power supply + fans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" name="Rounded Rectangle 28"/>
          <p:cNvSpPr/>
          <p:nvPr/>
        </p:nvSpPr>
        <p:spPr>
          <a:xfrm>
            <a:off x="3225420" y="5965449"/>
            <a:ext cx="8121745" cy="190884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25419" y="4878084"/>
            <a:ext cx="8121745" cy="933914"/>
            <a:chOff x="3305403" y="4531512"/>
            <a:chExt cx="8121745" cy="933914"/>
          </a:xfrm>
        </p:grpSpPr>
        <p:sp>
          <p:nvSpPr>
            <p:cNvPr id="31" name="Rounded Rectangle 30"/>
            <p:cNvSpPr/>
            <p:nvPr/>
          </p:nvSpPr>
          <p:spPr>
            <a:xfrm>
              <a:off x="3305403" y="4531512"/>
              <a:ext cx="8121745" cy="93391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Linux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50839"/>
            <a:stretch/>
          </p:blipFill>
          <p:spPr>
            <a:xfrm>
              <a:off x="4364449" y="4578040"/>
              <a:ext cx="831424" cy="8535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" name="Picture 19" descr="Screen Shot 2014-04-28 at 9.20.02 PM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20132" r="1276" b="13079"/>
          <a:stretch/>
        </p:blipFill>
        <p:spPr>
          <a:xfrm>
            <a:off x="731520" y="1543837"/>
            <a:ext cx="12750237" cy="2603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27" b="90000" l="6709" r="89936">
                        <a14:foregroundMark x1="20767" y1="57455" x2="20767" y2="57455"/>
                        <a14:foregroundMark x1="24281" y1="63636" x2="24281" y2="63636"/>
                        <a14:foregroundMark x1="27157" y1="59273" x2="27157" y2="59273"/>
                        <a14:foregroundMark x1="32588" y1="64000" x2="32588" y2="64000"/>
                        <a14:foregroundMark x1="36102" y1="64364" x2="36102" y2="64364"/>
                        <a14:foregroundMark x1="39617" y1="63636" x2="39617" y2="63636"/>
                        <a14:foregroundMark x1="44409" y1="64364" x2="44409" y2="64364"/>
                        <a14:foregroundMark x1="49201" y1="64000" x2="49201" y2="64000"/>
                        <a14:foregroundMark x1="52077" y1="64364" x2="52077" y2="64364"/>
                        <a14:foregroundMark x1="56230" y1="64000" x2="56230" y2="64000"/>
                        <a14:foregroundMark x1="60064" y1="65091" x2="60064" y2="65091"/>
                        <a14:foregroundMark x1="64856" y1="63636" x2="64856" y2="63636"/>
                        <a14:foregroundMark x1="36422" y1="71636" x2="36422" y2="71636"/>
                        <a14:foregroundMark x1="48243" y1="72727" x2="48243" y2="72727"/>
                        <a14:foregroundMark x1="28115" y1="36000" x2="28115" y2="36000"/>
                        <a14:foregroundMark x1="22045" y1="35273" x2="22045" y2="35273"/>
                        <a14:foregroundMark x1="35463" y1="37818" x2="35463" y2="37818"/>
                        <a14:foregroundMark x1="39297" y1="37818" x2="39297" y2="37818"/>
                        <a14:foregroundMark x1="44089" y1="38909" x2="44089" y2="38909"/>
                        <a14:foregroundMark x1="49201" y1="39636" x2="49201" y2="39636"/>
                        <a14:foregroundMark x1="55591" y1="40000" x2="55591" y2="40000"/>
                        <a14:foregroundMark x1="59425" y1="39636" x2="59425" y2="39636"/>
                        <a14:foregroundMark x1="62300" y1="39636" x2="62300" y2="39636"/>
                        <a14:foregroundMark x1="56550" y1="37455" x2="56550" y2="37455"/>
                        <a14:foregroundMark x1="35144" y1="33818" x2="35144" y2="33818"/>
                        <a14:foregroundMark x1="32907" y1="36364" x2="32907" y2="3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404" y="6089491"/>
            <a:ext cx="2157718" cy="14218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64445" y="7284738"/>
            <a:ext cx="955226" cy="501223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xChip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15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Programmable h/w + open-source + apps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6308" y="5339441"/>
            <a:ext cx="2187608" cy="584771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Sheet metal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225420" y="5965449"/>
            <a:ext cx="8121745" cy="1915118"/>
            <a:chOff x="3225420" y="5965449"/>
            <a:chExt cx="8121745" cy="1915118"/>
          </a:xfrm>
        </p:grpSpPr>
        <p:sp>
          <p:nvSpPr>
            <p:cNvPr id="17" name="Rounded Rectangle 16"/>
            <p:cNvSpPr/>
            <p:nvPr/>
          </p:nvSpPr>
          <p:spPr>
            <a:xfrm>
              <a:off x="3225420" y="5965449"/>
              <a:ext cx="8121745" cy="1915118"/>
            </a:xfrm>
            <a:prstGeom prst="roundRect">
              <a:avLst/>
            </a:prstGeom>
            <a:solidFill>
              <a:schemeClr val="tx1"/>
            </a:solidFill>
            <a:ln w="76200" cmpd="sng">
              <a:solidFill>
                <a:schemeClr val="tx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911435" y="6409551"/>
              <a:ext cx="1863199" cy="1246079"/>
              <a:chOff x="2401384" y="5235805"/>
              <a:chExt cx="1630467" cy="110460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1384" y="5235805"/>
                <a:ext cx="1630467" cy="1104605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2880829" y="5482348"/>
                <a:ext cx="657874" cy="35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DRAM</a:t>
                </a:r>
                <a:endParaRPr lang="en-US" sz="2000" dirty="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5189393" y="6409551"/>
              <a:ext cx="1863199" cy="1246079"/>
              <a:chOff x="2401384" y="5235805"/>
              <a:chExt cx="1630467" cy="1104605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01384" y="5235805"/>
                <a:ext cx="1630467" cy="1104605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2983763" y="5482348"/>
                <a:ext cx="479016" cy="35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CPU</a:t>
                </a:r>
                <a:endParaRPr lang="en-US" sz="20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8397052" y="5965449"/>
              <a:ext cx="2735108" cy="1761945"/>
              <a:chOff x="7574771" y="5582396"/>
              <a:chExt cx="3061156" cy="237005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673358" y="5582396"/>
                <a:ext cx="2962569" cy="2370056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7574771" y="7489838"/>
                <a:ext cx="26873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0000"/>
                    </a:solidFill>
                  </a:rPr>
                  <a:t>Power supply + fans</a:t>
                </a: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9" name="Rounded Rectangle 28"/>
          <p:cNvSpPr/>
          <p:nvPr/>
        </p:nvSpPr>
        <p:spPr>
          <a:xfrm>
            <a:off x="3225420" y="5965449"/>
            <a:ext cx="8121745" cy="1908842"/>
          </a:xfrm>
          <a:prstGeom prst="roundRect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225419" y="4878084"/>
            <a:ext cx="8121745" cy="933914"/>
            <a:chOff x="3305403" y="4531512"/>
            <a:chExt cx="8121745" cy="933914"/>
          </a:xfrm>
        </p:grpSpPr>
        <p:sp>
          <p:nvSpPr>
            <p:cNvPr id="31" name="Rounded Rectangle 30"/>
            <p:cNvSpPr/>
            <p:nvPr/>
          </p:nvSpPr>
          <p:spPr>
            <a:xfrm>
              <a:off x="3305403" y="4531512"/>
              <a:ext cx="8121745" cy="933914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chemeClr val="bg1"/>
                  </a:solidFill>
                </a:rPr>
                <a:t>Linux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rcRect l="50839"/>
            <a:stretch/>
          </p:blipFill>
          <p:spPr>
            <a:xfrm>
              <a:off x="4364449" y="4578040"/>
              <a:ext cx="831424" cy="853593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7" b="90000" l="6709" r="89936">
                        <a14:foregroundMark x1="20767" y1="57455" x2="20767" y2="57455"/>
                        <a14:foregroundMark x1="24281" y1="63636" x2="24281" y2="63636"/>
                        <a14:foregroundMark x1="27157" y1="59273" x2="27157" y2="59273"/>
                        <a14:foregroundMark x1="32588" y1="64000" x2="32588" y2="64000"/>
                        <a14:foregroundMark x1="36102" y1="64364" x2="36102" y2="64364"/>
                        <a14:foregroundMark x1="39617" y1="63636" x2="39617" y2="63636"/>
                        <a14:foregroundMark x1="44409" y1="64364" x2="44409" y2="64364"/>
                        <a14:foregroundMark x1="49201" y1="64000" x2="49201" y2="64000"/>
                        <a14:foregroundMark x1="52077" y1="64364" x2="52077" y2="64364"/>
                        <a14:foregroundMark x1="56230" y1="64000" x2="56230" y2="64000"/>
                        <a14:foregroundMark x1="60064" y1="65091" x2="60064" y2="65091"/>
                        <a14:foregroundMark x1="64856" y1="63636" x2="64856" y2="63636"/>
                        <a14:foregroundMark x1="36422" y1="71636" x2="36422" y2="71636"/>
                        <a14:foregroundMark x1="48243" y1="72727" x2="48243" y2="72727"/>
                        <a14:foregroundMark x1="28115" y1="36000" x2="28115" y2="36000"/>
                        <a14:foregroundMark x1="22045" y1="35273" x2="22045" y2="35273"/>
                        <a14:foregroundMark x1="35463" y1="37818" x2="35463" y2="37818"/>
                        <a14:foregroundMark x1="39297" y1="37818" x2="39297" y2="37818"/>
                        <a14:foregroundMark x1="44089" y1="38909" x2="44089" y2="38909"/>
                        <a14:foregroundMark x1="49201" y1="39636" x2="49201" y2="39636"/>
                        <a14:foregroundMark x1="55591" y1="40000" x2="55591" y2="40000"/>
                        <a14:foregroundMark x1="59425" y1="39636" x2="59425" y2="39636"/>
                        <a14:foregroundMark x1="62300" y1="39636" x2="62300" y2="39636"/>
                        <a14:foregroundMark x1="56550" y1="37455" x2="56550" y2="37455"/>
                        <a14:foregroundMark x1="35144" y1="33818" x2="35144" y2="33818"/>
                        <a14:foregroundMark x1="32907" y1="36364" x2="32907" y2="363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7404" y="6089491"/>
            <a:ext cx="2157718" cy="142181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864445" y="7284738"/>
            <a:ext cx="955226" cy="501223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xChip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0731" y="5860532"/>
            <a:ext cx="1559007" cy="716667"/>
          </a:xfrm>
          <a:prstGeom prst="rect">
            <a:avLst/>
          </a:prstGeom>
          <a:noFill/>
        </p:spPr>
        <p:txBody>
          <a:bodyPr wrap="none" lIns="130615" tIns="65308" rIns="130615" bIns="65308" rtlCol="0">
            <a:spAutoFit/>
          </a:bodyPr>
          <a:lstStyle/>
          <a:p>
            <a:pPr algn="r"/>
            <a:r>
              <a:rPr lang="en-US" b="1" dirty="0" smtClean="0"/>
              <a:t>Open-source</a:t>
            </a:r>
          </a:p>
          <a:p>
            <a:pPr algn="r"/>
            <a:r>
              <a:rPr lang="en-US" dirty="0" smtClean="0"/>
              <a:t>P4</a:t>
            </a:r>
            <a:endParaRPr lang="en-US" dirty="0"/>
          </a:p>
        </p:txBody>
      </p:sp>
      <p:grpSp>
        <p:nvGrpSpPr>
          <p:cNvPr id="61" name="Group 60"/>
          <p:cNvGrpSpPr/>
          <p:nvPr/>
        </p:nvGrpSpPr>
        <p:grpSpPr>
          <a:xfrm>
            <a:off x="1070893" y="3221957"/>
            <a:ext cx="10276272" cy="1127275"/>
            <a:chOff x="1070893" y="3221957"/>
            <a:chExt cx="10276272" cy="1127275"/>
          </a:xfrm>
        </p:grpSpPr>
        <p:sp>
          <p:nvSpPr>
            <p:cNvPr id="62" name="Rounded Rectangle 61"/>
            <p:cNvSpPr/>
            <p:nvPr/>
          </p:nvSpPr>
          <p:spPr>
            <a:xfrm>
              <a:off x="3225419" y="3241307"/>
              <a:ext cx="2355434" cy="1107925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900" dirty="0"/>
                <a:t>App</a:t>
              </a: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6067317" y="3231632"/>
              <a:ext cx="2355434" cy="1107925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900" dirty="0"/>
                <a:t>App</a:t>
              </a:r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8991731" y="3221957"/>
              <a:ext cx="2355434" cy="1107925"/>
            </a:xfrm>
            <a:prstGeom prst="roundRect">
              <a:avLst/>
            </a:prstGeom>
            <a:solidFill>
              <a:schemeClr val="bg1"/>
            </a:solidFill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900" dirty="0"/>
                <a:t>App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70893" y="3460671"/>
              <a:ext cx="143342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Proprietary</a:t>
              </a:r>
            </a:p>
            <a:p>
              <a:pPr algn="ctr"/>
              <a:r>
                <a:rPr lang="en-US" dirty="0" smtClean="0"/>
                <a:t>Software</a:t>
              </a:r>
              <a:endParaRPr lang="en-US" dirty="0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61869" y="6515102"/>
            <a:ext cx="1651472" cy="67710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Programmable</a:t>
            </a:r>
          </a:p>
          <a:p>
            <a:pPr algn="ctr"/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58178" y="5000889"/>
            <a:ext cx="1458855" cy="677104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algn="ctr"/>
            <a:r>
              <a:rPr lang="en-US" dirty="0" smtClean="0"/>
              <a:t>Open-source</a:t>
            </a:r>
          </a:p>
          <a:p>
            <a:pPr algn="ctr"/>
            <a:r>
              <a:rPr lang="en-US" dirty="0" smtClean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54688</TotalTime>
  <Words>835</Words>
  <Application>Microsoft Macintosh PowerPoint</Application>
  <PresentationFormat>Custom</PresentationFormat>
  <Paragraphs>269</Paragraphs>
  <Slides>29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SDN, open-source and ONOS</vt:lpstr>
      <vt:lpstr>PowerPoint Presentation</vt:lpstr>
      <vt:lpstr>PowerPoint Presentation</vt:lpstr>
      <vt:lpstr>Software in 2014</vt:lpstr>
      <vt:lpstr>Why open-source</vt:lpstr>
      <vt:lpstr>“Software will eat the world”</vt:lpstr>
      <vt:lpstr>PowerPoint Presentation</vt:lpstr>
      <vt:lpstr>2012: The baremetal switch</vt:lpstr>
      <vt:lpstr>Programmable h/w + open-source + apps</vt:lpstr>
      <vt:lpstr>It’s happening fast!</vt:lpstr>
      <vt:lpstr>OCP: Wedge switch</vt:lpstr>
      <vt:lpstr>PowerPoint Presentation</vt:lpstr>
      <vt:lpstr>PowerPoint Presentation</vt:lpstr>
      <vt:lpstr>The Problem</vt:lpstr>
      <vt:lpstr>Simpler hardware + open-source + apps</vt:lpstr>
      <vt:lpstr>The Internet was deliberately designed …</vt:lpstr>
      <vt:lpstr>Strategy 1: Vertical integration</vt:lpstr>
      <vt:lpstr>Strategy 2: High barrier to entry</vt:lpstr>
      <vt:lpstr>Number of published Internet Standards</vt:lpstr>
      <vt:lpstr>PowerPoint Presentation</vt:lpstr>
      <vt:lpstr>SDN and NFV inevitable because…</vt:lpstr>
      <vt:lpstr>Software Defined Network (SDN)</vt:lpstr>
      <vt:lpstr>Network Function Virtualization (NFV)</vt:lpstr>
      <vt:lpstr>Network Function Virtualization (NFV)</vt:lpstr>
      <vt:lpstr>PowerPoint Presentation</vt:lpstr>
      <vt:lpstr>Why ONOS?</vt:lpstr>
      <vt:lpstr>PowerPoint Presentation</vt:lpstr>
      <vt:lpstr>When we look back in 20 years…</vt:lpstr>
      <vt:lpstr>&lt;The End&gt;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Defined Networks  and the  Maturing of the Internet</dc:title>
  <dc:creator>Nick McKeown</dc:creator>
  <cp:lastModifiedBy>Nick McKeown</cp:lastModifiedBy>
  <cp:revision>266</cp:revision>
  <dcterms:created xsi:type="dcterms:W3CDTF">2014-03-20T00:25:57Z</dcterms:created>
  <dcterms:modified xsi:type="dcterms:W3CDTF">2014-12-10T00:17:00Z</dcterms:modified>
</cp:coreProperties>
</file>